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443" r:id="rId3"/>
    <p:sldId id="444" r:id="rId4"/>
    <p:sldId id="445" r:id="rId5"/>
    <p:sldId id="446" r:id="rId6"/>
    <p:sldId id="447" r:id="rId7"/>
    <p:sldId id="448" r:id="rId8"/>
    <p:sldId id="449" r:id="rId9"/>
    <p:sldId id="450" r:id="rId10"/>
    <p:sldId id="451" r:id="rId11"/>
    <p:sldId id="452" r:id="rId12"/>
    <p:sldId id="453" r:id="rId13"/>
    <p:sldId id="454" r:id="rId14"/>
    <p:sldId id="455" r:id="rId15"/>
    <p:sldId id="456" r:id="rId16"/>
    <p:sldId id="457" r:id="rId17"/>
    <p:sldId id="458" r:id="rId18"/>
    <p:sldId id="459" r:id="rId19"/>
    <p:sldId id="460" r:id="rId20"/>
    <p:sldId id="461" r:id="rId21"/>
    <p:sldId id="462" r:id="rId22"/>
    <p:sldId id="463" r:id="rId23"/>
    <p:sldId id="464" r:id="rId24"/>
    <p:sldId id="465" r:id="rId25"/>
    <p:sldId id="466" r:id="rId26"/>
    <p:sldId id="280" r:id="rId27"/>
    <p:sldId id="281" r:id="rId28"/>
    <p:sldId id="282" r:id="rId29"/>
    <p:sldId id="283" r:id="rId30"/>
    <p:sldId id="390" r:id="rId31"/>
    <p:sldId id="284" r:id="rId32"/>
    <p:sldId id="391" r:id="rId33"/>
    <p:sldId id="351" r:id="rId34"/>
    <p:sldId id="392" r:id="rId35"/>
    <p:sldId id="393" r:id="rId36"/>
    <p:sldId id="286" r:id="rId37"/>
    <p:sldId id="288" r:id="rId38"/>
    <p:sldId id="291" r:id="rId39"/>
    <p:sldId id="395" r:id="rId40"/>
    <p:sldId id="396" r:id="rId41"/>
    <p:sldId id="398" r:id="rId42"/>
    <p:sldId id="399" r:id="rId43"/>
    <p:sldId id="400" r:id="rId44"/>
    <p:sldId id="401" r:id="rId45"/>
    <p:sldId id="403" r:id="rId46"/>
    <p:sldId id="292" r:id="rId47"/>
    <p:sldId id="293" r:id="rId48"/>
    <p:sldId id="404" r:id="rId49"/>
    <p:sldId id="369" r:id="rId50"/>
    <p:sldId id="362" r:id="rId51"/>
    <p:sldId id="295" r:id="rId52"/>
    <p:sldId id="363" r:id="rId53"/>
    <p:sldId id="405" r:id="rId54"/>
    <p:sldId id="406" r:id="rId55"/>
    <p:sldId id="407" r:id="rId56"/>
    <p:sldId id="298" r:id="rId57"/>
    <p:sldId id="368" r:id="rId58"/>
    <p:sldId id="300" r:id="rId59"/>
    <p:sldId id="408" r:id="rId60"/>
    <p:sldId id="301" r:id="rId61"/>
    <p:sldId id="302" r:id="rId62"/>
    <p:sldId id="410" r:id="rId63"/>
    <p:sldId id="303" r:id="rId64"/>
    <p:sldId id="411" r:id="rId65"/>
    <p:sldId id="442" r:id="rId66"/>
    <p:sldId id="305" r:id="rId67"/>
    <p:sldId id="357" r:id="rId68"/>
    <p:sldId id="306" r:id="rId69"/>
    <p:sldId id="356" r:id="rId70"/>
    <p:sldId id="307" r:id="rId71"/>
    <p:sldId id="308" r:id="rId72"/>
    <p:sldId id="355" r:id="rId73"/>
    <p:sldId id="309" r:id="rId74"/>
    <p:sldId id="310" r:id="rId75"/>
    <p:sldId id="311" r:id="rId76"/>
    <p:sldId id="312" r:id="rId77"/>
    <p:sldId id="358" r:id="rId78"/>
    <p:sldId id="314" r:id="rId79"/>
    <p:sldId id="315" r:id="rId80"/>
    <p:sldId id="359" r:id="rId81"/>
    <p:sldId id="436" r:id="rId82"/>
    <p:sldId id="316" r:id="rId83"/>
    <p:sldId id="317" r:id="rId84"/>
    <p:sldId id="318" r:id="rId85"/>
    <p:sldId id="319" r:id="rId86"/>
    <p:sldId id="437" r:id="rId87"/>
    <p:sldId id="438" r:id="rId88"/>
    <p:sldId id="439" r:id="rId89"/>
    <p:sldId id="440" r:id="rId90"/>
    <p:sldId id="441" r:id="rId91"/>
    <p:sldId id="412" r:id="rId92"/>
    <p:sldId id="413" r:id="rId93"/>
    <p:sldId id="321" r:id="rId94"/>
    <p:sldId id="322" r:id="rId95"/>
    <p:sldId id="323" r:id="rId96"/>
    <p:sldId id="361" r:id="rId97"/>
    <p:sldId id="325" r:id="rId98"/>
    <p:sldId id="414" r:id="rId99"/>
    <p:sldId id="415" r:id="rId100"/>
    <p:sldId id="416" r:id="rId101"/>
    <p:sldId id="417" r:id="rId102"/>
    <p:sldId id="418" r:id="rId103"/>
    <p:sldId id="419" r:id="rId104"/>
    <p:sldId id="420" r:id="rId105"/>
    <p:sldId id="421" r:id="rId106"/>
    <p:sldId id="422" r:id="rId107"/>
    <p:sldId id="423" r:id="rId108"/>
    <p:sldId id="424" r:id="rId109"/>
    <p:sldId id="425" r:id="rId110"/>
    <p:sldId id="326" r:id="rId111"/>
    <p:sldId id="327" r:id="rId112"/>
    <p:sldId id="370" r:id="rId113"/>
    <p:sldId id="328" r:id="rId114"/>
    <p:sldId id="329" r:id="rId115"/>
    <p:sldId id="371" r:id="rId116"/>
    <p:sldId id="330" r:id="rId117"/>
    <p:sldId id="372" r:id="rId118"/>
    <p:sldId id="426" r:id="rId119"/>
    <p:sldId id="427" r:id="rId120"/>
    <p:sldId id="428" r:id="rId121"/>
    <p:sldId id="429" r:id="rId122"/>
    <p:sldId id="430" r:id="rId123"/>
    <p:sldId id="431" r:id="rId124"/>
    <p:sldId id="331" r:id="rId125"/>
    <p:sldId id="332" r:id="rId126"/>
    <p:sldId id="373" r:id="rId127"/>
    <p:sldId id="333" r:id="rId128"/>
    <p:sldId id="337" r:id="rId129"/>
    <p:sldId id="432" r:id="rId130"/>
    <p:sldId id="433" r:id="rId131"/>
    <p:sldId id="434" r:id="rId132"/>
    <p:sldId id="435" r:id="rId133"/>
    <p:sldId id="338" r:id="rId134"/>
    <p:sldId id="384" r:id="rId135"/>
    <p:sldId id="340" r:id="rId136"/>
    <p:sldId id="385" r:id="rId137"/>
    <p:sldId id="341" r:id="rId138"/>
    <p:sldId id="342" r:id="rId139"/>
    <p:sldId id="386" r:id="rId140"/>
    <p:sldId id="343" r:id="rId141"/>
    <p:sldId id="387" r:id="rId142"/>
    <p:sldId id="344" r:id="rId143"/>
    <p:sldId id="388" r:id="rId144"/>
    <p:sldId id="345" r:id="rId145"/>
    <p:sldId id="346" r:id="rId146"/>
    <p:sldId id="374" r:id="rId147"/>
    <p:sldId id="375" r:id="rId148"/>
    <p:sldId id="376" r:id="rId149"/>
    <p:sldId id="377" r:id="rId150"/>
    <p:sldId id="383" r:id="rId151"/>
    <p:sldId id="378" r:id="rId152"/>
    <p:sldId id="379" r:id="rId153"/>
    <p:sldId id="382" r:id="rId154"/>
    <p:sldId id="380" r:id="rId155"/>
    <p:sldId id="381" r:id="rId1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6" d="100"/>
          <a:sy n="56" d="100"/>
        </p:scale>
        <p:origin x="-96" y="-33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1B76E88-A938-4CC4-BA21-EDA6A17D0AA0}"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3537038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B76E88-A938-4CC4-BA21-EDA6A17D0AA0}"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3488756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B76E88-A938-4CC4-BA21-EDA6A17D0AA0}"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3569127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B76E88-A938-4CC4-BA21-EDA6A17D0AA0}"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1736826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1B76E88-A938-4CC4-BA21-EDA6A17D0AA0}" type="datetimeFigureOut">
              <a:rPr lang="en-US" smtClean="0"/>
              <a:t>3/24/2020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3494372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1B76E88-A938-4CC4-BA21-EDA6A17D0AA0}" type="datetimeFigureOut">
              <a:rPr lang="en-US" smtClean="0"/>
              <a:t>3/24/2020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3445956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1B76E88-A938-4CC4-BA21-EDA6A17D0AA0}" type="datetimeFigureOut">
              <a:rPr lang="en-US" smtClean="0"/>
              <a:t>3/24/2020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3189117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1B76E88-A938-4CC4-BA21-EDA6A17D0AA0}" type="datetimeFigureOut">
              <a:rPr lang="en-US" smtClean="0"/>
              <a:t>3/24/2020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841353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B76E88-A938-4CC4-BA21-EDA6A17D0AA0}" type="datetimeFigureOut">
              <a:rPr lang="en-US" smtClean="0"/>
              <a:t>3/24/2020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33543818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B76E88-A938-4CC4-BA21-EDA6A17D0AA0}" type="datetimeFigureOut">
              <a:rPr lang="en-US" smtClean="0"/>
              <a:t>3/24/2020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2669974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B76E88-A938-4CC4-BA21-EDA6A17D0AA0}" type="datetimeFigureOut">
              <a:rPr lang="en-US" smtClean="0"/>
              <a:t>3/24/2020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96E465-A34A-44CC-B089-B68C9BA450E9}" type="slidenum">
              <a:rPr lang="en-US" smtClean="0"/>
              <a:t>‹#›</a:t>
            </a:fld>
            <a:endParaRPr lang="en-US"/>
          </a:p>
        </p:txBody>
      </p:sp>
    </p:spTree>
    <p:extLst>
      <p:ext uri="{BB962C8B-B14F-4D97-AF65-F5344CB8AC3E}">
        <p14:creationId xmlns:p14="http://schemas.microsoft.com/office/powerpoint/2010/main" val="3058316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B76E88-A938-4CC4-BA21-EDA6A17D0AA0}" type="datetimeFigureOut">
              <a:rPr lang="en-US" smtClean="0"/>
              <a:t>3/24/2020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96E465-A34A-44CC-B089-B68C9BA450E9}" type="slidenum">
              <a:rPr lang="en-US" smtClean="0"/>
              <a:t>‹#›</a:t>
            </a:fld>
            <a:endParaRPr lang="en-US"/>
          </a:p>
        </p:txBody>
      </p:sp>
    </p:spTree>
    <p:extLst>
      <p:ext uri="{BB962C8B-B14F-4D97-AF65-F5344CB8AC3E}">
        <p14:creationId xmlns:p14="http://schemas.microsoft.com/office/powerpoint/2010/main" val="1801866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66801"/>
            <a:ext cx="7772400" cy="2533650"/>
          </a:xfrm>
        </p:spPr>
        <p:txBody>
          <a:bodyPr/>
          <a:lstStyle/>
          <a:p>
            <a:r>
              <a:rPr lang="en-US" b="1" dirty="0" err="1">
                <a:latin typeface="Times New Roman" pitchFamily="18" charset="0"/>
                <a:cs typeface="Times New Roman" pitchFamily="18" charset="0"/>
              </a:rPr>
              <a:t>Wollo</a:t>
            </a:r>
            <a:r>
              <a:rPr lang="en-US" b="1" dirty="0">
                <a:latin typeface="Times New Roman" pitchFamily="18" charset="0"/>
                <a:cs typeface="Times New Roman" pitchFamily="18" charset="0"/>
              </a:rPr>
              <a:t> University  School of Veterinary Medicine </a:t>
            </a:r>
            <a:r>
              <a:rPr lang="en-US" b="1" dirty="0" smtClean="0"/>
              <a:t> </a:t>
            </a:r>
            <a:endParaRPr lang="en-US" b="1" dirty="0"/>
          </a:p>
        </p:txBody>
      </p:sp>
      <p:sp>
        <p:nvSpPr>
          <p:cNvPr id="3" name="Subtitle 2"/>
          <p:cNvSpPr>
            <a:spLocks noGrp="1"/>
          </p:cNvSpPr>
          <p:nvPr>
            <p:ph type="subTitle" idx="1"/>
          </p:nvPr>
        </p:nvSpPr>
        <p:spPr/>
        <p:txBody>
          <a:bodyPr>
            <a:normAutofit fontScale="92500" lnSpcReduction="20000"/>
          </a:bodyPr>
          <a:lstStyle/>
          <a:p>
            <a:r>
              <a:rPr lang="en-US" sz="6000" b="1" dirty="0" smtClean="0">
                <a:latin typeface="Times New Roman" pitchFamily="18" charset="0"/>
                <a:cs typeface="Times New Roman" pitchFamily="18" charset="0"/>
              </a:rPr>
              <a:t>CAMEL HEALTH</a:t>
            </a:r>
          </a:p>
          <a:p>
            <a:r>
              <a:rPr lang="en-US" sz="6000" b="1" dirty="0" smtClean="0">
                <a:latin typeface="Times New Roman" pitchFamily="18" charset="0"/>
                <a:cs typeface="Times New Roman" pitchFamily="18" charset="0"/>
              </a:rPr>
              <a:t>Chapter 1 and 2</a:t>
            </a:r>
            <a:endParaRPr lang="en-US" sz="6000" b="1" dirty="0">
              <a:latin typeface="Times New Roman" pitchFamily="18" charset="0"/>
              <a:cs typeface="Times New Roman" pitchFamily="18" charset="0"/>
            </a:endParaRPr>
          </a:p>
        </p:txBody>
      </p:sp>
    </p:spTree>
    <p:extLst>
      <p:ext uri="{BB962C8B-B14F-4D97-AF65-F5344CB8AC3E}">
        <p14:creationId xmlns:p14="http://schemas.microsoft.com/office/powerpoint/2010/main" val="40822655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6096000"/>
          </a:xfrm>
        </p:spPr>
        <p:txBody>
          <a:bodyPr>
            <a:normAutofit/>
          </a:bodyPr>
          <a:lstStyle/>
          <a:p>
            <a:r>
              <a:rPr lang="en-US" dirty="0" smtClean="0"/>
              <a:t>Fossil </a:t>
            </a:r>
            <a:r>
              <a:rPr lang="en-US" dirty="0"/>
              <a:t>evidence indicates that </a:t>
            </a:r>
            <a:r>
              <a:rPr lang="en-US" b="1" dirty="0" err="1"/>
              <a:t>Camelidae</a:t>
            </a:r>
            <a:r>
              <a:rPr lang="en-US" dirty="0"/>
              <a:t> were present in </a:t>
            </a:r>
            <a:r>
              <a:rPr lang="en-US" b="1" dirty="0"/>
              <a:t>China</a:t>
            </a:r>
            <a:r>
              <a:rPr lang="en-US" dirty="0"/>
              <a:t>, </a:t>
            </a:r>
            <a:r>
              <a:rPr lang="en-US" b="1" dirty="0"/>
              <a:t>Siberia</a:t>
            </a:r>
            <a:r>
              <a:rPr lang="en-US" dirty="0"/>
              <a:t>, and </a:t>
            </a:r>
            <a:r>
              <a:rPr lang="en-US" b="1" dirty="0"/>
              <a:t>Russia</a:t>
            </a:r>
            <a:r>
              <a:rPr lang="en-US" dirty="0"/>
              <a:t> during the </a:t>
            </a:r>
            <a:r>
              <a:rPr lang="en-US" b="1" dirty="0"/>
              <a:t>Pliocene </a:t>
            </a:r>
            <a:r>
              <a:rPr lang="en-US" dirty="0"/>
              <a:t>and </a:t>
            </a:r>
            <a:r>
              <a:rPr lang="en-US" b="1" dirty="0"/>
              <a:t>Pleistocene</a:t>
            </a:r>
            <a:r>
              <a:rPr lang="en-US" dirty="0"/>
              <a:t> periods</a:t>
            </a:r>
            <a:r>
              <a:rPr lang="en-US" dirty="0" smtClean="0"/>
              <a:t>.</a:t>
            </a:r>
          </a:p>
          <a:p>
            <a:pPr marL="0" indent="0">
              <a:buNone/>
            </a:pPr>
            <a:endParaRPr lang="en-US" dirty="0" smtClean="0"/>
          </a:p>
          <a:p>
            <a:r>
              <a:rPr lang="en-US" dirty="0" smtClean="0"/>
              <a:t> </a:t>
            </a:r>
            <a:r>
              <a:rPr lang="en-US" dirty="0"/>
              <a:t>During the latter they were also found in </a:t>
            </a:r>
            <a:r>
              <a:rPr lang="en-US" b="1" dirty="0"/>
              <a:t>Rumania</a:t>
            </a:r>
            <a:r>
              <a:rPr lang="en-US" dirty="0"/>
              <a:t>, </a:t>
            </a:r>
            <a:r>
              <a:rPr lang="en-US" b="1" dirty="0"/>
              <a:t>Palestine</a:t>
            </a:r>
            <a:r>
              <a:rPr lang="en-US" dirty="0"/>
              <a:t> and </a:t>
            </a:r>
            <a:r>
              <a:rPr lang="en-US" b="1" dirty="0"/>
              <a:t>North Africa. </a:t>
            </a:r>
            <a:endParaRPr lang="en-US" b="1" dirty="0" smtClean="0"/>
          </a:p>
          <a:p>
            <a:pPr marL="0" indent="0">
              <a:buNone/>
            </a:pPr>
            <a:endParaRPr lang="en-US" dirty="0" smtClean="0"/>
          </a:p>
          <a:p>
            <a:r>
              <a:rPr lang="en-US" dirty="0" smtClean="0"/>
              <a:t>In </a:t>
            </a:r>
            <a:r>
              <a:rPr lang="en-US" b="1" dirty="0"/>
              <a:t>Africa</a:t>
            </a:r>
            <a:r>
              <a:rPr lang="en-US" dirty="0"/>
              <a:t>, the wild camel extended as far west as the </a:t>
            </a:r>
            <a:r>
              <a:rPr lang="en-US" b="1" dirty="0"/>
              <a:t>Atlantic coast </a:t>
            </a:r>
            <a:r>
              <a:rPr lang="en-US" dirty="0"/>
              <a:t>and as far south as </a:t>
            </a:r>
            <a:r>
              <a:rPr lang="en-US" b="1" dirty="0"/>
              <a:t>northern Tanzania</a:t>
            </a:r>
            <a:r>
              <a:rPr lang="en-US" dirty="0"/>
              <a:t>. </a:t>
            </a:r>
          </a:p>
          <a:p>
            <a:endParaRPr lang="en-US" dirty="0"/>
          </a:p>
        </p:txBody>
      </p:sp>
    </p:spTree>
    <p:extLst>
      <p:ext uri="{BB962C8B-B14F-4D97-AF65-F5344CB8AC3E}">
        <p14:creationId xmlns:p14="http://schemas.microsoft.com/office/powerpoint/2010/main" val="411981619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382000" cy="6096000"/>
          </a:xfrm>
        </p:spPr>
        <p:txBody>
          <a:bodyPr>
            <a:normAutofit/>
          </a:bodyPr>
          <a:lstStyle/>
          <a:p>
            <a:r>
              <a:rPr lang="en-US" b="1" dirty="0"/>
              <a:t>Signs of heat or </a:t>
            </a:r>
            <a:r>
              <a:rPr lang="en-US" b="1" dirty="0" err="1"/>
              <a:t>oestrus</a:t>
            </a:r>
            <a:endParaRPr lang="en-US" dirty="0"/>
          </a:p>
          <a:p>
            <a:r>
              <a:rPr lang="en-US" dirty="0"/>
              <a:t>The </a:t>
            </a:r>
            <a:r>
              <a:rPr lang="en-US" dirty="0" err="1"/>
              <a:t>behavioural</a:t>
            </a:r>
            <a:r>
              <a:rPr lang="en-US" dirty="0"/>
              <a:t> changes during heat in the female camel are much less drastic than the changes in the male camel. </a:t>
            </a:r>
            <a:endParaRPr lang="en-US" dirty="0" smtClean="0"/>
          </a:p>
          <a:p>
            <a:r>
              <a:rPr lang="en-US" dirty="0" smtClean="0"/>
              <a:t>The </a:t>
            </a:r>
            <a:r>
              <a:rPr lang="en-US" dirty="0"/>
              <a:t>signs of heat in the female include restlessness, bleating, </a:t>
            </a:r>
            <a:r>
              <a:rPr lang="en-US" dirty="0" err="1"/>
              <a:t>vulval</a:t>
            </a:r>
            <a:r>
              <a:rPr lang="en-US" dirty="0"/>
              <a:t> swelling and mucous vaginal discharge. </a:t>
            </a:r>
            <a:endParaRPr lang="en-US" dirty="0" smtClean="0"/>
          </a:p>
          <a:p>
            <a:r>
              <a:rPr lang="en-US" dirty="0" smtClean="0"/>
              <a:t>The </a:t>
            </a:r>
            <a:r>
              <a:rPr lang="en-US" dirty="0"/>
              <a:t>tail is moved up and down in rapid succession on the approach of the male or when hearing its gurgling voice. </a:t>
            </a:r>
            <a:endParaRPr lang="en-US" dirty="0" smtClean="0"/>
          </a:p>
        </p:txBody>
      </p:sp>
    </p:spTree>
    <p:extLst>
      <p:ext uri="{BB962C8B-B14F-4D97-AF65-F5344CB8AC3E}">
        <p14:creationId xmlns:p14="http://schemas.microsoft.com/office/powerpoint/2010/main" val="313412637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a:bodyPr>
          <a:lstStyle/>
          <a:p>
            <a:r>
              <a:rPr lang="en-US" dirty="0" smtClean="0"/>
              <a:t>The vagina at this stage is moist and pink </a:t>
            </a:r>
            <a:r>
              <a:rPr lang="en-US" dirty="0" err="1" smtClean="0"/>
              <a:t>coloured</a:t>
            </a:r>
            <a:r>
              <a:rPr lang="en-US" dirty="0" smtClean="0"/>
              <a:t> although the degree of wetness decreases as heat progresses. </a:t>
            </a:r>
          </a:p>
          <a:p>
            <a:r>
              <a:rPr lang="en-US" dirty="0" smtClean="0"/>
              <a:t>The cervix is relaxed and moist. Rectal palpation will reveal that the uterine horns are turgid.</a:t>
            </a:r>
          </a:p>
          <a:p>
            <a:r>
              <a:rPr lang="en-US" dirty="0" smtClean="0"/>
              <a:t> In the </a:t>
            </a:r>
            <a:r>
              <a:rPr lang="en-US" dirty="0" err="1" smtClean="0"/>
              <a:t>bactrian</a:t>
            </a:r>
            <a:r>
              <a:rPr lang="en-US" dirty="0" smtClean="0"/>
              <a:t> camel the cervix becomes softer during </a:t>
            </a:r>
            <a:r>
              <a:rPr lang="en-US" dirty="0" err="1" smtClean="0"/>
              <a:t>oestrus</a:t>
            </a:r>
            <a:r>
              <a:rPr lang="en-US" dirty="0" smtClean="0"/>
              <a:t> admitting one finger. </a:t>
            </a:r>
          </a:p>
          <a:p>
            <a:r>
              <a:rPr lang="en-US" dirty="0" smtClean="0"/>
              <a:t>The vagina is slippery but no mucus is expelled from the vulva. </a:t>
            </a:r>
          </a:p>
          <a:p>
            <a:endParaRPr lang="en-US" dirty="0"/>
          </a:p>
        </p:txBody>
      </p:sp>
    </p:spTree>
    <p:extLst>
      <p:ext uri="{BB962C8B-B14F-4D97-AF65-F5344CB8AC3E}">
        <p14:creationId xmlns:p14="http://schemas.microsoft.com/office/powerpoint/2010/main" val="74749147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normAutofit/>
          </a:bodyPr>
          <a:lstStyle/>
          <a:p>
            <a:r>
              <a:rPr lang="en-US" b="1" dirty="0"/>
              <a:t>Pregnancy and </a:t>
            </a:r>
            <a:r>
              <a:rPr lang="en-US" b="1" dirty="0" err="1"/>
              <a:t>foetus</a:t>
            </a:r>
            <a:endParaRPr lang="en-US" dirty="0"/>
          </a:p>
          <a:p>
            <a:r>
              <a:rPr lang="en-US" b="1" dirty="0"/>
              <a:t>Site of pregnancy</a:t>
            </a:r>
            <a:endParaRPr lang="en-US" dirty="0"/>
          </a:p>
          <a:p>
            <a:r>
              <a:rPr lang="en-US" dirty="0"/>
              <a:t>The right and left ovaries seem to function equally in the camel</a:t>
            </a:r>
            <a:r>
              <a:rPr lang="en-US" dirty="0" smtClean="0"/>
              <a:t>.</a:t>
            </a:r>
          </a:p>
          <a:p>
            <a:r>
              <a:rPr lang="en-US" dirty="0" smtClean="0"/>
              <a:t> </a:t>
            </a:r>
            <a:r>
              <a:rPr lang="en-US" dirty="0"/>
              <a:t>In spite of this fact it is observed that 99 percent of pregnancy occurs in the </a:t>
            </a:r>
            <a:r>
              <a:rPr lang="en-US" b="1" dirty="0"/>
              <a:t>left</a:t>
            </a:r>
            <a:r>
              <a:rPr lang="en-US" dirty="0"/>
              <a:t> uterine horn. </a:t>
            </a:r>
            <a:endParaRPr lang="en-US" dirty="0" smtClean="0"/>
          </a:p>
          <a:p>
            <a:r>
              <a:rPr lang="en-US" dirty="0" smtClean="0"/>
              <a:t>Anatomically </a:t>
            </a:r>
            <a:r>
              <a:rPr lang="en-US" dirty="0"/>
              <a:t>the left horn is slightly bigger than the right one</a:t>
            </a:r>
            <a:r>
              <a:rPr lang="en-US" dirty="0" smtClean="0"/>
              <a:t>.</a:t>
            </a:r>
          </a:p>
          <a:p>
            <a:r>
              <a:rPr lang="en-US" dirty="0" smtClean="0"/>
              <a:t> </a:t>
            </a:r>
            <a:r>
              <a:rPr lang="en-US" dirty="0"/>
              <a:t>In the </a:t>
            </a:r>
            <a:r>
              <a:rPr lang="en-US" dirty="0" err="1"/>
              <a:t>bactrian</a:t>
            </a:r>
            <a:r>
              <a:rPr lang="en-US" dirty="0"/>
              <a:t> camel 96.49 percent of </a:t>
            </a:r>
            <a:r>
              <a:rPr lang="en-US" dirty="0" err="1"/>
              <a:t>foeti</a:t>
            </a:r>
            <a:r>
              <a:rPr lang="en-US" dirty="0"/>
              <a:t> were found in the left horn.</a:t>
            </a:r>
          </a:p>
        </p:txBody>
      </p:sp>
    </p:spTree>
    <p:extLst>
      <p:ext uri="{BB962C8B-B14F-4D97-AF65-F5344CB8AC3E}">
        <p14:creationId xmlns:p14="http://schemas.microsoft.com/office/powerpoint/2010/main" val="112795522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791200"/>
          </a:xfrm>
        </p:spPr>
        <p:txBody>
          <a:bodyPr>
            <a:normAutofit/>
          </a:bodyPr>
          <a:lstStyle/>
          <a:p>
            <a:r>
              <a:rPr lang="en-US" b="1" dirty="0"/>
              <a:t>Embryonic migration</a:t>
            </a:r>
            <a:endParaRPr lang="en-US" dirty="0"/>
          </a:p>
          <a:p>
            <a:r>
              <a:rPr lang="en-US" dirty="0"/>
              <a:t>Embryonic migration from the right horn to the left horn is very frequent and it seems that this is always the case when ovulation occurs in the right ovary and not in the left. </a:t>
            </a:r>
            <a:endParaRPr lang="en-US" dirty="0" smtClean="0"/>
          </a:p>
          <a:p>
            <a:r>
              <a:rPr lang="en-US" dirty="0" smtClean="0"/>
              <a:t>Considering </a:t>
            </a:r>
            <a:r>
              <a:rPr lang="en-US" dirty="0"/>
              <a:t>the site of pregnancy and the equal functioning of the two ovaries, this brings the incidence of egg migration close to 50 percent.</a:t>
            </a:r>
          </a:p>
        </p:txBody>
      </p:sp>
    </p:spTree>
    <p:extLst>
      <p:ext uri="{BB962C8B-B14F-4D97-AF65-F5344CB8AC3E}">
        <p14:creationId xmlns:p14="http://schemas.microsoft.com/office/powerpoint/2010/main" val="298529077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867400"/>
          </a:xfrm>
        </p:spPr>
        <p:txBody>
          <a:bodyPr/>
          <a:lstStyle/>
          <a:p>
            <a:r>
              <a:rPr lang="en-US" b="1" dirty="0"/>
              <a:t>Multiple ovulations</a:t>
            </a:r>
            <a:endParaRPr lang="en-US" dirty="0"/>
          </a:p>
          <a:p>
            <a:r>
              <a:rPr lang="en-US" dirty="0"/>
              <a:t>Multiple ovulations in the camel are possible; these are represented by multiple corpora </a:t>
            </a:r>
            <a:r>
              <a:rPr lang="en-US" dirty="0" err="1"/>
              <a:t>lutea</a:t>
            </a:r>
            <a:r>
              <a:rPr lang="en-US" dirty="0"/>
              <a:t> in the ovaries</a:t>
            </a:r>
            <a:r>
              <a:rPr lang="en-US" dirty="0" smtClean="0"/>
              <a:t>.</a:t>
            </a:r>
          </a:p>
          <a:p>
            <a:r>
              <a:rPr lang="en-US" dirty="0" smtClean="0"/>
              <a:t> </a:t>
            </a:r>
            <a:r>
              <a:rPr lang="en-US" dirty="0"/>
              <a:t>In spite of the occurrence of multiple ovulations in the camel, the incidence of twinning is very low. </a:t>
            </a:r>
            <a:endParaRPr lang="en-US" dirty="0" smtClean="0"/>
          </a:p>
          <a:p>
            <a:r>
              <a:rPr lang="en-US" dirty="0" smtClean="0"/>
              <a:t>This </a:t>
            </a:r>
            <a:r>
              <a:rPr lang="en-US" dirty="0"/>
              <a:t>indicates high losses in ova or early embryonic death.</a:t>
            </a:r>
          </a:p>
          <a:p>
            <a:endParaRPr lang="en-US" dirty="0"/>
          </a:p>
        </p:txBody>
      </p:sp>
    </p:spTree>
    <p:extLst>
      <p:ext uri="{BB962C8B-B14F-4D97-AF65-F5344CB8AC3E}">
        <p14:creationId xmlns:p14="http://schemas.microsoft.com/office/powerpoint/2010/main" val="25655398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r>
              <a:rPr lang="en-US" b="1" dirty="0"/>
              <a:t>Follicular activity during pregnancy</a:t>
            </a:r>
            <a:endParaRPr lang="en-US" dirty="0"/>
          </a:p>
          <a:p>
            <a:r>
              <a:rPr lang="en-US" dirty="0"/>
              <a:t>The presence of the corpus </a:t>
            </a:r>
            <a:r>
              <a:rPr lang="en-US" dirty="0" err="1"/>
              <a:t>luteum</a:t>
            </a:r>
            <a:r>
              <a:rPr lang="en-US" dirty="0"/>
              <a:t> of pregnancy does not completely prevent growth and development of </a:t>
            </a:r>
            <a:r>
              <a:rPr lang="en-US" dirty="0" err="1"/>
              <a:t>Graafian</a:t>
            </a:r>
            <a:r>
              <a:rPr lang="en-US" dirty="0"/>
              <a:t> </a:t>
            </a:r>
            <a:r>
              <a:rPr lang="en-US"/>
              <a:t>follicles</a:t>
            </a:r>
            <a:r>
              <a:rPr lang="en-US" smtClean="0"/>
              <a:t>.</a:t>
            </a:r>
          </a:p>
          <a:p>
            <a:pPr marL="0" indent="0">
              <a:buNone/>
            </a:pPr>
            <a:r>
              <a:rPr lang="en-US" smtClean="0"/>
              <a:t> </a:t>
            </a:r>
          </a:p>
          <a:p>
            <a:r>
              <a:rPr lang="en-US" dirty="0" smtClean="0"/>
              <a:t>However</a:t>
            </a:r>
            <a:r>
              <a:rPr lang="en-US" dirty="0"/>
              <a:t>, the incidence was higher during early pregnancy and decreased with advancing gestation until very close to parturition. </a:t>
            </a:r>
          </a:p>
          <a:p>
            <a:r>
              <a:rPr lang="en-US" dirty="0"/>
              <a:t> </a:t>
            </a:r>
          </a:p>
          <a:p>
            <a:endParaRPr lang="en-US" dirty="0"/>
          </a:p>
        </p:txBody>
      </p:sp>
    </p:spTree>
    <p:extLst>
      <p:ext uri="{BB962C8B-B14F-4D97-AF65-F5344CB8AC3E}">
        <p14:creationId xmlns:p14="http://schemas.microsoft.com/office/powerpoint/2010/main" val="405468240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172200"/>
          </a:xfrm>
        </p:spPr>
        <p:txBody>
          <a:bodyPr>
            <a:normAutofit/>
          </a:bodyPr>
          <a:lstStyle/>
          <a:p>
            <a:r>
              <a:rPr lang="en-US" b="1" dirty="0"/>
              <a:t>Placenta</a:t>
            </a:r>
            <a:endParaRPr lang="en-US" dirty="0"/>
          </a:p>
          <a:p>
            <a:r>
              <a:rPr lang="en-US" dirty="0"/>
              <a:t>The placenta in all </a:t>
            </a:r>
            <a:r>
              <a:rPr lang="en-US" dirty="0" err="1"/>
              <a:t>camelidae</a:t>
            </a:r>
            <a:r>
              <a:rPr lang="en-US" dirty="0"/>
              <a:t> is diffuse and </a:t>
            </a:r>
            <a:r>
              <a:rPr lang="en-US" dirty="0" err="1"/>
              <a:t>epitheliochorial</a:t>
            </a:r>
            <a:r>
              <a:rPr lang="en-US" dirty="0"/>
              <a:t> in nature, without cotyledons. In the camel there are three </a:t>
            </a:r>
            <a:r>
              <a:rPr lang="en-US" dirty="0" err="1"/>
              <a:t>foetal</a:t>
            </a:r>
            <a:r>
              <a:rPr lang="en-US" dirty="0"/>
              <a:t> membranes rather than the classical two membranes in the cow and the mare. These are:</a:t>
            </a:r>
          </a:p>
          <a:p>
            <a:pPr lvl="0"/>
            <a:r>
              <a:rPr lang="en-US" dirty="0"/>
              <a:t>Amnion membrane;</a:t>
            </a:r>
          </a:p>
          <a:p>
            <a:pPr lvl="0"/>
            <a:r>
              <a:rPr lang="en-US" dirty="0" err="1"/>
              <a:t>Allantoic</a:t>
            </a:r>
            <a:r>
              <a:rPr lang="en-US" dirty="0"/>
              <a:t> membrane;</a:t>
            </a:r>
          </a:p>
          <a:p>
            <a:pPr marL="0" indent="0">
              <a:buNone/>
            </a:pPr>
            <a:endParaRPr lang="en-US" dirty="0"/>
          </a:p>
        </p:txBody>
      </p:sp>
    </p:spTree>
    <p:extLst>
      <p:ext uri="{BB962C8B-B14F-4D97-AF65-F5344CB8AC3E}">
        <p14:creationId xmlns:p14="http://schemas.microsoft.com/office/powerpoint/2010/main" val="182345984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715000"/>
          </a:xfrm>
        </p:spPr>
        <p:txBody>
          <a:bodyPr>
            <a:normAutofit fontScale="92500" lnSpcReduction="10000"/>
          </a:bodyPr>
          <a:lstStyle/>
          <a:p>
            <a:pPr lvl="0"/>
            <a:r>
              <a:rPr lang="en-US" b="1" dirty="0"/>
              <a:t>Epidermal</a:t>
            </a:r>
            <a:r>
              <a:rPr lang="en-US" dirty="0"/>
              <a:t> </a:t>
            </a:r>
            <a:r>
              <a:rPr lang="en-US" b="1" dirty="0"/>
              <a:t>membrane</a:t>
            </a:r>
            <a:r>
              <a:rPr lang="en-US" dirty="0"/>
              <a:t>. This membrane is unique in the camel. It is epidermal in origin and it becomes visually apparent when the </a:t>
            </a:r>
            <a:r>
              <a:rPr lang="en-US" dirty="0" err="1"/>
              <a:t>foetal</a:t>
            </a:r>
            <a:r>
              <a:rPr lang="en-US" dirty="0"/>
              <a:t> length is 41 cm and until the end of </a:t>
            </a:r>
            <a:r>
              <a:rPr lang="en-US" dirty="0" smtClean="0"/>
              <a:t>gestation</a:t>
            </a:r>
          </a:p>
          <a:p>
            <a:pPr lvl="0"/>
            <a:r>
              <a:rPr lang="en-US" dirty="0" smtClean="0"/>
              <a:t>. </a:t>
            </a:r>
            <a:r>
              <a:rPr lang="en-US" dirty="0"/>
              <a:t>It completely encloses the </a:t>
            </a:r>
            <a:r>
              <a:rPr lang="en-US" dirty="0" err="1"/>
              <a:t>foetus</a:t>
            </a:r>
            <a:r>
              <a:rPr lang="en-US" dirty="0"/>
              <a:t> except for the following openings to the amniotic fluid: at the lips, genitalia, anus, teat orifices and hooves of the </a:t>
            </a:r>
            <a:r>
              <a:rPr lang="en-US" dirty="0" err="1"/>
              <a:t>foetus</a:t>
            </a:r>
            <a:r>
              <a:rPr lang="en-US" dirty="0"/>
              <a:t>. </a:t>
            </a:r>
            <a:endParaRPr lang="en-US" dirty="0" smtClean="0"/>
          </a:p>
          <a:p>
            <a:pPr lvl="0"/>
            <a:r>
              <a:rPr lang="en-US" dirty="0" smtClean="0"/>
              <a:t>At </a:t>
            </a:r>
            <a:r>
              <a:rPr lang="en-US" dirty="0"/>
              <a:t>birth this membrane comes with the </a:t>
            </a:r>
            <a:r>
              <a:rPr lang="en-US" dirty="0" err="1"/>
              <a:t>foetus</a:t>
            </a:r>
            <a:r>
              <a:rPr lang="en-US" dirty="0"/>
              <a:t> while the other two </a:t>
            </a:r>
            <a:r>
              <a:rPr lang="en-US" dirty="0" err="1"/>
              <a:t>foetal</a:t>
            </a:r>
            <a:r>
              <a:rPr lang="en-US" dirty="0"/>
              <a:t> membranes pass out during the third stage of parturition. </a:t>
            </a:r>
            <a:endParaRPr lang="en-US" dirty="0" smtClean="0"/>
          </a:p>
          <a:p>
            <a:pPr lvl="0"/>
            <a:r>
              <a:rPr lang="en-US" dirty="0" smtClean="0"/>
              <a:t>The </a:t>
            </a:r>
            <a:r>
              <a:rPr lang="en-US" dirty="0"/>
              <a:t>epidermal membrane was also observed in the </a:t>
            </a:r>
            <a:r>
              <a:rPr lang="en-US" dirty="0" err="1"/>
              <a:t>bactrian</a:t>
            </a:r>
            <a:r>
              <a:rPr lang="en-US" dirty="0"/>
              <a:t> camel. </a:t>
            </a:r>
          </a:p>
          <a:p>
            <a:endParaRPr lang="en-US" dirty="0"/>
          </a:p>
        </p:txBody>
      </p:sp>
    </p:spTree>
    <p:extLst>
      <p:ext uri="{BB962C8B-B14F-4D97-AF65-F5344CB8AC3E}">
        <p14:creationId xmlns:p14="http://schemas.microsoft.com/office/powerpoint/2010/main" val="323390481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172200"/>
          </a:xfrm>
        </p:spPr>
        <p:txBody>
          <a:bodyPr>
            <a:normAutofit/>
          </a:bodyPr>
          <a:lstStyle/>
          <a:p>
            <a:r>
              <a:rPr lang="en-US" b="1" dirty="0"/>
              <a:t>Presentation</a:t>
            </a:r>
            <a:endParaRPr lang="en-US" dirty="0"/>
          </a:p>
          <a:p>
            <a:r>
              <a:rPr lang="en-US" dirty="0"/>
              <a:t>The posterior presentations predominate from early pregnancy to a </a:t>
            </a:r>
            <a:r>
              <a:rPr lang="en-US" dirty="0" err="1"/>
              <a:t>foetal</a:t>
            </a:r>
            <a:r>
              <a:rPr lang="en-US" dirty="0"/>
              <a:t> body length of 41 - 50 cm at which point the situation changes to anterior presentation of 51 percent. This trend continues until almost 100 percent anterior presentation is achieved at term. </a:t>
            </a:r>
          </a:p>
          <a:p>
            <a:endParaRPr lang="en-US" dirty="0"/>
          </a:p>
        </p:txBody>
      </p:sp>
    </p:spTree>
    <p:extLst>
      <p:ext uri="{BB962C8B-B14F-4D97-AF65-F5344CB8AC3E}">
        <p14:creationId xmlns:p14="http://schemas.microsoft.com/office/powerpoint/2010/main" val="129285919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Gestation length</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dirty="0" smtClean="0"/>
              <a:t>The </a:t>
            </a:r>
            <a:r>
              <a:rPr lang="en-US" dirty="0"/>
              <a:t>literature concerning the gestation length in the camel is very conflicting compared to variations reported in other species such as the cow or the mare. The average gestation length is 390 + 2 days and it is commonly stated as 12 to 13 months. In the </a:t>
            </a:r>
            <a:r>
              <a:rPr lang="en-US" dirty="0" err="1"/>
              <a:t>bactrian</a:t>
            </a:r>
            <a:r>
              <a:rPr lang="en-US" dirty="0"/>
              <a:t> camel the gestation length averages 402.2 + 11.5 days.</a:t>
            </a:r>
          </a:p>
          <a:p>
            <a:endParaRPr lang="en-US" dirty="0"/>
          </a:p>
        </p:txBody>
      </p:sp>
    </p:spTree>
    <p:extLst>
      <p:ext uri="{BB962C8B-B14F-4D97-AF65-F5344CB8AC3E}">
        <p14:creationId xmlns:p14="http://schemas.microsoft.com/office/powerpoint/2010/main" val="27392742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rmAutofit fontScale="92500" lnSpcReduction="20000"/>
          </a:bodyPr>
          <a:lstStyle/>
          <a:p>
            <a:r>
              <a:rPr lang="en-US" sz="3300" dirty="0">
                <a:solidFill>
                  <a:srgbClr val="FF0000"/>
                </a:solidFill>
              </a:rPr>
              <a:t>While both </a:t>
            </a:r>
            <a:r>
              <a:rPr lang="en-US" sz="3300" b="1" dirty="0" err="1" smtClean="0">
                <a:solidFill>
                  <a:srgbClr val="FF0000"/>
                </a:solidFill>
              </a:rPr>
              <a:t>camelus</a:t>
            </a:r>
            <a:r>
              <a:rPr lang="en-US" sz="3300" b="1" dirty="0" smtClean="0">
                <a:solidFill>
                  <a:srgbClr val="FF0000"/>
                </a:solidFill>
              </a:rPr>
              <a:t> </a:t>
            </a:r>
            <a:r>
              <a:rPr lang="en-US" sz="3300" dirty="0">
                <a:solidFill>
                  <a:srgbClr val="FF0000"/>
                </a:solidFill>
              </a:rPr>
              <a:t>and </a:t>
            </a:r>
            <a:r>
              <a:rPr lang="en-US" sz="3300" b="1" dirty="0">
                <a:solidFill>
                  <a:srgbClr val="FF0000"/>
                </a:solidFill>
              </a:rPr>
              <a:t>llamas</a:t>
            </a:r>
            <a:r>
              <a:rPr lang="en-US" sz="3300" dirty="0">
                <a:solidFill>
                  <a:srgbClr val="FF0000"/>
                </a:solidFill>
              </a:rPr>
              <a:t> evolved from common North American ancestors over </a:t>
            </a:r>
            <a:r>
              <a:rPr lang="en-US" sz="3300" b="1" dirty="0">
                <a:solidFill>
                  <a:srgbClr val="FF0000"/>
                </a:solidFill>
              </a:rPr>
              <a:t>1 million </a:t>
            </a:r>
            <a:r>
              <a:rPr lang="en-US" sz="3300" dirty="0">
                <a:solidFill>
                  <a:srgbClr val="FF0000"/>
                </a:solidFill>
              </a:rPr>
              <a:t>years ago, </a:t>
            </a:r>
            <a:r>
              <a:rPr lang="en-US" sz="3300" b="1" dirty="0">
                <a:solidFill>
                  <a:srgbClr val="FF0000"/>
                </a:solidFill>
              </a:rPr>
              <a:t>no significant </a:t>
            </a:r>
            <a:r>
              <a:rPr lang="en-US" sz="3300" b="1" dirty="0" err="1" smtClean="0">
                <a:solidFill>
                  <a:srgbClr val="FF0000"/>
                </a:solidFill>
              </a:rPr>
              <a:t>karyotypic</a:t>
            </a:r>
            <a:r>
              <a:rPr lang="en-US" sz="3300" b="1" dirty="0" smtClean="0">
                <a:solidFill>
                  <a:srgbClr val="FF0000"/>
                </a:solidFill>
              </a:rPr>
              <a:t> (</a:t>
            </a:r>
            <a:r>
              <a:rPr lang="en-US" sz="2400" b="1" dirty="0" smtClean="0">
                <a:solidFill>
                  <a:srgbClr val="FF0000"/>
                </a:solidFill>
              </a:rPr>
              <a:t>chromosomal </a:t>
            </a:r>
            <a:r>
              <a:rPr lang="en-US" sz="2400" b="1" dirty="0">
                <a:solidFill>
                  <a:srgbClr val="FF0000"/>
                </a:solidFill>
              </a:rPr>
              <a:t>makeup of a somatic </a:t>
            </a:r>
            <a:r>
              <a:rPr lang="en-US" sz="2400" b="1" dirty="0" smtClean="0">
                <a:solidFill>
                  <a:srgbClr val="FF0000"/>
                </a:solidFill>
              </a:rPr>
              <a:t>cell)</a:t>
            </a:r>
            <a:r>
              <a:rPr lang="en-US" sz="3300" b="1" dirty="0" smtClean="0">
                <a:solidFill>
                  <a:srgbClr val="FF0000"/>
                </a:solidFill>
              </a:rPr>
              <a:t>  </a:t>
            </a:r>
            <a:r>
              <a:rPr lang="en-US" sz="3300" b="1" dirty="0">
                <a:solidFill>
                  <a:srgbClr val="FF0000"/>
                </a:solidFill>
              </a:rPr>
              <a:t>differences </a:t>
            </a:r>
            <a:r>
              <a:rPr lang="en-US" sz="3300" dirty="0">
                <a:solidFill>
                  <a:srgbClr val="FF0000"/>
                </a:solidFill>
              </a:rPr>
              <a:t>exist between the various species. </a:t>
            </a:r>
            <a:endParaRPr lang="en-US" sz="3300" dirty="0" smtClean="0">
              <a:solidFill>
                <a:srgbClr val="FF0000"/>
              </a:solidFill>
            </a:endParaRPr>
          </a:p>
          <a:p>
            <a:pPr marL="0" indent="0">
              <a:buNone/>
            </a:pPr>
            <a:endParaRPr lang="en-US" sz="3300" dirty="0" smtClean="0"/>
          </a:p>
          <a:p>
            <a:r>
              <a:rPr lang="en-US" sz="3000" dirty="0" smtClean="0"/>
              <a:t>The </a:t>
            </a:r>
            <a:r>
              <a:rPr lang="en-US" sz="3000" b="1" dirty="0"/>
              <a:t>guanaco (Wild llama),</a:t>
            </a:r>
            <a:r>
              <a:rPr lang="en-US" sz="3000" dirty="0"/>
              <a:t> the </a:t>
            </a:r>
            <a:r>
              <a:rPr lang="en-US" sz="3000" b="1" dirty="0"/>
              <a:t>Bactrian camel</a:t>
            </a:r>
            <a:r>
              <a:rPr lang="en-US" sz="3000" dirty="0"/>
              <a:t> and the </a:t>
            </a:r>
            <a:r>
              <a:rPr lang="en-US" sz="3000" b="1" dirty="0"/>
              <a:t>dromedary </a:t>
            </a:r>
            <a:r>
              <a:rPr lang="en-US" sz="3000" dirty="0"/>
              <a:t>each have </a:t>
            </a:r>
            <a:r>
              <a:rPr lang="en-US" sz="3000" b="1" dirty="0"/>
              <a:t>74 chromosomes</a:t>
            </a:r>
            <a:r>
              <a:rPr lang="en-US" sz="3000" dirty="0"/>
              <a:t>, similar to the number found in the </a:t>
            </a:r>
            <a:r>
              <a:rPr lang="en-US" sz="3000" b="1" dirty="0"/>
              <a:t>llama, alpaca, guanaco </a:t>
            </a:r>
            <a:r>
              <a:rPr lang="en-US" sz="3000" dirty="0"/>
              <a:t>and</a:t>
            </a:r>
            <a:r>
              <a:rPr lang="en-US" sz="3000" b="1" dirty="0"/>
              <a:t> </a:t>
            </a:r>
            <a:r>
              <a:rPr lang="en-US" sz="3000" b="1" dirty="0" smtClean="0"/>
              <a:t>vicuna</a:t>
            </a:r>
            <a:r>
              <a:rPr lang="en-US" sz="3300" b="1" dirty="0" smtClean="0"/>
              <a:t>.</a:t>
            </a:r>
            <a:endParaRPr lang="en-US" sz="3300" dirty="0" smtClean="0"/>
          </a:p>
          <a:p>
            <a:pPr marL="0" indent="0">
              <a:buNone/>
            </a:pPr>
            <a:endParaRPr lang="en-US" sz="3300" dirty="0" smtClean="0"/>
          </a:p>
          <a:p>
            <a:r>
              <a:rPr lang="en-US" sz="3300" dirty="0" smtClean="0"/>
              <a:t>The </a:t>
            </a:r>
            <a:r>
              <a:rPr lang="en-US" sz="3300" dirty="0"/>
              <a:t>evolutionary changes that </a:t>
            </a:r>
            <a:r>
              <a:rPr lang="en-US" sz="3300" b="1" dirty="0"/>
              <a:t>occurred </a:t>
            </a:r>
            <a:r>
              <a:rPr lang="en-US" sz="3300" dirty="0"/>
              <a:t>were due to </a:t>
            </a:r>
            <a:r>
              <a:rPr lang="en-US" sz="3300" b="1" dirty="0"/>
              <a:t>single gene mutations</a:t>
            </a:r>
            <a:r>
              <a:rPr lang="en-US" sz="3300" dirty="0"/>
              <a:t> or </a:t>
            </a:r>
            <a:r>
              <a:rPr lang="en-US" sz="3300" b="1" dirty="0"/>
              <a:t>minor chromosome</a:t>
            </a:r>
            <a:r>
              <a:rPr lang="en-US" sz="3300" dirty="0"/>
              <a:t> </a:t>
            </a:r>
            <a:r>
              <a:rPr lang="en-US" sz="3300" dirty="0" smtClean="0"/>
              <a:t>rearrangements</a:t>
            </a:r>
            <a:r>
              <a:rPr lang="en-US" dirty="0" smtClean="0"/>
              <a:t>.</a:t>
            </a:r>
            <a:endParaRPr lang="en-US" dirty="0"/>
          </a:p>
        </p:txBody>
      </p:sp>
    </p:spTree>
    <p:extLst>
      <p:ext uri="{BB962C8B-B14F-4D97-AF65-F5344CB8AC3E}">
        <p14:creationId xmlns:p14="http://schemas.microsoft.com/office/powerpoint/2010/main" val="78535567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2.3 Gestation</a:t>
            </a:r>
            <a:br>
              <a:rPr lang="en-US" b="1" dirty="0"/>
            </a:br>
            <a:endParaRPr lang="en-US" dirty="0"/>
          </a:p>
        </p:txBody>
      </p:sp>
      <p:sp>
        <p:nvSpPr>
          <p:cNvPr id="3" name="Content Placeholder 2"/>
          <p:cNvSpPr>
            <a:spLocks noGrp="1"/>
          </p:cNvSpPr>
          <p:nvPr>
            <p:ph idx="1"/>
          </p:nvPr>
        </p:nvSpPr>
        <p:spPr>
          <a:xfrm>
            <a:off x="304800" y="990600"/>
            <a:ext cx="8382000" cy="5562600"/>
          </a:xfrm>
        </p:spPr>
        <p:txBody>
          <a:bodyPr>
            <a:normAutofit/>
          </a:bodyPr>
          <a:lstStyle/>
          <a:p>
            <a:r>
              <a:rPr lang="en-US" dirty="0" smtClean="0"/>
              <a:t>The </a:t>
            </a:r>
            <a:r>
              <a:rPr lang="en-US" b="1" dirty="0"/>
              <a:t>gestation period </a:t>
            </a:r>
            <a:r>
              <a:rPr lang="en-US" dirty="0"/>
              <a:t>of the dromedary is often quoted as </a:t>
            </a:r>
            <a:r>
              <a:rPr lang="en-US" b="1" dirty="0"/>
              <a:t>about 1 year</a:t>
            </a:r>
            <a:r>
              <a:rPr lang="en-US" dirty="0"/>
              <a:t>, with a range of </a:t>
            </a:r>
            <a:r>
              <a:rPr lang="en-US" b="1" dirty="0"/>
              <a:t>355–389 days </a:t>
            </a:r>
            <a:r>
              <a:rPr lang="en-US" dirty="0"/>
              <a:t>being given by </a:t>
            </a:r>
            <a:r>
              <a:rPr lang="en-US" dirty="0" err="1"/>
              <a:t>Burgemeister</a:t>
            </a:r>
            <a:r>
              <a:rPr lang="en-US" dirty="0"/>
              <a:t> (1975), </a:t>
            </a:r>
            <a:endParaRPr lang="en-US" dirty="0" smtClean="0"/>
          </a:p>
          <a:p>
            <a:pPr marL="0" indent="0">
              <a:buNone/>
            </a:pPr>
            <a:endParaRPr lang="en-US" dirty="0" smtClean="0"/>
          </a:p>
          <a:p>
            <a:r>
              <a:rPr lang="en-US" dirty="0" smtClean="0"/>
              <a:t>The </a:t>
            </a:r>
            <a:r>
              <a:rPr lang="en-US" b="1" dirty="0"/>
              <a:t>breeding season </a:t>
            </a:r>
            <a:r>
              <a:rPr lang="en-US" dirty="0"/>
              <a:t>thus occurs at the </a:t>
            </a:r>
            <a:r>
              <a:rPr lang="en-US" b="1" dirty="0"/>
              <a:t>same time of year as the calving or foaling period</a:t>
            </a:r>
            <a:r>
              <a:rPr lang="en-US" dirty="0"/>
              <a:t>. </a:t>
            </a:r>
            <a:endParaRPr lang="en-US" dirty="0" smtClean="0"/>
          </a:p>
          <a:p>
            <a:pPr marL="0" indent="0">
              <a:buNone/>
            </a:pPr>
            <a:endParaRPr lang="en-US" dirty="0" smtClean="0"/>
          </a:p>
          <a:p>
            <a:r>
              <a:rPr lang="en-US" dirty="0" smtClean="0"/>
              <a:t>The </a:t>
            </a:r>
            <a:r>
              <a:rPr lang="en-US" dirty="0"/>
              <a:t>gestation period of the Bactrian camel is </a:t>
            </a:r>
            <a:r>
              <a:rPr lang="en-US" b="1" dirty="0"/>
              <a:t>slightly longer</a:t>
            </a:r>
            <a:r>
              <a:rPr lang="en-US" dirty="0"/>
              <a:t>, </a:t>
            </a:r>
            <a:r>
              <a:rPr lang="en-US" b="1" dirty="0"/>
              <a:t>averaging</a:t>
            </a:r>
            <a:r>
              <a:rPr lang="en-US" dirty="0"/>
              <a:t> </a:t>
            </a:r>
            <a:r>
              <a:rPr lang="en-US" b="1" dirty="0"/>
              <a:t>13.5 months</a:t>
            </a:r>
            <a:r>
              <a:rPr lang="en-US" dirty="0"/>
              <a:t> (Dahl and </a:t>
            </a:r>
            <a:r>
              <a:rPr lang="en-US" dirty="0" err="1"/>
              <a:t>Hjort</a:t>
            </a:r>
            <a:r>
              <a:rPr lang="en-US" dirty="0"/>
              <a:t>, 1976).</a:t>
            </a:r>
          </a:p>
        </p:txBody>
      </p:sp>
    </p:spTree>
    <p:extLst>
      <p:ext uri="{BB962C8B-B14F-4D97-AF65-F5344CB8AC3E}">
        <p14:creationId xmlns:p14="http://schemas.microsoft.com/office/powerpoint/2010/main" val="373452235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fontScale="92500" lnSpcReduction="10000"/>
          </a:bodyPr>
          <a:lstStyle/>
          <a:p>
            <a:r>
              <a:rPr lang="en-US" dirty="0"/>
              <a:t>Various methods have been developed for determining pregnancy and estimating its duration in the camel. </a:t>
            </a:r>
            <a:endParaRPr lang="en-US" dirty="0" smtClean="0"/>
          </a:p>
          <a:p>
            <a:pPr marL="0" indent="0">
              <a:buNone/>
            </a:pPr>
            <a:endParaRPr lang="en-US" dirty="0" smtClean="0"/>
          </a:p>
          <a:p>
            <a:r>
              <a:rPr lang="en-US" dirty="0" smtClean="0"/>
              <a:t>Mares </a:t>
            </a:r>
            <a:r>
              <a:rPr lang="en-US" dirty="0"/>
              <a:t>(1954) observed that female camels tend to dry off naturally after conception</a:t>
            </a:r>
            <a:r>
              <a:rPr lang="en-US" dirty="0" smtClean="0"/>
              <a:t>.</a:t>
            </a:r>
          </a:p>
          <a:p>
            <a:pPr marL="0" indent="0">
              <a:buNone/>
            </a:pPr>
            <a:r>
              <a:rPr lang="en-US" dirty="0" smtClean="0"/>
              <a:t> </a:t>
            </a:r>
          </a:p>
          <a:p>
            <a:r>
              <a:rPr lang="en-US" dirty="0" smtClean="0"/>
              <a:t>Field </a:t>
            </a:r>
            <a:r>
              <a:rPr lang="en-US" dirty="0"/>
              <a:t>(1979a) reported that lactation ceased 4–8 weeks after pregnancy in female camels of northern Kenya. </a:t>
            </a:r>
            <a:endParaRPr lang="en-US" dirty="0" smtClean="0"/>
          </a:p>
          <a:p>
            <a:pPr marL="0" indent="0">
              <a:buNone/>
            </a:pPr>
            <a:endParaRPr lang="en-US" dirty="0" smtClean="0"/>
          </a:p>
          <a:p>
            <a:r>
              <a:rPr lang="en-US" dirty="0" smtClean="0"/>
              <a:t>However</a:t>
            </a:r>
            <a:r>
              <a:rPr lang="en-US" dirty="0"/>
              <a:t>, there are also reports of camels continuing to lactate for 12- to 18-month periods. </a:t>
            </a:r>
            <a:endParaRPr lang="en-US" dirty="0" smtClean="0"/>
          </a:p>
          <a:p>
            <a:endParaRPr lang="en-US" dirty="0"/>
          </a:p>
        </p:txBody>
      </p:sp>
    </p:spTree>
    <p:extLst>
      <p:ext uri="{BB962C8B-B14F-4D97-AF65-F5344CB8AC3E}">
        <p14:creationId xmlns:p14="http://schemas.microsoft.com/office/powerpoint/2010/main" val="304655386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lstStyle/>
          <a:p>
            <a:r>
              <a:rPr lang="en-US" dirty="0"/>
              <a:t>Whether the latter category of animals were empty or pregnant is unclear, but </a:t>
            </a:r>
            <a:r>
              <a:rPr lang="en-US" dirty="0" err="1"/>
              <a:t>Knoess</a:t>
            </a:r>
            <a:r>
              <a:rPr lang="en-US" dirty="0"/>
              <a:t> (1976) referred to a </a:t>
            </a:r>
            <a:r>
              <a:rPr lang="en-US" b="1" dirty="0"/>
              <a:t>pregnant camel </a:t>
            </a:r>
            <a:r>
              <a:rPr lang="en-US" dirty="0"/>
              <a:t>that was </a:t>
            </a:r>
            <a:r>
              <a:rPr lang="en-US" b="1" dirty="0"/>
              <a:t>still giving </a:t>
            </a:r>
            <a:r>
              <a:rPr lang="en-US" dirty="0"/>
              <a:t>a considerable </a:t>
            </a:r>
            <a:r>
              <a:rPr lang="en-US" b="1" dirty="0"/>
              <a:t>amount of milk</a:t>
            </a:r>
            <a:r>
              <a:rPr lang="en-US" b="1" dirty="0" smtClean="0"/>
              <a:t>.</a:t>
            </a:r>
          </a:p>
          <a:p>
            <a:pPr marL="0" indent="0">
              <a:buNone/>
            </a:pPr>
            <a:endParaRPr lang="en-US" dirty="0"/>
          </a:p>
          <a:p>
            <a:r>
              <a:rPr lang="en-US" dirty="0"/>
              <a:t> Until it can be established whether or not the camel exhibits </a:t>
            </a:r>
            <a:r>
              <a:rPr lang="en-US" b="1" dirty="0" err="1"/>
              <a:t>lactational</a:t>
            </a:r>
            <a:r>
              <a:rPr lang="en-US" b="1" dirty="0"/>
              <a:t> </a:t>
            </a:r>
            <a:r>
              <a:rPr lang="en-US" b="1" dirty="0" err="1"/>
              <a:t>anoestrus</a:t>
            </a:r>
            <a:r>
              <a:rPr lang="en-US" dirty="0"/>
              <a:t>, the </a:t>
            </a:r>
            <a:r>
              <a:rPr lang="en-US" b="1" dirty="0"/>
              <a:t>observation cannot </a:t>
            </a:r>
            <a:r>
              <a:rPr lang="en-US" dirty="0"/>
              <a:t>be relied upon as an efficient means of </a:t>
            </a:r>
            <a:r>
              <a:rPr lang="en-US" b="1" dirty="0"/>
              <a:t>pregnancy diagnosis</a:t>
            </a:r>
            <a:r>
              <a:rPr lang="en-US" dirty="0"/>
              <a:t>.</a:t>
            </a:r>
          </a:p>
          <a:p>
            <a:endParaRPr lang="en-US" dirty="0"/>
          </a:p>
        </p:txBody>
      </p:sp>
    </p:spTree>
    <p:extLst>
      <p:ext uri="{BB962C8B-B14F-4D97-AF65-F5344CB8AC3E}">
        <p14:creationId xmlns:p14="http://schemas.microsoft.com/office/powerpoint/2010/main" val="202749948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458200" cy="6019800"/>
          </a:xfrm>
        </p:spPr>
        <p:txBody>
          <a:bodyPr>
            <a:normAutofit lnSpcReduction="10000"/>
          </a:bodyPr>
          <a:lstStyle/>
          <a:p>
            <a:r>
              <a:rPr lang="en-US" dirty="0"/>
              <a:t>Camels are known to reject further breeding after conception, and </a:t>
            </a:r>
            <a:r>
              <a:rPr lang="en-US" dirty="0" err="1"/>
              <a:t>oestrous</a:t>
            </a:r>
            <a:r>
              <a:rPr lang="en-US" dirty="0"/>
              <a:t> cycles are normally discontinued</a:t>
            </a:r>
            <a:r>
              <a:rPr lang="en-US" dirty="0" smtClean="0"/>
              <a:t>.</a:t>
            </a:r>
          </a:p>
          <a:p>
            <a:pPr marL="0" indent="0">
              <a:buNone/>
            </a:pPr>
            <a:endParaRPr lang="en-US" dirty="0" smtClean="0"/>
          </a:p>
          <a:p>
            <a:r>
              <a:rPr lang="en-US" dirty="0" smtClean="0"/>
              <a:t> </a:t>
            </a:r>
            <a:r>
              <a:rPr lang="en-US" dirty="0"/>
              <a:t>In cattle, however, </a:t>
            </a:r>
            <a:r>
              <a:rPr lang="en-US" b="1" dirty="0"/>
              <a:t>5% of animals </a:t>
            </a:r>
            <a:r>
              <a:rPr lang="en-US" dirty="0"/>
              <a:t>tend to come back into </a:t>
            </a:r>
            <a:r>
              <a:rPr lang="en-US" b="1" dirty="0" err="1"/>
              <a:t>oestrus</a:t>
            </a:r>
            <a:r>
              <a:rPr lang="en-US" b="1" dirty="0"/>
              <a:t> in spite of positive conception</a:t>
            </a:r>
            <a:r>
              <a:rPr lang="en-US" dirty="0"/>
              <a:t>, and in camels </a:t>
            </a:r>
            <a:r>
              <a:rPr lang="en-US" dirty="0" err="1"/>
              <a:t>Shalash</a:t>
            </a:r>
            <a:r>
              <a:rPr lang="en-US" dirty="0"/>
              <a:t> (1965) observed </a:t>
            </a:r>
            <a:r>
              <a:rPr lang="en-US" b="1" dirty="0" err="1"/>
              <a:t>Graffian</a:t>
            </a:r>
            <a:r>
              <a:rPr lang="en-US" b="1" dirty="0"/>
              <a:t> follicles in 4.82% of pregnant uteri. </a:t>
            </a:r>
            <a:endParaRPr lang="en-US" b="1" dirty="0" smtClean="0"/>
          </a:p>
          <a:p>
            <a:pPr marL="0" indent="0">
              <a:buNone/>
            </a:pPr>
            <a:endParaRPr lang="en-US" b="1" dirty="0" smtClean="0"/>
          </a:p>
          <a:p>
            <a:r>
              <a:rPr lang="en-US" dirty="0" smtClean="0"/>
              <a:t>The </a:t>
            </a:r>
            <a:r>
              <a:rPr lang="en-US" b="1" dirty="0"/>
              <a:t>rejection</a:t>
            </a:r>
            <a:r>
              <a:rPr lang="en-US" dirty="0"/>
              <a:t> of breeding </a:t>
            </a:r>
            <a:r>
              <a:rPr lang="en-US" b="1" dirty="0"/>
              <a:t>cannot</a:t>
            </a:r>
            <a:r>
              <a:rPr lang="en-US" dirty="0"/>
              <a:t> therefore be used as a </a:t>
            </a:r>
            <a:r>
              <a:rPr lang="en-US" b="1" dirty="0"/>
              <a:t>conclusive indicator of pregnancy</a:t>
            </a:r>
            <a:r>
              <a:rPr lang="en-US" dirty="0"/>
              <a:t>.</a:t>
            </a:r>
          </a:p>
          <a:p>
            <a:pPr marL="0" indent="0">
              <a:buNone/>
            </a:pPr>
            <a:endParaRPr lang="en-US" dirty="0"/>
          </a:p>
        </p:txBody>
      </p:sp>
    </p:spTree>
    <p:extLst>
      <p:ext uri="{BB962C8B-B14F-4D97-AF65-F5344CB8AC3E}">
        <p14:creationId xmlns:p14="http://schemas.microsoft.com/office/powerpoint/2010/main" val="77572444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019800"/>
          </a:xfrm>
        </p:spPr>
        <p:txBody>
          <a:bodyPr>
            <a:normAutofit lnSpcReduction="10000"/>
          </a:bodyPr>
          <a:lstStyle/>
          <a:p>
            <a:r>
              <a:rPr lang="en-US" dirty="0"/>
              <a:t>Mares (1954) concluded that the pregnant camel has a characteristic way of lifting her tail when approached by a male or handled by a man, an observation which Singh (1966) considered a reliable sign of pregnancy</a:t>
            </a:r>
            <a:r>
              <a:rPr lang="en-US" dirty="0" smtClean="0"/>
              <a:t>.</a:t>
            </a:r>
          </a:p>
          <a:p>
            <a:pPr marL="0" indent="0">
              <a:buNone/>
            </a:pPr>
            <a:r>
              <a:rPr lang="en-US" dirty="0" smtClean="0"/>
              <a:t> </a:t>
            </a:r>
            <a:endParaRPr lang="en-US" dirty="0"/>
          </a:p>
          <a:p>
            <a:r>
              <a:rPr lang="en-US" dirty="0" smtClean="0"/>
              <a:t>Musa </a:t>
            </a:r>
            <a:r>
              <a:rPr lang="en-US" dirty="0"/>
              <a:t>and </a:t>
            </a:r>
            <a:r>
              <a:rPr lang="en-US" dirty="0" err="1"/>
              <a:t>Abusineina</a:t>
            </a:r>
            <a:r>
              <a:rPr lang="en-US" dirty="0"/>
              <a:t> (1978b) have nevertheless cast doubt on its accuracy. </a:t>
            </a:r>
            <a:endParaRPr lang="en-US" dirty="0" smtClean="0"/>
          </a:p>
          <a:p>
            <a:pPr marL="0" indent="0">
              <a:buNone/>
            </a:pPr>
            <a:endParaRPr lang="en-US" dirty="0" smtClean="0"/>
          </a:p>
          <a:p>
            <a:r>
              <a:rPr lang="en-US" dirty="0" smtClean="0"/>
              <a:t>They </a:t>
            </a:r>
            <a:r>
              <a:rPr lang="en-US" dirty="0"/>
              <a:t>observed that female camels "cocked" their tails during </a:t>
            </a:r>
            <a:r>
              <a:rPr lang="en-US" dirty="0" err="1"/>
              <a:t>anoestrus</a:t>
            </a:r>
            <a:r>
              <a:rPr lang="en-US" dirty="0"/>
              <a:t>, </a:t>
            </a:r>
            <a:r>
              <a:rPr lang="en-US" dirty="0" err="1"/>
              <a:t>oestrus</a:t>
            </a:r>
            <a:r>
              <a:rPr lang="en-US" dirty="0"/>
              <a:t> or pregnancy</a:t>
            </a:r>
            <a:r>
              <a:rPr lang="en-US" dirty="0" smtClean="0"/>
              <a:t>.</a:t>
            </a:r>
          </a:p>
          <a:p>
            <a:endParaRPr lang="en-US" dirty="0"/>
          </a:p>
          <a:p>
            <a:endParaRPr lang="en-US" dirty="0"/>
          </a:p>
        </p:txBody>
      </p:sp>
    </p:spTree>
    <p:extLst>
      <p:ext uri="{BB962C8B-B14F-4D97-AF65-F5344CB8AC3E}">
        <p14:creationId xmlns:p14="http://schemas.microsoft.com/office/powerpoint/2010/main" val="196594758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382000" cy="5867400"/>
          </a:xfrm>
        </p:spPr>
        <p:txBody>
          <a:bodyPr>
            <a:normAutofit fontScale="92500" lnSpcReduction="20000"/>
          </a:bodyPr>
          <a:lstStyle/>
          <a:p>
            <a:r>
              <a:rPr lang="en-US" dirty="0"/>
              <a:t>On the other hand, they reported the successful use of rectal palpation to diagnose pregnancy in the camel. </a:t>
            </a:r>
            <a:endParaRPr lang="en-US" dirty="0" smtClean="0"/>
          </a:p>
          <a:p>
            <a:r>
              <a:rPr lang="en-US" dirty="0" smtClean="0"/>
              <a:t>As </a:t>
            </a:r>
            <a:r>
              <a:rPr lang="en-US" dirty="0"/>
              <a:t>it does in cows, the method involves palpation of the uterus, its contents and blood supply. </a:t>
            </a:r>
            <a:endParaRPr lang="en-US" dirty="0" smtClean="0"/>
          </a:p>
          <a:p>
            <a:pPr marL="0" indent="0">
              <a:buNone/>
            </a:pPr>
            <a:endParaRPr lang="en-US" dirty="0"/>
          </a:p>
          <a:p>
            <a:r>
              <a:rPr lang="en-US" dirty="0"/>
              <a:t>The authors found that the presence of one or more well-developed CL was </a:t>
            </a:r>
            <a:r>
              <a:rPr lang="en-US" b="1" dirty="0"/>
              <a:t>highly suggestive of pregnancy. </a:t>
            </a:r>
          </a:p>
          <a:p>
            <a:pPr marL="0" indent="0">
              <a:buNone/>
            </a:pPr>
            <a:endParaRPr lang="en-US" dirty="0"/>
          </a:p>
          <a:p>
            <a:r>
              <a:rPr lang="en-US" dirty="0"/>
              <a:t>They also described the position and characteristics of the uterine arteries in </a:t>
            </a:r>
            <a:r>
              <a:rPr lang="en-US" b="1" dirty="0"/>
              <a:t>six camels throughout</a:t>
            </a:r>
            <a:r>
              <a:rPr lang="en-US" dirty="0"/>
              <a:t> the gestation period, comparing their findings with those for the cow.</a:t>
            </a:r>
          </a:p>
          <a:p>
            <a:endParaRPr lang="en-US" dirty="0"/>
          </a:p>
        </p:txBody>
      </p:sp>
    </p:spTree>
    <p:extLst>
      <p:ext uri="{BB962C8B-B14F-4D97-AF65-F5344CB8AC3E}">
        <p14:creationId xmlns:p14="http://schemas.microsoft.com/office/powerpoint/2010/main" val="15290280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172200"/>
          </a:xfrm>
        </p:spPr>
        <p:txBody>
          <a:bodyPr>
            <a:normAutofit lnSpcReduction="10000"/>
          </a:bodyPr>
          <a:lstStyle/>
          <a:p>
            <a:r>
              <a:rPr lang="en-US" dirty="0"/>
              <a:t>Other methods for diagnosing pregnancy in the camel include the </a:t>
            </a:r>
            <a:r>
              <a:rPr lang="en-US" dirty="0" err="1"/>
              <a:t>ballotement</a:t>
            </a:r>
            <a:r>
              <a:rPr lang="en-US" dirty="0"/>
              <a:t> of the </a:t>
            </a:r>
            <a:r>
              <a:rPr lang="en-US" dirty="0" err="1"/>
              <a:t>foetus</a:t>
            </a:r>
            <a:r>
              <a:rPr lang="en-US" dirty="0"/>
              <a:t> through the right flank, a method limited to the later stages of gestation</a:t>
            </a:r>
            <a:r>
              <a:rPr lang="en-US" dirty="0" smtClean="0"/>
              <a:t>.</a:t>
            </a:r>
            <a:r>
              <a:rPr lang="en-US" b="1" dirty="0"/>
              <a:t> </a:t>
            </a:r>
            <a:endParaRPr lang="en-US" b="1" dirty="0" smtClean="0"/>
          </a:p>
          <a:p>
            <a:pPr marL="0" indent="0">
              <a:buNone/>
            </a:pPr>
            <a:endParaRPr lang="en-US" b="1" dirty="0" smtClean="0"/>
          </a:p>
          <a:p>
            <a:r>
              <a:rPr lang="en-US" b="1" dirty="0" smtClean="0"/>
              <a:t>Ballottement </a:t>
            </a:r>
            <a:r>
              <a:rPr lang="en-US" b="1" dirty="0"/>
              <a:t>=</a:t>
            </a:r>
            <a:r>
              <a:rPr lang="en-US" dirty="0"/>
              <a:t>A </a:t>
            </a:r>
            <a:r>
              <a:rPr lang="en-US" dirty="0" err="1"/>
              <a:t>palpatory</a:t>
            </a:r>
            <a:r>
              <a:rPr lang="en-US" dirty="0"/>
              <a:t> technique for feeling a floating object in the body.</a:t>
            </a:r>
          </a:p>
          <a:p>
            <a:pPr marL="0" indent="0">
              <a:buNone/>
            </a:pPr>
            <a:endParaRPr lang="en-US" dirty="0" smtClean="0"/>
          </a:p>
          <a:p>
            <a:r>
              <a:rPr lang="en-US" dirty="0" smtClean="0"/>
              <a:t>Mammary </a:t>
            </a:r>
            <a:r>
              <a:rPr lang="en-US" dirty="0"/>
              <a:t>gland hypertrophy may indicate pregnancy in the camel, but like abdominal enlargement and </a:t>
            </a:r>
            <a:r>
              <a:rPr lang="en-US" dirty="0" err="1"/>
              <a:t>ballotement</a:t>
            </a:r>
            <a:r>
              <a:rPr lang="en-US" dirty="0"/>
              <a:t> this indication becomes reliable only in the last trimester. </a:t>
            </a:r>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41174879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534400" cy="6096000"/>
          </a:xfrm>
        </p:spPr>
        <p:txBody>
          <a:bodyPr>
            <a:normAutofit lnSpcReduction="10000"/>
          </a:bodyPr>
          <a:lstStyle/>
          <a:p>
            <a:r>
              <a:rPr lang="en-US" dirty="0"/>
              <a:t>In </a:t>
            </a:r>
            <a:r>
              <a:rPr lang="en-US" dirty="0" err="1"/>
              <a:t>primiparous</a:t>
            </a:r>
            <a:r>
              <a:rPr lang="en-US" dirty="0"/>
              <a:t> females, however, abdominal enlargement may be observed as early as 6 months, but caution should always be exercised in using this method since other conditions (e.g. ascites and flatus) may also cause abdominal enlargement and thus simulate pregnancy. </a:t>
            </a:r>
          </a:p>
          <a:p>
            <a:pPr marL="0" indent="0">
              <a:buNone/>
            </a:pPr>
            <a:endParaRPr lang="en-US" dirty="0"/>
          </a:p>
          <a:p>
            <a:r>
              <a:rPr lang="en-US" dirty="0"/>
              <a:t>Recently, </a:t>
            </a:r>
            <a:r>
              <a:rPr lang="en-US" dirty="0" err="1"/>
              <a:t>Schels</a:t>
            </a:r>
            <a:r>
              <a:rPr lang="en-US" dirty="0"/>
              <a:t> and </a:t>
            </a:r>
            <a:r>
              <a:rPr lang="en-US" dirty="0" err="1"/>
              <a:t>Mostafawi</a:t>
            </a:r>
            <a:r>
              <a:rPr lang="en-US" dirty="0"/>
              <a:t> (</a:t>
            </a:r>
            <a:r>
              <a:rPr lang="en-US" dirty="0" smtClean="0"/>
              <a:t>1979) </a:t>
            </a:r>
            <a:r>
              <a:rPr lang="en-US" dirty="0"/>
              <a:t>have reported good results using the ultrasonic method for pregnancy diagnosis in 15 Iranian camels. </a:t>
            </a:r>
          </a:p>
          <a:p>
            <a:r>
              <a:rPr lang="en-US" dirty="0"/>
              <a:t>Twelve out of 15 5- to 11-year-old females were positively diagnosed.</a:t>
            </a:r>
          </a:p>
          <a:p>
            <a:endParaRPr lang="en-US" dirty="0"/>
          </a:p>
        </p:txBody>
      </p:sp>
    </p:spTree>
    <p:extLst>
      <p:ext uri="{BB962C8B-B14F-4D97-AF65-F5344CB8AC3E}">
        <p14:creationId xmlns:p14="http://schemas.microsoft.com/office/powerpoint/2010/main" val="242799893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normAutofit lnSpcReduction="10000"/>
          </a:bodyPr>
          <a:lstStyle/>
          <a:p>
            <a:r>
              <a:rPr lang="en-US" b="1" dirty="0"/>
              <a:t>Pregnancy diagnosis</a:t>
            </a:r>
            <a:endParaRPr lang="en-US" dirty="0"/>
          </a:p>
          <a:p>
            <a:r>
              <a:rPr lang="en-US" dirty="0"/>
              <a:t>Various methods could be employed to detect pregnancy in the camel. These include</a:t>
            </a:r>
            <a:r>
              <a:rPr lang="en-US" dirty="0" smtClean="0"/>
              <a:t>:</a:t>
            </a:r>
            <a:endParaRPr lang="en-US" dirty="0"/>
          </a:p>
          <a:p>
            <a:r>
              <a:rPr lang="en-US" b="1" dirty="0"/>
              <a:t>Rectal palpation: </a:t>
            </a:r>
            <a:r>
              <a:rPr lang="en-US" dirty="0"/>
              <a:t>This is carried out with the camel restrained in the sitting position. The technique thereafter is similar to that employed for the cow. </a:t>
            </a:r>
          </a:p>
          <a:p>
            <a:r>
              <a:rPr lang="en-US" b="1" dirty="0"/>
              <a:t>Laboratory methods: </a:t>
            </a:r>
            <a:r>
              <a:rPr lang="en-US" dirty="0"/>
              <a:t>Various laboratory methods can be used. Some of them were of limited success, other are lengthy or not very practical under field conditions.</a:t>
            </a:r>
          </a:p>
          <a:p>
            <a:r>
              <a:rPr lang="en-US" dirty="0"/>
              <a:t>These methods can be summarized as follows:</a:t>
            </a:r>
          </a:p>
        </p:txBody>
      </p:sp>
    </p:spTree>
    <p:extLst>
      <p:ext uri="{BB962C8B-B14F-4D97-AF65-F5344CB8AC3E}">
        <p14:creationId xmlns:p14="http://schemas.microsoft.com/office/powerpoint/2010/main" val="344552727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19800"/>
          </a:xfrm>
        </p:spPr>
        <p:txBody>
          <a:bodyPr>
            <a:normAutofit/>
          </a:bodyPr>
          <a:lstStyle/>
          <a:p>
            <a:pPr lvl="0"/>
            <a:r>
              <a:rPr lang="en-US" dirty="0"/>
              <a:t>Changes in specific gravity and the pH of the cervical mucus after 6 weeks of gestation. The specific gravity increases from 1.00 to 1.014 g and the pH from 7.05 to 8.2.</a:t>
            </a:r>
          </a:p>
          <a:p>
            <a:pPr lvl="0"/>
            <a:r>
              <a:rPr lang="en-US" b="1" dirty="0"/>
              <a:t>Vaginal</a:t>
            </a:r>
            <a:r>
              <a:rPr lang="en-US" dirty="0"/>
              <a:t> </a:t>
            </a:r>
            <a:r>
              <a:rPr lang="en-US" b="1" dirty="0"/>
              <a:t>temperature</a:t>
            </a:r>
            <a:r>
              <a:rPr lang="en-US" dirty="0"/>
              <a:t>: Not useful because of the great variation in body temperature of the camel.</a:t>
            </a:r>
          </a:p>
          <a:p>
            <a:pPr lvl="0"/>
            <a:r>
              <a:rPr lang="en-US" b="1" dirty="0" err="1"/>
              <a:t>Cuboni</a:t>
            </a:r>
            <a:r>
              <a:rPr lang="en-US" b="1" dirty="0"/>
              <a:t> test (</a:t>
            </a:r>
            <a:r>
              <a:rPr lang="en-US" b="1" dirty="0" err="1"/>
              <a:t>oestrogen</a:t>
            </a:r>
            <a:r>
              <a:rPr lang="en-US" b="1" dirty="0"/>
              <a:t> test</a:t>
            </a:r>
            <a:r>
              <a:rPr lang="en-US" dirty="0"/>
              <a:t>): used with limited success during the second half of gestation. </a:t>
            </a:r>
            <a:endParaRPr lang="en-US" dirty="0" smtClean="0"/>
          </a:p>
          <a:p>
            <a:pPr lvl="0"/>
            <a:r>
              <a:rPr lang="en-US" dirty="0" smtClean="0"/>
              <a:t>The </a:t>
            </a:r>
            <a:r>
              <a:rPr lang="en-US" dirty="0"/>
              <a:t>technique is the same as for the mare. </a:t>
            </a:r>
          </a:p>
          <a:p>
            <a:endParaRPr lang="en-US" dirty="0"/>
          </a:p>
        </p:txBody>
      </p:sp>
    </p:spTree>
    <p:extLst>
      <p:ext uri="{BB962C8B-B14F-4D97-AF65-F5344CB8AC3E}">
        <p14:creationId xmlns:p14="http://schemas.microsoft.com/office/powerpoint/2010/main" val="1444453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lstStyle/>
          <a:p>
            <a:r>
              <a:rPr lang="en-US" dirty="0"/>
              <a:t>The </a:t>
            </a:r>
            <a:r>
              <a:rPr lang="en-US" b="1" dirty="0"/>
              <a:t>earliest Old World camels</a:t>
            </a:r>
            <a:r>
              <a:rPr lang="en-US" dirty="0"/>
              <a:t>, which probably reached North Africa, were more closely related to the </a:t>
            </a:r>
            <a:r>
              <a:rPr lang="en-US" b="1" dirty="0"/>
              <a:t>two-humped camel </a:t>
            </a:r>
            <a:r>
              <a:rPr lang="en-US" b="1" i="1" dirty="0"/>
              <a:t>(</a:t>
            </a:r>
            <a:r>
              <a:rPr lang="en-US" b="1" i="1" dirty="0" err="1"/>
              <a:t>Camelus</a:t>
            </a:r>
            <a:r>
              <a:rPr lang="en-US" b="1" i="1" dirty="0"/>
              <a:t> </a:t>
            </a:r>
            <a:r>
              <a:rPr lang="en-US" b="1" i="1" dirty="0" err="1"/>
              <a:t>bactrianus</a:t>
            </a:r>
            <a:r>
              <a:rPr lang="en-US" b="1" i="1" dirty="0"/>
              <a:t>). </a:t>
            </a:r>
            <a:endParaRPr lang="en-US" b="1" i="1" dirty="0" smtClean="0"/>
          </a:p>
          <a:p>
            <a:pPr marL="0" indent="0">
              <a:buNone/>
            </a:pPr>
            <a:endParaRPr lang="en-US" i="1" dirty="0" smtClean="0"/>
          </a:p>
          <a:p>
            <a:r>
              <a:rPr lang="en-US" dirty="0" smtClean="0"/>
              <a:t>This </a:t>
            </a:r>
            <a:r>
              <a:rPr lang="en-US" b="1" dirty="0"/>
              <a:t>North African stock, </a:t>
            </a:r>
            <a:r>
              <a:rPr lang="en-US" dirty="0"/>
              <a:t>however, </a:t>
            </a:r>
            <a:r>
              <a:rPr lang="en-US" b="1" dirty="0"/>
              <a:t>became extinct</a:t>
            </a:r>
            <a:r>
              <a:rPr lang="en-US" dirty="0"/>
              <a:t>, and the subsequent </a:t>
            </a:r>
            <a:r>
              <a:rPr lang="en-US" b="1" dirty="0"/>
              <a:t>reintroduction of </a:t>
            </a:r>
            <a:r>
              <a:rPr lang="en-US" dirty="0"/>
              <a:t>the camel to the continent involved the </a:t>
            </a:r>
            <a:r>
              <a:rPr lang="en-US" b="1" dirty="0"/>
              <a:t>dromedary instead</a:t>
            </a:r>
            <a:r>
              <a:rPr lang="en-US" b="1" dirty="0" smtClean="0"/>
              <a:t>.</a:t>
            </a:r>
            <a:endParaRPr lang="en-US" b="1" dirty="0"/>
          </a:p>
        </p:txBody>
      </p:sp>
    </p:spTree>
    <p:extLst>
      <p:ext uri="{BB962C8B-B14F-4D97-AF65-F5344CB8AC3E}">
        <p14:creationId xmlns:p14="http://schemas.microsoft.com/office/powerpoint/2010/main" val="403292711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pPr lvl="0"/>
            <a:r>
              <a:rPr lang="en-US" b="1" dirty="0"/>
              <a:t>Gonadotropin</a:t>
            </a:r>
            <a:r>
              <a:rPr lang="en-US" dirty="0"/>
              <a:t> </a:t>
            </a:r>
            <a:r>
              <a:rPr lang="en-US" b="1" dirty="0"/>
              <a:t>test</a:t>
            </a:r>
            <a:r>
              <a:rPr lang="en-US" dirty="0"/>
              <a:t>: </a:t>
            </a:r>
          </a:p>
          <a:p>
            <a:pPr lvl="0"/>
            <a:r>
              <a:rPr lang="en-US" b="1" dirty="0"/>
              <a:t>Progesterone</a:t>
            </a:r>
            <a:r>
              <a:rPr lang="en-US" dirty="0"/>
              <a:t> </a:t>
            </a:r>
            <a:r>
              <a:rPr lang="en-US" b="1" dirty="0"/>
              <a:t>determination</a:t>
            </a:r>
            <a:r>
              <a:rPr lang="en-US" dirty="0"/>
              <a:t>: Levels of progesterone above 1 </a:t>
            </a:r>
            <a:r>
              <a:rPr lang="en-US" dirty="0" err="1"/>
              <a:t>ng</a:t>
            </a:r>
            <a:r>
              <a:rPr lang="en-US" dirty="0"/>
              <a:t>/M1 are considered high and indicate pregnancy in the camel</a:t>
            </a:r>
            <a:r>
              <a:rPr lang="en-US" dirty="0" smtClean="0"/>
              <a:t>.</a:t>
            </a:r>
          </a:p>
          <a:p>
            <a:pPr lvl="0"/>
            <a:r>
              <a:rPr lang="en-US" dirty="0" smtClean="0"/>
              <a:t> </a:t>
            </a:r>
            <a:r>
              <a:rPr lang="en-US" dirty="0"/>
              <a:t>This method is accurate and can be done from the second week of pregnancy</a:t>
            </a:r>
          </a:p>
          <a:p>
            <a:endParaRPr lang="en-US" dirty="0"/>
          </a:p>
        </p:txBody>
      </p:sp>
    </p:spTree>
    <p:extLst>
      <p:ext uri="{BB962C8B-B14F-4D97-AF65-F5344CB8AC3E}">
        <p14:creationId xmlns:p14="http://schemas.microsoft.com/office/powerpoint/2010/main" val="16636980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lstStyle/>
          <a:p>
            <a:r>
              <a:rPr lang="en-US" b="1" dirty="0"/>
              <a:t>Ultrasound</a:t>
            </a:r>
            <a:r>
              <a:rPr lang="en-US" dirty="0"/>
              <a:t>: This method is accurate from the second month of pregnancy. The probe is applied to the right flank or above the uterus per rectum. </a:t>
            </a:r>
          </a:p>
          <a:p>
            <a:endParaRPr lang="en-US" dirty="0"/>
          </a:p>
        </p:txBody>
      </p:sp>
    </p:spTree>
    <p:extLst>
      <p:ext uri="{BB962C8B-B14F-4D97-AF65-F5344CB8AC3E}">
        <p14:creationId xmlns:p14="http://schemas.microsoft.com/office/powerpoint/2010/main" val="94615500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943600"/>
          </a:xfrm>
        </p:spPr>
        <p:txBody>
          <a:bodyPr>
            <a:normAutofit fontScale="92500" lnSpcReduction="20000"/>
          </a:bodyPr>
          <a:lstStyle/>
          <a:p>
            <a:r>
              <a:rPr lang="en-US" b="1" dirty="0"/>
              <a:t>Dystocia</a:t>
            </a:r>
            <a:endParaRPr lang="en-US" dirty="0"/>
          </a:p>
          <a:p>
            <a:r>
              <a:rPr lang="en-US" dirty="0"/>
              <a:t>The incidence of camel dystocia appears to be very low</a:t>
            </a:r>
            <a:r>
              <a:rPr lang="en-US" dirty="0" smtClean="0"/>
              <a:t>.</a:t>
            </a:r>
          </a:p>
          <a:p>
            <a:r>
              <a:rPr lang="en-US" dirty="0" smtClean="0"/>
              <a:t> </a:t>
            </a:r>
            <a:r>
              <a:rPr lang="en-US" dirty="0"/>
              <a:t>The </a:t>
            </a:r>
            <a:r>
              <a:rPr lang="en-US" dirty="0" err="1"/>
              <a:t>foetal</a:t>
            </a:r>
            <a:r>
              <a:rPr lang="en-US" dirty="0"/>
              <a:t> component of dystocia includes: carpal flexion, lateral deviation of the head and hock and hip flexion. Posterior presentation is uncommon</a:t>
            </a:r>
            <a:r>
              <a:rPr lang="en-US" dirty="0" smtClean="0"/>
              <a:t>.</a:t>
            </a:r>
          </a:p>
          <a:p>
            <a:r>
              <a:rPr lang="en-US" dirty="0" smtClean="0"/>
              <a:t> </a:t>
            </a:r>
            <a:r>
              <a:rPr lang="en-US" dirty="0" err="1"/>
              <a:t>Foetopelvic</a:t>
            </a:r>
            <a:r>
              <a:rPr lang="en-US" dirty="0"/>
              <a:t> disproportion, monstrosities and transverse presentations are also rare</a:t>
            </a:r>
            <a:r>
              <a:rPr lang="en-US" dirty="0" smtClean="0"/>
              <a:t>.</a:t>
            </a:r>
            <a:endParaRPr lang="en-US" dirty="0"/>
          </a:p>
          <a:p>
            <a:r>
              <a:rPr lang="en-US" dirty="0"/>
              <a:t>On the maternal side, uterine inertia occurs to a small extent. </a:t>
            </a:r>
            <a:endParaRPr lang="en-US" dirty="0" smtClean="0"/>
          </a:p>
          <a:p>
            <a:r>
              <a:rPr lang="en-US" dirty="0" smtClean="0"/>
              <a:t>In </a:t>
            </a:r>
            <a:r>
              <a:rPr lang="en-US" dirty="0"/>
              <a:t>dealing with dystocia in the camel it was found that head and limb extension is more difficult to achieve than in the cow. </a:t>
            </a:r>
          </a:p>
        </p:txBody>
      </p:sp>
    </p:spTree>
    <p:extLst>
      <p:ext uri="{BB962C8B-B14F-4D97-AF65-F5344CB8AC3E}">
        <p14:creationId xmlns:p14="http://schemas.microsoft.com/office/powerpoint/2010/main" val="270219399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r>
              <a:rPr lang="en-US" dirty="0"/>
              <a:t>However, the camel </a:t>
            </a:r>
            <a:r>
              <a:rPr lang="en-US" dirty="0" err="1"/>
              <a:t>foetus</a:t>
            </a:r>
            <a:r>
              <a:rPr lang="en-US" dirty="0"/>
              <a:t> survives dystocia better than the equine </a:t>
            </a:r>
            <a:r>
              <a:rPr lang="en-US" dirty="0" err="1"/>
              <a:t>foetus</a:t>
            </a:r>
            <a:r>
              <a:rPr lang="en-US" dirty="0"/>
              <a:t> and the camel is a good subject for caesarean section. </a:t>
            </a:r>
            <a:endParaRPr lang="en-US" dirty="0" smtClean="0"/>
          </a:p>
          <a:p>
            <a:r>
              <a:rPr lang="en-US" dirty="0" smtClean="0"/>
              <a:t>Also </a:t>
            </a:r>
            <a:r>
              <a:rPr lang="en-US" dirty="0" err="1"/>
              <a:t>foetotomy</a:t>
            </a:r>
            <a:r>
              <a:rPr lang="en-US" dirty="0"/>
              <a:t> using </a:t>
            </a:r>
            <a:r>
              <a:rPr lang="en-US" dirty="0" err="1"/>
              <a:t>Thygensen's</a:t>
            </a:r>
            <a:r>
              <a:rPr lang="en-US" dirty="0"/>
              <a:t> </a:t>
            </a:r>
            <a:r>
              <a:rPr lang="en-US" dirty="0" err="1"/>
              <a:t>embryotome</a:t>
            </a:r>
            <a:r>
              <a:rPr lang="en-US" dirty="0"/>
              <a:t> is possible when necessary. </a:t>
            </a:r>
            <a:r>
              <a:rPr lang="en-US" dirty="0" err="1"/>
              <a:t>Ceasarean</a:t>
            </a:r>
            <a:r>
              <a:rPr lang="en-US" dirty="0"/>
              <a:t> section could be performed on the left flank using </a:t>
            </a:r>
            <a:r>
              <a:rPr lang="en-US" dirty="0" err="1"/>
              <a:t>xylazine</a:t>
            </a:r>
            <a:r>
              <a:rPr lang="en-US" dirty="0"/>
              <a:t> sedation and local regional or infiltration </a:t>
            </a:r>
            <a:r>
              <a:rPr lang="en-US" dirty="0" err="1"/>
              <a:t>anaesthesia</a:t>
            </a:r>
            <a:r>
              <a:rPr lang="en-US" dirty="0"/>
              <a:t>.</a:t>
            </a:r>
          </a:p>
          <a:p>
            <a:endParaRPr lang="en-US" dirty="0"/>
          </a:p>
        </p:txBody>
      </p:sp>
    </p:spTree>
    <p:extLst>
      <p:ext uri="{BB962C8B-B14F-4D97-AF65-F5344CB8AC3E}">
        <p14:creationId xmlns:p14="http://schemas.microsoft.com/office/powerpoint/2010/main" val="76430643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2.4 Parturition</a:t>
            </a:r>
            <a:br>
              <a:rPr lang="en-US" b="1" dirty="0"/>
            </a:br>
            <a:endParaRPr lang="en-US" dirty="0"/>
          </a:p>
        </p:txBody>
      </p:sp>
      <p:sp>
        <p:nvSpPr>
          <p:cNvPr id="3" name="Content Placeholder 2"/>
          <p:cNvSpPr>
            <a:spLocks noGrp="1"/>
          </p:cNvSpPr>
          <p:nvPr>
            <p:ph idx="1"/>
          </p:nvPr>
        </p:nvSpPr>
        <p:spPr>
          <a:xfrm>
            <a:off x="457200" y="990600"/>
            <a:ext cx="8229600" cy="5562600"/>
          </a:xfrm>
        </p:spPr>
        <p:txBody>
          <a:bodyPr/>
          <a:lstStyle/>
          <a:p>
            <a:r>
              <a:rPr lang="en-US" dirty="0" smtClean="0"/>
              <a:t>Signs </a:t>
            </a:r>
            <a:r>
              <a:rPr lang="en-US" dirty="0"/>
              <a:t>of imminent birth in the camel include a relaxation of the </a:t>
            </a:r>
            <a:r>
              <a:rPr lang="en-US" dirty="0" err="1"/>
              <a:t>sacrosciatic</a:t>
            </a:r>
            <a:r>
              <a:rPr lang="en-US" dirty="0"/>
              <a:t> ligaments resulting in </a:t>
            </a:r>
            <a:r>
              <a:rPr lang="en-US" b="1" dirty="0"/>
              <a:t>two grooves</a:t>
            </a:r>
            <a:r>
              <a:rPr lang="en-US" dirty="0"/>
              <a:t>, one on either side of the tail. </a:t>
            </a:r>
            <a:endParaRPr lang="en-US" dirty="0" smtClean="0"/>
          </a:p>
          <a:p>
            <a:r>
              <a:rPr lang="en-US" dirty="0" smtClean="0"/>
              <a:t>The </a:t>
            </a:r>
            <a:r>
              <a:rPr lang="en-US" dirty="0"/>
              <a:t>animals become lethargic and develop an </a:t>
            </a:r>
            <a:r>
              <a:rPr lang="en-US" b="1" dirty="0" err="1" smtClean="0"/>
              <a:t>oedematous</a:t>
            </a:r>
            <a:r>
              <a:rPr lang="en-US" b="1" dirty="0" smtClean="0"/>
              <a:t>  </a:t>
            </a:r>
            <a:r>
              <a:rPr lang="en-US" b="1" dirty="0"/>
              <a:t>swelling of the vulva. </a:t>
            </a:r>
            <a:endParaRPr lang="en-US" b="1" dirty="0" smtClean="0"/>
          </a:p>
          <a:p>
            <a:r>
              <a:rPr lang="en-US" b="1" dirty="0" smtClean="0"/>
              <a:t>Colostrum</a:t>
            </a:r>
            <a:r>
              <a:rPr lang="en-US" dirty="0" smtClean="0"/>
              <a:t> </a:t>
            </a:r>
            <a:r>
              <a:rPr lang="en-US" dirty="0"/>
              <a:t>can be drawn from the teats, which are </a:t>
            </a:r>
            <a:r>
              <a:rPr lang="en-US" b="1" dirty="0"/>
              <a:t>engorged during the last days of gestation.</a:t>
            </a:r>
          </a:p>
          <a:p>
            <a:endParaRPr lang="en-US" dirty="0"/>
          </a:p>
        </p:txBody>
      </p:sp>
    </p:spTree>
    <p:extLst>
      <p:ext uri="{BB962C8B-B14F-4D97-AF65-F5344CB8AC3E}">
        <p14:creationId xmlns:p14="http://schemas.microsoft.com/office/powerpoint/2010/main" val="156573896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96000"/>
          </a:xfrm>
        </p:spPr>
        <p:txBody>
          <a:bodyPr>
            <a:normAutofit/>
          </a:bodyPr>
          <a:lstStyle/>
          <a:p>
            <a:r>
              <a:rPr lang="en-US" dirty="0"/>
              <a:t>In a study of 17 pregnant camels, </a:t>
            </a:r>
            <a:r>
              <a:rPr lang="en-US" dirty="0" err="1"/>
              <a:t>Burgemeister</a:t>
            </a:r>
            <a:r>
              <a:rPr lang="en-US" dirty="0"/>
              <a:t> (1975) found that the external signs of </a:t>
            </a:r>
            <a:r>
              <a:rPr lang="en-US" b="1" dirty="0"/>
              <a:t>imminent parturition in </a:t>
            </a:r>
            <a:r>
              <a:rPr lang="en-US" dirty="0"/>
              <a:t>the camel </a:t>
            </a:r>
            <a:r>
              <a:rPr lang="en-US" b="1" dirty="0"/>
              <a:t>were not very pronounced</a:t>
            </a:r>
            <a:r>
              <a:rPr lang="en-US" dirty="0" smtClean="0"/>
              <a:t>.</a:t>
            </a:r>
          </a:p>
          <a:p>
            <a:pPr marL="0" indent="0">
              <a:buNone/>
            </a:pPr>
            <a:endParaRPr lang="en-US" dirty="0" smtClean="0"/>
          </a:p>
          <a:p>
            <a:r>
              <a:rPr lang="en-US" dirty="0" smtClean="0"/>
              <a:t> </a:t>
            </a:r>
            <a:r>
              <a:rPr lang="en-US" dirty="0"/>
              <a:t>He noted that </a:t>
            </a:r>
            <a:r>
              <a:rPr lang="en-US" b="1" dirty="0"/>
              <a:t>the abdominal pains usually </a:t>
            </a:r>
            <a:r>
              <a:rPr lang="en-US" dirty="0"/>
              <a:t>associated with the onset of dilation were not very severe in the camel</a:t>
            </a:r>
            <a:r>
              <a:rPr lang="en-US" dirty="0" smtClean="0"/>
              <a:t>.</a:t>
            </a:r>
          </a:p>
          <a:p>
            <a:pPr marL="0" indent="0">
              <a:buNone/>
            </a:pPr>
            <a:endParaRPr lang="en-US" dirty="0"/>
          </a:p>
        </p:txBody>
      </p:sp>
    </p:spTree>
    <p:extLst>
      <p:ext uri="{BB962C8B-B14F-4D97-AF65-F5344CB8AC3E}">
        <p14:creationId xmlns:p14="http://schemas.microsoft.com/office/powerpoint/2010/main" val="282029253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rmAutofit fontScale="92500"/>
          </a:bodyPr>
          <a:lstStyle/>
          <a:p>
            <a:r>
              <a:rPr lang="en-US" dirty="0"/>
              <a:t>However, he also observed that </a:t>
            </a:r>
            <a:r>
              <a:rPr lang="en-US" b="1" dirty="0"/>
              <a:t>3–5 hours </a:t>
            </a:r>
            <a:r>
              <a:rPr lang="en-US" dirty="0"/>
              <a:t>before delivery </a:t>
            </a:r>
            <a:r>
              <a:rPr lang="en-US" b="1" dirty="0"/>
              <a:t>females</a:t>
            </a:r>
            <a:r>
              <a:rPr lang="en-US" dirty="0"/>
              <a:t> tended to show </a:t>
            </a:r>
            <a:r>
              <a:rPr lang="en-US" b="1" dirty="0"/>
              <a:t>agitated </a:t>
            </a:r>
            <a:r>
              <a:rPr lang="en-US" b="1" dirty="0" err="1"/>
              <a:t>behaviour</a:t>
            </a:r>
            <a:r>
              <a:rPr lang="en-US" b="1" dirty="0"/>
              <a:t>.</a:t>
            </a:r>
            <a:r>
              <a:rPr lang="en-US" dirty="0"/>
              <a:t> </a:t>
            </a:r>
            <a:r>
              <a:rPr lang="en-US" dirty="0" smtClean="0"/>
              <a:t>They </a:t>
            </a:r>
            <a:r>
              <a:rPr lang="en-US" dirty="0"/>
              <a:t>lie down more frequently and </a:t>
            </a:r>
            <a:r>
              <a:rPr lang="en-US" b="1" dirty="0"/>
              <a:t>their feeding </a:t>
            </a:r>
            <a:r>
              <a:rPr lang="en-US" dirty="0"/>
              <a:t>becomes </a:t>
            </a:r>
            <a:r>
              <a:rPr lang="en-US" b="1" dirty="0" smtClean="0"/>
              <a:t>disturbed.</a:t>
            </a:r>
          </a:p>
          <a:p>
            <a:pPr marL="0" indent="0">
              <a:buNone/>
            </a:pPr>
            <a:r>
              <a:rPr lang="en-US" b="1" dirty="0" smtClean="0"/>
              <a:t> </a:t>
            </a:r>
          </a:p>
          <a:p>
            <a:r>
              <a:rPr lang="en-US" dirty="0" err="1" smtClean="0"/>
              <a:t>Leese</a:t>
            </a:r>
            <a:r>
              <a:rPr lang="en-US" dirty="0" smtClean="0"/>
              <a:t> </a:t>
            </a:r>
            <a:r>
              <a:rPr lang="en-US" dirty="0"/>
              <a:t>(1927) had noted </a:t>
            </a:r>
            <a:r>
              <a:rPr lang="en-US" b="1" dirty="0"/>
              <a:t>similar </a:t>
            </a:r>
            <a:r>
              <a:rPr lang="en-US" b="1" dirty="0" err="1"/>
              <a:t>behaviour</a:t>
            </a:r>
            <a:r>
              <a:rPr lang="en-US" b="1" dirty="0"/>
              <a:t> </a:t>
            </a:r>
            <a:r>
              <a:rPr lang="en-US" dirty="0"/>
              <a:t>to that observed </a:t>
            </a:r>
            <a:r>
              <a:rPr lang="en-US" dirty="0" smtClean="0"/>
              <a:t>by </a:t>
            </a:r>
            <a:r>
              <a:rPr lang="en-US" dirty="0" err="1" smtClean="0"/>
              <a:t>Burgemeister</a:t>
            </a:r>
            <a:r>
              <a:rPr lang="en-US" dirty="0" smtClean="0"/>
              <a:t>, but </a:t>
            </a:r>
            <a:r>
              <a:rPr lang="en-US" dirty="0"/>
              <a:t>concluded on the contrary that </a:t>
            </a:r>
            <a:r>
              <a:rPr lang="en-US" b="1" dirty="0" err="1"/>
              <a:t>labour</a:t>
            </a:r>
            <a:r>
              <a:rPr lang="en-US" b="1" dirty="0"/>
              <a:t> pains </a:t>
            </a:r>
            <a:r>
              <a:rPr lang="en-US" dirty="0"/>
              <a:t>are mor</a:t>
            </a:r>
            <a:r>
              <a:rPr lang="en-US" b="1" dirty="0"/>
              <a:t>e pronounced </a:t>
            </a:r>
            <a:r>
              <a:rPr lang="en-US" dirty="0"/>
              <a:t>in the </a:t>
            </a:r>
            <a:r>
              <a:rPr lang="en-US" b="1" dirty="0"/>
              <a:t>camel </a:t>
            </a:r>
            <a:r>
              <a:rPr lang="en-US" dirty="0"/>
              <a:t>than in the cow or mare, and added that sometimes it </a:t>
            </a:r>
            <a:r>
              <a:rPr lang="en-US" b="1" dirty="0"/>
              <a:t>may be advisable </a:t>
            </a:r>
            <a:r>
              <a:rPr lang="en-US" dirty="0"/>
              <a:t>to tie </a:t>
            </a:r>
            <a:r>
              <a:rPr lang="en-US" b="1" dirty="0"/>
              <a:t>down timid </a:t>
            </a:r>
            <a:r>
              <a:rPr lang="en-US" dirty="0"/>
              <a:t>(and especially </a:t>
            </a:r>
            <a:r>
              <a:rPr lang="en-US" b="1" dirty="0" err="1"/>
              <a:t>primiparous</a:t>
            </a:r>
            <a:r>
              <a:rPr lang="en-US" b="1" dirty="0"/>
              <a:t>) females.</a:t>
            </a:r>
          </a:p>
          <a:p>
            <a:endParaRPr lang="en-US" dirty="0"/>
          </a:p>
        </p:txBody>
      </p:sp>
    </p:spTree>
    <p:extLst>
      <p:ext uri="{BB962C8B-B14F-4D97-AF65-F5344CB8AC3E}">
        <p14:creationId xmlns:p14="http://schemas.microsoft.com/office/powerpoint/2010/main" val="177563733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dirty="0"/>
              <a:t>The onset of abdominal pains was taken to indicate the beginning of the first of the three stages of parturition observed by </a:t>
            </a:r>
            <a:r>
              <a:rPr lang="en-US" dirty="0" err="1"/>
              <a:t>Burgemeister</a:t>
            </a:r>
            <a:r>
              <a:rPr lang="en-US" dirty="0"/>
              <a:t> (1975). </a:t>
            </a:r>
            <a:endParaRPr lang="en-US" dirty="0" smtClean="0"/>
          </a:p>
          <a:p>
            <a:r>
              <a:rPr lang="en-US" b="1" dirty="0"/>
              <a:t>Parturition</a:t>
            </a:r>
            <a:r>
              <a:rPr lang="en-US" dirty="0"/>
              <a:t> generally occurs with the dam in a lying position, although delivery in the standing position is also possible. </a:t>
            </a:r>
          </a:p>
          <a:p>
            <a:r>
              <a:rPr lang="en-US" b="1" dirty="0"/>
              <a:t>Most females </a:t>
            </a:r>
            <a:r>
              <a:rPr lang="en-US" dirty="0"/>
              <a:t>will </a:t>
            </a:r>
            <a:r>
              <a:rPr lang="en-US" b="1" dirty="0"/>
              <a:t>deliver</a:t>
            </a:r>
            <a:r>
              <a:rPr lang="en-US" dirty="0"/>
              <a:t> unaided, but </a:t>
            </a:r>
            <a:r>
              <a:rPr lang="en-US" b="1" dirty="0" err="1"/>
              <a:t>camelmen</a:t>
            </a:r>
            <a:r>
              <a:rPr lang="en-US" dirty="0"/>
              <a:t> are </a:t>
            </a:r>
            <a:r>
              <a:rPr lang="en-US" b="1" dirty="0"/>
              <a:t>willing to provide</a:t>
            </a:r>
            <a:r>
              <a:rPr lang="en-US" dirty="0"/>
              <a:t> extra help when necessary. </a:t>
            </a:r>
          </a:p>
          <a:p>
            <a:pPr marL="0" indent="0">
              <a:buNone/>
            </a:pPr>
            <a:endParaRPr lang="en-US"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368213033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534400" cy="6172200"/>
          </a:xfrm>
        </p:spPr>
        <p:txBody>
          <a:bodyPr>
            <a:normAutofit/>
          </a:bodyPr>
          <a:lstStyle/>
          <a:p>
            <a:r>
              <a:rPr lang="en-US" dirty="0" smtClean="0"/>
              <a:t>The </a:t>
            </a:r>
            <a:r>
              <a:rPr lang="en-US" b="1" dirty="0"/>
              <a:t>anterior longitudinal presentation</a:t>
            </a:r>
            <a:r>
              <a:rPr lang="en-US" dirty="0"/>
              <a:t> (forelegs of the </a:t>
            </a:r>
            <a:r>
              <a:rPr lang="en-US" dirty="0" err="1"/>
              <a:t>foetus</a:t>
            </a:r>
            <a:r>
              <a:rPr lang="en-US" dirty="0"/>
              <a:t> being presented first); </a:t>
            </a:r>
            <a:r>
              <a:rPr lang="en-US" b="1" dirty="0" smtClean="0"/>
              <a:t>dorsal </a:t>
            </a:r>
            <a:r>
              <a:rPr lang="en-US" b="1" dirty="0"/>
              <a:t>position </a:t>
            </a:r>
            <a:r>
              <a:rPr lang="en-US" dirty="0"/>
              <a:t>(the back of the </a:t>
            </a:r>
            <a:r>
              <a:rPr lang="en-US" dirty="0" err="1"/>
              <a:t>foetus</a:t>
            </a:r>
            <a:r>
              <a:rPr lang="en-US" dirty="0"/>
              <a:t> being directed towards that of the dam) and </a:t>
            </a:r>
            <a:r>
              <a:rPr lang="en-US" b="1" dirty="0"/>
              <a:t>extended posture </a:t>
            </a:r>
            <a:r>
              <a:rPr lang="en-US" dirty="0"/>
              <a:t>(all the limb joints being fully extended) were </a:t>
            </a:r>
            <a:r>
              <a:rPr lang="en-US" b="1" dirty="0"/>
              <a:t>the norms encountered </a:t>
            </a:r>
            <a:r>
              <a:rPr lang="en-US" dirty="0"/>
              <a:t>in the camels noted by </a:t>
            </a:r>
            <a:r>
              <a:rPr lang="en-US" dirty="0" err="1"/>
              <a:t>Burgemeister</a:t>
            </a:r>
            <a:r>
              <a:rPr lang="en-US" dirty="0"/>
              <a:t>.</a:t>
            </a:r>
          </a:p>
        </p:txBody>
      </p:sp>
    </p:spTree>
    <p:extLst>
      <p:ext uri="{BB962C8B-B14F-4D97-AF65-F5344CB8AC3E}">
        <p14:creationId xmlns:p14="http://schemas.microsoft.com/office/powerpoint/2010/main" val="78126840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534400" cy="5867400"/>
          </a:xfrm>
        </p:spPr>
        <p:txBody>
          <a:bodyPr>
            <a:normAutofit fontScale="92500" lnSpcReduction="20000"/>
          </a:bodyPr>
          <a:lstStyle/>
          <a:p>
            <a:r>
              <a:rPr lang="en-US" b="1" dirty="0"/>
              <a:t>Parturition</a:t>
            </a:r>
            <a:endParaRPr lang="en-US" dirty="0"/>
          </a:p>
          <a:p>
            <a:r>
              <a:rPr lang="en-US" dirty="0"/>
              <a:t>Parturition is a continuous process in the camel but it could be viewed under the four classical sub-headings:</a:t>
            </a:r>
          </a:p>
          <a:p>
            <a:pPr lvl="0"/>
            <a:r>
              <a:rPr lang="en-US" b="1" dirty="0" err="1"/>
              <a:t>Preparturient</a:t>
            </a:r>
            <a:r>
              <a:rPr lang="en-US" b="1" dirty="0"/>
              <a:t> changes</a:t>
            </a:r>
            <a:endParaRPr lang="en-US" dirty="0"/>
          </a:p>
          <a:p>
            <a:r>
              <a:rPr lang="en-US" dirty="0"/>
              <a:t>These could be summarized as follows:</a:t>
            </a:r>
          </a:p>
          <a:p>
            <a:pPr lvl="0"/>
            <a:r>
              <a:rPr lang="en-US" dirty="0"/>
              <a:t>Detection of colostrum 4 to 6 days before parturition</a:t>
            </a:r>
          </a:p>
          <a:p>
            <a:pPr lvl="0"/>
            <a:r>
              <a:rPr lang="en-US" dirty="0" err="1"/>
              <a:t>Vulval</a:t>
            </a:r>
            <a:r>
              <a:rPr lang="en-US" dirty="0"/>
              <a:t> </a:t>
            </a:r>
            <a:r>
              <a:rPr lang="en-US" dirty="0" err="1"/>
              <a:t>labiae</a:t>
            </a:r>
            <a:r>
              <a:rPr lang="en-US" dirty="0"/>
              <a:t> are swollen</a:t>
            </a:r>
          </a:p>
          <a:p>
            <a:pPr lvl="0"/>
            <a:r>
              <a:rPr lang="en-US" dirty="0"/>
              <a:t>Relaxation of the </a:t>
            </a:r>
            <a:r>
              <a:rPr lang="en-US" dirty="0" err="1"/>
              <a:t>sacroisciatic</a:t>
            </a:r>
            <a:r>
              <a:rPr lang="en-US" dirty="0"/>
              <a:t> ligaments starts 15 days before parturition - but two shallow grooves, one on each side and distal to the sacrum, due to the relaxation of the </a:t>
            </a:r>
            <a:r>
              <a:rPr lang="en-US" dirty="0" err="1"/>
              <a:t>sacroisciatic</a:t>
            </a:r>
            <a:r>
              <a:rPr lang="en-US" dirty="0"/>
              <a:t> ligaments, are clearly seen 9 days before parturition.</a:t>
            </a:r>
          </a:p>
          <a:p>
            <a:endParaRPr lang="en-US" dirty="0"/>
          </a:p>
        </p:txBody>
      </p:sp>
    </p:spTree>
    <p:extLst>
      <p:ext uri="{BB962C8B-B14F-4D97-AF65-F5344CB8AC3E}">
        <p14:creationId xmlns:p14="http://schemas.microsoft.com/office/powerpoint/2010/main" val="222942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153400" cy="6096000"/>
          </a:xfrm>
        </p:spPr>
        <p:txBody>
          <a:bodyPr>
            <a:normAutofit fontScale="92500" lnSpcReduction="20000"/>
          </a:bodyPr>
          <a:lstStyle/>
          <a:p>
            <a:r>
              <a:rPr lang="en-US" dirty="0"/>
              <a:t>The modern one-humped camel or dromedary (the latter name derives from the Greek </a:t>
            </a:r>
            <a:r>
              <a:rPr lang="en-US" b="1" i="1" dirty="0" err="1"/>
              <a:t>dromados</a:t>
            </a:r>
            <a:r>
              <a:rPr lang="en-US" i="1" dirty="0"/>
              <a:t>, </a:t>
            </a:r>
            <a:r>
              <a:rPr lang="en-US" dirty="0"/>
              <a:t>meaning "running") is generally thought to have evolved from the </a:t>
            </a:r>
            <a:r>
              <a:rPr lang="en-US" b="1" dirty="0"/>
              <a:t>two-humped Bactrian species</a:t>
            </a:r>
            <a:r>
              <a:rPr lang="en-US" dirty="0" smtClean="0"/>
              <a:t>.</a:t>
            </a:r>
          </a:p>
          <a:p>
            <a:pPr marL="0" indent="0">
              <a:buNone/>
            </a:pPr>
            <a:endParaRPr lang="en-US" dirty="0" smtClean="0"/>
          </a:p>
          <a:p>
            <a:r>
              <a:rPr lang="en-US" dirty="0" smtClean="0"/>
              <a:t> </a:t>
            </a:r>
            <a:r>
              <a:rPr lang="en-US" dirty="0"/>
              <a:t>This theory is partly based on </a:t>
            </a:r>
            <a:r>
              <a:rPr lang="en-US" b="1" dirty="0"/>
              <a:t>embryological evidence </a:t>
            </a:r>
            <a:r>
              <a:rPr lang="en-US" dirty="0"/>
              <a:t>showing that during </a:t>
            </a:r>
            <a:r>
              <a:rPr lang="en-US" b="1" dirty="0"/>
              <a:t>prenatal development </a:t>
            </a:r>
            <a:r>
              <a:rPr lang="en-US" dirty="0"/>
              <a:t>the dromedary </a:t>
            </a:r>
            <a:r>
              <a:rPr lang="en-US" b="1" dirty="0" err="1"/>
              <a:t>foetus</a:t>
            </a:r>
            <a:r>
              <a:rPr lang="en-US" b="1" dirty="0"/>
              <a:t> </a:t>
            </a:r>
            <a:r>
              <a:rPr lang="en-US" dirty="0"/>
              <a:t>actually has two humps, while a </a:t>
            </a:r>
            <a:r>
              <a:rPr lang="en-US" b="1" dirty="0"/>
              <a:t>vestigial</a:t>
            </a:r>
            <a:r>
              <a:rPr lang="en-US" dirty="0"/>
              <a:t> anterior hump is present in the adult. </a:t>
            </a:r>
            <a:endParaRPr lang="en-US" dirty="0" smtClean="0"/>
          </a:p>
          <a:p>
            <a:pPr marL="0" indent="0">
              <a:buNone/>
            </a:pPr>
            <a:endParaRPr lang="en-US" dirty="0" smtClean="0"/>
          </a:p>
          <a:p>
            <a:r>
              <a:rPr lang="en-US" dirty="0" smtClean="0"/>
              <a:t>The </a:t>
            </a:r>
            <a:r>
              <a:rPr lang="en-US" dirty="0"/>
              <a:t>one-humped species probably </a:t>
            </a:r>
            <a:r>
              <a:rPr lang="en-US" b="1" dirty="0"/>
              <a:t>evolved </a:t>
            </a:r>
            <a:r>
              <a:rPr lang="en-US" dirty="0"/>
              <a:t>in one of the </a:t>
            </a:r>
            <a:r>
              <a:rPr lang="en-US" b="1" dirty="0"/>
              <a:t>hotter</a:t>
            </a:r>
            <a:r>
              <a:rPr lang="en-US" dirty="0"/>
              <a:t> and more </a:t>
            </a:r>
            <a:r>
              <a:rPr lang="en-US" b="1" dirty="0"/>
              <a:t>arid areas </a:t>
            </a:r>
            <a:r>
              <a:rPr lang="en-US" dirty="0"/>
              <a:t>of </a:t>
            </a:r>
            <a:r>
              <a:rPr lang="en-US" b="1" dirty="0"/>
              <a:t>western Asia</a:t>
            </a:r>
            <a:r>
              <a:rPr lang="en-US" dirty="0"/>
              <a:t>. </a:t>
            </a:r>
          </a:p>
        </p:txBody>
      </p:sp>
    </p:spTree>
    <p:extLst>
      <p:ext uri="{BB962C8B-B14F-4D97-AF65-F5344CB8AC3E}">
        <p14:creationId xmlns:p14="http://schemas.microsoft.com/office/powerpoint/2010/main" val="290084353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normAutofit fontScale="92500" lnSpcReduction="10000"/>
          </a:bodyPr>
          <a:lstStyle/>
          <a:p>
            <a:pPr lvl="0"/>
            <a:r>
              <a:rPr lang="en-US" b="1" dirty="0"/>
              <a:t>First stage of </a:t>
            </a:r>
            <a:r>
              <a:rPr lang="en-US" b="1" dirty="0" err="1"/>
              <a:t>labour</a:t>
            </a:r>
            <a:endParaRPr lang="en-US" dirty="0"/>
          </a:p>
          <a:p>
            <a:r>
              <a:rPr lang="en-US" dirty="0"/>
              <a:t>First stage of </a:t>
            </a:r>
            <a:r>
              <a:rPr lang="en-US" dirty="0" err="1"/>
              <a:t>labour</a:t>
            </a:r>
            <a:r>
              <a:rPr lang="en-US" dirty="0"/>
              <a:t> is taken from the time of evidence of discomfort and restlessness shown by the animal until the first water bag appears at the vulva. </a:t>
            </a:r>
            <a:endParaRPr lang="en-US" dirty="0" smtClean="0"/>
          </a:p>
          <a:p>
            <a:r>
              <a:rPr lang="en-US" dirty="0" smtClean="0"/>
              <a:t>This </a:t>
            </a:r>
            <a:r>
              <a:rPr lang="en-US" dirty="0"/>
              <a:t>stage could be as short as 3 to 5 hours or as long as 24 hours. The stage is characterized by restlessness, the animal lying on one side and struggling for a short period and then standing again. </a:t>
            </a:r>
            <a:endParaRPr lang="en-US" dirty="0" smtClean="0"/>
          </a:p>
          <a:p>
            <a:r>
              <a:rPr lang="en-US" dirty="0" smtClean="0"/>
              <a:t>Straining </a:t>
            </a:r>
            <a:r>
              <a:rPr lang="en-US" dirty="0"/>
              <a:t>occurs towards the end of this stage at the rate of 1 to 2 minutes. The vaginal and rectal temperature is normal.</a:t>
            </a:r>
          </a:p>
          <a:p>
            <a:endParaRPr lang="en-US" dirty="0"/>
          </a:p>
        </p:txBody>
      </p:sp>
    </p:spTree>
    <p:extLst>
      <p:ext uri="{BB962C8B-B14F-4D97-AF65-F5344CB8AC3E}">
        <p14:creationId xmlns:p14="http://schemas.microsoft.com/office/powerpoint/2010/main" val="206844913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normAutofit fontScale="92500"/>
          </a:bodyPr>
          <a:lstStyle/>
          <a:p>
            <a:pPr lvl="0"/>
            <a:r>
              <a:rPr lang="en-US" b="1" dirty="0"/>
              <a:t>Second stage of </a:t>
            </a:r>
            <a:r>
              <a:rPr lang="en-US" b="1" dirty="0" err="1"/>
              <a:t>labour</a:t>
            </a:r>
            <a:endParaRPr lang="en-US" dirty="0"/>
          </a:p>
          <a:p>
            <a:r>
              <a:rPr lang="en-US" dirty="0"/>
              <a:t>The second stage of </a:t>
            </a:r>
            <a:r>
              <a:rPr lang="en-US" dirty="0" err="1"/>
              <a:t>labour</a:t>
            </a:r>
            <a:r>
              <a:rPr lang="en-US" dirty="0"/>
              <a:t> is taken as the time from the appearance of the first water bag until birth is complete</a:t>
            </a:r>
            <a:r>
              <a:rPr lang="en-US" dirty="0" smtClean="0"/>
              <a:t>.</a:t>
            </a:r>
          </a:p>
          <a:p>
            <a:r>
              <a:rPr lang="en-US" dirty="0" smtClean="0"/>
              <a:t> </a:t>
            </a:r>
            <a:r>
              <a:rPr lang="en-US" dirty="0"/>
              <a:t>This stage is characterized by continuing straining and struggling on the ground from time to time. </a:t>
            </a:r>
            <a:endParaRPr lang="en-US" dirty="0" smtClean="0"/>
          </a:p>
          <a:p>
            <a:r>
              <a:rPr lang="en-US" dirty="0" smtClean="0"/>
              <a:t>Usually </a:t>
            </a:r>
            <a:r>
              <a:rPr lang="en-US" dirty="0"/>
              <a:t>one front leg of the </a:t>
            </a:r>
            <a:r>
              <a:rPr lang="en-US" dirty="0" err="1"/>
              <a:t>foetus</a:t>
            </a:r>
            <a:r>
              <a:rPr lang="en-US" dirty="0"/>
              <a:t> is ahead of the other, </a:t>
            </a:r>
            <a:r>
              <a:rPr lang="en-US" dirty="0" err="1"/>
              <a:t>foetus</a:t>
            </a:r>
            <a:r>
              <a:rPr lang="en-US" dirty="0"/>
              <a:t> is almost always in anterior presentation, in dorsal position and the head is resting on the front legs or sometimes between the legs. </a:t>
            </a:r>
            <a:endParaRPr lang="en-US" dirty="0" smtClean="0"/>
          </a:p>
          <a:p>
            <a:r>
              <a:rPr lang="en-US" dirty="0" smtClean="0"/>
              <a:t>The </a:t>
            </a:r>
            <a:r>
              <a:rPr lang="en-US" dirty="0"/>
              <a:t>stage could be as short as 25 minutes. </a:t>
            </a:r>
          </a:p>
        </p:txBody>
      </p:sp>
    </p:spTree>
    <p:extLst>
      <p:ext uri="{BB962C8B-B14F-4D97-AF65-F5344CB8AC3E}">
        <p14:creationId xmlns:p14="http://schemas.microsoft.com/office/powerpoint/2010/main" val="403211067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91200"/>
          </a:xfrm>
        </p:spPr>
        <p:txBody>
          <a:bodyPr>
            <a:normAutofit fontScale="92500" lnSpcReduction="20000"/>
          </a:bodyPr>
          <a:lstStyle/>
          <a:p>
            <a:pPr lvl="0"/>
            <a:r>
              <a:rPr lang="en-US" b="1" dirty="0"/>
              <a:t>Third stage of </a:t>
            </a:r>
            <a:r>
              <a:rPr lang="en-US" b="1" dirty="0" err="1"/>
              <a:t>labour</a:t>
            </a:r>
            <a:endParaRPr lang="en-US" dirty="0"/>
          </a:p>
          <a:p>
            <a:r>
              <a:rPr lang="en-US" dirty="0"/>
              <a:t>The third stage of </a:t>
            </a:r>
            <a:r>
              <a:rPr lang="en-US" dirty="0" err="1"/>
              <a:t>labour</a:t>
            </a:r>
            <a:r>
              <a:rPr lang="en-US" dirty="0"/>
              <a:t> is taken as the period from the birth of the calf until the </a:t>
            </a:r>
            <a:r>
              <a:rPr lang="en-US" dirty="0" err="1"/>
              <a:t>foetal</a:t>
            </a:r>
            <a:r>
              <a:rPr lang="en-US" dirty="0"/>
              <a:t> membranes are expelled. </a:t>
            </a:r>
            <a:endParaRPr lang="en-US" dirty="0" smtClean="0"/>
          </a:p>
          <a:p>
            <a:r>
              <a:rPr lang="en-US" dirty="0" smtClean="0"/>
              <a:t>This </a:t>
            </a:r>
            <a:r>
              <a:rPr lang="en-US" dirty="0"/>
              <a:t>stage is characterized by straining once every 2 - 3 minutes, rolling on the ground - rest – and rolling again. </a:t>
            </a:r>
            <a:endParaRPr lang="en-US" dirty="0" smtClean="0"/>
          </a:p>
          <a:p>
            <a:r>
              <a:rPr lang="en-US" dirty="0" smtClean="0"/>
              <a:t>The </a:t>
            </a:r>
            <a:r>
              <a:rPr lang="en-US" dirty="0"/>
              <a:t>afterbirth emerges progressively, including large quantities of retained </a:t>
            </a:r>
            <a:r>
              <a:rPr lang="en-US" dirty="0" err="1"/>
              <a:t>allantoic</a:t>
            </a:r>
            <a:r>
              <a:rPr lang="en-US" dirty="0"/>
              <a:t> fluid. When the animal stands this helps to detach the membranes. </a:t>
            </a:r>
            <a:endParaRPr lang="en-US" dirty="0" smtClean="0"/>
          </a:p>
          <a:p>
            <a:r>
              <a:rPr lang="en-US" dirty="0" smtClean="0"/>
              <a:t>The </a:t>
            </a:r>
            <a:r>
              <a:rPr lang="en-US" dirty="0"/>
              <a:t>stage is usually complete in 15 minutes. The </a:t>
            </a:r>
            <a:r>
              <a:rPr lang="en-US" dirty="0" err="1"/>
              <a:t>foetal</a:t>
            </a:r>
            <a:r>
              <a:rPr lang="en-US" dirty="0"/>
              <a:t> membranes are expelled, most of the time inverted.</a:t>
            </a:r>
          </a:p>
        </p:txBody>
      </p:sp>
    </p:spTree>
    <p:extLst>
      <p:ext uri="{BB962C8B-B14F-4D97-AF65-F5344CB8AC3E}">
        <p14:creationId xmlns:p14="http://schemas.microsoft.com/office/powerpoint/2010/main" val="416525647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b="1" dirty="0"/>
              <a:t>2.5 Perinatal growth and mortality</a:t>
            </a:r>
          </a:p>
        </p:txBody>
      </p:sp>
      <p:sp>
        <p:nvSpPr>
          <p:cNvPr id="3" name="Content Placeholder 2"/>
          <p:cNvSpPr>
            <a:spLocks noGrp="1"/>
          </p:cNvSpPr>
          <p:nvPr>
            <p:ph idx="1"/>
          </p:nvPr>
        </p:nvSpPr>
        <p:spPr>
          <a:xfrm>
            <a:off x="457200" y="1143000"/>
            <a:ext cx="8229600" cy="5410200"/>
          </a:xfrm>
        </p:spPr>
        <p:txBody>
          <a:bodyPr>
            <a:normAutofit/>
          </a:bodyPr>
          <a:lstStyle/>
          <a:p>
            <a:r>
              <a:rPr lang="en-US" b="1" dirty="0"/>
              <a:t>2.5.1 Birth Weight and Early Growth</a:t>
            </a:r>
          </a:p>
          <a:p>
            <a:r>
              <a:rPr lang="en-US" dirty="0"/>
              <a:t>In a study carried out at a government camel breeding farm in India, </a:t>
            </a:r>
            <a:r>
              <a:rPr lang="en-US" dirty="0" err="1"/>
              <a:t>Bhargava</a:t>
            </a:r>
            <a:r>
              <a:rPr lang="en-US" dirty="0"/>
              <a:t> et al (1965) reported </a:t>
            </a:r>
            <a:r>
              <a:rPr lang="en-US" dirty="0" smtClean="0"/>
              <a:t>that the </a:t>
            </a:r>
            <a:r>
              <a:rPr lang="en-US" dirty="0"/>
              <a:t>smallest calf weighed 26.3 kg, half the weight of the heaviest calf, which was 52.15 kg. </a:t>
            </a:r>
            <a:endParaRPr lang="en-US" dirty="0" smtClean="0"/>
          </a:p>
          <a:p>
            <a:r>
              <a:rPr lang="en-US" dirty="0" smtClean="0"/>
              <a:t>The </a:t>
            </a:r>
            <a:r>
              <a:rPr lang="en-US" dirty="0"/>
              <a:t>average birth weight for males was 38.19 kg and for females 37.19 kg, with a pooled average of 37.23 kg. </a:t>
            </a:r>
            <a:endParaRPr lang="en-US" dirty="0" smtClean="0"/>
          </a:p>
        </p:txBody>
      </p:sp>
    </p:spTree>
    <p:extLst>
      <p:ext uri="{BB962C8B-B14F-4D97-AF65-F5344CB8AC3E}">
        <p14:creationId xmlns:p14="http://schemas.microsoft.com/office/powerpoint/2010/main" val="292368970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382000" cy="6096000"/>
          </a:xfrm>
        </p:spPr>
        <p:txBody>
          <a:bodyPr>
            <a:normAutofit fontScale="92500"/>
          </a:bodyPr>
          <a:lstStyle/>
          <a:p>
            <a:r>
              <a:rPr lang="en-US" dirty="0" smtClean="0"/>
              <a:t>In camel, the </a:t>
            </a:r>
            <a:r>
              <a:rPr lang="en-US" dirty="0"/>
              <a:t>sex of the calf, the calving sequences and the month of calving apparently had no statistically significant effect on birth weight. </a:t>
            </a:r>
          </a:p>
          <a:p>
            <a:r>
              <a:rPr lang="en-US" b="1" dirty="0"/>
              <a:t>The sex of </a:t>
            </a:r>
            <a:r>
              <a:rPr lang="en-US" dirty="0"/>
              <a:t>the calf has, however, often been found significant for other domestic species</a:t>
            </a:r>
            <a:r>
              <a:rPr lang="en-US" dirty="0" smtClean="0"/>
              <a:t>.</a:t>
            </a:r>
          </a:p>
          <a:p>
            <a:r>
              <a:rPr lang="en-US" b="1" dirty="0"/>
              <a:t>Female(heifer) calves weigh 7% less </a:t>
            </a:r>
            <a:r>
              <a:rPr lang="en-US" dirty="0"/>
              <a:t>than </a:t>
            </a:r>
            <a:r>
              <a:rPr lang="en-US" b="1" dirty="0"/>
              <a:t>male(bull)</a:t>
            </a:r>
            <a:r>
              <a:rPr lang="en-US" dirty="0"/>
              <a:t> </a:t>
            </a:r>
            <a:r>
              <a:rPr lang="en-US" b="1" dirty="0"/>
              <a:t>calves</a:t>
            </a:r>
            <a:r>
              <a:rPr lang="en-US" dirty="0"/>
              <a:t>. </a:t>
            </a:r>
          </a:p>
          <a:p>
            <a:r>
              <a:rPr lang="en-US" b="1" dirty="0"/>
              <a:t>In pigs </a:t>
            </a:r>
            <a:r>
              <a:rPr lang="en-US" dirty="0" err="1"/>
              <a:t>Johanson</a:t>
            </a:r>
            <a:r>
              <a:rPr lang="en-US" dirty="0"/>
              <a:t> and </a:t>
            </a:r>
            <a:r>
              <a:rPr lang="en-US" dirty="0" err="1"/>
              <a:t>Rendel</a:t>
            </a:r>
            <a:r>
              <a:rPr lang="en-US" dirty="0"/>
              <a:t> (1968) indicated that </a:t>
            </a:r>
            <a:r>
              <a:rPr lang="en-US" b="1" dirty="0"/>
              <a:t>male piglets </a:t>
            </a:r>
            <a:r>
              <a:rPr lang="en-US" dirty="0"/>
              <a:t>outweighed </a:t>
            </a:r>
            <a:r>
              <a:rPr lang="en-US" b="1" dirty="0"/>
              <a:t>females</a:t>
            </a:r>
            <a:r>
              <a:rPr lang="en-US" dirty="0"/>
              <a:t> by </a:t>
            </a:r>
            <a:r>
              <a:rPr lang="en-US" b="1" dirty="0"/>
              <a:t>50 </a:t>
            </a:r>
            <a:r>
              <a:rPr lang="en-US" b="1" dirty="0" err="1"/>
              <a:t>gm</a:t>
            </a:r>
            <a:r>
              <a:rPr lang="en-US" b="1" dirty="0"/>
              <a:t>, </a:t>
            </a:r>
          </a:p>
          <a:p>
            <a:r>
              <a:rPr lang="en-US" dirty="0"/>
              <a:t>while in sheep </a:t>
            </a:r>
            <a:r>
              <a:rPr lang="en-US" b="1" dirty="0"/>
              <a:t>ram lambs </a:t>
            </a:r>
            <a:r>
              <a:rPr lang="en-US" dirty="0"/>
              <a:t>outweighed </a:t>
            </a:r>
            <a:r>
              <a:rPr lang="en-US" b="1" dirty="0"/>
              <a:t>ewe lambs</a:t>
            </a:r>
            <a:r>
              <a:rPr lang="en-US" dirty="0"/>
              <a:t> by </a:t>
            </a:r>
            <a:r>
              <a:rPr lang="en-US" b="1" dirty="0"/>
              <a:t>approximately</a:t>
            </a:r>
            <a:r>
              <a:rPr lang="en-US" dirty="0"/>
              <a:t> </a:t>
            </a:r>
            <a:r>
              <a:rPr lang="en-US" b="1" dirty="0"/>
              <a:t>5%.</a:t>
            </a:r>
          </a:p>
          <a:p>
            <a:endParaRPr lang="en-US" dirty="0"/>
          </a:p>
        </p:txBody>
      </p:sp>
    </p:spTree>
    <p:extLst>
      <p:ext uri="{BB962C8B-B14F-4D97-AF65-F5344CB8AC3E}">
        <p14:creationId xmlns:p14="http://schemas.microsoft.com/office/powerpoint/2010/main" val="324618741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96000"/>
          </a:xfrm>
        </p:spPr>
        <p:txBody>
          <a:bodyPr>
            <a:normAutofit/>
          </a:bodyPr>
          <a:lstStyle/>
          <a:p>
            <a:r>
              <a:rPr lang="en-US" dirty="0"/>
              <a:t>Heredity is another factor affecting prenatal growth, directly via the genotype of the </a:t>
            </a:r>
            <a:r>
              <a:rPr lang="en-US" dirty="0" err="1"/>
              <a:t>foetus</a:t>
            </a:r>
            <a:r>
              <a:rPr lang="en-US" dirty="0"/>
              <a:t> and indirectly through the genotype of the dam. </a:t>
            </a:r>
            <a:endParaRPr lang="en-US" dirty="0" smtClean="0"/>
          </a:p>
          <a:p>
            <a:r>
              <a:rPr lang="en-US" dirty="0" smtClean="0"/>
              <a:t>A </a:t>
            </a:r>
            <a:r>
              <a:rPr lang="en-US" dirty="0"/>
              <a:t>positive correlation exists between maternal body size and age and the prenatal growth rate of the </a:t>
            </a:r>
            <a:r>
              <a:rPr lang="en-US" dirty="0" err="1"/>
              <a:t>foetus</a:t>
            </a:r>
            <a:r>
              <a:rPr lang="en-US" dirty="0" smtClean="0"/>
              <a:t>.</a:t>
            </a:r>
          </a:p>
          <a:p>
            <a:r>
              <a:rPr lang="en-US" dirty="0" smtClean="0"/>
              <a:t> </a:t>
            </a:r>
            <a:r>
              <a:rPr lang="en-US" dirty="0"/>
              <a:t>According to Johansson and </a:t>
            </a:r>
            <a:r>
              <a:rPr lang="en-US" dirty="0" err="1"/>
              <a:t>Rendel</a:t>
            </a:r>
            <a:r>
              <a:rPr lang="en-US" dirty="0"/>
              <a:t> (1968) birth weight is influenced by the sum total of factors contributing to the nourishment of the </a:t>
            </a:r>
            <a:r>
              <a:rPr lang="en-US" dirty="0" err="1"/>
              <a:t>foetus</a:t>
            </a:r>
            <a:r>
              <a:rPr lang="en-US" dirty="0"/>
              <a:t> in the uterus</a:t>
            </a:r>
            <a:r>
              <a:rPr lang="en-US" dirty="0" smtClean="0"/>
              <a:t>.</a:t>
            </a:r>
          </a:p>
          <a:p>
            <a:endParaRPr lang="en-US" dirty="0"/>
          </a:p>
        </p:txBody>
      </p:sp>
    </p:spTree>
    <p:extLst>
      <p:ext uri="{BB962C8B-B14F-4D97-AF65-F5344CB8AC3E}">
        <p14:creationId xmlns:p14="http://schemas.microsoft.com/office/powerpoint/2010/main" val="45029876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382000" cy="5867400"/>
          </a:xfrm>
        </p:spPr>
        <p:txBody>
          <a:bodyPr>
            <a:normAutofit/>
          </a:bodyPr>
          <a:lstStyle/>
          <a:p>
            <a:r>
              <a:rPr lang="en-US" dirty="0"/>
              <a:t> </a:t>
            </a:r>
            <a:r>
              <a:rPr lang="en-US" dirty="0" err="1"/>
              <a:t>Hansard</a:t>
            </a:r>
            <a:r>
              <a:rPr lang="en-US" dirty="0"/>
              <a:t> and Berry (1969) summarized the factors influencing the birth weight of animals and estimated that the largest component of variation (36%) is attributable to the combined genotypes of the dam (20%) and </a:t>
            </a:r>
            <a:r>
              <a:rPr lang="en-US" dirty="0" err="1"/>
              <a:t>foetus</a:t>
            </a:r>
            <a:r>
              <a:rPr lang="en-US" dirty="0"/>
              <a:t> (16%), followed by intra-uterine </a:t>
            </a:r>
            <a:r>
              <a:rPr lang="en-US" dirty="0" err="1"/>
              <a:t>foetal</a:t>
            </a:r>
            <a:r>
              <a:rPr lang="en-US" dirty="0"/>
              <a:t> environment (30%), maternal environment (18%), parity (7%), nutrition (6%), sex (2%) and maternal age (1%). </a:t>
            </a:r>
          </a:p>
          <a:p>
            <a:r>
              <a:rPr lang="en-US" dirty="0"/>
              <a:t>The exact role of these factors in the camel has not been investigated.</a:t>
            </a:r>
          </a:p>
        </p:txBody>
      </p:sp>
    </p:spTree>
    <p:extLst>
      <p:ext uri="{BB962C8B-B14F-4D97-AF65-F5344CB8AC3E}">
        <p14:creationId xmlns:p14="http://schemas.microsoft.com/office/powerpoint/2010/main" val="374637749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305800" cy="6019800"/>
          </a:xfrm>
        </p:spPr>
        <p:txBody>
          <a:bodyPr>
            <a:normAutofit/>
          </a:bodyPr>
          <a:lstStyle/>
          <a:p>
            <a:r>
              <a:rPr lang="en-US" dirty="0"/>
              <a:t>The nutritional status of the dam may also have a direct bearing on </a:t>
            </a:r>
            <a:r>
              <a:rPr lang="en-US" dirty="0" err="1"/>
              <a:t>foetal</a:t>
            </a:r>
            <a:r>
              <a:rPr lang="en-US" dirty="0"/>
              <a:t> growth, a factor which would seem to be important in the camel: poor nutritional levels during gestation may lead to increased perinatal mortality</a:t>
            </a:r>
            <a:r>
              <a:rPr lang="en-US" dirty="0" smtClean="0"/>
              <a:t>.</a:t>
            </a:r>
          </a:p>
          <a:p>
            <a:pPr marL="0" indent="0">
              <a:buNone/>
            </a:pPr>
            <a:r>
              <a:rPr lang="en-US" dirty="0" smtClean="0"/>
              <a:t> </a:t>
            </a:r>
          </a:p>
          <a:p>
            <a:r>
              <a:rPr lang="en-US" dirty="0" smtClean="0"/>
              <a:t>Nevertheless</a:t>
            </a:r>
            <a:r>
              <a:rPr lang="en-US" dirty="0"/>
              <a:t>, Musa (1979) studied the development of the camel </a:t>
            </a:r>
            <a:r>
              <a:rPr lang="en-US" dirty="0" err="1"/>
              <a:t>foetus</a:t>
            </a:r>
            <a:r>
              <a:rPr lang="en-US" dirty="0"/>
              <a:t> and its associated growth curve, concluding that there was a striking similarity to the pattern for cattle. </a:t>
            </a:r>
          </a:p>
        </p:txBody>
      </p:sp>
    </p:spTree>
    <p:extLst>
      <p:ext uri="{BB962C8B-B14F-4D97-AF65-F5344CB8AC3E}">
        <p14:creationId xmlns:p14="http://schemas.microsoft.com/office/powerpoint/2010/main" val="364806685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2.6 Fertility</a:t>
            </a:r>
            <a:br>
              <a:rPr lang="en-US" b="1" dirty="0"/>
            </a:br>
            <a:endParaRPr lang="en-US" dirty="0"/>
          </a:p>
        </p:txBody>
      </p:sp>
      <p:sp>
        <p:nvSpPr>
          <p:cNvPr id="3" name="Content Placeholder 2"/>
          <p:cNvSpPr>
            <a:spLocks noGrp="1"/>
          </p:cNvSpPr>
          <p:nvPr>
            <p:ph idx="1"/>
          </p:nvPr>
        </p:nvSpPr>
        <p:spPr>
          <a:xfrm>
            <a:off x="228600" y="990600"/>
            <a:ext cx="8686800" cy="5638800"/>
          </a:xfrm>
        </p:spPr>
        <p:txBody>
          <a:bodyPr>
            <a:normAutofit/>
          </a:bodyPr>
          <a:lstStyle/>
          <a:p>
            <a:r>
              <a:rPr lang="en-US" b="1" dirty="0" smtClean="0"/>
              <a:t>2.6.1 </a:t>
            </a:r>
            <a:r>
              <a:rPr lang="en-US" b="1" dirty="0"/>
              <a:t>Fertility Rates</a:t>
            </a:r>
          </a:p>
          <a:p>
            <a:r>
              <a:rPr lang="en-US" dirty="0"/>
              <a:t>Fertility has been defined as the ability of the male and female to produce viable germ cells, mate and conceive, and subsequently give rise to living young (</a:t>
            </a:r>
            <a:r>
              <a:rPr lang="en-US" dirty="0" err="1"/>
              <a:t>Ensmiger</a:t>
            </a:r>
            <a:r>
              <a:rPr lang="en-US" dirty="0"/>
              <a:t>, 1969). </a:t>
            </a:r>
            <a:endParaRPr lang="en-US" dirty="0" smtClean="0"/>
          </a:p>
          <a:p>
            <a:r>
              <a:rPr lang="en-US" dirty="0" smtClean="0"/>
              <a:t>Many </a:t>
            </a:r>
            <a:r>
              <a:rPr lang="en-US" dirty="0"/>
              <a:t>factors, including perinatal losses, influence the overall fertility rate of domestic animals, with the result that rates are difficult to define</a:t>
            </a:r>
            <a:r>
              <a:rPr lang="en-US" dirty="0" smtClean="0"/>
              <a:t>.</a:t>
            </a:r>
          </a:p>
          <a:p>
            <a:pPr marL="0" indent="0">
              <a:buNone/>
            </a:pPr>
            <a:endParaRPr lang="en-US" dirty="0"/>
          </a:p>
        </p:txBody>
      </p:sp>
    </p:spTree>
    <p:extLst>
      <p:ext uri="{BB962C8B-B14F-4D97-AF65-F5344CB8AC3E}">
        <p14:creationId xmlns:p14="http://schemas.microsoft.com/office/powerpoint/2010/main" val="338673095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r>
              <a:rPr lang="en-US" dirty="0"/>
              <a:t>A significant aid in establishing precise figures is the keeping of proper breeding records, a management practice entirely lacking among camel herders under traditional systems</a:t>
            </a:r>
            <a:r>
              <a:rPr lang="en-US" dirty="0" smtClean="0"/>
              <a:t>.</a:t>
            </a:r>
          </a:p>
          <a:p>
            <a:endParaRPr lang="en-US" dirty="0"/>
          </a:p>
          <a:p>
            <a:r>
              <a:rPr lang="en-US" dirty="0" smtClean="0"/>
              <a:t> </a:t>
            </a:r>
            <a:r>
              <a:rPr lang="en-US" dirty="0"/>
              <a:t>However, it is generally believed that fertility rates in the camel, especially under traditional systems, are low.</a:t>
            </a:r>
          </a:p>
        </p:txBody>
      </p:sp>
    </p:spTree>
    <p:extLst>
      <p:ext uri="{BB962C8B-B14F-4D97-AF65-F5344CB8AC3E}">
        <p14:creationId xmlns:p14="http://schemas.microsoft.com/office/powerpoint/2010/main" val="3732387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lstStyle/>
          <a:p>
            <a:r>
              <a:rPr lang="en-US" dirty="0"/>
              <a:t>Today the two species </a:t>
            </a:r>
            <a:r>
              <a:rPr lang="en-US" b="1" dirty="0"/>
              <a:t>can</a:t>
            </a:r>
            <a:r>
              <a:rPr lang="en-US" dirty="0"/>
              <a:t> and </a:t>
            </a:r>
            <a:r>
              <a:rPr lang="en-US" b="1" dirty="0"/>
              <a:t>often do interbreed</a:t>
            </a:r>
            <a:r>
              <a:rPr lang="en-US" dirty="0"/>
              <a:t>, and on the basis of the fertility of the hybrids some authors have advocated </a:t>
            </a:r>
            <a:r>
              <a:rPr lang="en-US" b="1" dirty="0"/>
              <a:t>amalgamating</a:t>
            </a:r>
            <a:r>
              <a:rPr lang="en-US" dirty="0"/>
              <a:t> them into one species with two varieties</a:t>
            </a:r>
            <a:r>
              <a:rPr lang="en-US" dirty="0" smtClean="0"/>
              <a:t>.</a:t>
            </a:r>
          </a:p>
          <a:p>
            <a:r>
              <a:rPr lang="en-US" dirty="0" smtClean="0"/>
              <a:t> </a:t>
            </a:r>
            <a:r>
              <a:rPr lang="en-US" dirty="0"/>
              <a:t>In areas of bordering distribution, such as north Punjab, Persia and Afghanistan, the </a:t>
            </a:r>
            <a:r>
              <a:rPr lang="en-US" b="1" dirty="0"/>
              <a:t>phenotypic differences </a:t>
            </a:r>
            <a:r>
              <a:rPr lang="en-US" dirty="0"/>
              <a:t>between the two types tend to </a:t>
            </a:r>
            <a:r>
              <a:rPr lang="en-US" b="1" dirty="0"/>
              <a:t>diminish</a:t>
            </a:r>
            <a:r>
              <a:rPr lang="en-US" dirty="0"/>
              <a:t> as a result of the </a:t>
            </a:r>
            <a:r>
              <a:rPr lang="en-US" b="1" dirty="0"/>
              <a:t>crossbreeding </a:t>
            </a:r>
            <a:r>
              <a:rPr lang="en-US" dirty="0"/>
              <a:t>between them</a:t>
            </a:r>
            <a:r>
              <a:rPr lang="en-US" dirty="0" smtClean="0"/>
              <a:t>.</a:t>
            </a:r>
            <a:endParaRPr lang="en-US" dirty="0"/>
          </a:p>
        </p:txBody>
      </p:sp>
    </p:spTree>
    <p:extLst>
      <p:ext uri="{BB962C8B-B14F-4D97-AF65-F5344CB8AC3E}">
        <p14:creationId xmlns:p14="http://schemas.microsoft.com/office/powerpoint/2010/main" val="217988070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610600" cy="6096000"/>
          </a:xfrm>
        </p:spPr>
        <p:txBody>
          <a:bodyPr>
            <a:normAutofit/>
          </a:bodyPr>
          <a:lstStyle/>
          <a:p>
            <a:r>
              <a:rPr lang="en-US" dirty="0"/>
              <a:t>Dahl and </a:t>
            </a:r>
            <a:r>
              <a:rPr lang="en-US" dirty="0" err="1"/>
              <a:t>Hjort</a:t>
            </a:r>
            <a:r>
              <a:rPr lang="en-US" dirty="0"/>
              <a:t> (1976) have noted that even under improved management the fertility rate of camels is very unlikely to be much higher than 50% in pastoral herds. </a:t>
            </a:r>
            <a:endParaRPr lang="en-US" dirty="0" smtClean="0"/>
          </a:p>
          <a:p>
            <a:r>
              <a:rPr lang="en-US" dirty="0" smtClean="0"/>
              <a:t>The </a:t>
            </a:r>
            <a:r>
              <a:rPr lang="en-US" dirty="0"/>
              <a:t>authors, however, quote Russian work in which the fertility level of the Bactrian camel was found to be 65% under ranch conditions, although </a:t>
            </a:r>
            <a:r>
              <a:rPr lang="en-US" dirty="0" err="1"/>
              <a:t>Keikin</a:t>
            </a:r>
            <a:r>
              <a:rPr lang="en-US" dirty="0"/>
              <a:t> (1976) reports the calving rate at a large Soviet camel ranch (4,300 head) as averaging only 40</a:t>
            </a:r>
            <a:r>
              <a:rPr lang="en-US" dirty="0" smtClean="0"/>
              <a:t>%.</a:t>
            </a:r>
            <a:endParaRPr lang="en-US" dirty="0"/>
          </a:p>
        </p:txBody>
      </p:sp>
    </p:spTree>
    <p:extLst>
      <p:ext uri="{BB962C8B-B14F-4D97-AF65-F5344CB8AC3E}">
        <p14:creationId xmlns:p14="http://schemas.microsoft.com/office/powerpoint/2010/main" val="32918047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r>
              <a:rPr lang="en-US" dirty="0"/>
              <a:t>Contrasting methods of estimating fertility in camels were used by </a:t>
            </a:r>
            <a:r>
              <a:rPr lang="en-US" dirty="0" err="1"/>
              <a:t>Bremaud</a:t>
            </a:r>
            <a:r>
              <a:rPr lang="en-US" dirty="0"/>
              <a:t> (1969) and Wilson (1978). </a:t>
            </a:r>
            <a:endParaRPr lang="en-US" dirty="0" smtClean="0"/>
          </a:p>
          <a:p>
            <a:r>
              <a:rPr lang="en-US" dirty="0" smtClean="0"/>
              <a:t>The </a:t>
            </a:r>
            <a:r>
              <a:rPr lang="en-US" dirty="0"/>
              <a:t>former used direct interviews with the pastoralists, while the latter employed aerial surveys of the various age groups to determine fertility indices</a:t>
            </a:r>
          </a:p>
          <a:p>
            <a:endParaRPr lang="en-US" dirty="0"/>
          </a:p>
        </p:txBody>
      </p:sp>
    </p:spTree>
    <p:extLst>
      <p:ext uri="{BB962C8B-B14F-4D97-AF65-F5344CB8AC3E}">
        <p14:creationId xmlns:p14="http://schemas.microsoft.com/office/powerpoint/2010/main" val="120798306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610600" cy="6248400"/>
          </a:xfrm>
        </p:spPr>
        <p:txBody>
          <a:bodyPr>
            <a:normAutofit/>
          </a:bodyPr>
          <a:lstStyle/>
          <a:p>
            <a:r>
              <a:rPr lang="en-US" dirty="0" err="1"/>
              <a:t>Bremaud</a:t>
            </a:r>
            <a:r>
              <a:rPr lang="en-US" dirty="0"/>
              <a:t>, whose results are partly reproduced in Table 4, estimated the fertility rate of </a:t>
            </a:r>
            <a:r>
              <a:rPr lang="en-US" dirty="0" err="1"/>
              <a:t>Grabbra</a:t>
            </a:r>
            <a:r>
              <a:rPr lang="en-US" dirty="0"/>
              <a:t> and Somali camel herds in Kenya as 34% and 52.25% and quoted Watson's (1969) figure of 41%. </a:t>
            </a:r>
            <a:endParaRPr lang="en-US" dirty="0" smtClean="0"/>
          </a:p>
          <a:p>
            <a:r>
              <a:rPr lang="en-US" dirty="0" smtClean="0"/>
              <a:t>The </a:t>
            </a:r>
            <a:r>
              <a:rPr lang="en-US" dirty="0"/>
              <a:t>results indicate that 80% of animals had a calving interval of at least 2 years, that 73 9o did not rebreed within 12 months of calving and that 74% of young are weaned at 12 or more months of age</a:t>
            </a:r>
            <a:r>
              <a:rPr lang="en-US" dirty="0" smtClean="0"/>
              <a:t>.</a:t>
            </a:r>
          </a:p>
          <a:p>
            <a:r>
              <a:rPr lang="en-US" dirty="0" smtClean="0"/>
              <a:t> </a:t>
            </a:r>
            <a:endParaRPr lang="en-US" dirty="0"/>
          </a:p>
        </p:txBody>
      </p:sp>
    </p:spTree>
    <p:extLst>
      <p:ext uri="{BB962C8B-B14F-4D97-AF65-F5344CB8AC3E}">
        <p14:creationId xmlns:p14="http://schemas.microsoft.com/office/powerpoint/2010/main" val="187571126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153400" cy="5943600"/>
          </a:xfrm>
        </p:spPr>
        <p:txBody>
          <a:bodyPr>
            <a:normAutofit fontScale="92500" lnSpcReduction="20000"/>
          </a:bodyPr>
          <a:lstStyle/>
          <a:p>
            <a:r>
              <a:rPr lang="en-US" dirty="0"/>
              <a:t>However, the data base was very limited, and in the absence of proper breeding records results based on interviews with nomads should in any case be accepted with reservation. </a:t>
            </a:r>
            <a:endParaRPr lang="en-US" dirty="0" smtClean="0"/>
          </a:p>
          <a:p>
            <a:r>
              <a:rPr lang="en-US" dirty="0" err="1" smtClean="0"/>
              <a:t>Bremaud</a:t>
            </a:r>
            <a:r>
              <a:rPr lang="en-US" dirty="0" smtClean="0"/>
              <a:t> </a:t>
            </a:r>
            <a:r>
              <a:rPr lang="en-US" dirty="0"/>
              <a:t>himself confesses a bias in his own results, since calf mortalities remained unaccounted for, and also nomads probably tended to report only on their best-performing females. </a:t>
            </a:r>
          </a:p>
          <a:p>
            <a:r>
              <a:rPr lang="en-US" dirty="0"/>
              <a:t>His figures for fertility rates should therefore probably be scaled down. Wilson (1978) gave the calving rate of Darfur camels in southern Sudan as 70%, which seems a very high estimate under pastoral conditions.</a:t>
            </a:r>
          </a:p>
          <a:p>
            <a:endParaRPr lang="en-US" dirty="0"/>
          </a:p>
        </p:txBody>
      </p:sp>
    </p:spTree>
    <p:extLst>
      <p:ext uri="{BB962C8B-B14F-4D97-AF65-F5344CB8AC3E}">
        <p14:creationId xmlns:p14="http://schemas.microsoft.com/office/powerpoint/2010/main" val="163194220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2.6.2 Causes of Low Fertility</a:t>
            </a:r>
            <a:br>
              <a:rPr lang="en-US" b="1" dirty="0"/>
            </a:br>
            <a:endParaRPr lang="en-US" dirty="0"/>
          </a:p>
        </p:txBody>
      </p:sp>
      <p:sp>
        <p:nvSpPr>
          <p:cNvPr id="3" name="Content Placeholder 2"/>
          <p:cNvSpPr>
            <a:spLocks noGrp="1"/>
          </p:cNvSpPr>
          <p:nvPr>
            <p:ph idx="1"/>
          </p:nvPr>
        </p:nvSpPr>
        <p:spPr>
          <a:xfrm>
            <a:off x="457200" y="1066800"/>
            <a:ext cx="8229600" cy="5562600"/>
          </a:xfrm>
        </p:spPr>
        <p:txBody>
          <a:bodyPr>
            <a:normAutofit fontScale="92500" lnSpcReduction="20000"/>
          </a:bodyPr>
          <a:lstStyle/>
          <a:p>
            <a:pPr marL="0" indent="0">
              <a:buNone/>
            </a:pPr>
            <a:r>
              <a:rPr lang="en-US" b="1" dirty="0" smtClean="0"/>
              <a:t>1. Late </a:t>
            </a:r>
            <a:r>
              <a:rPr lang="en-US" b="1" dirty="0"/>
              <a:t>Age at First Calving</a:t>
            </a:r>
          </a:p>
          <a:p>
            <a:r>
              <a:rPr lang="en-US" dirty="0"/>
              <a:t>Puberty occurs late in the camel, and animals may be 3–5 years or more at sexual maturity. Inadequate weight, resulting from a low plane of nutrition, may well be a cause of delay. Females are commonly withheld from breeding until 4–6 years old. </a:t>
            </a:r>
            <a:endParaRPr lang="en-US" dirty="0" smtClean="0"/>
          </a:p>
          <a:p>
            <a:r>
              <a:rPr lang="en-US" dirty="0" smtClean="0"/>
              <a:t>Gestation </a:t>
            </a:r>
            <a:r>
              <a:rPr lang="en-US" dirty="0"/>
              <a:t>accounts for a further year, with the result that calving frequently occurs for the first time at 5–7 years, considerably later than in cows. </a:t>
            </a:r>
            <a:endParaRPr lang="en-US" dirty="0" smtClean="0"/>
          </a:p>
          <a:p>
            <a:r>
              <a:rPr lang="en-US" dirty="0" smtClean="0"/>
              <a:t>This </a:t>
            </a:r>
            <a:r>
              <a:rPr lang="en-US" dirty="0"/>
              <a:t>factor is partially offset by the camel's longer breeding life</a:t>
            </a:r>
          </a:p>
        </p:txBody>
      </p:sp>
    </p:spTree>
    <p:extLst>
      <p:ext uri="{BB962C8B-B14F-4D97-AF65-F5344CB8AC3E}">
        <p14:creationId xmlns:p14="http://schemas.microsoft.com/office/powerpoint/2010/main" val="31420414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 Limited </a:t>
            </a:r>
            <a:r>
              <a:rPr lang="en-US" b="1" dirty="0"/>
              <a:t>Rutting Potential</a:t>
            </a:r>
            <a:br>
              <a:rPr lang="en-US" b="1" dirty="0"/>
            </a:br>
            <a:endParaRPr lang="en-US" dirty="0"/>
          </a:p>
        </p:txBody>
      </p:sp>
      <p:sp>
        <p:nvSpPr>
          <p:cNvPr id="3" name="Content Placeholder 2"/>
          <p:cNvSpPr>
            <a:spLocks noGrp="1"/>
          </p:cNvSpPr>
          <p:nvPr>
            <p:ph idx="1"/>
          </p:nvPr>
        </p:nvSpPr>
        <p:spPr>
          <a:xfrm>
            <a:off x="457200" y="1066800"/>
            <a:ext cx="8229600" cy="5410200"/>
          </a:xfrm>
        </p:spPr>
        <p:txBody>
          <a:bodyPr>
            <a:normAutofit fontScale="92500" lnSpcReduction="10000"/>
          </a:bodyPr>
          <a:lstStyle/>
          <a:p>
            <a:r>
              <a:rPr lang="en-US" dirty="0" smtClean="0"/>
              <a:t>Full </a:t>
            </a:r>
            <a:r>
              <a:rPr lang="en-US" dirty="0"/>
              <a:t>male </a:t>
            </a:r>
            <a:r>
              <a:rPr lang="en-US" dirty="0" err="1"/>
              <a:t>musth</a:t>
            </a:r>
            <a:r>
              <a:rPr lang="en-US" dirty="0"/>
              <a:t> may in some cases occur only at 8 years, and animals are often not put to full service before 6–8 years. </a:t>
            </a:r>
            <a:endParaRPr lang="en-US" dirty="0" smtClean="0"/>
          </a:p>
          <a:p>
            <a:r>
              <a:rPr lang="en-US" dirty="0" smtClean="0"/>
              <a:t>In </a:t>
            </a:r>
            <a:r>
              <a:rPr lang="en-US" dirty="0"/>
              <a:t>addition it is reported that only one male in the herd develops the rut, while the others suppress their sexual desire. </a:t>
            </a:r>
            <a:endParaRPr lang="en-US" dirty="0" smtClean="0"/>
          </a:p>
          <a:p>
            <a:r>
              <a:rPr lang="en-US" dirty="0" smtClean="0"/>
              <a:t>This </a:t>
            </a:r>
            <a:r>
              <a:rPr lang="en-US" dirty="0"/>
              <a:t>situation, together with a loss of appetite and increased activity noted in males during the breeding season, may lead to a loss of condition and subsequent drop in libido. </a:t>
            </a:r>
            <a:endParaRPr lang="en-US" dirty="0" smtClean="0"/>
          </a:p>
          <a:p>
            <a:r>
              <a:rPr lang="en-US" dirty="0" smtClean="0"/>
              <a:t>Difficulties </a:t>
            </a:r>
            <a:r>
              <a:rPr lang="en-US" dirty="0"/>
              <a:t>in male penetration may also play a part.</a:t>
            </a:r>
          </a:p>
          <a:p>
            <a:endParaRPr lang="en-US" dirty="0"/>
          </a:p>
        </p:txBody>
      </p:sp>
    </p:spTree>
    <p:extLst>
      <p:ext uri="{BB962C8B-B14F-4D97-AF65-F5344CB8AC3E}">
        <p14:creationId xmlns:p14="http://schemas.microsoft.com/office/powerpoint/2010/main" val="312537526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b="1" dirty="0" smtClean="0"/>
              <a:t>3. Limited </a:t>
            </a:r>
            <a:r>
              <a:rPr lang="en-US" b="1" dirty="0"/>
              <a:t>Breeding Opportunities</a:t>
            </a:r>
            <a:br>
              <a:rPr lang="en-US" b="1" dirty="0"/>
            </a:br>
            <a:endParaRPr lang="en-US" dirty="0"/>
          </a:p>
        </p:txBody>
      </p:sp>
      <p:sp>
        <p:nvSpPr>
          <p:cNvPr id="3" name="Content Placeholder 2"/>
          <p:cNvSpPr>
            <a:spLocks noGrp="1"/>
          </p:cNvSpPr>
          <p:nvPr>
            <p:ph idx="1"/>
          </p:nvPr>
        </p:nvSpPr>
        <p:spPr>
          <a:xfrm>
            <a:off x="457200" y="914400"/>
            <a:ext cx="8229600" cy="5638800"/>
          </a:xfrm>
        </p:spPr>
        <p:txBody>
          <a:bodyPr>
            <a:normAutofit fontScale="92500" lnSpcReduction="20000"/>
          </a:bodyPr>
          <a:lstStyle/>
          <a:p>
            <a:r>
              <a:rPr lang="en-US" dirty="0" smtClean="0"/>
              <a:t>Although </a:t>
            </a:r>
            <a:r>
              <a:rPr lang="en-US" dirty="0"/>
              <a:t>animals near the equator are reported to breed all the year round, the breeding season elsewhere generally appears limited (November to March in the northern hemisphere). </a:t>
            </a:r>
            <a:endParaRPr lang="en-US" dirty="0" smtClean="0"/>
          </a:p>
          <a:p>
            <a:r>
              <a:rPr lang="en-US" dirty="0" smtClean="0"/>
              <a:t>Length </a:t>
            </a:r>
            <a:r>
              <a:rPr lang="en-US" dirty="0"/>
              <a:t>of the breeding season is probably affected by nutrition levels and daylight length, and possibly by other factors such as altitude and air humidity. </a:t>
            </a:r>
            <a:endParaRPr lang="en-US" dirty="0" smtClean="0"/>
          </a:p>
          <a:p>
            <a:r>
              <a:rPr lang="en-US" dirty="0" smtClean="0"/>
              <a:t>Since </a:t>
            </a:r>
            <a:r>
              <a:rPr lang="en-US" dirty="0"/>
              <a:t>gestation usually lasts a year, the breeding season tends to occur at the same time as calving, </a:t>
            </a:r>
            <a:r>
              <a:rPr lang="en-US" dirty="0" smtClean="0"/>
              <a:t>w/c limiting </a:t>
            </a:r>
            <a:r>
              <a:rPr lang="en-US" dirty="0"/>
              <a:t>the number of females able to conceive. </a:t>
            </a:r>
            <a:endParaRPr lang="en-US" dirty="0" smtClean="0"/>
          </a:p>
          <a:p>
            <a:r>
              <a:rPr lang="en-US" dirty="0" smtClean="0"/>
              <a:t>When </a:t>
            </a:r>
            <a:r>
              <a:rPr lang="en-US" dirty="0"/>
              <a:t>prenatal deaths occur, rebreeding is usually delayed until the following year.</a:t>
            </a:r>
          </a:p>
          <a:p>
            <a:endParaRPr lang="en-US" dirty="0"/>
          </a:p>
        </p:txBody>
      </p:sp>
    </p:spTree>
    <p:extLst>
      <p:ext uri="{BB962C8B-B14F-4D97-AF65-F5344CB8AC3E}">
        <p14:creationId xmlns:p14="http://schemas.microsoft.com/office/powerpoint/2010/main" val="95745620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4. Prolonged </a:t>
            </a:r>
            <a:r>
              <a:rPr lang="en-US" b="1" dirty="0"/>
              <a:t>Calving Interval</a:t>
            </a:r>
            <a:br>
              <a:rPr lang="en-US" b="1" dirty="0"/>
            </a:br>
            <a:endParaRPr lang="en-US" dirty="0"/>
          </a:p>
        </p:txBody>
      </p:sp>
      <p:sp>
        <p:nvSpPr>
          <p:cNvPr id="3" name="Content Placeholder 2"/>
          <p:cNvSpPr>
            <a:spLocks noGrp="1"/>
          </p:cNvSpPr>
          <p:nvPr>
            <p:ph idx="1"/>
          </p:nvPr>
        </p:nvSpPr>
        <p:spPr>
          <a:xfrm>
            <a:off x="457200" y="990600"/>
            <a:ext cx="8229600" cy="5135563"/>
          </a:xfrm>
        </p:spPr>
        <p:txBody>
          <a:bodyPr/>
          <a:lstStyle/>
          <a:p>
            <a:r>
              <a:rPr lang="en-US" dirty="0" smtClean="0"/>
              <a:t>Camels </a:t>
            </a:r>
            <a:r>
              <a:rPr lang="en-US" dirty="0"/>
              <a:t>calve once every other year, or at best twice in 2 years. The result is a low annual calving rate of 50–80%. </a:t>
            </a:r>
            <a:endParaRPr lang="en-US" dirty="0" smtClean="0"/>
          </a:p>
          <a:p>
            <a:r>
              <a:rPr lang="en-US" dirty="0" smtClean="0"/>
              <a:t>The </a:t>
            </a:r>
            <a:r>
              <a:rPr lang="en-US" dirty="0"/>
              <a:t>calving interval is prolonged by </a:t>
            </a:r>
            <a:endParaRPr lang="en-US" dirty="0" smtClean="0"/>
          </a:p>
          <a:p>
            <a:r>
              <a:rPr lang="en-US" dirty="0" smtClean="0"/>
              <a:t>(</a:t>
            </a:r>
            <a:r>
              <a:rPr lang="en-US" dirty="0"/>
              <a:t>i) the lengthy gestation period, </a:t>
            </a:r>
            <a:endParaRPr lang="en-US" dirty="0" smtClean="0"/>
          </a:p>
          <a:p>
            <a:r>
              <a:rPr lang="en-US" dirty="0" smtClean="0"/>
              <a:t>(</a:t>
            </a:r>
            <a:r>
              <a:rPr lang="en-US" dirty="0"/>
              <a:t>ii) the limited breeding season </a:t>
            </a:r>
            <a:r>
              <a:rPr lang="en-US" dirty="0" smtClean="0"/>
              <a:t>and</a:t>
            </a:r>
          </a:p>
          <a:p>
            <a:r>
              <a:rPr lang="en-US" dirty="0" smtClean="0"/>
              <a:t> </a:t>
            </a:r>
            <a:r>
              <a:rPr lang="en-US" dirty="0"/>
              <a:t>(iii) late postpartum </a:t>
            </a:r>
            <a:r>
              <a:rPr lang="en-US" dirty="0" err="1"/>
              <a:t>oestrus</a:t>
            </a:r>
            <a:r>
              <a:rPr lang="en-US" dirty="0"/>
              <a:t> (frequently 1 year after parturition).</a:t>
            </a:r>
          </a:p>
        </p:txBody>
      </p:sp>
    </p:spTree>
    <p:extLst>
      <p:ext uri="{BB962C8B-B14F-4D97-AF65-F5344CB8AC3E}">
        <p14:creationId xmlns:p14="http://schemas.microsoft.com/office/powerpoint/2010/main" val="183660082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b="1" dirty="0" smtClean="0"/>
              <a:t>5. Inadequate </a:t>
            </a:r>
            <a:r>
              <a:rPr lang="en-US" b="1" dirty="0"/>
              <a:t>Nutrition</a:t>
            </a:r>
            <a:br>
              <a:rPr lang="en-US" b="1" dirty="0"/>
            </a:br>
            <a:endParaRPr lang="en-US" dirty="0"/>
          </a:p>
        </p:txBody>
      </p:sp>
      <p:sp>
        <p:nvSpPr>
          <p:cNvPr id="3" name="Content Placeholder 2"/>
          <p:cNvSpPr>
            <a:spLocks noGrp="1"/>
          </p:cNvSpPr>
          <p:nvPr>
            <p:ph idx="1"/>
          </p:nvPr>
        </p:nvSpPr>
        <p:spPr>
          <a:xfrm>
            <a:off x="457200" y="914400"/>
            <a:ext cx="8382000" cy="5638800"/>
          </a:xfrm>
        </p:spPr>
        <p:txBody>
          <a:bodyPr>
            <a:normAutofit fontScale="77500" lnSpcReduction="20000"/>
          </a:bodyPr>
          <a:lstStyle/>
          <a:p>
            <a:r>
              <a:rPr lang="en-US" dirty="0" smtClean="0"/>
              <a:t>Low </a:t>
            </a:r>
            <a:r>
              <a:rPr lang="en-US" dirty="0"/>
              <a:t>feed availability, especially in times of drought, may affect overall fertility in a variety of ways, ranging from delayed sexual maturity and a curtailed breeding season to threatened calf viability. </a:t>
            </a:r>
            <a:endParaRPr lang="en-US" dirty="0" smtClean="0"/>
          </a:p>
          <a:p>
            <a:r>
              <a:rPr lang="en-US" dirty="0" smtClean="0"/>
              <a:t>When </a:t>
            </a:r>
            <a:r>
              <a:rPr lang="en-US" dirty="0"/>
              <a:t>feed is scarce, growth and lactation take priority over reproduction, which becomes a physiological luxury. </a:t>
            </a:r>
            <a:endParaRPr lang="en-US" dirty="0" smtClean="0"/>
          </a:p>
          <a:p>
            <a:r>
              <a:rPr lang="en-US" dirty="0" smtClean="0"/>
              <a:t>Under </a:t>
            </a:r>
            <a:r>
              <a:rPr lang="en-US" dirty="0"/>
              <a:t>pastoral systems, competition for milk between calf and man becomes an additional factor. </a:t>
            </a:r>
            <a:endParaRPr lang="en-US" dirty="0" smtClean="0"/>
          </a:p>
          <a:p>
            <a:r>
              <a:rPr lang="en-US" dirty="0" smtClean="0"/>
              <a:t>Again</a:t>
            </a:r>
            <a:r>
              <a:rPr lang="en-US" dirty="0"/>
              <a:t>, colostrum is commonly withheld from calves, depriving them of essential antibodies, while early weaning may check calf growth, increasing susceptibility to disease. </a:t>
            </a:r>
            <a:endParaRPr lang="en-US" dirty="0" smtClean="0"/>
          </a:p>
          <a:p>
            <a:r>
              <a:rPr lang="en-US" dirty="0" smtClean="0"/>
              <a:t>Conversely</a:t>
            </a:r>
            <a:r>
              <a:rPr lang="en-US" dirty="0"/>
              <a:t>, overfeeding may also be a problem in times of plenty, leading to </a:t>
            </a:r>
            <a:r>
              <a:rPr lang="en-US" dirty="0" err="1"/>
              <a:t>diarrhoea</a:t>
            </a:r>
            <a:r>
              <a:rPr lang="en-US" dirty="0"/>
              <a:t>, indigestion and in some cases death.</a:t>
            </a:r>
          </a:p>
          <a:p>
            <a:endParaRPr lang="en-US" dirty="0"/>
          </a:p>
        </p:txBody>
      </p:sp>
    </p:spTree>
    <p:extLst>
      <p:ext uri="{BB962C8B-B14F-4D97-AF65-F5344CB8AC3E}">
        <p14:creationId xmlns:p14="http://schemas.microsoft.com/office/powerpoint/2010/main" val="329344676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84238"/>
          </a:xfrm>
        </p:spPr>
        <p:txBody>
          <a:bodyPr>
            <a:normAutofit fontScale="90000"/>
          </a:bodyPr>
          <a:lstStyle/>
          <a:p>
            <a:r>
              <a:rPr lang="en-US" b="1" dirty="0"/>
              <a:t>Management Practices and Perinatal Calf Losses</a:t>
            </a:r>
            <a:br>
              <a:rPr lang="en-US" b="1" dirty="0"/>
            </a:br>
            <a:endParaRPr lang="en-US" dirty="0"/>
          </a:p>
        </p:txBody>
      </p:sp>
      <p:sp>
        <p:nvSpPr>
          <p:cNvPr id="3" name="Content Placeholder 2"/>
          <p:cNvSpPr>
            <a:spLocks noGrp="1"/>
          </p:cNvSpPr>
          <p:nvPr>
            <p:ph idx="1"/>
          </p:nvPr>
        </p:nvSpPr>
        <p:spPr>
          <a:xfrm>
            <a:off x="457200" y="1295400"/>
            <a:ext cx="8229600" cy="5257800"/>
          </a:xfrm>
        </p:spPr>
        <p:txBody>
          <a:bodyPr>
            <a:normAutofit lnSpcReduction="10000"/>
          </a:bodyPr>
          <a:lstStyle/>
          <a:p>
            <a:r>
              <a:rPr lang="en-US" dirty="0" smtClean="0"/>
              <a:t>Management </a:t>
            </a:r>
            <a:r>
              <a:rPr lang="en-US" dirty="0"/>
              <a:t>practices, as well as disease, emerge clearly as a crucial factor in the high calf mortality rate of 30–60%, and doubtless also affect embryonic and </a:t>
            </a:r>
            <a:r>
              <a:rPr lang="en-US" dirty="0" err="1"/>
              <a:t>foetal</a:t>
            </a:r>
            <a:r>
              <a:rPr lang="en-US" dirty="0"/>
              <a:t> losses as well as other aspects of fertility</a:t>
            </a:r>
            <a:r>
              <a:rPr lang="en-US" dirty="0" smtClean="0"/>
              <a:t>.</a:t>
            </a:r>
          </a:p>
          <a:p>
            <a:r>
              <a:rPr lang="en-US" dirty="0" smtClean="0"/>
              <a:t> </a:t>
            </a:r>
            <a:r>
              <a:rPr lang="en-US" dirty="0"/>
              <a:t>Better and more widespread knowledge of the most </a:t>
            </a:r>
            <a:r>
              <a:rPr lang="en-US" dirty="0" err="1"/>
              <a:t>favourable</a:t>
            </a:r>
            <a:r>
              <a:rPr lang="en-US" dirty="0"/>
              <a:t> time during the </a:t>
            </a:r>
            <a:r>
              <a:rPr lang="en-US" dirty="0" err="1"/>
              <a:t>oestrous</a:t>
            </a:r>
            <a:r>
              <a:rPr lang="en-US" dirty="0"/>
              <a:t> period at which to </a:t>
            </a:r>
            <a:r>
              <a:rPr lang="en-US" dirty="0" err="1"/>
              <a:t>practise</a:t>
            </a:r>
            <a:r>
              <a:rPr lang="en-US" dirty="0"/>
              <a:t> hand mating (the first 1–2 days) might improve conception rates</a:t>
            </a:r>
            <a:r>
              <a:rPr lang="en-US" dirty="0" smtClean="0"/>
              <a:t>.</a:t>
            </a:r>
          </a:p>
          <a:p>
            <a:r>
              <a:rPr lang="en-US" dirty="0" smtClean="0"/>
              <a:t> </a:t>
            </a:r>
            <a:endParaRPr lang="en-US" dirty="0"/>
          </a:p>
        </p:txBody>
      </p:sp>
    </p:spTree>
    <p:extLst>
      <p:ext uri="{BB962C8B-B14F-4D97-AF65-F5344CB8AC3E}">
        <p14:creationId xmlns:p14="http://schemas.microsoft.com/office/powerpoint/2010/main" val="295584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382000" cy="5943600"/>
          </a:xfrm>
        </p:spPr>
        <p:txBody>
          <a:bodyPr>
            <a:normAutofit lnSpcReduction="10000"/>
          </a:bodyPr>
          <a:lstStyle/>
          <a:p>
            <a:r>
              <a:rPr lang="en-US" sz="2400" dirty="0">
                <a:latin typeface="Times New Roman" pitchFamily="18" charset="0"/>
                <a:cs typeface="Times New Roman" pitchFamily="18" charset="0"/>
              </a:rPr>
              <a:t>The </a:t>
            </a:r>
            <a:r>
              <a:rPr lang="en-US" sz="2400" dirty="0" smtClean="0">
                <a:latin typeface="Times New Roman" pitchFamily="18" charset="0"/>
                <a:cs typeface="Times New Roman" pitchFamily="18" charset="0"/>
              </a:rPr>
              <a:t>two-humped </a:t>
            </a:r>
            <a:r>
              <a:rPr lang="en-US" sz="2400" dirty="0">
                <a:latin typeface="Times New Roman" pitchFamily="18" charset="0"/>
                <a:cs typeface="Times New Roman" pitchFamily="18" charset="0"/>
              </a:rPr>
              <a:t>camel (</a:t>
            </a:r>
            <a:r>
              <a:rPr lang="en-US" sz="2400" i="1" dirty="0">
                <a:latin typeface="Times New Roman" pitchFamily="18" charset="0"/>
                <a:cs typeface="Times New Roman" pitchFamily="18" charset="0"/>
              </a:rPr>
              <a:t>C</a:t>
            </a:r>
            <a:r>
              <a:rPr lang="en-US" sz="2400" dirty="0">
                <a:latin typeface="Times New Roman" pitchFamily="18" charset="0"/>
                <a:cs typeface="Times New Roman" pitchFamily="18" charset="0"/>
              </a:rPr>
              <a:t>. </a:t>
            </a:r>
            <a:r>
              <a:rPr lang="en-US" sz="2400" i="1" dirty="0" err="1">
                <a:latin typeface="Times New Roman" pitchFamily="18" charset="0"/>
                <a:cs typeface="Times New Roman" pitchFamily="18" charset="0"/>
              </a:rPr>
              <a:t>bactrianus</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is generally a long-haired sturdy animal, powerfully built and adapted to rigorous, cold climates.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It </a:t>
            </a:r>
            <a:r>
              <a:rPr lang="en-US" sz="2400" dirty="0">
                <a:latin typeface="Times New Roman" pitchFamily="18" charset="0"/>
                <a:cs typeface="Times New Roman" pitchFamily="18" charset="0"/>
              </a:rPr>
              <a:t>is capable of </a:t>
            </a:r>
            <a:r>
              <a:rPr lang="en-US" sz="2400" b="1" dirty="0">
                <a:latin typeface="Times New Roman" pitchFamily="18" charset="0"/>
                <a:cs typeface="Times New Roman" pitchFamily="18" charset="0"/>
              </a:rPr>
              <a:t>marching</a:t>
            </a:r>
            <a:r>
              <a:rPr lang="en-US" sz="2400" dirty="0">
                <a:latin typeface="Times New Roman" pitchFamily="18" charset="0"/>
                <a:cs typeface="Times New Roman" pitchFamily="18" charset="0"/>
              </a:rPr>
              <a:t> in snow-covered mountains.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two-humped camel is found in Turkestan and throughout central Asia and in the </a:t>
            </a:r>
            <a:r>
              <a:rPr lang="en-US" sz="2400" b="1" dirty="0">
                <a:latin typeface="Times New Roman" pitchFamily="18" charset="0"/>
                <a:cs typeface="Times New Roman" pitchFamily="18" charset="0"/>
              </a:rPr>
              <a:t>extremely cold northern deserts</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0" indent="0">
              <a:buNone/>
            </a:pP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species developed in the </a:t>
            </a:r>
            <a:r>
              <a:rPr lang="en-US" sz="2400" dirty="0" smtClean="0">
                <a:latin typeface="Times New Roman" pitchFamily="18" charset="0"/>
                <a:cs typeface="Times New Roman" pitchFamily="18" charset="0"/>
              </a:rPr>
              <a:t>part </a:t>
            </a:r>
            <a:r>
              <a:rPr lang="en-US" sz="2400" dirty="0">
                <a:latin typeface="Times New Roman" pitchFamily="18" charset="0"/>
                <a:cs typeface="Times New Roman" pitchFamily="18" charset="0"/>
              </a:rPr>
              <a:t>of Afghanistan; hence it spread through </a:t>
            </a:r>
            <a:r>
              <a:rPr lang="en-US" sz="2400" b="1" dirty="0">
                <a:latin typeface="Times New Roman" pitchFamily="18" charset="0"/>
                <a:cs typeface="Times New Roman" pitchFamily="18" charset="0"/>
              </a:rPr>
              <a:t>Asia, China, Turkestan </a:t>
            </a:r>
            <a:r>
              <a:rPr lang="en-US" sz="2400" dirty="0">
                <a:latin typeface="Times New Roman" pitchFamily="18" charset="0"/>
                <a:cs typeface="Times New Roman" pitchFamily="18" charset="0"/>
              </a:rPr>
              <a:t>and </a:t>
            </a:r>
            <a:r>
              <a:rPr lang="en-US" sz="2400" b="1" dirty="0">
                <a:latin typeface="Times New Roman" pitchFamily="18" charset="0"/>
                <a:cs typeface="Times New Roman" pitchFamily="18" charset="0"/>
              </a:rPr>
              <a:t>Russia</a:t>
            </a:r>
            <a:r>
              <a:rPr lang="en-US" sz="2400" b="1" dirty="0" smtClean="0">
                <a:latin typeface="Times New Roman" pitchFamily="18" charset="0"/>
                <a:cs typeface="Times New Roman" pitchFamily="18" charset="0"/>
              </a:rPr>
              <a:t>.</a:t>
            </a:r>
          </a:p>
          <a:p>
            <a:pPr marL="0" indent="0">
              <a:buNone/>
            </a:pP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 </a:t>
            </a:r>
            <a:r>
              <a:rPr lang="en-US" sz="2400" b="1" dirty="0">
                <a:latin typeface="Times New Roman" pitchFamily="18" charset="0"/>
                <a:cs typeface="Times New Roman" pitchFamily="18" charset="0"/>
              </a:rPr>
              <a:t>first homeland </a:t>
            </a:r>
            <a:r>
              <a:rPr lang="en-US" sz="2400" dirty="0">
                <a:latin typeface="Times New Roman" pitchFamily="18" charset="0"/>
                <a:cs typeface="Times New Roman" pitchFamily="18" charset="0"/>
              </a:rPr>
              <a:t>of the Bactrian was the </a:t>
            </a:r>
            <a:r>
              <a:rPr lang="en-US" sz="2400" b="1" dirty="0">
                <a:latin typeface="Times New Roman" pitchFamily="18" charset="0"/>
                <a:cs typeface="Times New Roman" pitchFamily="18" charset="0"/>
              </a:rPr>
              <a:t>border of Iran </a:t>
            </a:r>
            <a:r>
              <a:rPr lang="en-US" sz="2400" dirty="0" smtClean="0">
                <a:latin typeface="Times New Roman" pitchFamily="18" charset="0"/>
                <a:cs typeface="Times New Roman" pitchFamily="18" charset="0"/>
              </a:rPr>
              <a:t>and </a:t>
            </a:r>
            <a:r>
              <a:rPr lang="en-US" sz="2400" b="1" dirty="0">
                <a:latin typeface="Times New Roman" pitchFamily="18" charset="0"/>
                <a:cs typeface="Times New Roman" pitchFamily="18" charset="0"/>
              </a:rPr>
              <a:t>the USSR </a:t>
            </a:r>
            <a:r>
              <a:rPr lang="en-US" sz="2400" dirty="0">
                <a:latin typeface="Times New Roman" pitchFamily="18" charset="0"/>
                <a:cs typeface="Times New Roman" pitchFamily="18" charset="0"/>
              </a:rPr>
              <a:t>(Union of Soviet Socialist Republics).</a:t>
            </a:r>
            <a:endParaRPr lang="en-US" sz="2400" dirty="0" smtClean="0">
              <a:latin typeface="Times New Roman" pitchFamily="18" charset="0"/>
              <a:cs typeface="Times New Roman" pitchFamily="18" charset="0"/>
            </a:endParaRPr>
          </a:p>
          <a:p>
            <a:pPr marL="0" indent="0">
              <a:buNone/>
            </a:pP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Tracing </a:t>
            </a:r>
            <a:r>
              <a:rPr lang="en-US" sz="2400" dirty="0">
                <a:latin typeface="Times New Roman" pitchFamily="18" charset="0"/>
                <a:cs typeface="Times New Roman" pitchFamily="18" charset="0"/>
              </a:rPr>
              <a:t>the story of its </a:t>
            </a:r>
            <a:r>
              <a:rPr lang="en-US" sz="2400" b="1" dirty="0">
                <a:latin typeface="Times New Roman" pitchFamily="18" charset="0"/>
                <a:cs typeface="Times New Roman" pitchFamily="18" charset="0"/>
              </a:rPr>
              <a:t>domestication</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it </a:t>
            </a:r>
            <a:r>
              <a:rPr lang="en-US" sz="2400" dirty="0">
                <a:latin typeface="Times New Roman" pitchFamily="18" charset="0"/>
                <a:cs typeface="Times New Roman" pitchFamily="18" charset="0"/>
              </a:rPr>
              <a:t>estimated that the date of domestication probably reaches back to before </a:t>
            </a:r>
            <a:r>
              <a:rPr lang="en-US" sz="2400" b="1" dirty="0">
                <a:latin typeface="Times New Roman" pitchFamily="18" charset="0"/>
                <a:cs typeface="Times New Roman" pitchFamily="18" charset="0"/>
              </a:rPr>
              <a:t>2,500 B.C</a:t>
            </a:r>
            <a:r>
              <a:rPr lang="en-US" sz="2400" dirty="0">
                <a:latin typeface="Times New Roman" pitchFamily="18" charset="0"/>
                <a:cs typeface="Times New Roman" pitchFamily="18" charset="0"/>
              </a:rPr>
              <a:t>. </a:t>
            </a:r>
          </a:p>
        </p:txBody>
      </p:sp>
    </p:spTree>
    <p:extLst>
      <p:ext uri="{BB962C8B-B14F-4D97-AF65-F5344CB8AC3E}">
        <p14:creationId xmlns:p14="http://schemas.microsoft.com/office/powerpoint/2010/main" val="639157664"/>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r>
              <a:rPr lang="en-US" dirty="0"/>
              <a:t>In some herds inbreeding results in genetic abnormalities, especially the decline of low-heritable characters, of which fertility is one. </a:t>
            </a:r>
          </a:p>
          <a:p>
            <a:r>
              <a:rPr lang="en-US" dirty="0"/>
              <a:t>Again, animals with reproductive abnormalities such as cryptorchidism, intersexuality and gonadal </a:t>
            </a:r>
            <a:r>
              <a:rPr lang="en-US" dirty="0" err="1"/>
              <a:t>hypoplasis</a:t>
            </a:r>
            <a:r>
              <a:rPr lang="en-US" dirty="0"/>
              <a:t> are not culled as they would be under more sophisticated production systems.</a:t>
            </a:r>
          </a:p>
          <a:p>
            <a:endParaRPr lang="en-US" dirty="0"/>
          </a:p>
        </p:txBody>
      </p:sp>
    </p:spTree>
    <p:extLst>
      <p:ext uri="{BB962C8B-B14F-4D97-AF65-F5344CB8AC3E}">
        <p14:creationId xmlns:p14="http://schemas.microsoft.com/office/powerpoint/2010/main" val="407671715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normAutofit fontScale="77500" lnSpcReduction="20000"/>
          </a:bodyPr>
          <a:lstStyle/>
          <a:p>
            <a:r>
              <a:rPr lang="en-US" dirty="0"/>
              <a:t>There is little knowledge of appropriate breeding ratios, and the herding of males together probably has a negative effect on libido. </a:t>
            </a:r>
            <a:endParaRPr lang="en-US" dirty="0" smtClean="0"/>
          </a:p>
          <a:p>
            <a:r>
              <a:rPr lang="en-US" dirty="0" smtClean="0"/>
              <a:t>Sexual </a:t>
            </a:r>
            <a:r>
              <a:rPr lang="en-US" dirty="0"/>
              <a:t>desire may also be quelled if rutting males are driven hard at work. </a:t>
            </a:r>
            <a:endParaRPr lang="en-US" dirty="0" smtClean="0"/>
          </a:p>
          <a:p>
            <a:r>
              <a:rPr lang="en-US" dirty="0" smtClean="0"/>
              <a:t>In </a:t>
            </a:r>
            <a:r>
              <a:rPr lang="en-US" dirty="0"/>
              <a:t>some cases pregnant females are worked up until delivery, and occasionally they may not even be allowed to rest while in </a:t>
            </a:r>
            <a:r>
              <a:rPr lang="en-US" dirty="0" err="1"/>
              <a:t>labour</a:t>
            </a:r>
            <a:r>
              <a:rPr lang="en-US" dirty="0"/>
              <a:t>, leading to an increased risk of abortions and stillbirths, and subsequent reproductive problems</a:t>
            </a:r>
            <a:r>
              <a:rPr lang="en-US" dirty="0" smtClean="0"/>
              <a:t>.</a:t>
            </a:r>
          </a:p>
          <a:p>
            <a:r>
              <a:rPr lang="en-US" dirty="0" smtClean="0"/>
              <a:t> </a:t>
            </a:r>
            <a:r>
              <a:rPr lang="en-US" dirty="0"/>
              <a:t>At parturition itself, the unskilled intervention of the herdsman can again lead to calf losses. The newborn are delicate and losses in the first 3 weeks of life may be high, especially when nutritional and disease problems arise. </a:t>
            </a:r>
            <a:endParaRPr lang="en-US" dirty="0" smtClean="0"/>
          </a:p>
          <a:p>
            <a:r>
              <a:rPr lang="en-US" dirty="0" smtClean="0"/>
              <a:t>Premature </a:t>
            </a:r>
            <a:r>
              <a:rPr lang="en-US" dirty="0"/>
              <a:t>weaning and the early age at which camels are expected to begin work lead to high mortality within the first 4 years of life.</a:t>
            </a:r>
          </a:p>
          <a:p>
            <a:endParaRPr lang="en-US" dirty="0"/>
          </a:p>
        </p:txBody>
      </p:sp>
    </p:spTree>
    <p:extLst>
      <p:ext uri="{BB962C8B-B14F-4D97-AF65-F5344CB8AC3E}">
        <p14:creationId xmlns:p14="http://schemas.microsoft.com/office/powerpoint/2010/main" val="385219029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Disease and Other Factors</a:t>
            </a:r>
            <a:br>
              <a:rPr lang="en-US" b="1" dirty="0"/>
            </a:br>
            <a:endParaRPr lang="en-US" dirty="0"/>
          </a:p>
        </p:txBody>
      </p:sp>
      <p:sp>
        <p:nvSpPr>
          <p:cNvPr id="3" name="Content Placeholder 2"/>
          <p:cNvSpPr>
            <a:spLocks noGrp="1"/>
          </p:cNvSpPr>
          <p:nvPr>
            <p:ph idx="1"/>
          </p:nvPr>
        </p:nvSpPr>
        <p:spPr>
          <a:xfrm>
            <a:off x="457200" y="990600"/>
            <a:ext cx="8229600" cy="5562600"/>
          </a:xfrm>
        </p:spPr>
        <p:txBody>
          <a:bodyPr>
            <a:normAutofit fontScale="92500" lnSpcReduction="10000"/>
          </a:bodyPr>
          <a:lstStyle/>
          <a:p>
            <a:r>
              <a:rPr lang="en-US" dirty="0" smtClean="0"/>
              <a:t>Disease </a:t>
            </a:r>
            <a:r>
              <a:rPr lang="en-US" dirty="0"/>
              <a:t>is a major influence on calf losses. </a:t>
            </a:r>
            <a:r>
              <a:rPr lang="en-US" dirty="0" err="1"/>
              <a:t>Trypanosomiasis</a:t>
            </a:r>
            <a:r>
              <a:rPr lang="en-US" dirty="0"/>
              <a:t>, leading to abortions and general debility, is an important contributory factor. </a:t>
            </a:r>
            <a:r>
              <a:rPr lang="en-US" dirty="0" err="1"/>
              <a:t>Pasteurellosis</a:t>
            </a:r>
            <a:r>
              <a:rPr lang="en-US" dirty="0"/>
              <a:t> and salmonellosis are also cited as causes of abortions, while camel pox particularly affects the young once the immunity obtained from colostrum has worn off after the first few months of life. Infections such as </a:t>
            </a:r>
            <a:r>
              <a:rPr lang="en-US" dirty="0" err="1"/>
              <a:t>pyometra</a:t>
            </a:r>
            <a:r>
              <a:rPr lang="en-US" dirty="0"/>
              <a:t>, </a:t>
            </a:r>
            <a:r>
              <a:rPr lang="en-US" dirty="0" err="1"/>
              <a:t>phimosis</a:t>
            </a:r>
            <a:r>
              <a:rPr lang="en-US" dirty="0"/>
              <a:t> and </a:t>
            </a:r>
            <a:r>
              <a:rPr lang="en-US" dirty="0" err="1"/>
              <a:t>paraphimosis</a:t>
            </a:r>
            <a:r>
              <a:rPr lang="en-US" dirty="0"/>
              <a:t>, </a:t>
            </a:r>
            <a:r>
              <a:rPr lang="en-US" dirty="0" err="1"/>
              <a:t>orchitis</a:t>
            </a:r>
            <a:r>
              <a:rPr lang="en-US" dirty="0"/>
              <a:t> and </a:t>
            </a:r>
            <a:r>
              <a:rPr lang="en-US" dirty="0" err="1"/>
              <a:t>filiarasis</a:t>
            </a:r>
            <a:r>
              <a:rPr lang="en-US" dirty="0"/>
              <a:t> directly affect the reproductive tract, as also do abnormalities such as cysts, and all of these may occur with some frequency. </a:t>
            </a:r>
            <a:endParaRPr lang="en-US" dirty="0" smtClean="0"/>
          </a:p>
          <a:p>
            <a:endParaRPr lang="en-US" dirty="0"/>
          </a:p>
        </p:txBody>
      </p:sp>
    </p:spTree>
    <p:extLst>
      <p:ext uri="{BB962C8B-B14F-4D97-AF65-F5344CB8AC3E}">
        <p14:creationId xmlns:p14="http://schemas.microsoft.com/office/powerpoint/2010/main" val="158860176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rmAutofit lnSpcReduction="10000"/>
          </a:bodyPr>
          <a:lstStyle/>
          <a:p>
            <a:r>
              <a:rPr lang="en-US" dirty="0"/>
              <a:t>There is a high rate of early embryonic mortality, and twins or triplets occur only with the utmost rarity. Endocrine factors, including insufficient gonadotropins to enhance follicular development and subsequent ovulation, may also contribute to infertility. Again, cystic ovarian degeneration is often associated with hormonal disturbances. Finally, ticks, flies and predators, as well as other infectious diseases, such as anthrax, may play a major role in carrying off the young.</a:t>
            </a:r>
          </a:p>
          <a:p>
            <a:endParaRPr lang="en-US" dirty="0"/>
          </a:p>
        </p:txBody>
      </p:sp>
    </p:spTree>
    <p:extLst>
      <p:ext uri="{BB962C8B-B14F-4D97-AF65-F5344CB8AC3E}">
        <p14:creationId xmlns:p14="http://schemas.microsoft.com/office/powerpoint/2010/main" val="323544846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r>
              <a:rPr lang="en-US" dirty="0"/>
              <a:t>To sum up, low fertility is clearly one of the major constraints to camel production. It is a problem that must be overcome if herd </a:t>
            </a:r>
            <a:r>
              <a:rPr lang="en-US" dirty="0" err="1"/>
              <a:t>offtake</a:t>
            </a:r>
            <a:r>
              <a:rPr lang="en-US" dirty="0"/>
              <a:t> is to be increased with a view to marketing good quality camel meat. </a:t>
            </a:r>
            <a:endParaRPr lang="en-US" dirty="0" smtClean="0"/>
          </a:p>
          <a:p>
            <a:r>
              <a:rPr lang="en-US" dirty="0" smtClean="0"/>
              <a:t>At </a:t>
            </a:r>
            <a:r>
              <a:rPr lang="en-US" dirty="0"/>
              <a:t>present, what little meat reaches the market is often of low quality, since herdsmen are unwilling to trade off young animals.</a:t>
            </a:r>
          </a:p>
          <a:p>
            <a:endParaRPr lang="en-US" dirty="0"/>
          </a:p>
        </p:txBody>
      </p:sp>
    </p:spTree>
    <p:extLst>
      <p:ext uri="{BB962C8B-B14F-4D97-AF65-F5344CB8AC3E}">
        <p14:creationId xmlns:p14="http://schemas.microsoft.com/office/powerpoint/2010/main" val="10269250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535362"/>
          </a:xfrm>
        </p:spPr>
        <p:txBody>
          <a:bodyPr/>
          <a:lstStyle/>
          <a:p>
            <a:r>
              <a:rPr lang="en-US" dirty="0" smtClean="0">
                <a:latin typeface="Times New Roman" pitchFamily="18" charset="0"/>
                <a:cs typeface="Times New Roman" pitchFamily="18" charset="0"/>
              </a:rPr>
              <a:t>Thank you for Attention </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083954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382000" cy="5943600"/>
          </a:xfrm>
        </p:spPr>
        <p:txBody>
          <a:bodyPr>
            <a:normAutofit/>
          </a:bodyPr>
          <a:lstStyle/>
          <a:p>
            <a:r>
              <a:rPr lang="en-US" sz="2800" dirty="0">
                <a:latin typeface="Times New Roman" pitchFamily="18" charset="0"/>
                <a:cs typeface="Times New Roman" pitchFamily="18" charset="0"/>
              </a:rPr>
              <a:t>The </a:t>
            </a:r>
            <a:r>
              <a:rPr lang="en-US" sz="2800" b="1" dirty="0">
                <a:latin typeface="Times New Roman" pitchFamily="18" charset="0"/>
                <a:cs typeface="Times New Roman" pitchFamily="18" charset="0"/>
              </a:rPr>
              <a:t>dromedary </a:t>
            </a:r>
            <a:r>
              <a:rPr lang="en-US" sz="2800" dirty="0">
                <a:latin typeface="Times New Roman" pitchFamily="18" charset="0"/>
                <a:cs typeface="Times New Roman" pitchFamily="18" charset="0"/>
              </a:rPr>
              <a:t>is sometimes referred to as the </a:t>
            </a:r>
            <a:r>
              <a:rPr lang="en-US" sz="2800" b="1" dirty="0">
                <a:latin typeface="Times New Roman" pitchFamily="18" charset="0"/>
                <a:cs typeface="Times New Roman" pitchFamily="18" charset="0"/>
              </a:rPr>
              <a:t>Arabian camel</a:t>
            </a:r>
            <a:r>
              <a:rPr lang="en-US" sz="2800" dirty="0">
                <a:latin typeface="Times New Roman" pitchFamily="18" charset="0"/>
                <a:cs typeface="Times New Roman" pitchFamily="18" charset="0"/>
              </a:rPr>
              <a:t>, after the area in which it is thought to have been domesticated and probably most extensively employed</a:t>
            </a:r>
            <a:r>
              <a:rPr lang="en-US" sz="2800" dirty="0" smtClean="0">
                <a:latin typeface="Times New Roman" pitchFamily="18" charset="0"/>
                <a:cs typeface="Times New Roman" pitchFamily="18" charset="0"/>
              </a:rPr>
              <a:t>.</a:t>
            </a:r>
          </a:p>
          <a:p>
            <a:pPr marL="0" indent="0">
              <a:buNone/>
            </a:pP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Mason (1979) suggests that the dromedary was domesticated in </a:t>
            </a:r>
            <a:r>
              <a:rPr lang="en-US" sz="2800" b="1" dirty="0">
                <a:latin typeface="Times New Roman" pitchFamily="18" charset="0"/>
                <a:cs typeface="Times New Roman" pitchFamily="18" charset="0"/>
              </a:rPr>
              <a:t>southern Arabia </a:t>
            </a:r>
            <a:r>
              <a:rPr lang="en-US" sz="2800" dirty="0">
                <a:latin typeface="Times New Roman" pitchFamily="18" charset="0"/>
                <a:cs typeface="Times New Roman" pitchFamily="18" charset="0"/>
              </a:rPr>
              <a:t>around 3000 B.C. </a:t>
            </a:r>
            <a:endParaRPr lang="en-US" sz="2800" dirty="0" smtClean="0">
              <a:latin typeface="Times New Roman" pitchFamily="18" charset="0"/>
              <a:cs typeface="Times New Roman" pitchFamily="18" charset="0"/>
            </a:endParaRPr>
          </a:p>
          <a:p>
            <a:pPr marL="0" indent="0">
              <a:buNone/>
            </a:pPr>
            <a:endParaRPr lang="en-US" sz="28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1112427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533400"/>
          </a:xfrm>
        </p:spPr>
        <p:txBody>
          <a:bodyPr>
            <a:normAutofit/>
          </a:bodyPr>
          <a:lstStyle/>
          <a:p>
            <a:r>
              <a:rPr lang="en-US" sz="2800" b="1" dirty="0">
                <a:latin typeface="Times New Roman" pitchFamily="18" charset="0"/>
                <a:cs typeface="Times New Roman" pitchFamily="18" charset="0"/>
              </a:rPr>
              <a:t>1.2 The dromedary in Africa</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305800" cy="5410200"/>
          </a:xfrm>
        </p:spPr>
        <p:txBody>
          <a:bodyPr>
            <a:normAutofit lnSpcReduction="10000"/>
          </a:bodyPr>
          <a:lstStyle/>
          <a:p>
            <a:r>
              <a:rPr lang="en-US" sz="2800" dirty="0"/>
              <a:t>The dromedary was introduced into North Africa (Egypt) from southwest Asia (Arabia and Persia). </a:t>
            </a:r>
            <a:endParaRPr lang="en-US" sz="2800" dirty="0" smtClean="0"/>
          </a:p>
          <a:p>
            <a:pPr marL="0" indent="0">
              <a:buNone/>
            </a:pPr>
            <a:endParaRPr lang="en-US" sz="2800" dirty="0" smtClean="0"/>
          </a:p>
          <a:p>
            <a:r>
              <a:rPr lang="en-US" sz="2800" dirty="0" smtClean="0"/>
              <a:t>Once </a:t>
            </a:r>
            <a:r>
              <a:rPr lang="en-US" sz="2800" dirty="0"/>
              <a:t>in Africa, the camel spread west and southwards from </a:t>
            </a:r>
            <a:r>
              <a:rPr lang="en-US" sz="2800" dirty="0" smtClean="0"/>
              <a:t>Egypt.</a:t>
            </a:r>
          </a:p>
          <a:p>
            <a:r>
              <a:rPr lang="en-US" sz="2800" dirty="0">
                <a:latin typeface="Times New Roman" pitchFamily="18" charset="0"/>
                <a:cs typeface="Times New Roman" pitchFamily="18" charset="0"/>
              </a:rPr>
              <a:t>According to FAO (1979) statistics, there are about </a:t>
            </a:r>
            <a:r>
              <a:rPr lang="en-US" sz="2800" b="1" dirty="0">
                <a:latin typeface="Times New Roman" pitchFamily="18" charset="0"/>
                <a:cs typeface="Times New Roman" pitchFamily="18" charset="0"/>
              </a:rPr>
              <a:t>17 million camels </a:t>
            </a:r>
            <a:r>
              <a:rPr lang="en-US" sz="2800" dirty="0">
                <a:latin typeface="Times New Roman" pitchFamily="18" charset="0"/>
                <a:cs typeface="Times New Roman" pitchFamily="18" charset="0"/>
              </a:rPr>
              <a:t>in the world, of which </a:t>
            </a:r>
            <a:r>
              <a:rPr lang="en-US" sz="2800" b="1" dirty="0">
                <a:latin typeface="Times New Roman" pitchFamily="18" charset="0"/>
                <a:cs typeface="Times New Roman" pitchFamily="18" charset="0"/>
              </a:rPr>
              <a:t>12 million are found in Africa</a:t>
            </a:r>
            <a:r>
              <a:rPr lang="en-US" sz="2800" dirty="0">
                <a:latin typeface="Times New Roman" pitchFamily="18" charset="0"/>
                <a:cs typeface="Times New Roman" pitchFamily="18" charset="0"/>
              </a:rPr>
              <a:t> and </a:t>
            </a:r>
            <a:r>
              <a:rPr lang="en-US" sz="2800" b="1" dirty="0">
                <a:latin typeface="Times New Roman" pitchFamily="18" charset="0"/>
                <a:cs typeface="Times New Roman" pitchFamily="18" charset="0"/>
              </a:rPr>
              <a:t>4.9 million in Asia</a:t>
            </a:r>
            <a:r>
              <a:rPr lang="en-US" sz="2800" dirty="0">
                <a:latin typeface="Times New Roman" pitchFamily="18" charset="0"/>
                <a:cs typeface="Times New Roman" pitchFamily="18" charset="0"/>
              </a:rPr>
              <a:t>. </a:t>
            </a:r>
          </a:p>
          <a:p>
            <a:pPr marL="0" indent="0">
              <a:buNone/>
            </a:pPr>
            <a:endParaRPr lang="en-US"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Of this estimated world population, </a:t>
            </a:r>
            <a:r>
              <a:rPr lang="en-US" sz="2800" b="1" dirty="0">
                <a:latin typeface="Times New Roman" pitchFamily="18" charset="0"/>
                <a:cs typeface="Times New Roman" pitchFamily="18" charset="0"/>
              </a:rPr>
              <a:t>15.1 million </a:t>
            </a:r>
            <a:r>
              <a:rPr lang="en-US" sz="2800" dirty="0">
                <a:latin typeface="Times New Roman" pitchFamily="18" charset="0"/>
                <a:cs typeface="Times New Roman" pitchFamily="18" charset="0"/>
              </a:rPr>
              <a:t>are believed to be </a:t>
            </a:r>
            <a:r>
              <a:rPr lang="en-US" sz="2800" b="1" dirty="0">
                <a:latin typeface="Times New Roman" pitchFamily="18" charset="0"/>
                <a:cs typeface="Times New Roman" pitchFamily="18" charset="0"/>
              </a:rPr>
              <a:t>one-humped camels </a:t>
            </a:r>
            <a:r>
              <a:rPr lang="en-US" sz="2800" dirty="0">
                <a:latin typeface="Times New Roman" pitchFamily="18" charset="0"/>
                <a:cs typeface="Times New Roman" pitchFamily="18" charset="0"/>
              </a:rPr>
              <a:t>and </a:t>
            </a:r>
            <a:r>
              <a:rPr lang="en-US" sz="2800" b="1" dirty="0">
                <a:latin typeface="Times New Roman" pitchFamily="18" charset="0"/>
                <a:cs typeface="Times New Roman" pitchFamily="18" charset="0"/>
              </a:rPr>
              <a:t>1.9 two-humped</a:t>
            </a:r>
            <a:r>
              <a:rPr lang="en-US" sz="2800" dirty="0">
                <a:latin typeface="Times New Roman" pitchFamily="18" charset="0"/>
                <a:cs typeface="Times New Roman" pitchFamily="18" charset="0"/>
              </a:rPr>
              <a:t>. </a:t>
            </a:r>
          </a:p>
        </p:txBody>
      </p:sp>
    </p:spTree>
    <p:extLst>
      <p:ext uri="{BB962C8B-B14F-4D97-AF65-F5344CB8AC3E}">
        <p14:creationId xmlns:p14="http://schemas.microsoft.com/office/powerpoint/2010/main" val="24802533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533400"/>
            <a:ext cx="8077200" cy="6096000"/>
          </a:xfrm>
        </p:spPr>
        <p:txBody>
          <a:bodyPr>
            <a:normAutofit fontScale="92500" lnSpcReduction="10000"/>
          </a:bodyPr>
          <a:lstStyle/>
          <a:p>
            <a:pPr marL="0" indent="0">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b="1" dirty="0">
                <a:latin typeface="Times New Roman" pitchFamily="18" charset="0"/>
                <a:cs typeface="Times New Roman" pitchFamily="18" charset="0"/>
              </a:rPr>
              <a:t>world population </a:t>
            </a:r>
            <a:r>
              <a:rPr lang="en-US" dirty="0">
                <a:latin typeface="Times New Roman" pitchFamily="18" charset="0"/>
                <a:cs typeface="Times New Roman" pitchFamily="18" charset="0"/>
              </a:rPr>
              <a:t>of camels is not increasing very rapidly, mainly owing to the decrease in numbers in the non-tropical areas (Williamson and Payne, 1978</a:t>
            </a:r>
            <a:r>
              <a:rPr lang="en-US" dirty="0" smtClean="0">
                <a:latin typeface="Times New Roman" pitchFamily="18" charset="0"/>
                <a:cs typeface="Times New Roman" pitchFamily="18" charset="0"/>
              </a:rPr>
              <a:t>).</a:t>
            </a:r>
          </a:p>
          <a:p>
            <a:pPr marL="0" indent="0">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However</a:t>
            </a:r>
            <a:r>
              <a:rPr lang="en-US" dirty="0">
                <a:latin typeface="Times New Roman" pitchFamily="18" charset="0"/>
                <a:cs typeface="Times New Roman" pitchFamily="18" charset="0"/>
              </a:rPr>
              <a:t>, 70% of the </a:t>
            </a:r>
            <a:r>
              <a:rPr lang="en-US" b="1" dirty="0">
                <a:latin typeface="Times New Roman" pitchFamily="18" charset="0"/>
                <a:cs typeface="Times New Roman" pitchFamily="18" charset="0"/>
              </a:rPr>
              <a:t>world's </a:t>
            </a:r>
            <a:r>
              <a:rPr lang="en-US" dirty="0">
                <a:latin typeface="Times New Roman" pitchFamily="18" charset="0"/>
                <a:cs typeface="Times New Roman" pitchFamily="18" charset="0"/>
              </a:rPr>
              <a:t>camels are still found within </a:t>
            </a:r>
            <a:r>
              <a:rPr lang="en-US" b="1" dirty="0">
                <a:latin typeface="Times New Roman" pitchFamily="18" charset="0"/>
                <a:cs typeface="Times New Roman" pitchFamily="18" charset="0"/>
              </a:rPr>
              <a:t>the tropics </a:t>
            </a:r>
            <a:r>
              <a:rPr lang="en-US" dirty="0">
                <a:latin typeface="Times New Roman" pitchFamily="18" charset="0"/>
                <a:cs typeface="Times New Roman" pitchFamily="18" charset="0"/>
              </a:rPr>
              <a:t>and over 90% of the African herd are present in this region. </a:t>
            </a:r>
            <a:endParaRPr lang="en-US" dirty="0" smtClean="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b="1" dirty="0">
                <a:latin typeface="Times New Roman" pitchFamily="18" charset="0"/>
                <a:cs typeface="Times New Roman" pitchFamily="18" charset="0"/>
              </a:rPr>
              <a:t>African population </a:t>
            </a:r>
            <a:r>
              <a:rPr lang="en-US" dirty="0">
                <a:latin typeface="Times New Roman" pitchFamily="18" charset="0"/>
                <a:cs typeface="Times New Roman" pitchFamily="18" charset="0"/>
              </a:rPr>
              <a:t>is thought to be </a:t>
            </a:r>
            <a:r>
              <a:rPr lang="en-US" b="1" dirty="0">
                <a:latin typeface="Times New Roman" pitchFamily="18" charset="0"/>
                <a:cs typeface="Times New Roman" pitchFamily="18" charset="0"/>
              </a:rPr>
              <a:t>increasing slightly</a:t>
            </a:r>
            <a:r>
              <a:rPr lang="en-US" dirty="0">
                <a:latin typeface="Times New Roman" pitchFamily="18" charset="0"/>
                <a:cs typeface="Times New Roman" pitchFamily="18" charset="0"/>
              </a:rPr>
              <a:t>, especially </a:t>
            </a:r>
            <a:r>
              <a:rPr lang="en-US" b="1" dirty="0">
                <a:latin typeface="Times New Roman" pitchFamily="18" charset="0"/>
                <a:cs typeface="Times New Roman" pitchFamily="18" charset="0"/>
              </a:rPr>
              <a:t>within the tropics.</a:t>
            </a:r>
          </a:p>
        </p:txBody>
      </p:sp>
    </p:spTree>
    <p:extLst>
      <p:ext uri="{BB962C8B-B14F-4D97-AF65-F5344CB8AC3E}">
        <p14:creationId xmlns:p14="http://schemas.microsoft.com/office/powerpoint/2010/main" val="14287962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81000"/>
            <a:ext cx="8153400" cy="6172200"/>
          </a:xfrm>
        </p:spPr>
        <p:txBody>
          <a:bodyPr>
            <a:normAutofit/>
          </a:bodyPr>
          <a:lstStyle/>
          <a:p>
            <a:pPr algn="just"/>
            <a:r>
              <a:rPr lang="en-US" sz="2400" dirty="0">
                <a:latin typeface="Times New Roman" pitchFamily="18" charset="0"/>
                <a:cs typeface="Times New Roman" pitchFamily="18" charset="0"/>
              </a:rPr>
              <a:t>Today the dromedary is found in </a:t>
            </a:r>
            <a:r>
              <a:rPr lang="en-US" sz="2400" b="1" dirty="0">
                <a:latin typeface="Times New Roman" pitchFamily="18" charset="0"/>
                <a:cs typeface="Times New Roman" pitchFamily="18" charset="0"/>
              </a:rPr>
              <a:t>substantial numbers </a:t>
            </a:r>
            <a:r>
              <a:rPr lang="en-US" sz="2400" dirty="0">
                <a:latin typeface="Times New Roman" pitchFamily="18" charset="0"/>
                <a:cs typeface="Times New Roman" pitchFamily="18" charset="0"/>
              </a:rPr>
              <a:t>in the following African countries: </a:t>
            </a:r>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Algeria</a:t>
            </a:r>
            <a:r>
              <a:rPr lang="en-US" sz="2400" dirty="0">
                <a:latin typeface="Times New Roman" pitchFamily="18" charset="0"/>
                <a:cs typeface="Times New Roman" pitchFamily="18" charset="0"/>
              </a:rPr>
              <a:t>, Chad, Djibouti, Egypt, Ethiopia, Kenya, Libya, Mali, Mauritania, Morocco, Niger, Nigeria, Senegal, Somalia, Sudan, Tunisia, Upper Volta and West Sahara</a:t>
            </a:r>
            <a:r>
              <a:rPr lang="en-US" sz="2400" dirty="0" smtClean="0">
                <a:latin typeface="Times New Roman" pitchFamily="18" charset="0"/>
                <a:cs typeface="Times New Roman" pitchFamily="18" charset="0"/>
              </a:rPr>
              <a:t>.</a:t>
            </a:r>
          </a:p>
          <a:p>
            <a:pPr marL="0" indent="0" algn="just">
              <a:buNone/>
            </a:pPr>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It is noteworthy that the five </a:t>
            </a:r>
            <a:r>
              <a:rPr lang="en-US" sz="2400" dirty="0" err="1">
                <a:latin typeface="Times New Roman" pitchFamily="18" charset="0"/>
                <a:cs typeface="Times New Roman" pitchFamily="18" charset="0"/>
              </a:rPr>
              <a:t>neighbouring</a:t>
            </a:r>
            <a:r>
              <a:rPr lang="en-US" sz="2400" dirty="0">
                <a:latin typeface="Times New Roman" pitchFamily="18" charset="0"/>
                <a:cs typeface="Times New Roman" pitchFamily="18" charset="0"/>
              </a:rPr>
              <a:t> countries of Somalia, Ethiopia, Sudan, Kenya and Djibouti together contain 84% of African camels and over half (60.1%) the world's camel population, while Africa as a whole contains </a:t>
            </a:r>
            <a:r>
              <a:rPr lang="en-US" sz="2400" b="1" dirty="0">
                <a:latin typeface="Times New Roman" pitchFamily="18" charset="0"/>
                <a:cs typeface="Times New Roman" pitchFamily="18" charset="0"/>
              </a:rPr>
              <a:t>72</a:t>
            </a:r>
            <a:r>
              <a:rPr lang="en-US" sz="2400" b="1" dirty="0" smtClean="0">
                <a:latin typeface="Times New Roman" pitchFamily="18" charset="0"/>
                <a:cs typeface="Times New Roman" pitchFamily="18" charset="0"/>
              </a:rPr>
              <a:t>%.</a:t>
            </a:r>
          </a:p>
          <a:p>
            <a:pPr marL="0" indent="0" algn="just">
              <a:buNone/>
            </a:pPr>
            <a:endParaRPr lang="en-US" sz="2400" dirty="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In </a:t>
            </a:r>
            <a:r>
              <a:rPr lang="en-US" sz="2400" b="1" dirty="0">
                <a:latin typeface="Times New Roman" pitchFamily="18" charset="0"/>
                <a:cs typeface="Times New Roman" pitchFamily="18" charset="0"/>
              </a:rPr>
              <a:t>northern Kenya </a:t>
            </a:r>
            <a:r>
              <a:rPr lang="en-US" sz="2400" dirty="0">
                <a:latin typeface="Times New Roman" pitchFamily="18" charset="0"/>
                <a:cs typeface="Times New Roman" pitchFamily="18" charset="0"/>
              </a:rPr>
              <a:t>as in some other areas, however, numbers are </a:t>
            </a:r>
            <a:r>
              <a:rPr lang="en-US" sz="2400" b="1" dirty="0">
                <a:latin typeface="Times New Roman" pitchFamily="18" charset="0"/>
                <a:cs typeface="Times New Roman" pitchFamily="18" charset="0"/>
              </a:rPr>
              <a:t>declining</a:t>
            </a:r>
            <a:r>
              <a:rPr lang="en-US" sz="2400" dirty="0">
                <a:latin typeface="Times New Roman" pitchFamily="18" charset="0"/>
                <a:cs typeface="Times New Roman" pitchFamily="18" charset="0"/>
              </a:rPr>
              <a:t>, since the camel is being replaced by other </a:t>
            </a:r>
            <a:r>
              <a:rPr lang="en-US" sz="2400" b="1" dirty="0">
                <a:latin typeface="Times New Roman" pitchFamily="18" charset="0"/>
                <a:cs typeface="Times New Roman" pitchFamily="18" charset="0"/>
              </a:rPr>
              <a:t>domestic species.</a:t>
            </a:r>
          </a:p>
        </p:txBody>
      </p:sp>
    </p:spTree>
    <p:extLst>
      <p:ext uri="{BB962C8B-B14F-4D97-AF65-F5344CB8AC3E}">
        <p14:creationId xmlns:p14="http://schemas.microsoft.com/office/powerpoint/2010/main" val="34838717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33400"/>
          </a:xfrm>
        </p:spPr>
        <p:txBody>
          <a:bodyPr>
            <a:normAutofit fontScale="90000"/>
          </a:bodyPr>
          <a:lstStyle/>
          <a:p>
            <a:r>
              <a:rPr lang="en-US" b="1" dirty="0" smtClean="0">
                <a:latin typeface="Times New Roman" pitchFamily="18" charset="0"/>
                <a:cs typeface="Times New Roman" pitchFamily="18" charset="0"/>
              </a:rPr>
              <a:t>Ch-1. INTRODUCTION </a:t>
            </a:r>
            <a:endParaRPr lang="en-US"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914400"/>
            <a:ext cx="7924800" cy="5791200"/>
          </a:xfrm>
        </p:spPr>
        <p:txBody>
          <a:bodyPr>
            <a:normAutofit/>
          </a:bodyPr>
          <a:lstStyle/>
          <a:p>
            <a:pPr fontAlgn="base"/>
            <a:r>
              <a:rPr lang="en-US" sz="2400" dirty="0"/>
              <a:t>Camels are mammals with </a:t>
            </a:r>
            <a:r>
              <a:rPr lang="en-US" sz="2400" b="1" dirty="0"/>
              <a:t>long legs</a:t>
            </a:r>
            <a:r>
              <a:rPr lang="en-US" sz="2400" dirty="0"/>
              <a:t>, </a:t>
            </a:r>
            <a:r>
              <a:rPr lang="en-US" sz="2400" dirty="0" smtClean="0"/>
              <a:t>a </a:t>
            </a:r>
            <a:r>
              <a:rPr lang="en-US" sz="2400" b="1" dirty="0"/>
              <a:t>big-lipped snout </a:t>
            </a:r>
            <a:r>
              <a:rPr lang="en-US" sz="2400" dirty="0"/>
              <a:t>and a </a:t>
            </a:r>
            <a:r>
              <a:rPr lang="en-US" sz="2400" b="1" dirty="0"/>
              <a:t>humped back</a:t>
            </a:r>
            <a:r>
              <a:rPr lang="en-US" sz="2400" dirty="0" smtClean="0"/>
              <a:t>.</a:t>
            </a:r>
          </a:p>
          <a:p>
            <a:pPr fontAlgn="base"/>
            <a:r>
              <a:rPr lang="en-US" sz="2400" dirty="0" smtClean="0"/>
              <a:t> </a:t>
            </a:r>
            <a:r>
              <a:rPr lang="en-US" sz="2400" dirty="0"/>
              <a:t>There are </a:t>
            </a:r>
            <a:r>
              <a:rPr lang="en-US" sz="2400" b="1" dirty="0"/>
              <a:t>two types </a:t>
            </a:r>
            <a:r>
              <a:rPr lang="en-US" sz="2400" dirty="0"/>
              <a:t>of camels: </a:t>
            </a:r>
            <a:endParaRPr lang="en-US" sz="2400" dirty="0" smtClean="0"/>
          </a:p>
          <a:p>
            <a:pPr marL="457200" indent="-457200" fontAlgn="base">
              <a:buAutoNum type="arabicPeriod"/>
            </a:pPr>
            <a:r>
              <a:rPr lang="en-US" sz="2400" dirty="0" smtClean="0"/>
              <a:t>dromedary </a:t>
            </a:r>
            <a:r>
              <a:rPr lang="en-US" sz="2400" dirty="0"/>
              <a:t>camels, which have </a:t>
            </a:r>
            <a:r>
              <a:rPr lang="en-US" sz="2400" b="1" dirty="0"/>
              <a:t>one hump</a:t>
            </a:r>
            <a:r>
              <a:rPr lang="en-US" sz="2400" dirty="0"/>
              <a:t>, and </a:t>
            </a:r>
            <a:endParaRPr lang="en-US" sz="2400" dirty="0" smtClean="0"/>
          </a:p>
          <a:p>
            <a:pPr marL="457200" indent="-457200" fontAlgn="base">
              <a:buAutoNum type="arabicPeriod"/>
            </a:pPr>
            <a:r>
              <a:rPr lang="en-US" sz="2400" dirty="0" smtClean="0"/>
              <a:t>Bactrian </a:t>
            </a:r>
            <a:r>
              <a:rPr lang="en-US" sz="2400" dirty="0"/>
              <a:t>camels, which have </a:t>
            </a:r>
            <a:r>
              <a:rPr lang="en-US" sz="2400" b="1" dirty="0"/>
              <a:t>two humps</a:t>
            </a:r>
            <a:r>
              <a:rPr lang="en-US" sz="2400" dirty="0"/>
              <a:t>. </a:t>
            </a:r>
            <a:endParaRPr lang="en-US" sz="2400" dirty="0" smtClean="0"/>
          </a:p>
          <a:p>
            <a:pPr fontAlgn="base"/>
            <a:r>
              <a:rPr lang="en-US" sz="2400" dirty="0" smtClean="0"/>
              <a:t>Camels</a:t>
            </a:r>
            <a:r>
              <a:rPr lang="en-US" sz="2400" b="1" dirty="0">
                <a:solidFill>
                  <a:srgbClr val="FF0000"/>
                </a:solidFill>
              </a:rPr>
              <a:t>' humps </a:t>
            </a:r>
            <a:r>
              <a:rPr lang="en-US" sz="2400" dirty="0"/>
              <a:t>consist of </a:t>
            </a:r>
            <a:r>
              <a:rPr lang="en-US" sz="2400" b="1" dirty="0"/>
              <a:t>stored fat, </a:t>
            </a:r>
            <a:r>
              <a:rPr lang="en-US" sz="2400" dirty="0"/>
              <a:t>which they </a:t>
            </a:r>
            <a:r>
              <a:rPr lang="en-US" sz="2400" b="1" dirty="0"/>
              <a:t>can metabolize </a:t>
            </a:r>
            <a:r>
              <a:rPr lang="en-US" sz="2400" dirty="0"/>
              <a:t>when </a:t>
            </a:r>
            <a:r>
              <a:rPr lang="en-US" sz="2400" b="1" dirty="0"/>
              <a:t>food </a:t>
            </a:r>
            <a:r>
              <a:rPr lang="en-US" sz="2400" dirty="0"/>
              <a:t>and </a:t>
            </a:r>
            <a:r>
              <a:rPr lang="en-US" sz="2400" b="1" dirty="0"/>
              <a:t>water</a:t>
            </a:r>
            <a:r>
              <a:rPr lang="en-US" sz="2400" dirty="0"/>
              <a:t> is </a:t>
            </a:r>
            <a:r>
              <a:rPr lang="en-US" sz="2400" b="1" dirty="0"/>
              <a:t>scarce</a:t>
            </a:r>
            <a:r>
              <a:rPr lang="en-US" sz="2400" dirty="0"/>
              <a:t>.</a:t>
            </a:r>
          </a:p>
          <a:p>
            <a:pPr fontAlgn="base"/>
            <a:r>
              <a:rPr lang="en-US" sz="2400" dirty="0"/>
              <a:t>In addition to their humps, camels have other ways to adapt to their </a:t>
            </a:r>
            <a:r>
              <a:rPr lang="en-US" sz="2400" dirty="0">
                <a:solidFill>
                  <a:srgbClr val="FF0000"/>
                </a:solidFill>
              </a:rPr>
              <a:t>environment</a:t>
            </a:r>
            <a:r>
              <a:rPr lang="en-US" sz="2400" dirty="0"/>
              <a:t>. </a:t>
            </a:r>
            <a:endParaRPr lang="en-US" sz="2400" dirty="0" smtClean="0"/>
          </a:p>
          <a:p>
            <a:pPr fontAlgn="base"/>
            <a:r>
              <a:rPr lang="en-US" sz="2400" dirty="0"/>
              <a:t>They have a </a:t>
            </a:r>
            <a:r>
              <a:rPr lang="en-US" sz="2400" b="1" dirty="0">
                <a:solidFill>
                  <a:srgbClr val="FF0000"/>
                </a:solidFill>
              </a:rPr>
              <a:t>third, clear eyelid</a:t>
            </a:r>
            <a:r>
              <a:rPr lang="en-US" sz="2400" dirty="0">
                <a:solidFill>
                  <a:srgbClr val="FF0000"/>
                </a:solidFill>
              </a:rPr>
              <a:t> </a:t>
            </a:r>
            <a:r>
              <a:rPr lang="en-US" sz="2400" dirty="0"/>
              <a:t>that protects their eyes from </a:t>
            </a:r>
            <a:r>
              <a:rPr lang="en-US" sz="2400" b="1" dirty="0"/>
              <a:t>blowing sand</a:t>
            </a:r>
            <a:r>
              <a:rPr lang="en-US" sz="2400" dirty="0"/>
              <a:t>. </a:t>
            </a:r>
            <a:endParaRPr lang="en-US" sz="2400" dirty="0" smtClean="0"/>
          </a:p>
          <a:p>
            <a:pPr fontAlgn="base"/>
            <a:r>
              <a:rPr lang="en-US" sz="2400" b="1" dirty="0" smtClean="0">
                <a:solidFill>
                  <a:srgbClr val="FF0000"/>
                </a:solidFill>
              </a:rPr>
              <a:t>Two </a:t>
            </a:r>
            <a:r>
              <a:rPr lang="en-US" sz="2400" b="1" dirty="0">
                <a:solidFill>
                  <a:srgbClr val="FF0000"/>
                </a:solidFill>
              </a:rPr>
              <a:t>rows of long lashes </a:t>
            </a:r>
            <a:r>
              <a:rPr lang="en-US" sz="2400" dirty="0"/>
              <a:t>also protect their eyes. Sand up the nose can be a </a:t>
            </a:r>
            <a:r>
              <a:rPr lang="en-US" sz="2400" dirty="0" smtClean="0"/>
              <a:t>problem for other animal, </a:t>
            </a:r>
            <a:r>
              <a:rPr lang="en-US" sz="2400" dirty="0"/>
              <a:t>but not for </a:t>
            </a:r>
            <a:r>
              <a:rPr lang="en-US" sz="2400" dirty="0" smtClean="0"/>
              <a:t>camels</a:t>
            </a:r>
            <a:r>
              <a:rPr lang="en-US" sz="2400" dirty="0"/>
              <a:t>. They can </a:t>
            </a:r>
            <a:r>
              <a:rPr lang="en-US" sz="2400" b="1" dirty="0"/>
              <a:t>shut their </a:t>
            </a:r>
            <a:r>
              <a:rPr lang="en-US" sz="2400" b="1" dirty="0">
                <a:solidFill>
                  <a:srgbClr val="FF0000"/>
                </a:solidFill>
              </a:rPr>
              <a:t>nostrils </a:t>
            </a:r>
            <a:r>
              <a:rPr lang="en-US" sz="2400" b="1" dirty="0"/>
              <a:t>during sand storms.</a:t>
            </a:r>
            <a:endParaRPr lang="en-US" sz="2400" b="1" dirty="0" smtClean="0"/>
          </a:p>
        </p:txBody>
      </p:sp>
    </p:spTree>
    <p:extLst>
      <p:ext uri="{BB962C8B-B14F-4D97-AF65-F5344CB8AC3E}">
        <p14:creationId xmlns:p14="http://schemas.microsoft.com/office/powerpoint/2010/main" val="737561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685800"/>
          </a:xfrm>
        </p:spPr>
        <p:txBody>
          <a:bodyPr>
            <a:noAutofit/>
          </a:bodyPr>
          <a:lstStyle/>
          <a:p>
            <a:r>
              <a:rPr lang="en-US" sz="3200" b="1" dirty="0"/>
              <a:t>1.2.2 Classification</a:t>
            </a:r>
            <a:r>
              <a:rPr lang="en-US" sz="3200" dirty="0"/>
              <a:t/>
            </a:r>
            <a:br>
              <a:rPr lang="en-US" sz="3200" dirty="0"/>
            </a:br>
            <a:endParaRPr lang="en-US" sz="3200" dirty="0"/>
          </a:p>
        </p:txBody>
      </p:sp>
      <p:sp>
        <p:nvSpPr>
          <p:cNvPr id="3" name="Content Placeholder 2"/>
          <p:cNvSpPr>
            <a:spLocks noGrp="1"/>
          </p:cNvSpPr>
          <p:nvPr>
            <p:ph idx="1"/>
          </p:nvPr>
        </p:nvSpPr>
        <p:spPr>
          <a:xfrm>
            <a:off x="457200" y="838200"/>
            <a:ext cx="8229600" cy="5715000"/>
          </a:xfrm>
        </p:spPr>
        <p:txBody>
          <a:bodyPr>
            <a:normAutofit lnSpcReduction="10000"/>
          </a:bodyPr>
          <a:lstStyle/>
          <a:p>
            <a:r>
              <a:rPr lang="en-US" sz="2800" dirty="0" err="1" smtClean="0"/>
              <a:t>Leese</a:t>
            </a:r>
            <a:r>
              <a:rPr lang="en-US" sz="2800" dirty="0" smtClean="0"/>
              <a:t> </a:t>
            </a:r>
            <a:r>
              <a:rPr lang="en-US" sz="2800" dirty="0"/>
              <a:t>(1927) classified dromedaries according to </a:t>
            </a:r>
            <a:r>
              <a:rPr lang="en-US" sz="2800" b="1" dirty="0"/>
              <a:t>their natural breeding areas </a:t>
            </a:r>
            <a:r>
              <a:rPr lang="en-US" sz="2800" dirty="0"/>
              <a:t>into </a:t>
            </a:r>
            <a:endParaRPr lang="en-US" sz="2800" dirty="0" smtClean="0"/>
          </a:p>
          <a:p>
            <a:pPr marL="0" indent="0">
              <a:buNone/>
            </a:pPr>
            <a:r>
              <a:rPr lang="en-US" sz="2800" dirty="0" smtClean="0"/>
              <a:t>(</a:t>
            </a:r>
            <a:r>
              <a:rPr lang="en-US" sz="2800" dirty="0"/>
              <a:t>i) </a:t>
            </a:r>
            <a:r>
              <a:rPr lang="en-US" sz="2800" b="1" dirty="0"/>
              <a:t>hill camels</a:t>
            </a:r>
            <a:r>
              <a:rPr lang="en-US" sz="2800" dirty="0"/>
              <a:t>, small compact muscular animals fit for </a:t>
            </a:r>
            <a:r>
              <a:rPr lang="en-US" sz="2800" dirty="0" smtClean="0"/>
              <a:t>work bagger, </a:t>
            </a:r>
            <a:r>
              <a:rPr lang="en-US" sz="2800" dirty="0"/>
              <a:t>and </a:t>
            </a:r>
            <a:endParaRPr lang="en-US" sz="2800" dirty="0" smtClean="0"/>
          </a:p>
          <a:p>
            <a:pPr marL="0" indent="0">
              <a:buNone/>
            </a:pPr>
            <a:r>
              <a:rPr lang="en-US" sz="2800" dirty="0" smtClean="0"/>
              <a:t>(</a:t>
            </a:r>
            <a:r>
              <a:rPr lang="en-US" sz="2800" dirty="0"/>
              <a:t>ii) </a:t>
            </a:r>
            <a:r>
              <a:rPr lang="en-US" sz="2800" b="1" dirty="0"/>
              <a:t>plains camels</a:t>
            </a:r>
            <a:r>
              <a:rPr lang="en-US" sz="2800" dirty="0"/>
              <a:t>, larger animals subdivided into </a:t>
            </a:r>
            <a:r>
              <a:rPr lang="en-US" sz="2800" b="1" dirty="0"/>
              <a:t>riverine</a:t>
            </a:r>
            <a:r>
              <a:rPr lang="en-US" sz="2800" dirty="0"/>
              <a:t> and </a:t>
            </a:r>
            <a:r>
              <a:rPr lang="en-US" sz="2800" b="1" dirty="0"/>
              <a:t>desert </a:t>
            </a:r>
            <a:r>
              <a:rPr lang="en-US" sz="2800" dirty="0"/>
              <a:t>types. </a:t>
            </a:r>
            <a:endParaRPr lang="en-US" sz="2800" dirty="0" smtClean="0"/>
          </a:p>
          <a:p>
            <a:r>
              <a:rPr lang="en-US" sz="2800" dirty="0" smtClean="0"/>
              <a:t>The </a:t>
            </a:r>
            <a:r>
              <a:rPr lang="en-US" sz="2800" b="1" dirty="0"/>
              <a:t>riverine camels </a:t>
            </a:r>
            <a:r>
              <a:rPr lang="en-US" sz="2800" dirty="0"/>
              <a:t>are </a:t>
            </a:r>
            <a:r>
              <a:rPr lang="en-US" sz="2800" b="1" dirty="0"/>
              <a:t>heavy </a:t>
            </a:r>
            <a:r>
              <a:rPr lang="en-US" sz="2800" dirty="0" smtClean="0"/>
              <a:t>bagger with </a:t>
            </a:r>
            <a:r>
              <a:rPr lang="en-US" sz="2800" b="1" dirty="0"/>
              <a:t>slow movements, </a:t>
            </a:r>
            <a:endParaRPr lang="en-US" sz="2800" b="1" dirty="0" smtClean="0"/>
          </a:p>
          <a:p>
            <a:r>
              <a:rPr lang="en-US" sz="2800" dirty="0" smtClean="0"/>
              <a:t>while </a:t>
            </a:r>
            <a:r>
              <a:rPr lang="en-US" sz="2800" dirty="0"/>
              <a:t>the </a:t>
            </a:r>
            <a:r>
              <a:rPr lang="en-US" sz="2800" b="1" dirty="0"/>
              <a:t>desert types </a:t>
            </a:r>
            <a:r>
              <a:rPr lang="en-US" sz="2800" dirty="0"/>
              <a:t>are light and typical of most </a:t>
            </a:r>
            <a:r>
              <a:rPr lang="en-US" sz="2800" b="1" dirty="0"/>
              <a:t>riding animals. </a:t>
            </a:r>
            <a:endParaRPr lang="en-US" sz="2800" b="1" dirty="0" smtClean="0"/>
          </a:p>
          <a:p>
            <a:r>
              <a:rPr lang="en-US" sz="2800" dirty="0" smtClean="0"/>
              <a:t>He </a:t>
            </a:r>
            <a:r>
              <a:rPr lang="en-US" sz="2800" dirty="0"/>
              <a:t>also identifies a third group</a:t>
            </a:r>
            <a:r>
              <a:rPr lang="en-US" sz="2800" dirty="0" smtClean="0"/>
              <a:t>,</a:t>
            </a:r>
          </a:p>
          <a:p>
            <a:pPr marL="0" indent="0">
              <a:buNone/>
            </a:pPr>
            <a:r>
              <a:rPr lang="en-US" sz="2800" dirty="0" smtClean="0"/>
              <a:t>(iii). </a:t>
            </a:r>
            <a:r>
              <a:rPr lang="en-US" sz="2800" b="1" dirty="0"/>
              <a:t>intermediate</a:t>
            </a:r>
            <a:r>
              <a:rPr lang="en-US" sz="2800" dirty="0"/>
              <a:t> between </a:t>
            </a:r>
            <a:r>
              <a:rPr lang="en-US" sz="2800" b="1" dirty="0"/>
              <a:t>hill </a:t>
            </a:r>
            <a:r>
              <a:rPr lang="en-US" sz="2800" dirty="0"/>
              <a:t>and </a:t>
            </a:r>
            <a:r>
              <a:rPr lang="en-US" sz="2800" b="1" dirty="0"/>
              <a:t>plains</a:t>
            </a:r>
            <a:r>
              <a:rPr lang="en-US" sz="2800" dirty="0"/>
              <a:t> animals.</a:t>
            </a:r>
          </a:p>
        </p:txBody>
      </p:sp>
    </p:spTree>
    <p:extLst>
      <p:ext uri="{BB962C8B-B14F-4D97-AF65-F5344CB8AC3E}">
        <p14:creationId xmlns:p14="http://schemas.microsoft.com/office/powerpoint/2010/main" val="531968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normAutofit/>
          </a:bodyPr>
          <a:lstStyle/>
          <a:p>
            <a:r>
              <a:rPr lang="en-US" sz="2800" dirty="0">
                <a:solidFill>
                  <a:srgbClr val="FF0000"/>
                </a:solidFill>
              </a:rPr>
              <a:t>It has been shown </a:t>
            </a:r>
            <a:r>
              <a:rPr lang="en-US" sz="2800" dirty="0" smtClean="0">
                <a:solidFill>
                  <a:srgbClr val="FF0000"/>
                </a:solidFill>
              </a:rPr>
              <a:t>that </a:t>
            </a:r>
            <a:r>
              <a:rPr lang="en-US" sz="2800" b="1" dirty="0">
                <a:solidFill>
                  <a:srgbClr val="FF0000"/>
                </a:solidFill>
              </a:rPr>
              <a:t>dromedaries </a:t>
            </a:r>
            <a:r>
              <a:rPr lang="en-US" sz="2800" dirty="0">
                <a:solidFill>
                  <a:srgbClr val="FF0000"/>
                </a:solidFill>
              </a:rPr>
              <a:t>can also be classified into </a:t>
            </a:r>
            <a:r>
              <a:rPr lang="en-US" sz="2800" b="1" dirty="0">
                <a:solidFill>
                  <a:srgbClr val="FF0000"/>
                </a:solidFill>
              </a:rPr>
              <a:t>three groups </a:t>
            </a:r>
            <a:r>
              <a:rPr lang="en-US" sz="2800" dirty="0">
                <a:solidFill>
                  <a:srgbClr val="FF0000"/>
                </a:solidFill>
              </a:rPr>
              <a:t>according to </a:t>
            </a:r>
            <a:r>
              <a:rPr lang="en-US" sz="2800" b="1" dirty="0">
                <a:solidFill>
                  <a:srgbClr val="FF0000"/>
                </a:solidFill>
              </a:rPr>
              <a:t>their morphology: </a:t>
            </a:r>
            <a:endParaRPr lang="en-US" sz="2800" b="1" dirty="0" smtClean="0">
              <a:solidFill>
                <a:srgbClr val="FF0000"/>
              </a:solidFill>
            </a:endParaRPr>
          </a:p>
          <a:p>
            <a:r>
              <a:rPr lang="en-US" sz="2800" dirty="0" smtClean="0">
                <a:solidFill>
                  <a:srgbClr val="FF0000"/>
                </a:solidFill>
              </a:rPr>
              <a:t>(</a:t>
            </a:r>
            <a:r>
              <a:rPr lang="en-US" sz="2800" dirty="0">
                <a:solidFill>
                  <a:srgbClr val="FF0000"/>
                </a:solidFill>
              </a:rPr>
              <a:t>i) the </a:t>
            </a:r>
            <a:r>
              <a:rPr lang="en-US" sz="2800" b="1" dirty="0" err="1">
                <a:solidFill>
                  <a:srgbClr val="FF0000"/>
                </a:solidFill>
              </a:rPr>
              <a:t>brachymorphic</a:t>
            </a:r>
            <a:r>
              <a:rPr lang="en-US" sz="2800" b="1" dirty="0">
                <a:solidFill>
                  <a:srgbClr val="FF0000"/>
                </a:solidFill>
              </a:rPr>
              <a:t> dromedary, </a:t>
            </a:r>
            <a:r>
              <a:rPr lang="en-US" sz="2800" dirty="0">
                <a:solidFill>
                  <a:srgbClr val="FF0000"/>
                </a:solidFill>
              </a:rPr>
              <a:t>a large and heavy animal typified by the </a:t>
            </a:r>
            <a:r>
              <a:rPr lang="en-US" sz="2800" b="1" dirty="0">
                <a:solidFill>
                  <a:srgbClr val="FF0000"/>
                </a:solidFill>
              </a:rPr>
              <a:t>Egyptian caravan camels</a:t>
            </a:r>
            <a:r>
              <a:rPr lang="en-US" sz="2800" dirty="0">
                <a:solidFill>
                  <a:srgbClr val="FF0000"/>
                </a:solidFill>
              </a:rPr>
              <a:t>; </a:t>
            </a:r>
            <a:endParaRPr lang="en-US" sz="2800" dirty="0" smtClean="0">
              <a:solidFill>
                <a:srgbClr val="FF0000"/>
              </a:solidFill>
            </a:endParaRPr>
          </a:p>
          <a:p>
            <a:r>
              <a:rPr lang="en-US" sz="2800" dirty="0" smtClean="0">
                <a:solidFill>
                  <a:srgbClr val="FF0000"/>
                </a:solidFill>
              </a:rPr>
              <a:t>(</a:t>
            </a:r>
            <a:r>
              <a:rPr lang="en-US" sz="2800" dirty="0">
                <a:solidFill>
                  <a:srgbClr val="FF0000"/>
                </a:solidFill>
              </a:rPr>
              <a:t>ii) the</a:t>
            </a:r>
            <a:r>
              <a:rPr lang="en-US" sz="2800" b="1" dirty="0">
                <a:solidFill>
                  <a:srgbClr val="FF0000"/>
                </a:solidFill>
              </a:rPr>
              <a:t> </a:t>
            </a:r>
            <a:r>
              <a:rPr lang="en-US" sz="2800" b="1" dirty="0" err="1">
                <a:solidFill>
                  <a:srgbClr val="FF0000"/>
                </a:solidFill>
              </a:rPr>
              <a:t>mesomorphic</a:t>
            </a:r>
            <a:r>
              <a:rPr lang="en-US" sz="2800" b="1" dirty="0">
                <a:solidFill>
                  <a:srgbClr val="FF0000"/>
                </a:solidFill>
              </a:rPr>
              <a:t> dromedary</a:t>
            </a:r>
            <a:r>
              <a:rPr lang="en-US" sz="2800" dirty="0">
                <a:solidFill>
                  <a:srgbClr val="FF0000"/>
                </a:solidFill>
              </a:rPr>
              <a:t>, a lighter animal </a:t>
            </a:r>
            <a:r>
              <a:rPr lang="en-US" sz="2800" b="1" dirty="0">
                <a:solidFill>
                  <a:srgbClr val="FF0000"/>
                </a:solidFill>
              </a:rPr>
              <a:t>illustrated by the Libyan camel </a:t>
            </a:r>
            <a:r>
              <a:rPr lang="en-US" sz="2800" dirty="0" smtClean="0">
                <a:solidFill>
                  <a:srgbClr val="FF0000"/>
                </a:solidFill>
              </a:rPr>
              <a:t>and</a:t>
            </a:r>
          </a:p>
          <a:p>
            <a:r>
              <a:rPr lang="en-US" sz="2800" dirty="0" smtClean="0">
                <a:solidFill>
                  <a:srgbClr val="FF0000"/>
                </a:solidFill>
              </a:rPr>
              <a:t> </a:t>
            </a:r>
            <a:r>
              <a:rPr lang="en-US" sz="2800" dirty="0">
                <a:solidFill>
                  <a:srgbClr val="FF0000"/>
                </a:solidFill>
              </a:rPr>
              <a:t>(iii) the </a:t>
            </a:r>
            <a:r>
              <a:rPr lang="en-US" sz="2800" b="1" dirty="0" err="1">
                <a:solidFill>
                  <a:srgbClr val="FF0000"/>
                </a:solidFill>
              </a:rPr>
              <a:t>dolichomorphic</a:t>
            </a:r>
            <a:r>
              <a:rPr lang="en-US" sz="2800" b="1" dirty="0">
                <a:solidFill>
                  <a:srgbClr val="FF0000"/>
                </a:solidFill>
              </a:rPr>
              <a:t> dromedary</a:t>
            </a:r>
            <a:r>
              <a:rPr lang="en-US" sz="2800" dirty="0">
                <a:solidFill>
                  <a:srgbClr val="FF0000"/>
                </a:solidFill>
              </a:rPr>
              <a:t>, to which group belong the </a:t>
            </a:r>
            <a:r>
              <a:rPr lang="en-US" sz="2800" dirty="0" smtClean="0">
                <a:solidFill>
                  <a:srgbClr val="FF0000"/>
                </a:solidFill>
              </a:rPr>
              <a:t>lean(inclined), </a:t>
            </a:r>
            <a:r>
              <a:rPr lang="en-US" sz="2800" b="1" dirty="0" smtClean="0">
                <a:solidFill>
                  <a:srgbClr val="FF0000"/>
                </a:solidFill>
              </a:rPr>
              <a:t>swift(fast)</a:t>
            </a:r>
            <a:r>
              <a:rPr lang="en-US" sz="2800" dirty="0" smtClean="0">
                <a:solidFill>
                  <a:srgbClr val="FF0000"/>
                </a:solidFill>
              </a:rPr>
              <a:t> animals </a:t>
            </a:r>
            <a:r>
              <a:rPr lang="en-US" sz="2800" dirty="0">
                <a:solidFill>
                  <a:srgbClr val="FF0000"/>
                </a:solidFill>
              </a:rPr>
              <a:t>common among the Saharan peoples</a:t>
            </a:r>
            <a:r>
              <a:rPr lang="en-US" sz="2800" dirty="0" smtClean="0">
                <a:solidFill>
                  <a:srgbClr val="FF0000"/>
                </a:solidFill>
              </a:rPr>
              <a:t>.</a:t>
            </a:r>
          </a:p>
          <a:p>
            <a:r>
              <a:rPr lang="en-US" sz="2800" dirty="0" smtClean="0">
                <a:solidFill>
                  <a:srgbClr val="FF0000"/>
                </a:solidFill>
              </a:rPr>
              <a:t> </a:t>
            </a:r>
            <a:r>
              <a:rPr lang="en-US" sz="2800" dirty="0">
                <a:solidFill>
                  <a:srgbClr val="FF0000"/>
                </a:solidFill>
              </a:rPr>
              <a:t>The </a:t>
            </a:r>
            <a:r>
              <a:rPr lang="en-US" sz="2800" b="1" dirty="0">
                <a:solidFill>
                  <a:srgbClr val="FF0000"/>
                </a:solidFill>
              </a:rPr>
              <a:t>first two groups comprise </a:t>
            </a:r>
            <a:r>
              <a:rPr lang="en-US" sz="2800" dirty="0">
                <a:solidFill>
                  <a:srgbClr val="FF0000"/>
                </a:solidFill>
              </a:rPr>
              <a:t>what is generally called the ‘</a:t>
            </a:r>
            <a:r>
              <a:rPr lang="en-US" sz="2800" b="1" dirty="0">
                <a:solidFill>
                  <a:srgbClr val="FF0000"/>
                </a:solidFill>
              </a:rPr>
              <a:t>beast of burden' </a:t>
            </a:r>
            <a:r>
              <a:rPr lang="en-US" sz="2800" dirty="0">
                <a:solidFill>
                  <a:srgbClr val="FF0000"/>
                </a:solidFill>
              </a:rPr>
              <a:t>camel when a broad classification based on the </a:t>
            </a:r>
            <a:r>
              <a:rPr lang="en-US" sz="2800" b="1" dirty="0">
                <a:solidFill>
                  <a:srgbClr val="FF0000"/>
                </a:solidFill>
              </a:rPr>
              <a:t>ability to work is applied</a:t>
            </a:r>
            <a:r>
              <a:rPr lang="en-US" sz="2800" dirty="0">
                <a:solidFill>
                  <a:srgbClr val="FF0000"/>
                </a:solidFill>
              </a:rPr>
              <a:t>.</a:t>
            </a:r>
          </a:p>
        </p:txBody>
      </p:sp>
    </p:spTree>
    <p:extLst>
      <p:ext uri="{BB962C8B-B14F-4D97-AF65-F5344CB8AC3E}">
        <p14:creationId xmlns:p14="http://schemas.microsoft.com/office/powerpoint/2010/main" val="31514030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457200"/>
            <a:ext cx="8077200" cy="6019800"/>
          </a:xfrm>
        </p:spPr>
        <p:txBody>
          <a:bodyPr>
            <a:normAutofit fontScale="85000" lnSpcReduction="10000"/>
          </a:bodyPr>
          <a:lstStyle/>
          <a:p>
            <a:r>
              <a:rPr lang="en-US" dirty="0"/>
              <a:t>Cole (1975), writing about the </a:t>
            </a:r>
            <a:r>
              <a:rPr lang="en-US" dirty="0" smtClean="0"/>
              <a:t>dromedaries of </a:t>
            </a:r>
            <a:r>
              <a:rPr lang="en-US" dirty="0"/>
              <a:t>Arabia, distinguishes three types: </a:t>
            </a:r>
            <a:endParaRPr lang="en-US" dirty="0" smtClean="0"/>
          </a:p>
          <a:p>
            <a:pPr>
              <a:buFont typeface="Wingdings" pitchFamily="2" charset="2"/>
              <a:buChar char="Ø"/>
            </a:pPr>
            <a:r>
              <a:rPr lang="en-US" dirty="0" smtClean="0"/>
              <a:t>the </a:t>
            </a:r>
            <a:r>
              <a:rPr lang="en-US" b="1" dirty="0"/>
              <a:t>beast of burden </a:t>
            </a:r>
            <a:r>
              <a:rPr lang="en-US" dirty="0"/>
              <a:t>(</a:t>
            </a:r>
            <a:r>
              <a:rPr lang="en-US" b="1" dirty="0" err="1"/>
              <a:t>baggager</a:t>
            </a:r>
            <a:r>
              <a:rPr lang="en-US" dirty="0"/>
              <a:t>), </a:t>
            </a:r>
            <a:endParaRPr lang="en-US" dirty="0" smtClean="0"/>
          </a:p>
          <a:p>
            <a:pPr>
              <a:buFont typeface="Wingdings" pitchFamily="2" charset="2"/>
              <a:buChar char="Ø"/>
            </a:pPr>
            <a:r>
              <a:rPr lang="en-US" dirty="0" smtClean="0"/>
              <a:t>the </a:t>
            </a:r>
            <a:r>
              <a:rPr lang="en-US" b="1" dirty="0"/>
              <a:t>riding</a:t>
            </a:r>
            <a:r>
              <a:rPr lang="en-US" dirty="0"/>
              <a:t> and </a:t>
            </a:r>
            <a:endParaRPr lang="en-US" dirty="0" smtClean="0"/>
          </a:p>
          <a:p>
            <a:pPr>
              <a:buFont typeface="Wingdings" pitchFamily="2" charset="2"/>
              <a:buChar char="Ø"/>
            </a:pPr>
            <a:r>
              <a:rPr lang="en-US" dirty="0" smtClean="0"/>
              <a:t>the </a:t>
            </a:r>
            <a:r>
              <a:rPr lang="en-US" b="1" dirty="0"/>
              <a:t>milking </a:t>
            </a:r>
            <a:r>
              <a:rPr lang="en-US" dirty="0"/>
              <a:t>camel. </a:t>
            </a:r>
            <a:endParaRPr lang="en-US" dirty="0" smtClean="0"/>
          </a:p>
          <a:p>
            <a:pPr marL="0" indent="0">
              <a:buNone/>
            </a:pPr>
            <a:endParaRPr lang="en-US" dirty="0" smtClean="0"/>
          </a:p>
          <a:p>
            <a:r>
              <a:rPr lang="en-US" dirty="0" smtClean="0"/>
              <a:t>Within </a:t>
            </a:r>
            <a:r>
              <a:rPr lang="en-US" dirty="0"/>
              <a:t>each of these broad classes there are numerous breeds and types of dromedary, which have been </a:t>
            </a:r>
            <a:r>
              <a:rPr lang="en-US" b="1" dirty="0"/>
              <a:t>bred </a:t>
            </a:r>
            <a:r>
              <a:rPr lang="en-US" dirty="0"/>
              <a:t>and </a:t>
            </a:r>
            <a:r>
              <a:rPr lang="en-US" b="1" dirty="0"/>
              <a:t>raised </a:t>
            </a:r>
            <a:r>
              <a:rPr lang="en-US" dirty="0"/>
              <a:t>by man to </a:t>
            </a:r>
            <a:r>
              <a:rPr lang="en-US" b="1" dirty="0"/>
              <a:t>suit local conditions</a:t>
            </a:r>
            <a:r>
              <a:rPr lang="en-US" dirty="0"/>
              <a:t>. </a:t>
            </a:r>
            <a:endParaRPr lang="en-US" dirty="0" smtClean="0"/>
          </a:p>
          <a:p>
            <a:pPr marL="0" indent="0">
              <a:buNone/>
            </a:pPr>
            <a:endParaRPr lang="en-US" dirty="0" smtClean="0"/>
          </a:p>
          <a:p>
            <a:r>
              <a:rPr lang="en-US" dirty="0" smtClean="0"/>
              <a:t>Man's </a:t>
            </a:r>
            <a:r>
              <a:rPr lang="en-US" b="1" dirty="0"/>
              <a:t>role in evolving </a:t>
            </a:r>
            <a:r>
              <a:rPr lang="en-US" dirty="0"/>
              <a:t>these various types has, however, been </a:t>
            </a:r>
            <a:r>
              <a:rPr lang="en-US" b="1" dirty="0"/>
              <a:t>secondary</a:t>
            </a:r>
            <a:r>
              <a:rPr lang="en-US" dirty="0"/>
              <a:t> </a:t>
            </a:r>
            <a:r>
              <a:rPr lang="en-US" b="1" dirty="0"/>
              <a:t>to the genetic </a:t>
            </a:r>
            <a:r>
              <a:rPr lang="en-US" dirty="0"/>
              <a:t>and </a:t>
            </a:r>
            <a:r>
              <a:rPr lang="en-US" b="1" dirty="0"/>
              <a:t>environmental pressures </a:t>
            </a:r>
            <a:r>
              <a:rPr lang="en-US" dirty="0"/>
              <a:t>on both the dromedary and the Bactrian camel.</a:t>
            </a:r>
          </a:p>
        </p:txBody>
      </p:sp>
    </p:spTree>
    <p:extLst>
      <p:ext uri="{BB962C8B-B14F-4D97-AF65-F5344CB8AC3E}">
        <p14:creationId xmlns:p14="http://schemas.microsoft.com/office/powerpoint/2010/main" val="28601508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305800" cy="6019800"/>
          </a:xfrm>
        </p:spPr>
        <p:txBody>
          <a:bodyPr>
            <a:normAutofit lnSpcReduction="10000"/>
          </a:bodyPr>
          <a:lstStyle/>
          <a:p>
            <a:r>
              <a:rPr lang="en-US" dirty="0">
                <a:latin typeface="Times New Roman" pitchFamily="18" charset="0"/>
                <a:cs typeface="Times New Roman" pitchFamily="18" charset="0"/>
              </a:rPr>
              <a:t>The names of the dromedary breeds and types found in Africa often reflect </a:t>
            </a:r>
            <a:endParaRPr lang="en-US" dirty="0" smtClean="0">
              <a:latin typeface="Times New Roman" pitchFamily="18" charset="0"/>
              <a:cs typeface="Times New Roman" pitchFamily="18" charset="0"/>
            </a:endParaRPr>
          </a:p>
          <a:p>
            <a:pPr>
              <a:buBlip>
                <a:blip r:embed="rId2"/>
              </a:buBlip>
            </a:pPr>
            <a:r>
              <a:rPr lang="en-US" dirty="0" smtClean="0">
                <a:latin typeface="Times New Roman" pitchFamily="18" charset="0"/>
                <a:cs typeface="Times New Roman" pitchFamily="18" charset="0"/>
              </a:rPr>
              <a:t>the </a:t>
            </a:r>
            <a:r>
              <a:rPr lang="en-US" b="1" dirty="0">
                <a:latin typeface="Times New Roman" pitchFamily="18" charset="0"/>
                <a:cs typeface="Times New Roman" pitchFamily="18" charset="0"/>
              </a:rPr>
              <a:t>locality </a:t>
            </a:r>
            <a:r>
              <a:rPr lang="en-US" dirty="0">
                <a:latin typeface="Times New Roman" pitchFamily="18" charset="0"/>
                <a:cs typeface="Times New Roman" pitchFamily="18" charset="0"/>
              </a:rPr>
              <a:t>or </a:t>
            </a:r>
            <a:r>
              <a:rPr lang="en-US" b="1" dirty="0">
                <a:latin typeface="Times New Roman" pitchFamily="18" charset="0"/>
                <a:cs typeface="Times New Roman" pitchFamily="18" charset="0"/>
              </a:rPr>
              <a:t>country </a:t>
            </a:r>
            <a:r>
              <a:rPr lang="en-US" dirty="0">
                <a:latin typeface="Times New Roman" pitchFamily="18" charset="0"/>
                <a:cs typeface="Times New Roman" pitchFamily="18" charset="0"/>
              </a:rPr>
              <a:t>where the animals are raised, </a:t>
            </a:r>
          </a:p>
          <a:p>
            <a:pPr>
              <a:buBlip>
                <a:blip r:embed="rId2"/>
              </a:buBlip>
            </a:pPr>
            <a:r>
              <a:rPr lang="en-US" dirty="0" smtClean="0">
                <a:latin typeface="Times New Roman" pitchFamily="18" charset="0"/>
                <a:cs typeface="Times New Roman" pitchFamily="18" charset="0"/>
              </a:rPr>
              <a:t>the </a:t>
            </a:r>
            <a:r>
              <a:rPr lang="en-US" b="1" dirty="0">
                <a:latin typeface="Times New Roman" pitchFamily="18" charset="0"/>
                <a:cs typeface="Times New Roman" pitchFamily="18" charset="0"/>
              </a:rPr>
              <a:t>people who breed them </a:t>
            </a:r>
            <a:r>
              <a:rPr lang="en-US" dirty="0">
                <a:latin typeface="Times New Roman" pitchFamily="18" charset="0"/>
                <a:cs typeface="Times New Roman" pitchFamily="18" charset="0"/>
              </a:rPr>
              <a:t>or simply </a:t>
            </a:r>
            <a:endParaRPr lang="en-US" dirty="0" smtClean="0">
              <a:latin typeface="Times New Roman" pitchFamily="18" charset="0"/>
              <a:cs typeface="Times New Roman" pitchFamily="18" charset="0"/>
            </a:endParaRPr>
          </a:p>
          <a:p>
            <a:pPr>
              <a:buBlip>
                <a:blip r:embed="rId2"/>
              </a:buBlip>
            </a:pPr>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animals' </a:t>
            </a:r>
            <a:r>
              <a:rPr lang="en-US" b="1" dirty="0" err="1">
                <a:latin typeface="Times New Roman" pitchFamily="18" charset="0"/>
                <a:cs typeface="Times New Roman" pitchFamily="18" charset="0"/>
              </a:rPr>
              <a:t>colour</a:t>
            </a:r>
            <a:r>
              <a:rPr lang="en-US" b="1" dirty="0">
                <a:latin typeface="Times New Roman" pitchFamily="18" charset="0"/>
                <a:cs typeface="Times New Roman" pitchFamily="18" charset="0"/>
              </a:rPr>
              <a:t>, </a:t>
            </a:r>
            <a:r>
              <a:rPr lang="en-US" dirty="0">
                <a:latin typeface="Times New Roman" pitchFamily="18" charset="0"/>
                <a:cs typeface="Times New Roman" pitchFamily="18" charset="0"/>
              </a:rPr>
              <a:t>rather than any division into work, riding or milking breeds</a:t>
            </a:r>
            <a:r>
              <a:rPr lang="en-US" dirty="0" smtClean="0">
                <a:latin typeface="Times New Roman" pitchFamily="18" charset="0"/>
                <a:cs typeface="Times New Roman" pitchFamily="18" charset="0"/>
              </a:rPr>
              <a:t>.</a:t>
            </a:r>
          </a:p>
          <a:p>
            <a:pPr marL="0" indent="0">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It is thus possible for the same camel types, with a common </a:t>
            </a:r>
            <a:r>
              <a:rPr lang="en-US" b="1" dirty="0">
                <a:latin typeface="Times New Roman" pitchFamily="18" charset="0"/>
                <a:cs typeface="Times New Roman" pitchFamily="18" charset="0"/>
              </a:rPr>
              <a:t>ancestry</a:t>
            </a:r>
            <a:r>
              <a:rPr lang="en-US" dirty="0">
                <a:latin typeface="Times New Roman" pitchFamily="18" charset="0"/>
                <a:cs typeface="Times New Roman" pitchFamily="18" charset="0"/>
              </a:rPr>
              <a:t> but occupying different geographical areas, to be </a:t>
            </a:r>
            <a:r>
              <a:rPr lang="en-US" dirty="0" err="1">
                <a:latin typeface="Times New Roman" pitchFamily="18" charset="0"/>
                <a:cs typeface="Times New Roman" pitchFamily="18" charset="0"/>
              </a:rPr>
              <a:t>labelled</a:t>
            </a:r>
            <a:r>
              <a:rPr lang="en-US" dirty="0">
                <a:latin typeface="Times New Roman" pitchFamily="18" charset="0"/>
                <a:cs typeface="Times New Roman" pitchFamily="18" charset="0"/>
              </a:rPr>
              <a:t> as </a:t>
            </a:r>
            <a:r>
              <a:rPr lang="en-US" b="1" dirty="0">
                <a:latin typeface="Times New Roman" pitchFamily="18" charset="0"/>
                <a:cs typeface="Times New Roman" pitchFamily="18" charset="0"/>
              </a:rPr>
              <a:t>two separate types or breeds</a:t>
            </a:r>
            <a:r>
              <a:rPr lang="en-US" b="1" dirty="0" smtClean="0">
                <a:latin typeface="Times New Roman" pitchFamily="18" charset="0"/>
                <a:cs typeface="Times New Roman" pitchFamily="18" charset="0"/>
              </a:rPr>
              <a:t>.</a:t>
            </a: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5722673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a:latin typeface="Times New Roman" pitchFamily="18" charset="0"/>
                <a:cs typeface="Times New Roman" pitchFamily="18" charset="0"/>
              </a:rPr>
              <a:t>Ethiopia</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457200" y="685800"/>
            <a:ext cx="8229600" cy="6019800"/>
          </a:xfrm>
        </p:spPr>
        <p:txBody>
          <a:bodyPr>
            <a:normAutofit lnSpcReduction="10000"/>
          </a:bodyPr>
          <a:lstStyle/>
          <a:p>
            <a:r>
              <a:rPr lang="en-US" sz="2800" dirty="0" smtClean="0">
                <a:latin typeface="Times New Roman" pitchFamily="18" charset="0"/>
                <a:cs typeface="Times New Roman" pitchFamily="18" charset="0"/>
              </a:rPr>
              <a:t>In </a:t>
            </a:r>
            <a:r>
              <a:rPr lang="en-US" sz="2800" dirty="0">
                <a:latin typeface="Times New Roman" pitchFamily="18" charset="0"/>
                <a:cs typeface="Times New Roman" pitchFamily="18" charset="0"/>
              </a:rPr>
              <a:t>Ethiopia camel types are commonly referred to by the </a:t>
            </a:r>
            <a:r>
              <a:rPr lang="en-US" sz="2800" b="1" dirty="0" err="1">
                <a:latin typeface="Times New Roman" pitchFamily="18" charset="0"/>
                <a:cs typeface="Times New Roman" pitchFamily="18" charset="0"/>
              </a:rPr>
              <a:t>colour</a:t>
            </a:r>
            <a:r>
              <a:rPr lang="en-US" sz="2800" b="1" dirty="0">
                <a:latin typeface="Times New Roman" pitchFamily="18" charset="0"/>
                <a:cs typeface="Times New Roman" pitchFamily="18" charset="0"/>
              </a:rPr>
              <a:t> of their coat. </a:t>
            </a:r>
            <a:endParaRPr lang="en-US" sz="2800" b="1"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Thus </a:t>
            </a:r>
            <a:r>
              <a:rPr lang="en-US" sz="2800" b="1" dirty="0">
                <a:solidFill>
                  <a:srgbClr val="FF0000"/>
                </a:solidFill>
                <a:latin typeface="Times New Roman" pitchFamily="18" charset="0"/>
                <a:cs typeface="Times New Roman" pitchFamily="18" charset="0"/>
              </a:rPr>
              <a:t>the Grain </a:t>
            </a:r>
            <a:r>
              <a:rPr lang="en-US" sz="2800" dirty="0">
                <a:latin typeface="Times New Roman" pitchFamily="18" charset="0"/>
                <a:cs typeface="Times New Roman" pitchFamily="18" charset="0"/>
              </a:rPr>
              <a:t>is a </a:t>
            </a:r>
            <a:r>
              <a:rPr lang="en-US" sz="2800" b="1" dirty="0">
                <a:latin typeface="Times New Roman" pitchFamily="18" charset="0"/>
                <a:cs typeface="Times New Roman" pitchFamily="18" charset="0"/>
              </a:rPr>
              <a:t>tawny </a:t>
            </a:r>
            <a:r>
              <a:rPr lang="en-US" sz="2800" b="1" dirty="0" err="1">
                <a:latin typeface="Times New Roman" pitchFamily="18" charset="0"/>
                <a:cs typeface="Times New Roman" pitchFamily="18" charset="0"/>
              </a:rPr>
              <a:t>coloured</a:t>
            </a:r>
            <a:r>
              <a:rPr lang="en-US" sz="2800" b="1" dirty="0">
                <a:latin typeface="Times New Roman" pitchFamily="18" charset="0"/>
                <a:cs typeface="Times New Roman" pitchFamily="18" charset="0"/>
              </a:rPr>
              <a:t> </a:t>
            </a:r>
            <a:r>
              <a:rPr lang="en-US" sz="2800" dirty="0">
                <a:latin typeface="Times New Roman" pitchFamily="18" charset="0"/>
                <a:cs typeface="Times New Roman" pitchFamily="18" charset="0"/>
              </a:rPr>
              <a:t>baggage camel of the </a:t>
            </a:r>
            <a:r>
              <a:rPr lang="en-US" sz="2800" dirty="0" err="1">
                <a:latin typeface="Times New Roman" pitchFamily="18" charset="0"/>
                <a:cs typeface="Times New Roman" pitchFamily="18" charset="0"/>
              </a:rPr>
              <a:t>Habab</a:t>
            </a:r>
            <a:r>
              <a:rPr lang="en-US" sz="2800" dirty="0">
                <a:latin typeface="Times New Roman" pitchFamily="18" charset="0"/>
                <a:cs typeface="Times New Roman" pitchFamily="18" charset="0"/>
              </a:rPr>
              <a:t>, Ad </a:t>
            </a:r>
            <a:r>
              <a:rPr lang="en-US" sz="2800" dirty="0" err="1">
                <a:latin typeface="Times New Roman" pitchFamily="18" charset="0"/>
                <a:cs typeface="Times New Roman" pitchFamily="18" charset="0"/>
              </a:rPr>
              <a:t>Shekh</a:t>
            </a:r>
            <a:r>
              <a:rPr lang="en-US" sz="2800" dirty="0">
                <a:latin typeface="Times New Roman" pitchFamily="18" charset="0"/>
                <a:cs typeface="Times New Roman" pitchFamily="18" charset="0"/>
              </a:rPr>
              <a:t>, Ad </a:t>
            </a:r>
            <a:r>
              <a:rPr lang="en-US" sz="2800" dirty="0" err="1">
                <a:latin typeface="Times New Roman" pitchFamily="18" charset="0"/>
                <a:cs typeface="Times New Roman" pitchFamily="18" charset="0"/>
              </a:rPr>
              <a:t>Temeryam</a:t>
            </a:r>
            <a:r>
              <a:rPr lang="en-US" sz="2800" dirty="0">
                <a:latin typeface="Times New Roman" pitchFamily="18" charset="0"/>
                <a:cs typeface="Times New Roman" pitchFamily="18" charset="0"/>
              </a:rPr>
              <a:t>, Ad </a:t>
            </a:r>
            <a:r>
              <a:rPr lang="en-US" sz="2800" dirty="0" err="1">
                <a:latin typeface="Times New Roman" pitchFamily="18" charset="0"/>
                <a:cs typeface="Times New Roman" pitchFamily="18" charset="0"/>
              </a:rPr>
              <a:t>Moalim</a:t>
            </a:r>
            <a:r>
              <a:rPr lang="en-US" sz="2800" dirty="0">
                <a:latin typeface="Times New Roman" pitchFamily="18" charset="0"/>
                <a:cs typeface="Times New Roman" pitchFamily="18" charset="0"/>
              </a:rPr>
              <a:t> and Ad </a:t>
            </a:r>
            <a:r>
              <a:rPr lang="en-US" sz="2800" dirty="0" err="1">
                <a:latin typeface="Times New Roman" pitchFamily="18" charset="0"/>
                <a:cs typeface="Times New Roman" pitchFamily="18" charset="0"/>
              </a:rPr>
              <a:t>Saora</a:t>
            </a:r>
            <a:r>
              <a:rPr lang="en-US" sz="2800" dirty="0">
                <a:latin typeface="Times New Roman" pitchFamily="18" charset="0"/>
                <a:cs typeface="Times New Roman" pitchFamily="18" charset="0"/>
              </a:rPr>
              <a:t> </a:t>
            </a:r>
            <a:r>
              <a:rPr lang="en-US" sz="2800" b="1" dirty="0">
                <a:latin typeface="Times New Roman" pitchFamily="18" charset="0"/>
                <a:cs typeface="Times New Roman" pitchFamily="18" charset="0"/>
              </a:rPr>
              <a:t>tribes</a:t>
            </a:r>
            <a:r>
              <a:rPr lang="en-US" sz="2800" dirty="0">
                <a:latin typeface="Times New Roman" pitchFamily="18" charset="0"/>
                <a:cs typeface="Times New Roman" pitchFamily="18" charset="0"/>
              </a:rPr>
              <a:t>. </a:t>
            </a:r>
            <a:endParaRPr lang="en-US" sz="2800" dirty="0" smtClean="0">
              <a:latin typeface="Times New Roman" pitchFamily="18" charset="0"/>
              <a:cs typeface="Times New Roman" pitchFamily="18" charset="0"/>
            </a:endParaRPr>
          </a:p>
          <a:p>
            <a:r>
              <a:rPr lang="en-US" sz="2800" b="1" dirty="0" smtClean="0">
                <a:solidFill>
                  <a:srgbClr val="FF0000"/>
                </a:solidFill>
                <a:latin typeface="Times New Roman" pitchFamily="18" charset="0"/>
                <a:cs typeface="Times New Roman" pitchFamily="18" charset="0"/>
              </a:rPr>
              <a:t>The </a:t>
            </a:r>
            <a:r>
              <a:rPr lang="en-US" sz="2800" b="1" dirty="0" err="1">
                <a:solidFill>
                  <a:srgbClr val="FF0000"/>
                </a:solidFill>
                <a:latin typeface="Times New Roman" pitchFamily="18" charset="0"/>
                <a:cs typeface="Times New Roman" pitchFamily="18" charset="0"/>
              </a:rPr>
              <a:t>Cajeh</a:t>
            </a:r>
            <a:r>
              <a:rPr lang="en-US" sz="2800" b="1" dirty="0">
                <a:solidFill>
                  <a:srgbClr val="FF0000"/>
                </a:solidFill>
                <a:latin typeface="Times New Roman" pitchFamily="18" charset="0"/>
                <a:cs typeface="Times New Roman" pitchFamily="18" charset="0"/>
              </a:rPr>
              <a:t> </a:t>
            </a:r>
            <a:r>
              <a:rPr lang="en-US" sz="2800" dirty="0">
                <a:latin typeface="Times New Roman" pitchFamily="18" charset="0"/>
                <a:cs typeface="Times New Roman" pitchFamily="18" charset="0"/>
              </a:rPr>
              <a:t>is a </a:t>
            </a:r>
            <a:r>
              <a:rPr lang="en-US" sz="2800" b="1" dirty="0">
                <a:latin typeface="Times New Roman" pitchFamily="18" charset="0"/>
                <a:cs typeface="Times New Roman" pitchFamily="18" charset="0"/>
              </a:rPr>
              <a:t>reddish animal </a:t>
            </a:r>
            <a:r>
              <a:rPr lang="en-US" sz="2800" dirty="0">
                <a:latin typeface="Times New Roman" pitchFamily="18" charset="0"/>
                <a:cs typeface="Times New Roman" pitchFamily="18" charset="0"/>
              </a:rPr>
              <a:t>of the </a:t>
            </a:r>
            <a:r>
              <a:rPr lang="en-US" sz="2800" dirty="0" err="1">
                <a:latin typeface="Times New Roman" pitchFamily="18" charset="0"/>
                <a:cs typeface="Times New Roman" pitchFamily="18" charset="0"/>
              </a:rPr>
              <a:t>Beni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Amer</a:t>
            </a:r>
            <a:r>
              <a:rPr lang="en-US" sz="2800" dirty="0">
                <a:latin typeface="Times New Roman" pitchFamily="18" charset="0"/>
                <a:cs typeface="Times New Roman" pitchFamily="18" charset="0"/>
              </a:rPr>
              <a:t> from the </a:t>
            </a:r>
            <a:r>
              <a:rPr lang="en-US" sz="2800" b="1" dirty="0" err="1">
                <a:latin typeface="Times New Roman" pitchFamily="18" charset="0"/>
                <a:cs typeface="Times New Roman" pitchFamily="18" charset="0"/>
              </a:rPr>
              <a:t>Khor</a:t>
            </a:r>
            <a:r>
              <a:rPr lang="en-US" sz="2800" b="1" dirty="0">
                <a:latin typeface="Times New Roman" pitchFamily="18" charset="0"/>
                <a:cs typeface="Times New Roman" pitchFamily="18" charset="0"/>
              </a:rPr>
              <a:t> Baraka </a:t>
            </a:r>
            <a:r>
              <a:rPr lang="en-US" sz="2800" dirty="0">
                <a:latin typeface="Times New Roman" pitchFamily="18" charset="0"/>
                <a:cs typeface="Times New Roman" pitchFamily="18" charset="0"/>
              </a:rPr>
              <a:t>region</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It is </a:t>
            </a:r>
            <a:r>
              <a:rPr lang="en-US" sz="2800" b="1" dirty="0">
                <a:latin typeface="Times New Roman" pitchFamily="18" charset="0"/>
                <a:cs typeface="Times New Roman" pitchFamily="18" charset="0"/>
              </a:rPr>
              <a:t>intermediate</a:t>
            </a:r>
            <a:r>
              <a:rPr lang="en-US" sz="2800" dirty="0">
                <a:latin typeface="Times New Roman" pitchFamily="18" charset="0"/>
                <a:cs typeface="Times New Roman" pitchFamily="18" charset="0"/>
              </a:rPr>
              <a:t> between the </a:t>
            </a:r>
            <a:r>
              <a:rPr lang="en-US" sz="2800" dirty="0" err="1">
                <a:latin typeface="Times New Roman" pitchFamily="18" charset="0"/>
                <a:cs typeface="Times New Roman" pitchFamily="18" charset="0"/>
              </a:rPr>
              <a:t>Bishari</a:t>
            </a:r>
            <a:r>
              <a:rPr lang="en-US" sz="2800" dirty="0">
                <a:latin typeface="Times New Roman" pitchFamily="18" charset="0"/>
                <a:cs typeface="Times New Roman" pitchFamily="18" charset="0"/>
              </a:rPr>
              <a:t> of Sudan and the Grain, and is used more as a pack animal</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b="1" dirty="0">
                <a:solidFill>
                  <a:srgbClr val="FF0000"/>
                </a:solidFill>
                <a:latin typeface="Times New Roman" pitchFamily="18" charset="0"/>
                <a:cs typeface="Times New Roman" pitchFamily="18" charset="0"/>
              </a:rPr>
              <a:t>The Danakil </a:t>
            </a:r>
            <a:r>
              <a:rPr lang="en-US" sz="2800" dirty="0">
                <a:latin typeface="Times New Roman" pitchFamily="18" charset="0"/>
                <a:cs typeface="Times New Roman" pitchFamily="18" charset="0"/>
              </a:rPr>
              <a:t>is a native of the desert of the same name. </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Other </a:t>
            </a:r>
            <a:r>
              <a:rPr lang="en-US" sz="2800" dirty="0">
                <a:latin typeface="Times New Roman" pitchFamily="18" charset="0"/>
                <a:cs typeface="Times New Roman" pitchFamily="18" charset="0"/>
              </a:rPr>
              <a:t>camel types of mixed breeding (especially Arab blood) are found in small numbers in the country.</a:t>
            </a:r>
          </a:p>
        </p:txBody>
      </p:sp>
    </p:spTree>
    <p:extLst>
      <p:ext uri="{BB962C8B-B14F-4D97-AF65-F5344CB8AC3E}">
        <p14:creationId xmlns:p14="http://schemas.microsoft.com/office/powerpoint/2010/main" val="22814473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685800"/>
          </a:xfrm>
        </p:spPr>
        <p:txBody>
          <a:bodyPr>
            <a:normAutofit fontScale="90000"/>
          </a:bodyPr>
          <a:lstStyle/>
          <a:p>
            <a:r>
              <a:rPr lang="en-US" b="1" dirty="0">
                <a:latin typeface="Times New Roman" pitchFamily="18" charset="0"/>
                <a:cs typeface="Times New Roman" pitchFamily="18" charset="0"/>
              </a:rPr>
              <a:t>2. Reproductive performance</a:t>
            </a:r>
            <a:r>
              <a:rPr lang="en-US" dirty="0"/>
              <a:t/>
            </a:r>
            <a:br>
              <a:rPr lang="en-US" dirty="0"/>
            </a:br>
            <a:endParaRPr lang="en-US" dirty="0"/>
          </a:p>
        </p:txBody>
      </p:sp>
      <p:sp>
        <p:nvSpPr>
          <p:cNvPr id="3" name="Content Placeholder 2"/>
          <p:cNvSpPr>
            <a:spLocks noGrp="1"/>
          </p:cNvSpPr>
          <p:nvPr>
            <p:ph idx="1"/>
          </p:nvPr>
        </p:nvSpPr>
        <p:spPr>
          <a:xfrm>
            <a:off x="381000" y="914400"/>
            <a:ext cx="8534400" cy="5638800"/>
          </a:xfrm>
        </p:spPr>
        <p:txBody>
          <a:bodyPr>
            <a:normAutofit fontScale="92500"/>
          </a:bodyPr>
          <a:lstStyle/>
          <a:p>
            <a:r>
              <a:rPr lang="en-US" sz="2800" dirty="0" smtClean="0">
                <a:latin typeface="Times New Roman" pitchFamily="18" charset="0"/>
                <a:cs typeface="Times New Roman" pitchFamily="18" charset="0"/>
              </a:rPr>
              <a:t>The </a:t>
            </a:r>
            <a:r>
              <a:rPr lang="en-US" sz="2800" dirty="0">
                <a:latin typeface="Times New Roman" pitchFamily="18" charset="0"/>
                <a:cs typeface="Times New Roman" pitchFamily="18" charset="0"/>
              </a:rPr>
              <a:t>level of fertility in domestic animals results from a number of interacting factors, </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some </a:t>
            </a:r>
            <a:r>
              <a:rPr lang="en-US" sz="2800" dirty="0">
                <a:latin typeface="Times New Roman" pitchFamily="18" charset="0"/>
                <a:cs typeface="Times New Roman" pitchFamily="18" charset="0"/>
              </a:rPr>
              <a:t>of which have a </a:t>
            </a:r>
            <a:r>
              <a:rPr lang="en-US" sz="2800" b="1" dirty="0">
                <a:latin typeface="Times New Roman" pitchFamily="18" charset="0"/>
                <a:cs typeface="Times New Roman" pitchFamily="18" charset="0"/>
              </a:rPr>
              <a:t>genetic basis </a:t>
            </a:r>
            <a:r>
              <a:rPr lang="en-US" sz="2800" dirty="0">
                <a:latin typeface="Times New Roman" pitchFamily="18" charset="0"/>
                <a:cs typeface="Times New Roman" pitchFamily="18" charset="0"/>
              </a:rPr>
              <a:t>while others are </a:t>
            </a:r>
            <a:r>
              <a:rPr lang="en-US" sz="2800" b="1" dirty="0">
                <a:latin typeface="Times New Roman" pitchFamily="18" charset="0"/>
                <a:cs typeface="Times New Roman" pitchFamily="18" charset="0"/>
              </a:rPr>
              <a:t>environmental in origin</a:t>
            </a:r>
            <a:r>
              <a:rPr lang="en-US" sz="2800" dirty="0" smtClean="0">
                <a:latin typeface="Times New Roman" pitchFamily="18" charset="0"/>
                <a:cs typeface="Times New Roman" pitchFamily="18" charset="0"/>
              </a:rPr>
              <a:t>.</a:t>
            </a:r>
          </a:p>
          <a:p>
            <a:pPr marL="0" indent="0">
              <a:buNone/>
            </a:pPr>
            <a:r>
              <a:rPr lang="en-US" sz="2800" dirty="0" smtClean="0">
                <a:latin typeface="Times New Roman" pitchFamily="18" charset="0"/>
                <a:cs typeface="Times New Roman" pitchFamily="18" charset="0"/>
              </a:rPr>
              <a:t> </a:t>
            </a:r>
          </a:p>
          <a:p>
            <a:r>
              <a:rPr lang="en-US" sz="2800" dirty="0" smtClean="0">
                <a:latin typeface="Times New Roman" pitchFamily="18" charset="0"/>
                <a:cs typeface="Times New Roman" pitchFamily="18" charset="0"/>
              </a:rPr>
              <a:t>In </a:t>
            </a:r>
            <a:r>
              <a:rPr lang="en-US" sz="2800" dirty="0">
                <a:latin typeface="Times New Roman" pitchFamily="18" charset="0"/>
                <a:cs typeface="Times New Roman" pitchFamily="18" charset="0"/>
              </a:rPr>
              <a:t>most domesticated species much research has been undertaken to discover how these factors operate, but unfortunately thorough investigations of this kind have not so far been carried out for the dromedary. </a:t>
            </a:r>
            <a:endParaRPr lang="en-US" sz="2800" dirty="0" smtClean="0">
              <a:latin typeface="Times New Roman" pitchFamily="18" charset="0"/>
              <a:cs typeface="Times New Roman" pitchFamily="18" charset="0"/>
            </a:endParaRPr>
          </a:p>
          <a:p>
            <a:pPr marL="0" indent="0">
              <a:buNone/>
            </a:pP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Based </a:t>
            </a:r>
            <a:r>
              <a:rPr lang="en-US" sz="2800" dirty="0">
                <a:latin typeface="Times New Roman" pitchFamily="18" charset="0"/>
                <a:cs typeface="Times New Roman" pitchFamily="18" charset="0"/>
              </a:rPr>
              <a:t>on the available literature, an attempt is made here to explain some aspects of the reproductive anatomy, physiology and performance of the dromedary.</a:t>
            </a:r>
          </a:p>
        </p:txBody>
      </p:sp>
    </p:spTree>
    <p:extLst>
      <p:ext uri="{BB962C8B-B14F-4D97-AF65-F5344CB8AC3E}">
        <p14:creationId xmlns:p14="http://schemas.microsoft.com/office/powerpoint/2010/main" val="37951292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smtClean="0">
                <a:latin typeface="Times New Roman" pitchFamily="18" charset="0"/>
                <a:cs typeface="Times New Roman" pitchFamily="18" charset="0"/>
              </a:rPr>
              <a:t>Chapter 2:- Reproduction and Behavior of camel</a:t>
            </a:r>
            <a:r>
              <a:rPr lang="en-US" sz="2800" b="1" dirty="0">
                <a:latin typeface="Times New Roman" pitchFamily="18" charset="0"/>
                <a:cs typeface="Times New Roman" pitchFamily="18" charset="0"/>
              </a:rPr>
              <a:t/>
            </a:r>
            <a:br>
              <a:rPr lang="en-US" sz="2800" b="1" dirty="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381000" y="1295400"/>
            <a:ext cx="8382000" cy="5257800"/>
          </a:xfrm>
        </p:spPr>
        <p:txBody>
          <a:bodyPr>
            <a:normAutofit fontScale="77500" lnSpcReduction="20000"/>
          </a:bodyPr>
          <a:lstStyle/>
          <a:p>
            <a:r>
              <a:rPr lang="en-US" b="1" dirty="0">
                <a:latin typeface="Times New Roman" pitchFamily="18" charset="0"/>
                <a:cs typeface="Times New Roman" pitchFamily="18" charset="0"/>
              </a:rPr>
              <a:t>2.1 </a:t>
            </a:r>
            <a:r>
              <a:rPr lang="en-US" b="1" dirty="0" smtClean="0">
                <a:latin typeface="Times New Roman" pitchFamily="18" charset="0"/>
                <a:cs typeface="Times New Roman" pitchFamily="18" charset="0"/>
              </a:rPr>
              <a:t>Anatomy and physiology of  Male and female reproductive organs</a:t>
            </a:r>
          </a:p>
          <a:p>
            <a:r>
              <a:rPr lang="en-US" b="1" dirty="0" smtClean="0">
                <a:latin typeface="Times New Roman" pitchFamily="18" charset="0"/>
                <a:cs typeface="Times New Roman" pitchFamily="18" charset="0"/>
              </a:rPr>
              <a:t>2.1.1. </a:t>
            </a:r>
            <a:r>
              <a:rPr lang="en-US" b="1" dirty="0">
                <a:latin typeface="Times New Roman" pitchFamily="18" charset="0"/>
                <a:cs typeface="Times New Roman" pitchFamily="18" charset="0"/>
              </a:rPr>
              <a:t>The Male Reproductive </a:t>
            </a:r>
            <a:r>
              <a:rPr lang="en-US" b="1" dirty="0" smtClean="0">
                <a:latin typeface="Times New Roman" pitchFamily="18" charset="0"/>
                <a:cs typeface="Times New Roman" pitchFamily="18" charset="0"/>
              </a:rPr>
              <a:t>organs</a:t>
            </a:r>
            <a:endParaRPr lang="en-US" b="1" dirty="0">
              <a:latin typeface="Times New Roman" pitchFamily="18" charset="0"/>
              <a:cs typeface="Times New Roman" pitchFamily="18" charset="0"/>
            </a:endParaRPr>
          </a:p>
          <a:p>
            <a:pPr marL="0" indent="0" algn="ctr">
              <a:buNone/>
            </a:pPr>
            <a:r>
              <a:rPr lang="en-US" b="1" dirty="0" smtClean="0">
                <a:solidFill>
                  <a:srgbClr val="FF0000"/>
                </a:solidFill>
                <a:latin typeface="Times New Roman" pitchFamily="18" charset="0"/>
                <a:cs typeface="Times New Roman" pitchFamily="18" charset="0"/>
              </a:rPr>
              <a:t>A. Scrotum </a:t>
            </a:r>
            <a:r>
              <a:rPr lang="en-US" b="1" dirty="0">
                <a:solidFill>
                  <a:srgbClr val="FF0000"/>
                </a:solidFill>
                <a:latin typeface="Times New Roman" pitchFamily="18" charset="0"/>
                <a:cs typeface="Times New Roman" pitchFamily="18" charset="0"/>
              </a:rPr>
              <a:t>and testis</a:t>
            </a:r>
            <a:endParaRPr lang="en-US" dirty="0">
              <a:solidFill>
                <a:srgbClr val="FF0000"/>
              </a:solidFill>
              <a:latin typeface="Times New Roman" pitchFamily="18" charset="0"/>
              <a:cs typeface="Times New Roman" pitchFamily="18" charset="0"/>
            </a:endParaRPr>
          </a:p>
          <a:p>
            <a:r>
              <a:rPr lang="en-US" dirty="0">
                <a:latin typeface="Times New Roman" pitchFamily="18" charset="0"/>
                <a:cs typeface="Times New Roman" pitchFamily="18" charset="0"/>
              </a:rPr>
              <a:t>The scrotum lies high in the </a:t>
            </a:r>
            <a:r>
              <a:rPr lang="en-US" dirty="0" err="1">
                <a:latin typeface="Times New Roman" pitchFamily="18" charset="0"/>
                <a:cs typeface="Times New Roman" pitchFamily="18" charset="0"/>
              </a:rPr>
              <a:t>perineal</a:t>
            </a:r>
            <a:r>
              <a:rPr lang="en-US" dirty="0">
                <a:latin typeface="Times New Roman" pitchFamily="18" charset="0"/>
                <a:cs typeface="Times New Roman" pitchFamily="18" charset="0"/>
              </a:rPr>
              <a:t> region, as in the dog or the boar, not pendulous as in the bull or the ram. </a:t>
            </a:r>
          </a:p>
          <a:p>
            <a:r>
              <a:rPr lang="en-US" dirty="0">
                <a:latin typeface="Times New Roman" pitchFamily="18" charset="0"/>
                <a:cs typeface="Times New Roman" pitchFamily="18" charset="0"/>
              </a:rPr>
              <a:t>However, in a few cases the scrotal sac is somewhat elongated and consequently the testicles are situated in a similar manner to those in the bull.</a:t>
            </a:r>
          </a:p>
          <a:p>
            <a:r>
              <a:rPr lang="en-US" dirty="0">
                <a:latin typeface="Times New Roman" pitchFamily="18" charset="0"/>
                <a:cs typeface="Times New Roman" pitchFamily="18" charset="0"/>
              </a:rPr>
              <a:t> A</a:t>
            </a:r>
            <a:r>
              <a:rPr lang="en-US" b="1" dirty="0">
                <a:latin typeface="Times New Roman" pitchFamily="18" charset="0"/>
                <a:cs typeface="Times New Roman" pitchFamily="18" charset="0"/>
              </a:rPr>
              <a:t> faint- line</a:t>
            </a:r>
            <a:r>
              <a:rPr lang="en-US" dirty="0">
                <a:latin typeface="Times New Roman" pitchFamily="18" charset="0"/>
                <a:cs typeface="Times New Roman" pitchFamily="18" charset="0"/>
              </a:rPr>
              <a:t>, representing the raphe </a:t>
            </a:r>
            <a:r>
              <a:rPr lang="en-US" dirty="0" err="1">
                <a:latin typeface="Times New Roman" pitchFamily="18" charset="0"/>
                <a:cs typeface="Times New Roman" pitchFamily="18" charset="0"/>
              </a:rPr>
              <a:t>scroti</a:t>
            </a:r>
            <a:r>
              <a:rPr lang="en-US" dirty="0">
                <a:latin typeface="Times New Roman" pitchFamily="18" charset="0"/>
                <a:cs typeface="Times New Roman" pitchFamily="18" charset="0"/>
              </a:rPr>
              <a:t>, divides the scrotum into two parts. Each testis is separately situated in its own compartment which is sparsely covered with hair.</a:t>
            </a:r>
          </a:p>
          <a:p>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The camel testes have been described as being broadly similar to those of the horse, although differences become obvious on careful dissection.</a:t>
            </a:r>
          </a:p>
        </p:txBody>
      </p:sp>
    </p:spTree>
    <p:extLst>
      <p:ext uri="{BB962C8B-B14F-4D97-AF65-F5344CB8AC3E}">
        <p14:creationId xmlns:p14="http://schemas.microsoft.com/office/powerpoint/2010/main" val="5984797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610600" cy="6324600"/>
          </a:xfrm>
        </p:spPr>
        <p:txBody>
          <a:bodyPr>
            <a:noAutofit/>
          </a:bodyPr>
          <a:lstStyle/>
          <a:p>
            <a:r>
              <a:rPr lang="en-US" sz="2200" dirty="0">
                <a:latin typeface="Times New Roman" pitchFamily="18" charset="0"/>
                <a:cs typeface="Times New Roman" pitchFamily="18" charset="0"/>
              </a:rPr>
              <a:t>The testicles are oval in shape and lie obliquely with their long axes running </a:t>
            </a:r>
            <a:r>
              <a:rPr lang="en-US" sz="2200" dirty="0" err="1">
                <a:latin typeface="Times New Roman" pitchFamily="18" charset="0"/>
                <a:cs typeface="Times New Roman" pitchFamily="18" charset="0"/>
              </a:rPr>
              <a:t>cranioventrally</a:t>
            </a:r>
            <a:r>
              <a:rPr lang="en-US" sz="2200" dirty="0">
                <a:latin typeface="Times New Roman" pitchFamily="18" charset="0"/>
                <a:cs typeface="Times New Roman" pitchFamily="18" charset="0"/>
              </a:rPr>
              <a:t>. </a:t>
            </a:r>
          </a:p>
          <a:p>
            <a:r>
              <a:rPr lang="en-US" sz="2200" dirty="0">
                <a:latin typeface="Times New Roman" pitchFamily="18" charset="0"/>
                <a:cs typeface="Times New Roman" pitchFamily="18" charset="0"/>
              </a:rPr>
              <a:t>Both testes have limited mobility and normally they present a soft consistency. </a:t>
            </a:r>
          </a:p>
          <a:p>
            <a:r>
              <a:rPr lang="en-US" sz="2200" dirty="0">
                <a:latin typeface="Times New Roman" pitchFamily="18" charset="0"/>
                <a:cs typeface="Times New Roman" pitchFamily="18" charset="0"/>
              </a:rPr>
              <a:t>Normally the right testicle is smaller than the left one due to an enlarged </a:t>
            </a:r>
            <a:r>
              <a:rPr lang="en-US" sz="2200" dirty="0" err="1">
                <a:latin typeface="Times New Roman" pitchFamily="18" charset="0"/>
                <a:cs typeface="Times New Roman" pitchFamily="18" charset="0"/>
              </a:rPr>
              <a:t>pampiniform</a:t>
            </a:r>
            <a:r>
              <a:rPr lang="en-US" sz="2200" dirty="0">
                <a:latin typeface="Times New Roman" pitchFamily="18" charset="0"/>
                <a:cs typeface="Times New Roman" pitchFamily="18" charset="0"/>
              </a:rPr>
              <a:t> plexus on the left </a:t>
            </a:r>
            <a:r>
              <a:rPr lang="en-US" sz="2200" dirty="0" smtClean="0">
                <a:latin typeface="Times New Roman" pitchFamily="18" charset="0"/>
                <a:cs typeface="Times New Roman" pitchFamily="18" charset="0"/>
              </a:rPr>
              <a:t>side</a:t>
            </a:r>
          </a:p>
          <a:p>
            <a:r>
              <a:rPr lang="en-US" sz="2200" dirty="0">
                <a:latin typeface="Times New Roman" pitchFamily="18" charset="0"/>
                <a:cs typeface="Times New Roman" pitchFamily="18" charset="0"/>
              </a:rPr>
              <a:t>Marked increase in testicular weight, dimensions and volume of the testis between the ages of 5 and 10 years. </a:t>
            </a:r>
          </a:p>
          <a:p>
            <a:r>
              <a:rPr lang="en-US" sz="2200" dirty="0">
                <a:latin typeface="Times New Roman" pitchFamily="18" charset="0"/>
                <a:cs typeface="Times New Roman" pitchFamily="18" charset="0"/>
              </a:rPr>
              <a:t>Seasonal changes in testicular size have been observed; during the rutting season an increase in size </a:t>
            </a:r>
            <a:r>
              <a:rPr lang="en-US" sz="2200" dirty="0" smtClean="0">
                <a:latin typeface="Times New Roman" pitchFamily="18" charset="0"/>
                <a:cs typeface="Times New Roman" pitchFamily="18" charset="0"/>
              </a:rPr>
              <a:t>occurs.</a:t>
            </a: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Which means being </a:t>
            </a:r>
            <a:r>
              <a:rPr lang="en-US" sz="2200" b="1" dirty="0">
                <a:latin typeface="Times New Roman" pitchFamily="18" charset="0"/>
                <a:cs typeface="Times New Roman" pitchFamily="18" charset="0"/>
              </a:rPr>
              <a:t>smallest</a:t>
            </a:r>
            <a:r>
              <a:rPr lang="en-US" sz="2200" dirty="0">
                <a:latin typeface="Times New Roman" pitchFamily="18" charset="0"/>
                <a:cs typeface="Times New Roman" pitchFamily="18" charset="0"/>
              </a:rPr>
              <a:t> during the</a:t>
            </a:r>
            <a:r>
              <a:rPr lang="en-US" sz="2200" b="1" dirty="0">
                <a:latin typeface="Times New Roman" pitchFamily="18" charset="0"/>
                <a:cs typeface="Times New Roman" pitchFamily="18" charset="0"/>
              </a:rPr>
              <a:t> summer </a:t>
            </a:r>
            <a:r>
              <a:rPr lang="en-US" sz="2200" dirty="0">
                <a:latin typeface="Times New Roman" pitchFamily="18" charset="0"/>
                <a:cs typeface="Times New Roman" pitchFamily="18" charset="0"/>
              </a:rPr>
              <a:t>and </a:t>
            </a:r>
            <a:r>
              <a:rPr lang="en-US" sz="2200" b="1" dirty="0">
                <a:latin typeface="Times New Roman" pitchFamily="18" charset="0"/>
                <a:cs typeface="Times New Roman" pitchFamily="18" charset="0"/>
              </a:rPr>
              <a:t>largest in spring</a:t>
            </a:r>
            <a:r>
              <a:rPr lang="en-US" sz="2200" dirty="0" smtClean="0">
                <a:latin typeface="Times New Roman" pitchFamily="18" charset="0"/>
                <a:cs typeface="Times New Roman" pitchFamily="18" charset="0"/>
              </a:rPr>
              <a:t>.</a:t>
            </a:r>
          </a:p>
          <a:p>
            <a:r>
              <a:rPr lang="en-US" sz="2200" dirty="0" smtClean="0">
                <a:latin typeface="Times New Roman" pitchFamily="18" charset="0"/>
                <a:cs typeface="Times New Roman" pitchFamily="18" charset="0"/>
              </a:rPr>
              <a:t> </a:t>
            </a:r>
            <a:r>
              <a:rPr lang="en-US" sz="2200" dirty="0">
                <a:latin typeface="Times New Roman" pitchFamily="18" charset="0"/>
                <a:cs typeface="Times New Roman" pitchFamily="18" charset="0"/>
              </a:rPr>
              <a:t>It also </a:t>
            </a:r>
            <a:r>
              <a:rPr lang="en-US" sz="2200" b="1" dirty="0">
                <a:latin typeface="Times New Roman" pitchFamily="18" charset="0"/>
                <a:cs typeface="Times New Roman" pitchFamily="18" charset="0"/>
              </a:rPr>
              <a:t>increases</a:t>
            </a:r>
            <a:r>
              <a:rPr lang="en-US" sz="2200" dirty="0">
                <a:latin typeface="Times New Roman" pitchFamily="18" charset="0"/>
                <a:cs typeface="Times New Roman" pitchFamily="18" charset="0"/>
              </a:rPr>
              <a:t> in size during the </a:t>
            </a:r>
            <a:r>
              <a:rPr lang="en-US" sz="2200" b="1" dirty="0">
                <a:latin typeface="Times New Roman" pitchFamily="18" charset="0"/>
                <a:cs typeface="Times New Roman" pitchFamily="18" charset="0"/>
              </a:rPr>
              <a:t>breeding season</a:t>
            </a:r>
            <a:r>
              <a:rPr lang="en-US" sz="2200" b="1"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Season has influence on the number of </a:t>
            </a:r>
            <a:r>
              <a:rPr lang="en-US" sz="2200" b="1" dirty="0">
                <a:latin typeface="Times New Roman" pitchFamily="18" charset="0"/>
                <a:cs typeface="Times New Roman" pitchFamily="18" charset="0"/>
              </a:rPr>
              <a:t>germinal cells</a:t>
            </a:r>
            <a:r>
              <a:rPr lang="en-US" sz="2200" dirty="0">
                <a:latin typeface="Times New Roman" pitchFamily="18" charset="0"/>
                <a:cs typeface="Times New Roman" pitchFamily="18" charset="0"/>
              </a:rPr>
              <a:t>, </a:t>
            </a:r>
            <a:r>
              <a:rPr lang="en-US" sz="2200" b="1" dirty="0" err="1">
                <a:latin typeface="Times New Roman" pitchFamily="18" charset="0"/>
                <a:cs typeface="Times New Roman" pitchFamily="18" charset="0"/>
              </a:rPr>
              <a:t>spermatogonia</a:t>
            </a:r>
            <a:r>
              <a:rPr lang="en-US" sz="2200" dirty="0">
                <a:latin typeface="Times New Roman" pitchFamily="18" charset="0"/>
                <a:cs typeface="Times New Roman" pitchFamily="18" charset="0"/>
              </a:rPr>
              <a:t>, </a:t>
            </a:r>
            <a:r>
              <a:rPr lang="en-US" sz="2200" b="1" dirty="0">
                <a:latin typeface="Times New Roman" pitchFamily="18" charset="0"/>
                <a:cs typeface="Times New Roman" pitchFamily="18" charset="0"/>
              </a:rPr>
              <a:t>spermatids</a:t>
            </a:r>
            <a:r>
              <a:rPr lang="en-US" sz="2200" dirty="0">
                <a:latin typeface="Times New Roman" pitchFamily="18" charset="0"/>
                <a:cs typeface="Times New Roman" pitchFamily="18" charset="0"/>
              </a:rPr>
              <a:t> and </a:t>
            </a:r>
            <a:r>
              <a:rPr lang="en-US" sz="2200" b="1" dirty="0">
                <a:latin typeface="Times New Roman" pitchFamily="18" charset="0"/>
                <a:cs typeface="Times New Roman" pitchFamily="18" charset="0"/>
              </a:rPr>
              <a:t>sperm cells</a:t>
            </a:r>
            <a:r>
              <a:rPr lang="en-US" sz="2200" dirty="0">
                <a:latin typeface="Times New Roman" pitchFamily="18" charset="0"/>
                <a:cs typeface="Times New Roman" pitchFamily="18" charset="0"/>
              </a:rPr>
              <a:t>, implying that the non-breeding season of the camel is </a:t>
            </a:r>
            <a:r>
              <a:rPr lang="en-US" sz="2200" dirty="0" smtClean="0">
                <a:latin typeface="Times New Roman" pitchFamily="18" charset="0"/>
                <a:cs typeface="Times New Roman" pitchFamily="18" charset="0"/>
              </a:rPr>
              <a:t>char-zed </a:t>
            </a:r>
            <a:r>
              <a:rPr lang="en-US" sz="2200" dirty="0">
                <a:latin typeface="Times New Roman" pitchFamily="18" charset="0"/>
                <a:cs typeface="Times New Roman" pitchFamily="18" charset="0"/>
              </a:rPr>
              <a:t>by </a:t>
            </a:r>
            <a:r>
              <a:rPr lang="en-US" sz="2200" b="1" dirty="0">
                <a:latin typeface="Times New Roman" pitchFamily="18" charset="0"/>
                <a:cs typeface="Times New Roman" pitchFamily="18" charset="0"/>
              </a:rPr>
              <a:t>reduced spermatogenesis </a:t>
            </a:r>
            <a:r>
              <a:rPr lang="en-US" sz="2200" dirty="0">
                <a:latin typeface="Times New Roman" pitchFamily="18" charset="0"/>
                <a:cs typeface="Times New Roman" pitchFamily="18" charset="0"/>
              </a:rPr>
              <a:t>rather than complete </a:t>
            </a:r>
            <a:r>
              <a:rPr lang="en-US" sz="2200" dirty="0" smtClean="0">
                <a:latin typeface="Times New Roman" pitchFamily="18" charset="0"/>
                <a:cs typeface="Times New Roman" pitchFamily="18" charset="0"/>
              </a:rPr>
              <a:t>a spermatogenesis</a:t>
            </a:r>
            <a:r>
              <a:rPr lang="en-US" sz="2200" dirty="0">
                <a:latin typeface="Times New Roman" pitchFamily="18" charset="0"/>
                <a:cs typeface="Times New Roman" pitchFamily="18" charset="0"/>
              </a:rPr>
              <a:t>, as is found in some </a:t>
            </a:r>
            <a:r>
              <a:rPr lang="en-US" sz="2200" b="1" dirty="0">
                <a:latin typeface="Times New Roman" pitchFamily="18" charset="0"/>
                <a:cs typeface="Times New Roman" pitchFamily="18" charset="0"/>
              </a:rPr>
              <a:t>non-domestic ungulates</a:t>
            </a:r>
            <a:r>
              <a:rPr lang="en-US" sz="2200" b="1" dirty="0" smtClean="0">
                <a:latin typeface="Times New Roman" pitchFamily="18" charset="0"/>
                <a:cs typeface="Times New Roman" pitchFamily="18" charset="0"/>
              </a:rPr>
              <a:t>.</a:t>
            </a:r>
            <a:endParaRPr lang="en-US" sz="22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6943060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248400"/>
          </a:xfrm>
        </p:spPr>
        <p:txBody>
          <a:bodyPr>
            <a:normAutofit/>
          </a:bodyPr>
          <a:lstStyle/>
          <a:p>
            <a:r>
              <a:rPr lang="en-US" sz="2400" dirty="0">
                <a:latin typeface="Times New Roman" pitchFamily="18" charset="0"/>
                <a:cs typeface="Times New Roman" pitchFamily="18" charset="0"/>
              </a:rPr>
              <a:t>In this respect the Arabian </a:t>
            </a:r>
            <a:r>
              <a:rPr lang="en-US" sz="2400" b="1" dirty="0">
                <a:latin typeface="Times New Roman" pitchFamily="18" charset="0"/>
                <a:cs typeface="Times New Roman" pitchFamily="18" charset="0"/>
              </a:rPr>
              <a:t>camel studied </a:t>
            </a:r>
            <a:r>
              <a:rPr lang="en-US" sz="2400" dirty="0">
                <a:latin typeface="Times New Roman" pitchFamily="18" charset="0"/>
                <a:cs typeface="Times New Roman" pitchFamily="18" charset="0"/>
              </a:rPr>
              <a:t>was found to be </a:t>
            </a:r>
            <a:r>
              <a:rPr lang="en-US" sz="2400" b="1" dirty="0">
                <a:latin typeface="Times New Roman" pitchFamily="18" charset="0"/>
                <a:cs typeface="Times New Roman" pitchFamily="18" charset="0"/>
              </a:rPr>
              <a:t>very similar </a:t>
            </a:r>
            <a:r>
              <a:rPr lang="en-US" sz="2400" dirty="0">
                <a:latin typeface="Times New Roman" pitchFamily="18" charset="0"/>
                <a:cs typeface="Times New Roman" pitchFamily="18" charset="0"/>
              </a:rPr>
              <a:t>to the</a:t>
            </a:r>
            <a:r>
              <a:rPr lang="en-US" sz="2400" b="1" dirty="0">
                <a:latin typeface="Times New Roman" pitchFamily="18" charset="0"/>
                <a:cs typeface="Times New Roman" pitchFamily="18" charset="0"/>
              </a:rPr>
              <a:t> ram</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fluctuation in sperm cell numbers was confirmed in the quantitative studies of Osman and El-</a:t>
            </a:r>
            <a:r>
              <a:rPr lang="en-US" sz="2400" dirty="0" err="1">
                <a:latin typeface="Times New Roman" pitchFamily="18" charset="0"/>
                <a:cs typeface="Times New Roman" pitchFamily="18" charset="0"/>
              </a:rPr>
              <a:t>Azab</a:t>
            </a:r>
            <a:r>
              <a:rPr lang="en-US" sz="2400" dirty="0">
                <a:latin typeface="Times New Roman" pitchFamily="18" charset="0"/>
                <a:cs typeface="Times New Roman" pitchFamily="18" charset="0"/>
              </a:rPr>
              <a:t> (1974).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They </a:t>
            </a:r>
            <a:r>
              <a:rPr lang="en-US" sz="2400" dirty="0">
                <a:latin typeface="Times New Roman" pitchFamily="18" charset="0"/>
                <a:cs typeface="Times New Roman" pitchFamily="18" charset="0"/>
              </a:rPr>
              <a:t>found that the testes of the camel are not only small for the size of the animal compared with other species,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but </a:t>
            </a:r>
            <a:r>
              <a:rPr lang="en-US" sz="2400" dirty="0">
                <a:latin typeface="Times New Roman" pitchFamily="18" charset="0"/>
                <a:cs typeface="Times New Roman" pitchFamily="18" charset="0"/>
              </a:rPr>
              <a:t>also contain fewer cells per gram of testicular tissue when compared with the bull, buffalo, ram and boar</a:t>
            </a:r>
            <a:r>
              <a:rPr lang="en-US" sz="2400" dirty="0" smtClean="0">
                <a:latin typeface="Times New Roman" pitchFamily="18" charset="0"/>
                <a:cs typeface="Times New Roman" pitchFamily="18" charset="0"/>
              </a:rPr>
              <a:t>.</a:t>
            </a:r>
          </a:p>
          <a:p>
            <a:r>
              <a:rPr lang="en-US" sz="2400" b="1" dirty="0">
                <a:latin typeface="Times New Roman" pitchFamily="18" charset="0"/>
                <a:cs typeface="Times New Roman" pitchFamily="18" charset="0"/>
              </a:rPr>
              <a:t>Estimated daily </a:t>
            </a:r>
            <a:r>
              <a:rPr lang="en-US" sz="2400" dirty="0">
                <a:latin typeface="Times New Roman" pitchFamily="18" charset="0"/>
                <a:cs typeface="Times New Roman" pitchFamily="18" charset="0"/>
              </a:rPr>
              <a:t>spermatozoa production rates in Egyptian and Sudanese camels were 8.1 and 5.6 (x10</a:t>
            </a:r>
            <a:r>
              <a:rPr lang="en-US" sz="2400" baseline="30000" dirty="0">
                <a:latin typeface="Times New Roman" pitchFamily="18" charset="0"/>
                <a:cs typeface="Times New Roman" pitchFamily="18" charset="0"/>
              </a:rPr>
              <a:t>9</a:t>
            </a:r>
            <a:r>
              <a:rPr lang="en-US" sz="2400" dirty="0">
                <a:latin typeface="Times New Roman" pitchFamily="18" charset="0"/>
                <a:cs typeface="Times New Roman" pitchFamily="18" charset="0"/>
              </a:rPr>
              <a:t>) cells </a:t>
            </a:r>
            <a:r>
              <a:rPr lang="en-US" sz="2400" b="1" dirty="0">
                <a:latin typeface="Times New Roman" pitchFamily="18" charset="0"/>
                <a:cs typeface="Times New Roman" pitchFamily="18" charset="0"/>
              </a:rPr>
              <a:t>during the spring</a:t>
            </a:r>
            <a:r>
              <a:rPr lang="en-US" sz="2400" dirty="0">
                <a:latin typeface="Times New Roman" pitchFamily="18" charset="0"/>
                <a:cs typeface="Times New Roman" pitchFamily="18" charset="0"/>
              </a:rPr>
              <a:t>, </a:t>
            </a:r>
          </a:p>
          <a:p>
            <a:r>
              <a:rPr lang="en-US" sz="2400" dirty="0">
                <a:latin typeface="Times New Roman" pitchFamily="18" charset="0"/>
                <a:cs typeface="Times New Roman" pitchFamily="18" charset="0"/>
              </a:rPr>
              <a:t>while </a:t>
            </a:r>
            <a:r>
              <a:rPr lang="en-US" sz="2400" b="1" dirty="0">
                <a:latin typeface="Times New Roman" pitchFamily="18" charset="0"/>
                <a:cs typeface="Times New Roman" pitchFamily="18" charset="0"/>
              </a:rPr>
              <a:t>in the autumn </a:t>
            </a:r>
            <a:r>
              <a:rPr lang="en-US" sz="2400" dirty="0">
                <a:latin typeface="Times New Roman" pitchFamily="18" charset="0"/>
                <a:cs typeface="Times New Roman" pitchFamily="18" charset="0"/>
              </a:rPr>
              <a:t>they were 4.2 and 3.2 (x10</a:t>
            </a:r>
            <a:r>
              <a:rPr lang="en-US" sz="2400" baseline="30000" dirty="0">
                <a:latin typeface="Times New Roman" pitchFamily="18" charset="0"/>
                <a:cs typeface="Times New Roman" pitchFamily="18" charset="0"/>
              </a:rPr>
              <a:t>9</a:t>
            </a:r>
            <a:r>
              <a:rPr lang="en-US" sz="2400" dirty="0">
                <a:latin typeface="Times New Roman" pitchFamily="18" charset="0"/>
                <a:cs typeface="Times New Roman" pitchFamily="18" charset="0"/>
              </a:rPr>
              <a:t>) cells. </a:t>
            </a:r>
          </a:p>
          <a:p>
            <a:r>
              <a:rPr lang="en-US" sz="2400" dirty="0">
                <a:latin typeface="Times New Roman" pitchFamily="18" charset="0"/>
                <a:cs typeface="Times New Roman" pitchFamily="18" charset="0"/>
              </a:rPr>
              <a:t>These values are </a:t>
            </a:r>
            <a:r>
              <a:rPr lang="en-US" sz="2400" b="1" dirty="0">
                <a:latin typeface="Times New Roman" pitchFamily="18" charset="0"/>
                <a:cs typeface="Times New Roman" pitchFamily="18" charset="0"/>
              </a:rPr>
              <a:t>much lower </a:t>
            </a:r>
            <a:r>
              <a:rPr lang="en-US" sz="2400" dirty="0">
                <a:latin typeface="Times New Roman" pitchFamily="18" charset="0"/>
                <a:cs typeface="Times New Roman" pitchFamily="18" charset="0"/>
              </a:rPr>
              <a:t>than the figure of 13.1 (×10</a:t>
            </a:r>
            <a:r>
              <a:rPr lang="en-US" sz="2400" baseline="30000" dirty="0">
                <a:latin typeface="Times New Roman" pitchFamily="18" charset="0"/>
                <a:cs typeface="Times New Roman" pitchFamily="18" charset="0"/>
              </a:rPr>
              <a:t>9</a:t>
            </a:r>
            <a:r>
              <a:rPr lang="en-US" sz="2400" dirty="0">
                <a:latin typeface="Times New Roman" pitchFamily="18" charset="0"/>
                <a:cs typeface="Times New Roman" pitchFamily="18" charset="0"/>
              </a:rPr>
              <a:t>) cells quoted </a:t>
            </a:r>
            <a:r>
              <a:rPr lang="en-US" sz="2400" b="1" dirty="0">
                <a:latin typeface="Times New Roman" pitchFamily="18" charset="0"/>
                <a:cs typeface="Times New Roman" pitchFamily="18" charset="0"/>
              </a:rPr>
              <a:t>for the bull</a:t>
            </a:r>
            <a:r>
              <a:rPr lang="en-US" sz="2400" dirty="0">
                <a:latin typeface="Times New Roman" pitchFamily="18" charset="0"/>
                <a:cs typeface="Times New Roman" pitchFamily="18" charset="0"/>
              </a:rPr>
              <a:t>. </a:t>
            </a:r>
          </a:p>
          <a:p>
            <a:pPr marL="0" indent="0">
              <a:buNone/>
            </a:pPr>
            <a:endParaRPr lang="en-US" sz="2400" dirty="0"/>
          </a:p>
        </p:txBody>
      </p:sp>
    </p:spTree>
    <p:extLst>
      <p:ext uri="{BB962C8B-B14F-4D97-AF65-F5344CB8AC3E}">
        <p14:creationId xmlns:p14="http://schemas.microsoft.com/office/powerpoint/2010/main" val="8809655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normAutofit/>
          </a:bodyPr>
          <a:lstStyle/>
          <a:p>
            <a:r>
              <a:rPr lang="en-US" sz="2400" dirty="0" err="1">
                <a:latin typeface="Times New Roman" pitchFamily="18" charset="0"/>
                <a:cs typeface="Times New Roman" pitchFamily="18" charset="0"/>
              </a:rPr>
              <a:t>Leese</a:t>
            </a:r>
            <a:r>
              <a:rPr lang="en-US" sz="2400" dirty="0">
                <a:latin typeface="Times New Roman" pitchFamily="18" charset="0"/>
                <a:cs typeface="Times New Roman" pitchFamily="18" charset="0"/>
              </a:rPr>
              <a:t> (1927) described camel sperm cells as resembling those of the ram.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Khan </a:t>
            </a:r>
            <a:r>
              <a:rPr lang="en-US" sz="2400" dirty="0">
                <a:latin typeface="Times New Roman" pitchFamily="18" charset="0"/>
                <a:cs typeface="Times New Roman" pitchFamily="18" charset="0"/>
              </a:rPr>
              <a:t>and </a:t>
            </a:r>
            <a:r>
              <a:rPr lang="en-US" sz="2400" dirty="0" err="1">
                <a:latin typeface="Times New Roman" pitchFamily="18" charset="0"/>
                <a:cs typeface="Times New Roman" pitchFamily="18" charset="0"/>
              </a:rPr>
              <a:t>Kholi</a:t>
            </a:r>
            <a:r>
              <a:rPr lang="en-US" sz="2400" dirty="0">
                <a:latin typeface="Times New Roman" pitchFamily="18" charset="0"/>
                <a:cs typeface="Times New Roman" pitchFamily="18" charset="0"/>
              </a:rPr>
              <a:t> (1973a) studied the physical characteristics of camel spermatozoa and gave the following data: </a:t>
            </a:r>
            <a:endParaRPr lang="en-US" sz="2400" dirty="0" smtClean="0">
              <a:latin typeface="Times New Roman" pitchFamily="18" charset="0"/>
              <a:cs typeface="Times New Roman" pitchFamily="18" charset="0"/>
            </a:endParaRPr>
          </a:p>
          <a:p>
            <a:pPr lvl="1">
              <a:buFont typeface="Wingdings" pitchFamily="2" charset="2"/>
              <a:buChar char="ü"/>
            </a:pPr>
            <a:r>
              <a:rPr lang="en-US" sz="2400" dirty="0" smtClean="0">
                <a:latin typeface="Times New Roman" pitchFamily="18" charset="0"/>
                <a:cs typeface="Times New Roman" pitchFamily="18" charset="0"/>
              </a:rPr>
              <a:t>head </a:t>
            </a:r>
            <a:r>
              <a:rPr lang="en-US" sz="2400" dirty="0">
                <a:latin typeface="Times New Roman" pitchFamily="18" charset="0"/>
                <a:cs typeface="Times New Roman" pitchFamily="18" charset="0"/>
              </a:rPr>
              <a:t>length, 5.35 (5.08—6.35); </a:t>
            </a:r>
            <a:endParaRPr lang="en-US" sz="2400" dirty="0" smtClean="0">
              <a:latin typeface="Times New Roman" pitchFamily="18" charset="0"/>
              <a:cs typeface="Times New Roman" pitchFamily="18" charset="0"/>
            </a:endParaRPr>
          </a:p>
          <a:p>
            <a:pPr lvl="1">
              <a:buFont typeface="Wingdings" pitchFamily="2" charset="2"/>
              <a:buChar char="ü"/>
            </a:pPr>
            <a:r>
              <a:rPr lang="en-US" sz="2400" dirty="0" smtClean="0">
                <a:latin typeface="Times New Roman" pitchFamily="18" charset="0"/>
                <a:cs typeface="Times New Roman" pitchFamily="18" charset="0"/>
              </a:rPr>
              <a:t>head </a:t>
            </a:r>
            <a:r>
              <a:rPr lang="en-US" sz="2400" dirty="0">
                <a:latin typeface="Times New Roman" pitchFamily="18" charset="0"/>
                <a:cs typeface="Times New Roman" pitchFamily="18" charset="0"/>
              </a:rPr>
              <a:t>width, 3.42 (3.17—3.81</a:t>
            </a:r>
            <a:r>
              <a:rPr lang="en-US" sz="2400" dirty="0" smtClean="0">
                <a:latin typeface="Times New Roman" pitchFamily="18" charset="0"/>
                <a:cs typeface="Times New Roman" pitchFamily="18" charset="0"/>
              </a:rPr>
              <a:t>);</a:t>
            </a:r>
          </a:p>
          <a:p>
            <a:pPr lvl="1">
              <a:buFont typeface="Wingdings" pitchFamily="2" charset="2"/>
              <a:buChar char="ü"/>
            </a:pP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tail length, 35.62 (34.2—37.5); </a:t>
            </a:r>
            <a:r>
              <a:rPr lang="en-US" sz="2400" dirty="0" smtClean="0">
                <a:latin typeface="Times New Roman" pitchFamily="18" charset="0"/>
                <a:cs typeface="Times New Roman" pitchFamily="18" charset="0"/>
              </a:rPr>
              <a:t>and </a:t>
            </a:r>
          </a:p>
          <a:p>
            <a:pPr lvl="1">
              <a:buFont typeface="Wingdings" pitchFamily="2" charset="2"/>
              <a:buChar char="ü"/>
            </a:pPr>
            <a:r>
              <a:rPr lang="en-US" sz="2400" dirty="0" smtClean="0">
                <a:latin typeface="Times New Roman" pitchFamily="18" charset="0"/>
                <a:cs typeface="Times New Roman" pitchFamily="18" charset="0"/>
              </a:rPr>
              <a:t>overall </a:t>
            </a:r>
            <a:r>
              <a:rPr lang="en-US" sz="2400" dirty="0">
                <a:latin typeface="Times New Roman" pitchFamily="18" charset="0"/>
                <a:cs typeface="Times New Roman" pitchFamily="18" charset="0"/>
              </a:rPr>
              <a:t>length of the sperm, 48.37 (46.9—50.8).</a:t>
            </a:r>
          </a:p>
          <a:p>
            <a:r>
              <a:rPr lang="en-US" sz="2400" dirty="0">
                <a:latin typeface="Times New Roman" pitchFamily="18" charset="0"/>
                <a:cs typeface="Times New Roman" pitchFamily="18" charset="0"/>
              </a:rPr>
              <a:t>The posterior border of the camel testis is convex and free.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anterior surface is flattened, except where the epididymis attaches to the anterior-dorsal point.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Here </a:t>
            </a:r>
            <a:r>
              <a:rPr lang="en-US" sz="2400" dirty="0">
                <a:latin typeface="Times New Roman" pitchFamily="18" charset="0"/>
                <a:cs typeface="Times New Roman" pitchFamily="18" charset="0"/>
              </a:rPr>
              <a:t>the efferent ducts emerge from the gonadal interior.</a:t>
            </a:r>
          </a:p>
        </p:txBody>
      </p:sp>
    </p:spTree>
    <p:extLst>
      <p:ext uri="{BB962C8B-B14F-4D97-AF65-F5344CB8AC3E}">
        <p14:creationId xmlns:p14="http://schemas.microsoft.com/office/powerpoint/2010/main" val="5693034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7772400" cy="5791200"/>
          </a:xfrm>
        </p:spPr>
        <p:txBody>
          <a:bodyPr>
            <a:normAutofit fontScale="92500"/>
          </a:bodyPr>
          <a:lstStyle/>
          <a:p>
            <a:pPr marL="0" indent="0" fontAlgn="base">
              <a:buNone/>
            </a:pPr>
            <a:endParaRPr lang="en-US" dirty="0"/>
          </a:p>
          <a:p>
            <a:pPr fontAlgn="base"/>
            <a:r>
              <a:rPr lang="en-US" dirty="0"/>
              <a:t>Humans have used camels as a means of </a:t>
            </a:r>
            <a:r>
              <a:rPr lang="en-US" b="1" dirty="0"/>
              <a:t>transport</a:t>
            </a:r>
            <a:r>
              <a:rPr lang="en-US" dirty="0"/>
              <a:t> for thousands of years. </a:t>
            </a:r>
          </a:p>
          <a:p>
            <a:pPr fontAlgn="base"/>
            <a:r>
              <a:rPr lang="en-US" dirty="0" smtClean="0"/>
              <a:t>They </a:t>
            </a:r>
            <a:r>
              <a:rPr lang="en-US" dirty="0"/>
              <a:t>can carry about </a:t>
            </a:r>
            <a:r>
              <a:rPr lang="en-US" b="1" dirty="0" smtClean="0"/>
              <a:t>170</a:t>
            </a:r>
            <a:r>
              <a:rPr lang="en-US" dirty="0" smtClean="0"/>
              <a:t> -- </a:t>
            </a:r>
            <a:r>
              <a:rPr lang="en-US" b="1" dirty="0"/>
              <a:t>270 </a:t>
            </a:r>
            <a:r>
              <a:rPr lang="en-US" b="1" dirty="0" smtClean="0"/>
              <a:t>kilograms </a:t>
            </a:r>
            <a:r>
              <a:rPr lang="en-US" dirty="0"/>
              <a:t>on their backs, according to </a:t>
            </a:r>
            <a:r>
              <a:rPr lang="en-US" dirty="0" smtClean="0"/>
              <a:t>national geography .</a:t>
            </a:r>
          </a:p>
          <a:p>
            <a:pPr marL="0" indent="0" fontAlgn="base">
              <a:buNone/>
            </a:pPr>
            <a:endParaRPr lang="en-US" dirty="0" smtClean="0"/>
          </a:p>
          <a:p>
            <a:pPr fontAlgn="base"/>
            <a:r>
              <a:rPr lang="en-US" dirty="0" smtClean="0"/>
              <a:t> </a:t>
            </a:r>
            <a:r>
              <a:rPr lang="en-US" dirty="0"/>
              <a:t>This earned these </a:t>
            </a:r>
            <a:r>
              <a:rPr lang="en-US" b="1" dirty="0"/>
              <a:t>beasts of burden </a:t>
            </a:r>
            <a:r>
              <a:rPr lang="en-US" dirty="0"/>
              <a:t>a nickname, "</a:t>
            </a:r>
            <a:r>
              <a:rPr lang="en-US" b="1" dirty="0"/>
              <a:t>ships of the desert</a:t>
            </a:r>
            <a:r>
              <a:rPr lang="en-US" dirty="0" smtClean="0"/>
              <a:t>.“</a:t>
            </a:r>
          </a:p>
          <a:p>
            <a:pPr fontAlgn="base"/>
            <a:r>
              <a:rPr lang="en-US" b="1" dirty="0" smtClean="0"/>
              <a:t> </a:t>
            </a:r>
            <a:r>
              <a:rPr lang="en-US" b="1" dirty="0"/>
              <a:t>Domestic camels </a:t>
            </a:r>
            <a:r>
              <a:rPr lang="en-US" dirty="0"/>
              <a:t>are often the main source of </a:t>
            </a:r>
            <a:r>
              <a:rPr lang="en-US" b="1" dirty="0"/>
              <a:t>meat</a:t>
            </a:r>
            <a:r>
              <a:rPr lang="en-US" dirty="0"/>
              <a:t>, </a:t>
            </a:r>
            <a:r>
              <a:rPr lang="en-US" b="1" dirty="0"/>
              <a:t>milk</a:t>
            </a:r>
            <a:r>
              <a:rPr lang="en-US" dirty="0"/>
              <a:t> and </a:t>
            </a:r>
            <a:r>
              <a:rPr lang="en-US" b="1" dirty="0"/>
              <a:t>even leather </a:t>
            </a:r>
            <a:r>
              <a:rPr lang="en-US" dirty="0"/>
              <a:t>or </a:t>
            </a:r>
            <a:r>
              <a:rPr lang="en-US" b="1" dirty="0"/>
              <a:t>wool products</a:t>
            </a:r>
            <a:r>
              <a:rPr lang="en-US" dirty="0"/>
              <a:t>.</a:t>
            </a:r>
          </a:p>
          <a:p>
            <a:endParaRPr lang="en-US" dirty="0"/>
          </a:p>
          <a:p>
            <a:pPr marL="0" indent="0">
              <a:buNone/>
            </a:pPr>
            <a:endParaRPr lang="en-US" dirty="0"/>
          </a:p>
        </p:txBody>
      </p:sp>
    </p:spTree>
    <p:extLst>
      <p:ext uri="{BB962C8B-B14F-4D97-AF65-F5344CB8AC3E}">
        <p14:creationId xmlns:p14="http://schemas.microsoft.com/office/powerpoint/2010/main" val="15108475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31838"/>
          </a:xfrm>
        </p:spPr>
        <p:txBody>
          <a:bodyPr>
            <a:normAutofit fontScale="90000"/>
          </a:bodyPr>
          <a:lstStyle/>
          <a:p>
            <a:r>
              <a:rPr lang="en-US" sz="3600" dirty="0" smtClean="0">
                <a:latin typeface="Times New Roman" pitchFamily="18" charset="0"/>
                <a:cs typeface="Times New Roman" pitchFamily="18" charset="0"/>
              </a:rPr>
              <a:t>Male organs…</a:t>
            </a:r>
            <a:r>
              <a:rPr lang="en-US" sz="3600" dirty="0" err="1" smtClean="0">
                <a:latin typeface="Times New Roman" pitchFamily="18" charset="0"/>
                <a:cs typeface="Times New Roman" pitchFamily="18" charset="0"/>
              </a:rPr>
              <a:t>cont,d</a:t>
            </a:r>
            <a:r>
              <a:rPr lang="en-US" sz="3600" dirty="0" smtClean="0">
                <a:latin typeface="Times New Roman" pitchFamily="18" charset="0"/>
                <a:cs typeface="Times New Roman" pitchFamily="18" charset="0"/>
              </a:rPr>
              <a:t/>
            </a:r>
            <a:br>
              <a:rPr lang="en-US" sz="3600"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2700" b="1" dirty="0" smtClean="0">
                <a:solidFill>
                  <a:srgbClr val="FF0000"/>
                </a:solidFill>
                <a:latin typeface="Times New Roman" pitchFamily="18" charset="0"/>
                <a:cs typeface="Times New Roman" pitchFamily="18" charset="0"/>
              </a:rPr>
              <a:t>B. Epididymis and </a:t>
            </a:r>
            <a:r>
              <a:rPr lang="en-US" sz="2700" b="1" dirty="0" err="1" smtClean="0">
                <a:solidFill>
                  <a:srgbClr val="FF0000"/>
                </a:solidFill>
                <a:latin typeface="Times New Roman" pitchFamily="18" charset="0"/>
                <a:cs typeface="Times New Roman" pitchFamily="18" charset="0"/>
              </a:rPr>
              <a:t>ductus</a:t>
            </a:r>
            <a:r>
              <a:rPr lang="en-US" sz="2700" b="1" dirty="0" smtClean="0">
                <a:solidFill>
                  <a:srgbClr val="FF0000"/>
                </a:solidFill>
                <a:latin typeface="Times New Roman" pitchFamily="18" charset="0"/>
                <a:cs typeface="Times New Roman" pitchFamily="18" charset="0"/>
              </a:rPr>
              <a:t> deferens</a:t>
            </a:r>
            <a:r>
              <a:rPr lang="en-US" dirty="0" smtClean="0"/>
              <a:t/>
            </a:r>
            <a:br>
              <a:rPr lang="en-US" dirty="0" smtClean="0"/>
            </a:br>
            <a:endParaRPr lang="en-US" dirty="0"/>
          </a:p>
        </p:txBody>
      </p:sp>
      <p:sp>
        <p:nvSpPr>
          <p:cNvPr id="3" name="Content Placeholder 2"/>
          <p:cNvSpPr>
            <a:spLocks noGrp="1"/>
          </p:cNvSpPr>
          <p:nvPr>
            <p:ph idx="1"/>
          </p:nvPr>
        </p:nvSpPr>
        <p:spPr>
          <a:xfrm>
            <a:off x="457200" y="1447800"/>
            <a:ext cx="8153400" cy="5105400"/>
          </a:xfrm>
        </p:spPr>
        <p:txBody>
          <a:bodyPr>
            <a:normAutofit lnSpcReduction="10000"/>
          </a:bodyPr>
          <a:lstStyle/>
          <a:p>
            <a:r>
              <a:rPr lang="en-US" sz="2400" b="1" dirty="0" smtClean="0">
                <a:solidFill>
                  <a:srgbClr val="FF0000"/>
                </a:solidFill>
                <a:latin typeface="Times New Roman" pitchFamily="18" charset="0"/>
                <a:cs typeface="Times New Roman" pitchFamily="18" charset="0"/>
              </a:rPr>
              <a:t>Epididymis </a:t>
            </a:r>
          </a:p>
          <a:p>
            <a:r>
              <a:rPr lang="en-US" sz="2400" dirty="0" smtClean="0">
                <a:latin typeface="Times New Roman" pitchFamily="18" charset="0"/>
                <a:cs typeface="Times New Roman" pitchFamily="18" charset="0"/>
              </a:rPr>
              <a:t>As </a:t>
            </a:r>
            <a:r>
              <a:rPr lang="en-US" sz="2400" dirty="0">
                <a:latin typeface="Times New Roman" pitchFamily="18" charset="0"/>
                <a:cs typeface="Times New Roman" pitchFamily="18" charset="0"/>
              </a:rPr>
              <a:t>in other species the epididymis has three parts: </a:t>
            </a:r>
            <a:r>
              <a:rPr lang="en-US" sz="2400" b="1" dirty="0">
                <a:latin typeface="Times New Roman" pitchFamily="18" charset="0"/>
                <a:cs typeface="Times New Roman" pitchFamily="18" charset="0"/>
              </a:rPr>
              <a:t>head, body </a:t>
            </a:r>
            <a:r>
              <a:rPr lang="en-US" sz="2400" dirty="0">
                <a:latin typeface="Times New Roman" pitchFamily="18" charset="0"/>
                <a:cs typeface="Times New Roman" pitchFamily="18" charset="0"/>
              </a:rPr>
              <a:t>and </a:t>
            </a:r>
            <a:r>
              <a:rPr lang="en-US" sz="2400" b="1" dirty="0">
                <a:latin typeface="Times New Roman" pitchFamily="18" charset="0"/>
                <a:cs typeface="Times New Roman" pitchFamily="18" charset="0"/>
              </a:rPr>
              <a:t>tail</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err="1">
                <a:latin typeface="Times New Roman" pitchFamily="18" charset="0"/>
                <a:cs typeface="Times New Roman" pitchFamily="18" charset="0"/>
              </a:rPr>
              <a:t>epididymal</a:t>
            </a:r>
            <a:r>
              <a:rPr lang="en-US" sz="2400" dirty="0">
                <a:latin typeface="Times New Roman" pitchFamily="18" charset="0"/>
                <a:cs typeface="Times New Roman" pitchFamily="18" charset="0"/>
              </a:rPr>
              <a:t> ligament makes a very tight connection between the testis and the </a:t>
            </a:r>
            <a:r>
              <a:rPr lang="en-US" sz="2400" dirty="0" err="1">
                <a:latin typeface="Times New Roman" pitchFamily="18" charset="0"/>
                <a:cs typeface="Times New Roman" pitchFamily="18" charset="0"/>
              </a:rPr>
              <a:t>epididymal</a:t>
            </a:r>
            <a:r>
              <a:rPr lang="en-US" sz="2400" dirty="0">
                <a:latin typeface="Times New Roman" pitchFamily="18" charset="0"/>
                <a:cs typeface="Times New Roman" pitchFamily="18" charset="0"/>
              </a:rPr>
              <a:t> tail.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Studies </a:t>
            </a:r>
            <a:r>
              <a:rPr lang="en-US" sz="2400" dirty="0">
                <a:latin typeface="Times New Roman" pitchFamily="18" charset="0"/>
                <a:cs typeface="Times New Roman" pitchFamily="18" charset="0"/>
              </a:rPr>
              <a:t>on histological and the </a:t>
            </a:r>
            <a:r>
              <a:rPr lang="en-US" sz="2400" dirty="0" err="1">
                <a:latin typeface="Times New Roman" pitchFamily="18" charset="0"/>
                <a:cs typeface="Times New Roman" pitchFamily="18" charset="0"/>
              </a:rPr>
              <a:t>histochemical</a:t>
            </a:r>
            <a:r>
              <a:rPr lang="en-US" sz="2400" dirty="0">
                <a:latin typeface="Times New Roman" pitchFamily="18" charset="0"/>
                <a:cs typeface="Times New Roman" pitchFamily="18" charset="0"/>
              </a:rPr>
              <a:t> characteristics of the different regions of the epididymis of the adult camels indicate there are changes in the </a:t>
            </a:r>
            <a:r>
              <a:rPr lang="en-US" sz="2400" dirty="0" err="1">
                <a:latin typeface="Times New Roman" pitchFamily="18" charset="0"/>
                <a:cs typeface="Times New Roman" pitchFamily="18" charset="0"/>
              </a:rPr>
              <a:t>histochemical</a:t>
            </a:r>
            <a:r>
              <a:rPr lang="en-US" sz="2400" dirty="0">
                <a:latin typeface="Times New Roman" pitchFamily="18" charset="0"/>
                <a:cs typeface="Times New Roman" pitchFamily="18" charset="0"/>
              </a:rPr>
              <a:t> activity correlated with the </a:t>
            </a:r>
            <a:r>
              <a:rPr lang="en-US" sz="2400" b="1" dirty="0">
                <a:latin typeface="Times New Roman" pitchFamily="18" charset="0"/>
                <a:cs typeface="Times New Roman" pitchFamily="18" charset="0"/>
              </a:rPr>
              <a:t>rutting season</a:t>
            </a:r>
            <a:r>
              <a:rPr lang="en-US" sz="2400" dirty="0">
                <a:latin typeface="Times New Roman" pitchFamily="18" charset="0"/>
                <a:cs typeface="Times New Roman" pitchFamily="18" charset="0"/>
              </a:rPr>
              <a:t> which is due to maturation and storage of sperm.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body of the epididymis accounts for almost 50 percent of the total </a:t>
            </a:r>
            <a:r>
              <a:rPr lang="en-US" sz="2400" dirty="0" err="1">
                <a:latin typeface="Times New Roman" pitchFamily="18" charset="0"/>
                <a:cs typeface="Times New Roman" pitchFamily="18" charset="0"/>
              </a:rPr>
              <a:t>epididymal</a:t>
            </a:r>
            <a:r>
              <a:rPr lang="en-US" sz="2400" dirty="0">
                <a:latin typeface="Times New Roman" pitchFamily="18" charset="0"/>
                <a:cs typeface="Times New Roman" pitchFamily="18" charset="0"/>
              </a:rPr>
              <a:t> weight.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It differs from other species in the fact that sperm cells are predominantly stored in the </a:t>
            </a:r>
            <a:r>
              <a:rPr lang="en-US" sz="2400" b="1" dirty="0">
                <a:latin typeface="Times New Roman" pitchFamily="18" charset="0"/>
                <a:cs typeface="Times New Roman" pitchFamily="18" charset="0"/>
              </a:rPr>
              <a:t>body itself. </a:t>
            </a: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30155733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638800"/>
          </a:xfrm>
        </p:spPr>
        <p:txBody>
          <a:bodyPr>
            <a:normAutofit/>
          </a:bodyPr>
          <a:lstStyle/>
          <a:p>
            <a:r>
              <a:rPr lang="en-US" sz="2400" b="1" dirty="0" smtClean="0">
                <a:solidFill>
                  <a:srgbClr val="FF0000"/>
                </a:solidFill>
                <a:latin typeface="Times New Roman" pitchFamily="18" charset="0"/>
                <a:cs typeface="Times New Roman" pitchFamily="18" charset="0"/>
              </a:rPr>
              <a:t>Vas deference</a:t>
            </a:r>
          </a:p>
          <a:p>
            <a:r>
              <a:rPr lang="en-US" sz="2400" dirty="0">
                <a:latin typeface="Times New Roman" pitchFamily="18" charset="0"/>
                <a:cs typeface="Times New Roman" pitchFamily="18" charset="0"/>
              </a:rPr>
              <a:t>Vas(vessel)deferens </a:t>
            </a:r>
            <a:r>
              <a:rPr lang="en-US" sz="2400" dirty="0" smtClean="0">
                <a:latin typeface="Times New Roman" pitchFamily="18" charset="0"/>
                <a:cs typeface="Times New Roman" pitchFamily="18" charset="0"/>
              </a:rPr>
              <a:t>is the </a:t>
            </a:r>
            <a:r>
              <a:rPr lang="en-US" sz="2400" dirty="0">
                <a:latin typeface="Times New Roman" pitchFamily="18" charset="0"/>
                <a:cs typeface="Times New Roman" pitchFamily="18" charset="0"/>
              </a:rPr>
              <a:t>excretory duct of the testis which conveys spermatozoa from the tail of the epididymis to the pelvic urethra and which sometimes unites with the excretory duct of the seminal vesicle to form the ejaculatory duct; called also </a:t>
            </a:r>
            <a:r>
              <a:rPr lang="en-US" sz="2400" b="1" dirty="0" err="1">
                <a:latin typeface="Times New Roman" pitchFamily="18" charset="0"/>
                <a:cs typeface="Times New Roman" pitchFamily="18" charset="0"/>
              </a:rPr>
              <a:t>ductus</a:t>
            </a:r>
            <a:r>
              <a:rPr lang="en-US" sz="2400" b="1" dirty="0">
                <a:latin typeface="Times New Roman" pitchFamily="18" charset="0"/>
                <a:cs typeface="Times New Roman" pitchFamily="18" charset="0"/>
              </a:rPr>
              <a:t> deferens</a:t>
            </a:r>
            <a:r>
              <a:rPr lang="en-US" sz="2400" dirty="0">
                <a:latin typeface="Times New Roman" pitchFamily="18" charset="0"/>
                <a:cs typeface="Times New Roman" pitchFamily="18" charset="0"/>
              </a:rPr>
              <a:t>.</a:t>
            </a: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vas deferens of the camel is remarkably twisted for much of its initial course, but becomes fairly straight towards the end portion. </a:t>
            </a:r>
          </a:p>
          <a:p>
            <a:r>
              <a:rPr lang="en-US" sz="2400" dirty="0" smtClean="0">
                <a:latin typeface="Times New Roman" pitchFamily="18" charset="0"/>
                <a:cs typeface="Times New Roman" pitchFamily="18" charset="0"/>
              </a:rPr>
              <a:t>This </a:t>
            </a:r>
            <a:r>
              <a:rPr lang="en-US" sz="2400" dirty="0">
                <a:latin typeface="Times New Roman" pitchFamily="18" charset="0"/>
                <a:cs typeface="Times New Roman" pitchFamily="18" charset="0"/>
              </a:rPr>
              <a:t>peculiarity results in a thickened spermatic cord, which is relatively long and houses the vas deferens, the </a:t>
            </a:r>
            <a:r>
              <a:rPr lang="en-US" sz="2400" dirty="0" err="1">
                <a:latin typeface="Times New Roman" pitchFamily="18" charset="0"/>
                <a:cs typeface="Times New Roman" pitchFamily="18" charset="0"/>
              </a:rPr>
              <a:t>pampiniform</a:t>
            </a:r>
            <a:r>
              <a:rPr lang="en-US" sz="2400" dirty="0">
                <a:latin typeface="Times New Roman" pitchFamily="18" charset="0"/>
                <a:cs typeface="Times New Roman" pitchFamily="18" charset="0"/>
              </a:rPr>
              <a:t> plexus, spermatic artery, nerves, </a:t>
            </a:r>
            <a:r>
              <a:rPr lang="en-US" sz="2400" dirty="0" err="1">
                <a:latin typeface="Times New Roman" pitchFamily="18" charset="0"/>
                <a:cs typeface="Times New Roman" pitchFamily="18" charset="0"/>
              </a:rPr>
              <a:t>lymphatics</a:t>
            </a:r>
            <a:r>
              <a:rPr lang="en-US" sz="2400" dirty="0">
                <a:latin typeface="Times New Roman" pitchFamily="18" charset="0"/>
                <a:cs typeface="Times New Roman" pitchFamily="18" charset="0"/>
              </a:rPr>
              <a:t> and the internal </a:t>
            </a:r>
            <a:r>
              <a:rPr lang="en-US" sz="2400" dirty="0" err="1">
                <a:latin typeface="Times New Roman" pitchFamily="18" charset="0"/>
                <a:cs typeface="Times New Roman" pitchFamily="18" charset="0"/>
              </a:rPr>
              <a:t>cremaster</a:t>
            </a:r>
            <a:r>
              <a:rPr lang="en-US" sz="2400" dirty="0">
                <a:latin typeface="Times New Roman" pitchFamily="18" charset="0"/>
                <a:cs typeface="Times New Roman" pitchFamily="18" charset="0"/>
              </a:rPr>
              <a:t> muscle.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internal inguinal ring of the camel is very narrow.</a:t>
            </a:r>
          </a:p>
          <a:p>
            <a:pPr marL="0" indent="0">
              <a:buNone/>
            </a:pPr>
            <a:endParaRPr lang="en-US" dirty="0"/>
          </a:p>
        </p:txBody>
      </p:sp>
      <p:sp>
        <p:nvSpPr>
          <p:cNvPr id="2" name="Rectangle 1"/>
          <p:cNvSpPr/>
          <p:nvPr/>
        </p:nvSpPr>
        <p:spPr>
          <a:xfrm>
            <a:off x="304800" y="57835"/>
            <a:ext cx="8610600" cy="830997"/>
          </a:xfrm>
          <a:prstGeom prst="rect">
            <a:avLst/>
          </a:prstGeom>
        </p:spPr>
        <p:txBody>
          <a:bodyPr wrap="square">
            <a:spAutoFit/>
          </a:bodyPr>
          <a:lstStyle/>
          <a:p>
            <a:pPr algn="ctr"/>
            <a:r>
              <a:rPr lang="en-US" sz="2400" dirty="0">
                <a:latin typeface="Times New Roman" pitchFamily="18" charset="0"/>
                <a:cs typeface="Times New Roman" pitchFamily="18" charset="0"/>
              </a:rPr>
              <a:t>Male organs…</a:t>
            </a:r>
            <a:r>
              <a:rPr lang="en-US" sz="2400" dirty="0" err="1">
                <a:latin typeface="Times New Roman" pitchFamily="18" charset="0"/>
                <a:cs typeface="Times New Roman" pitchFamily="18" charset="0"/>
              </a:rPr>
              <a:t>cont,d</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endParaRPr lang="en-US" sz="2400" dirty="0"/>
          </a:p>
        </p:txBody>
      </p:sp>
    </p:spTree>
    <p:extLst>
      <p:ext uri="{BB962C8B-B14F-4D97-AF65-F5344CB8AC3E}">
        <p14:creationId xmlns:p14="http://schemas.microsoft.com/office/powerpoint/2010/main" val="1931074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a:latin typeface="Times New Roman" pitchFamily="18" charset="0"/>
                <a:cs typeface="Times New Roman" pitchFamily="18" charset="0"/>
              </a:rPr>
              <a:t/>
            </a:r>
            <a:br>
              <a:rPr lang="en-US" sz="3600" b="1" dirty="0">
                <a:latin typeface="Times New Roman" pitchFamily="18" charset="0"/>
                <a:cs typeface="Times New Roman" pitchFamily="18" charset="0"/>
              </a:rPr>
            </a:br>
            <a:r>
              <a:rPr lang="en-US" sz="3600" b="1" dirty="0" smtClean="0">
                <a:latin typeface="Times New Roman" pitchFamily="18" charset="0"/>
                <a:cs typeface="Times New Roman" pitchFamily="18" charset="0"/>
              </a:rPr>
              <a:t>C. Male Accessory Glands</a:t>
            </a:r>
            <a:r>
              <a:rPr lang="en-US" dirty="0" smtClean="0"/>
              <a:t/>
            </a:r>
            <a:br>
              <a:rPr lang="en-US" dirty="0" smtClean="0"/>
            </a:br>
            <a:endParaRPr lang="en-US" dirty="0"/>
          </a:p>
        </p:txBody>
      </p:sp>
      <p:sp>
        <p:nvSpPr>
          <p:cNvPr id="3" name="Content Placeholder 2"/>
          <p:cNvSpPr>
            <a:spLocks noGrp="1"/>
          </p:cNvSpPr>
          <p:nvPr>
            <p:ph idx="1"/>
          </p:nvPr>
        </p:nvSpPr>
        <p:spPr>
          <a:xfrm>
            <a:off x="304800" y="1143000"/>
            <a:ext cx="8534400" cy="5486400"/>
          </a:xfrm>
        </p:spPr>
        <p:txBody>
          <a:bodyPr>
            <a:normAutofit lnSpcReduction="10000"/>
          </a:bodyPr>
          <a:lstStyle/>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camel has a </a:t>
            </a:r>
            <a:r>
              <a:rPr lang="en-US" sz="2400" b="1" dirty="0">
                <a:latin typeface="Times New Roman" pitchFamily="18" charset="0"/>
                <a:cs typeface="Times New Roman" pitchFamily="18" charset="0"/>
              </a:rPr>
              <a:t>prostate</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two </a:t>
            </a:r>
            <a:r>
              <a:rPr lang="en-US" sz="2400" b="1" dirty="0" err="1">
                <a:latin typeface="Times New Roman" pitchFamily="18" charset="0"/>
                <a:cs typeface="Times New Roman" pitchFamily="18" charset="0"/>
              </a:rPr>
              <a:t>ampullae</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ductus</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deferentis</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and </a:t>
            </a:r>
            <a:r>
              <a:rPr lang="en-US" sz="2400" b="1" dirty="0">
                <a:latin typeface="Times New Roman" pitchFamily="18" charset="0"/>
                <a:cs typeface="Times New Roman" pitchFamily="18" charset="0"/>
              </a:rPr>
              <a:t>two bulbourethral </a:t>
            </a:r>
            <a:r>
              <a:rPr lang="en-US" sz="2400" dirty="0">
                <a:latin typeface="Times New Roman" pitchFamily="18" charset="0"/>
                <a:cs typeface="Times New Roman" pitchFamily="18" charset="0"/>
              </a:rPr>
              <a:t>(Cowper's) glands but no seminal </a:t>
            </a:r>
            <a:r>
              <a:rPr lang="en-US" sz="2400" dirty="0" smtClean="0">
                <a:latin typeface="Times New Roman" pitchFamily="18" charset="0"/>
                <a:cs typeface="Times New Roman" pitchFamily="18" charset="0"/>
              </a:rPr>
              <a:t>vesicles (</a:t>
            </a:r>
            <a:r>
              <a:rPr lang="en-US" sz="2400" dirty="0" err="1" smtClean="0">
                <a:latin typeface="Times New Roman" pitchFamily="18" charset="0"/>
                <a:cs typeface="Times New Roman" pitchFamily="18" charset="0"/>
              </a:rPr>
              <a:t>Leese</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(1927) and </a:t>
            </a:r>
            <a:r>
              <a:rPr lang="en-US" sz="2400" dirty="0" err="1">
                <a:latin typeface="Times New Roman" pitchFamily="18" charset="0"/>
                <a:cs typeface="Times New Roman" pitchFamily="18" charset="0"/>
              </a:rPr>
              <a:t>Tayeb</a:t>
            </a:r>
            <a:r>
              <a:rPr lang="en-US" sz="2400" dirty="0">
                <a:latin typeface="Times New Roman" pitchFamily="18" charset="0"/>
                <a:cs typeface="Times New Roman" pitchFamily="18" charset="0"/>
              </a:rPr>
              <a:t> (1948) described the </a:t>
            </a:r>
            <a:r>
              <a:rPr lang="en-US" sz="2400" b="1" dirty="0">
                <a:latin typeface="Times New Roman" pitchFamily="18" charset="0"/>
                <a:cs typeface="Times New Roman" pitchFamily="18" charset="0"/>
              </a:rPr>
              <a:t>presence </a:t>
            </a:r>
            <a:r>
              <a:rPr lang="en-US" sz="2400" dirty="0">
                <a:latin typeface="Times New Roman" pitchFamily="18" charset="0"/>
                <a:cs typeface="Times New Roman" pitchFamily="18" charset="0"/>
              </a:rPr>
              <a:t>of the </a:t>
            </a:r>
            <a:r>
              <a:rPr lang="en-US" sz="2400" b="1" dirty="0">
                <a:latin typeface="Times New Roman" pitchFamily="18" charset="0"/>
                <a:cs typeface="Times New Roman" pitchFamily="18" charset="0"/>
              </a:rPr>
              <a:t>prostate gland </a:t>
            </a:r>
            <a:r>
              <a:rPr lang="en-US" sz="2400" dirty="0">
                <a:latin typeface="Times New Roman" pitchFamily="18" charset="0"/>
                <a:cs typeface="Times New Roman" pitchFamily="18" charset="0"/>
              </a:rPr>
              <a:t>and the </a:t>
            </a:r>
            <a:r>
              <a:rPr lang="en-US" sz="2400" b="1" dirty="0">
                <a:latin typeface="Times New Roman" pitchFamily="18" charset="0"/>
                <a:cs typeface="Times New Roman" pitchFamily="18" charset="0"/>
              </a:rPr>
              <a:t>absence</a:t>
            </a:r>
            <a:r>
              <a:rPr lang="en-US" sz="2400" dirty="0">
                <a:latin typeface="Times New Roman" pitchFamily="18" charset="0"/>
                <a:cs typeface="Times New Roman" pitchFamily="18" charset="0"/>
              </a:rPr>
              <a:t> of </a:t>
            </a:r>
            <a:r>
              <a:rPr lang="en-US" sz="2400" b="1" dirty="0">
                <a:latin typeface="Times New Roman" pitchFamily="18" charset="0"/>
                <a:cs typeface="Times New Roman" pitchFamily="18" charset="0"/>
              </a:rPr>
              <a:t>seminal </a:t>
            </a:r>
            <a:r>
              <a:rPr lang="en-US" sz="2400" b="1" dirty="0" smtClean="0">
                <a:latin typeface="Times New Roman" pitchFamily="18" charset="0"/>
                <a:cs typeface="Times New Roman" pitchFamily="18" charset="0"/>
              </a:rPr>
              <a:t>vesicles</a:t>
            </a:r>
            <a:r>
              <a:rPr lang="en-US" sz="2400" dirty="0" smtClean="0">
                <a:latin typeface="Times New Roman" pitchFamily="18" charset="0"/>
                <a:cs typeface="Times New Roman" pitchFamily="18" charset="0"/>
              </a:rPr>
              <a:t>). </a:t>
            </a: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 </a:t>
            </a:r>
            <a:r>
              <a:rPr lang="en-US" sz="2400" b="1" dirty="0">
                <a:latin typeface="Times New Roman" pitchFamily="18" charset="0"/>
                <a:cs typeface="Times New Roman" pitchFamily="18" charset="0"/>
              </a:rPr>
              <a:t>prostate gland </a:t>
            </a:r>
            <a:r>
              <a:rPr lang="en-US" sz="2400" dirty="0">
                <a:latin typeface="Times New Roman" pitchFamily="18" charset="0"/>
                <a:cs typeface="Times New Roman" pitchFamily="18" charset="0"/>
              </a:rPr>
              <a:t>consists of a massive body which is </a:t>
            </a:r>
            <a:r>
              <a:rPr lang="en-US" sz="2400" b="1" dirty="0">
                <a:latin typeface="Times New Roman" pitchFamily="18" charset="0"/>
                <a:cs typeface="Times New Roman" pitchFamily="18" charset="0"/>
              </a:rPr>
              <a:t>discoid shaped</a:t>
            </a:r>
            <a:r>
              <a:rPr lang="en-US" sz="2400" dirty="0">
                <a:latin typeface="Times New Roman" pitchFamily="18" charset="0"/>
                <a:cs typeface="Times New Roman" pitchFamily="18" charset="0"/>
              </a:rPr>
              <a:t> </a:t>
            </a:r>
            <a:r>
              <a:rPr lang="en-US" sz="2600" dirty="0">
                <a:latin typeface="Times New Roman" pitchFamily="18" charset="0"/>
                <a:cs typeface="Times New Roman" pitchFamily="18" charset="0"/>
              </a:rPr>
              <a:t>(a flat circular shape) made of two lobes joined by </a:t>
            </a:r>
            <a:r>
              <a:rPr lang="en-US" sz="2600" b="1" dirty="0">
                <a:latin typeface="Times New Roman" pitchFamily="18" charset="0"/>
                <a:cs typeface="Times New Roman" pitchFamily="18" charset="0"/>
              </a:rPr>
              <a:t>one isthmus (A cord-like tissue) </a:t>
            </a:r>
            <a:r>
              <a:rPr lang="en-US" sz="2400" dirty="0" smtClean="0">
                <a:latin typeface="Times New Roman" pitchFamily="18" charset="0"/>
                <a:cs typeface="Times New Roman" pitchFamily="18" charset="0"/>
              </a:rPr>
              <a:t>and </a:t>
            </a:r>
            <a:r>
              <a:rPr lang="en-US" sz="2400" dirty="0">
                <a:latin typeface="Times New Roman" pitchFamily="18" charset="0"/>
                <a:cs typeface="Times New Roman" pitchFamily="18" charset="0"/>
              </a:rPr>
              <a:t>is located on the dorsal aspect of the pelvic urethra and a small disseminated </a:t>
            </a:r>
            <a:r>
              <a:rPr lang="en-US" sz="2400" dirty="0" smtClean="0">
                <a:latin typeface="Times New Roman" pitchFamily="18" charset="0"/>
                <a:cs typeface="Times New Roman" pitchFamily="18" charset="0"/>
              </a:rPr>
              <a:t>part. It </a:t>
            </a:r>
            <a:r>
              <a:rPr lang="en-US" sz="2400" dirty="0">
                <a:latin typeface="Times New Roman" pitchFamily="18" charset="0"/>
                <a:cs typeface="Times New Roman" pitchFamily="18" charset="0"/>
              </a:rPr>
              <a:t>averages, 3–7 × 5 cm and is </a:t>
            </a:r>
            <a:r>
              <a:rPr lang="en-US" sz="2400" b="1" dirty="0">
                <a:latin typeface="Times New Roman" pitchFamily="18" charset="0"/>
                <a:cs typeface="Times New Roman" pitchFamily="18" charset="0"/>
              </a:rPr>
              <a:t>dark yellow </a:t>
            </a:r>
            <a:r>
              <a:rPr lang="en-US" sz="2400" dirty="0">
                <a:latin typeface="Times New Roman" pitchFamily="18" charset="0"/>
                <a:cs typeface="Times New Roman" pitchFamily="18" charset="0"/>
              </a:rPr>
              <a:t>in </a:t>
            </a:r>
            <a:r>
              <a:rPr lang="en-US" sz="2400" dirty="0" err="1">
                <a:latin typeface="Times New Roman" pitchFamily="18" charset="0"/>
                <a:cs typeface="Times New Roman" pitchFamily="18" charset="0"/>
              </a:rPr>
              <a:t>colour</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 pelvic urethra is glandular. The cells of the glands are of the </a:t>
            </a:r>
            <a:r>
              <a:rPr lang="en-US" sz="2400" b="1" dirty="0">
                <a:latin typeface="Times New Roman" pitchFamily="18" charset="0"/>
                <a:cs typeface="Times New Roman" pitchFamily="18" charset="0"/>
              </a:rPr>
              <a:t>mucous</a:t>
            </a:r>
            <a:r>
              <a:rPr lang="en-US" sz="2400" dirty="0">
                <a:latin typeface="Times New Roman" pitchFamily="18" charset="0"/>
                <a:cs typeface="Times New Roman" pitchFamily="18" charset="0"/>
              </a:rPr>
              <a:t> type. The bulbourethral glands are almond shaped and are located on either side of the terminal portion of the pelvic urethra.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They </a:t>
            </a:r>
            <a:r>
              <a:rPr lang="en-US" sz="2400" dirty="0">
                <a:latin typeface="Times New Roman" pitchFamily="18" charset="0"/>
                <a:cs typeface="Times New Roman" pitchFamily="18" charset="0"/>
              </a:rPr>
              <a:t>exhibit three types of secretory units, one of which is considered as highly active.</a:t>
            </a:r>
          </a:p>
        </p:txBody>
      </p:sp>
      <p:sp>
        <p:nvSpPr>
          <p:cNvPr id="4" name="Rectangle 3"/>
          <p:cNvSpPr/>
          <p:nvPr/>
        </p:nvSpPr>
        <p:spPr>
          <a:xfrm>
            <a:off x="466165" y="152400"/>
            <a:ext cx="8686800" cy="830997"/>
          </a:xfrm>
          <a:prstGeom prst="rect">
            <a:avLst/>
          </a:prstGeom>
        </p:spPr>
        <p:txBody>
          <a:bodyPr wrap="square">
            <a:spAutoFit/>
          </a:bodyPr>
          <a:lstStyle/>
          <a:p>
            <a:pPr algn="ctr"/>
            <a:r>
              <a:rPr lang="en-US" sz="2400" dirty="0">
                <a:latin typeface="Times New Roman" pitchFamily="18" charset="0"/>
                <a:cs typeface="Times New Roman" pitchFamily="18" charset="0"/>
              </a:rPr>
              <a:t>Male organs…</a:t>
            </a:r>
            <a:r>
              <a:rPr lang="en-US" sz="2400" dirty="0" err="1">
                <a:latin typeface="Times New Roman" pitchFamily="18" charset="0"/>
                <a:cs typeface="Times New Roman" pitchFamily="18" charset="0"/>
              </a:rPr>
              <a:t>cont,d</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endParaRPr lang="en-US" sz="2400" dirty="0"/>
          </a:p>
        </p:txBody>
      </p:sp>
    </p:spTree>
    <p:extLst>
      <p:ext uri="{BB962C8B-B14F-4D97-AF65-F5344CB8AC3E}">
        <p14:creationId xmlns:p14="http://schemas.microsoft.com/office/powerpoint/2010/main" val="1282850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458200" cy="6019800"/>
          </a:xfrm>
        </p:spPr>
        <p:txBody>
          <a:bodyPr>
            <a:normAutofit/>
          </a:bodyPr>
          <a:lstStyle/>
          <a:p>
            <a:r>
              <a:rPr lang="en-US" sz="2400" dirty="0" err="1">
                <a:latin typeface="Times New Roman" pitchFamily="18" charset="0"/>
                <a:cs typeface="Times New Roman" pitchFamily="18" charset="0"/>
              </a:rPr>
              <a:t>Tayeb</a:t>
            </a:r>
            <a:r>
              <a:rPr lang="en-US" sz="2400" dirty="0">
                <a:latin typeface="Times New Roman" pitchFamily="18" charset="0"/>
                <a:cs typeface="Times New Roman" pitchFamily="18" charset="0"/>
              </a:rPr>
              <a:t> also described a </a:t>
            </a:r>
            <a:r>
              <a:rPr lang="en-US" sz="2400" b="1" dirty="0">
                <a:latin typeface="Times New Roman" pitchFamily="18" charset="0"/>
                <a:cs typeface="Times New Roman" pitchFamily="18" charset="0"/>
              </a:rPr>
              <a:t>dilated end </a:t>
            </a:r>
            <a:r>
              <a:rPr lang="en-US" sz="2400" dirty="0">
                <a:latin typeface="Times New Roman" pitchFamily="18" charset="0"/>
                <a:cs typeface="Times New Roman" pitchFamily="18" charset="0"/>
              </a:rPr>
              <a:t>of the vas deferens in an area generally occupied by the </a:t>
            </a:r>
            <a:r>
              <a:rPr lang="en-US" sz="2400" b="1" dirty="0">
                <a:latin typeface="Times New Roman" pitchFamily="18" charset="0"/>
                <a:cs typeface="Times New Roman" pitchFamily="18" charset="0"/>
              </a:rPr>
              <a:t>ampulla</a:t>
            </a:r>
            <a:r>
              <a:rPr lang="en-US" sz="2400" dirty="0">
                <a:latin typeface="Times New Roman" pitchFamily="18" charset="0"/>
                <a:cs typeface="Times New Roman" pitchFamily="18" charset="0"/>
              </a:rPr>
              <a:t>, which is usually described in a similar manner</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 terminal end of the </a:t>
            </a:r>
            <a:r>
              <a:rPr lang="en-US" sz="2400" dirty="0" err="1">
                <a:latin typeface="Times New Roman" pitchFamily="18" charset="0"/>
                <a:cs typeface="Times New Roman" pitchFamily="18" charset="0"/>
              </a:rPr>
              <a:t>ductus</a:t>
            </a:r>
            <a:r>
              <a:rPr lang="en-US" sz="2400" dirty="0">
                <a:latin typeface="Times New Roman" pitchFamily="18" charset="0"/>
                <a:cs typeface="Times New Roman" pitchFamily="18" charset="0"/>
              </a:rPr>
              <a:t> deferens is enlarged to form an ampulla</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Peripheral, central and </a:t>
            </a:r>
            <a:r>
              <a:rPr lang="en-US" sz="2400" dirty="0" err="1">
                <a:latin typeface="Times New Roman" pitchFamily="18" charset="0"/>
                <a:cs typeface="Times New Roman" pitchFamily="18" charset="0"/>
              </a:rPr>
              <a:t>submucosal</a:t>
            </a:r>
            <a:r>
              <a:rPr lang="en-US" sz="2400" dirty="0">
                <a:latin typeface="Times New Roman" pitchFamily="18" charset="0"/>
                <a:cs typeface="Times New Roman" pitchFamily="18" charset="0"/>
              </a:rPr>
              <a:t> glands open directly into the lumen of the </a:t>
            </a:r>
            <a:r>
              <a:rPr lang="en-US" sz="2400" dirty="0" err="1">
                <a:latin typeface="Times New Roman" pitchFamily="18" charset="0"/>
                <a:cs typeface="Times New Roman" pitchFamily="18" charset="0"/>
              </a:rPr>
              <a:t>ductus</a:t>
            </a:r>
            <a:r>
              <a:rPr lang="en-US" sz="2400" dirty="0">
                <a:latin typeface="Times New Roman" pitchFamily="18" charset="0"/>
                <a:cs typeface="Times New Roman" pitchFamily="18" charset="0"/>
              </a:rPr>
              <a:t> deferens</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He </a:t>
            </a:r>
            <a:r>
              <a:rPr lang="en-US" sz="2400" dirty="0">
                <a:latin typeface="Times New Roman" pitchFamily="18" charset="0"/>
                <a:cs typeface="Times New Roman" pitchFamily="18" charset="0"/>
              </a:rPr>
              <a:t>also notes the additional presence of the </a:t>
            </a:r>
            <a:r>
              <a:rPr lang="en-US" sz="2400" b="1" dirty="0" err="1">
                <a:latin typeface="Times New Roman" pitchFamily="18" charset="0"/>
                <a:cs typeface="Times New Roman" pitchFamily="18" charset="0"/>
              </a:rPr>
              <a:t>bulbo</a:t>
            </a:r>
            <a:r>
              <a:rPr lang="en-US" sz="2400" b="1" dirty="0">
                <a:latin typeface="Times New Roman" pitchFamily="18" charset="0"/>
                <a:cs typeface="Times New Roman" pitchFamily="18" charset="0"/>
              </a:rPr>
              <a:t>-urethral (</a:t>
            </a:r>
            <a:r>
              <a:rPr lang="en-US" sz="2400" b="1" dirty="0" smtClean="0">
                <a:latin typeface="Times New Roman" pitchFamily="18" charset="0"/>
                <a:cs typeface="Times New Roman" pitchFamily="18" charset="0"/>
              </a:rPr>
              <a:t>Cowper's) </a:t>
            </a:r>
            <a:r>
              <a:rPr lang="en-US" sz="2400" dirty="0" smtClean="0">
                <a:latin typeface="Times New Roman" pitchFamily="18" charset="0"/>
                <a:cs typeface="Times New Roman" pitchFamily="18" charset="0"/>
              </a:rPr>
              <a:t>gland.</a:t>
            </a: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 two units of the gland are located on either side of the terminal portion of the pelvic urethra.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They </a:t>
            </a:r>
            <a:r>
              <a:rPr lang="en-US" sz="2400" dirty="0">
                <a:latin typeface="Times New Roman" pitchFamily="18" charset="0"/>
                <a:cs typeface="Times New Roman" pitchFamily="18" charset="0"/>
              </a:rPr>
              <a:t>are </a:t>
            </a:r>
            <a:r>
              <a:rPr lang="en-US" sz="2400" b="1" dirty="0">
                <a:latin typeface="Times New Roman" pitchFamily="18" charset="0"/>
                <a:cs typeface="Times New Roman" pitchFamily="18" charset="0"/>
              </a:rPr>
              <a:t>whitish</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almond-shaped</a:t>
            </a:r>
            <a:r>
              <a:rPr lang="en-US" sz="2400" dirty="0">
                <a:latin typeface="Times New Roman" pitchFamily="18" charset="0"/>
                <a:cs typeface="Times New Roman" pitchFamily="18" charset="0"/>
              </a:rPr>
              <a:t> organs measuring </a:t>
            </a:r>
            <a:r>
              <a:rPr lang="en-US" sz="2400" b="1" dirty="0">
                <a:latin typeface="Times New Roman" pitchFamily="18" charset="0"/>
                <a:cs typeface="Times New Roman" pitchFamily="18" charset="0"/>
              </a:rPr>
              <a:t>2.5 × 1.2 cm</a:t>
            </a:r>
            <a:r>
              <a:rPr lang="en-US" sz="2400" b="1" dirty="0" smtClean="0">
                <a:latin typeface="Times New Roman" pitchFamily="18" charset="0"/>
                <a:cs typeface="Times New Roman" pitchFamily="18" charset="0"/>
              </a:rPr>
              <a:t>.</a:t>
            </a:r>
          </a:p>
          <a:p>
            <a:r>
              <a:rPr lang="en-US" sz="2400" dirty="0" err="1" smtClean="0">
                <a:latin typeface="Times New Roman" pitchFamily="18" charset="0"/>
                <a:cs typeface="Times New Roman" pitchFamily="18" charset="0"/>
              </a:rPr>
              <a:t>Ampullary</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glands probably secrete carbohydrate-protein complexes.</a:t>
            </a:r>
          </a:p>
          <a:p>
            <a:endParaRPr lang="en-US" sz="2400" b="1" dirty="0">
              <a:latin typeface="Times New Roman" pitchFamily="18" charset="0"/>
              <a:cs typeface="Times New Roman" pitchFamily="18" charset="0"/>
            </a:endParaRPr>
          </a:p>
          <a:p>
            <a:endParaRPr lang="en-US" dirty="0"/>
          </a:p>
          <a:p>
            <a:endParaRPr lang="en-US" dirty="0"/>
          </a:p>
        </p:txBody>
      </p:sp>
    </p:spTree>
    <p:extLst>
      <p:ext uri="{BB962C8B-B14F-4D97-AF65-F5344CB8AC3E}">
        <p14:creationId xmlns:p14="http://schemas.microsoft.com/office/powerpoint/2010/main" val="16138760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685800"/>
          </a:xfrm>
        </p:spPr>
        <p:txBody>
          <a:bodyPr>
            <a:normAutofit fontScale="90000"/>
          </a:bodyPr>
          <a:lstStyle/>
          <a:p>
            <a:r>
              <a:rPr lang="en-US" sz="2800" b="1" dirty="0" smtClean="0">
                <a:latin typeface="Times New Roman" pitchFamily="18" charset="0"/>
                <a:cs typeface="Times New Roman" pitchFamily="18" charset="0"/>
              </a:rPr>
              <a:t>D. Penis and prepuce</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676400"/>
            <a:ext cx="8229600" cy="4876800"/>
          </a:xfrm>
        </p:spPr>
        <p:txBody>
          <a:bodyPr>
            <a:normAutofit fontScale="92500"/>
          </a:bodyPr>
          <a:lstStyle/>
          <a:p>
            <a:r>
              <a:rPr lang="en-US" sz="2800" dirty="0" smtClean="0">
                <a:latin typeface="Times New Roman" pitchFamily="18" charset="0"/>
                <a:cs typeface="Times New Roman" pitchFamily="18" charset="0"/>
              </a:rPr>
              <a:t>The </a:t>
            </a:r>
            <a:r>
              <a:rPr lang="en-US" sz="2800" b="1" dirty="0" err="1">
                <a:latin typeface="Times New Roman" pitchFamily="18" charset="0"/>
                <a:cs typeface="Times New Roman" pitchFamily="18" charset="0"/>
              </a:rPr>
              <a:t>fibroelastic</a:t>
            </a:r>
            <a:r>
              <a:rPr lang="en-US" sz="2800" dirty="0">
                <a:latin typeface="Times New Roman" pitchFamily="18" charset="0"/>
                <a:cs typeface="Times New Roman" pitchFamily="18" charset="0"/>
              </a:rPr>
              <a:t> penis of the camel is about 60 cm long</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The diameter decreases from the root towards the glans penis. It is directed backwards when flaccid. </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In </a:t>
            </a:r>
            <a:r>
              <a:rPr lang="en-US" sz="2800" dirty="0">
                <a:latin typeface="Times New Roman" pitchFamily="18" charset="0"/>
                <a:cs typeface="Times New Roman" pitchFamily="18" charset="0"/>
              </a:rPr>
              <a:t>contrast to the bull, the camel has a pre-scrotal sigmoid flexure that lies ventral to the cranial border of the pelvic bone</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Lateral to the caudal convexity of the flexure is the site where the retractor penis is inserted into the tunica </a:t>
            </a:r>
            <a:r>
              <a:rPr lang="en-US" sz="2800" dirty="0" err="1">
                <a:latin typeface="Times New Roman" pitchFamily="18" charset="0"/>
                <a:cs typeface="Times New Roman" pitchFamily="18" charset="0"/>
              </a:rPr>
              <a:t>albuginea</a:t>
            </a:r>
            <a:r>
              <a:rPr lang="en-US" sz="2800" dirty="0">
                <a:latin typeface="Times New Roman" pitchFamily="18" charset="0"/>
                <a:cs typeface="Times New Roman" pitchFamily="18" charset="0"/>
              </a:rPr>
              <a:t>. </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The </a:t>
            </a:r>
            <a:r>
              <a:rPr lang="en-US" sz="2800" dirty="0">
                <a:latin typeface="Times New Roman" pitchFamily="18" charset="0"/>
                <a:cs typeface="Times New Roman" pitchFamily="18" charset="0"/>
              </a:rPr>
              <a:t>size of the corpus </a:t>
            </a:r>
            <a:r>
              <a:rPr lang="en-US" sz="2800" dirty="0" err="1">
                <a:latin typeface="Times New Roman" pitchFamily="18" charset="0"/>
                <a:cs typeface="Times New Roman" pitchFamily="18" charset="0"/>
              </a:rPr>
              <a:t>cavernosum</a:t>
            </a:r>
            <a:r>
              <a:rPr lang="en-US" sz="2800" dirty="0">
                <a:latin typeface="Times New Roman" pitchFamily="18" charset="0"/>
                <a:cs typeface="Times New Roman" pitchFamily="18" charset="0"/>
              </a:rPr>
              <a:t> penis is small and no penile septum exists</a:t>
            </a:r>
            <a:r>
              <a:rPr lang="en-US" dirty="0"/>
              <a:t>.</a:t>
            </a:r>
          </a:p>
        </p:txBody>
      </p:sp>
      <p:sp>
        <p:nvSpPr>
          <p:cNvPr id="4" name="Rectangle 3"/>
          <p:cNvSpPr/>
          <p:nvPr/>
        </p:nvSpPr>
        <p:spPr>
          <a:xfrm>
            <a:off x="466165" y="152400"/>
            <a:ext cx="8686800" cy="830997"/>
          </a:xfrm>
          <a:prstGeom prst="rect">
            <a:avLst/>
          </a:prstGeom>
        </p:spPr>
        <p:txBody>
          <a:bodyPr wrap="square">
            <a:spAutoFit/>
          </a:bodyPr>
          <a:lstStyle/>
          <a:p>
            <a:pPr algn="ctr"/>
            <a:r>
              <a:rPr lang="en-US" sz="2400" dirty="0">
                <a:latin typeface="Times New Roman" pitchFamily="18" charset="0"/>
                <a:cs typeface="Times New Roman" pitchFamily="18" charset="0"/>
              </a:rPr>
              <a:t>Male organs…</a:t>
            </a:r>
            <a:r>
              <a:rPr lang="en-US" sz="2400" dirty="0" err="1">
                <a:latin typeface="Times New Roman" pitchFamily="18" charset="0"/>
                <a:cs typeface="Times New Roman" pitchFamily="18" charset="0"/>
              </a:rPr>
              <a:t>cont,d</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endParaRPr lang="en-US" sz="2400" dirty="0"/>
          </a:p>
        </p:txBody>
      </p:sp>
    </p:spTree>
    <p:extLst>
      <p:ext uri="{BB962C8B-B14F-4D97-AF65-F5344CB8AC3E}">
        <p14:creationId xmlns:p14="http://schemas.microsoft.com/office/powerpoint/2010/main" val="12573636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6019800"/>
          </a:xfrm>
        </p:spPr>
        <p:txBody>
          <a:bodyPr>
            <a:normAutofit fontScale="85000" lnSpcReduction="10000"/>
          </a:bodyPr>
          <a:lstStyle/>
          <a:p>
            <a:r>
              <a:rPr lang="en-US" dirty="0">
                <a:latin typeface="Times New Roman" pitchFamily="18" charset="0"/>
                <a:cs typeface="Times New Roman" pitchFamily="18" charset="0"/>
              </a:rPr>
              <a:t>Along its ventral aspect the </a:t>
            </a:r>
            <a:r>
              <a:rPr lang="en-US" dirty="0" err="1">
                <a:latin typeface="Times New Roman" pitchFamily="18" charset="0"/>
                <a:cs typeface="Times New Roman" pitchFamily="18" charset="0"/>
              </a:rPr>
              <a:t>spiralled</a:t>
            </a:r>
            <a:r>
              <a:rPr lang="en-US" dirty="0">
                <a:latin typeface="Times New Roman" pitchFamily="18" charset="0"/>
                <a:cs typeface="Times New Roman" pitchFamily="18" charset="0"/>
              </a:rPr>
              <a:t> glans penis is curved giving it a hook shape.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A </a:t>
            </a:r>
            <a:r>
              <a:rPr lang="en-US" dirty="0">
                <a:latin typeface="Times New Roman" pitchFamily="18" charset="0"/>
                <a:cs typeface="Times New Roman" pitchFamily="18" charset="0"/>
              </a:rPr>
              <a:t>well-defined neck is present and the bulk of the glans penis is formed by a cartilaginous tube which does not reach the free end.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external urethral process is in the form of a slender, but inflexibly sharp process.  </a:t>
            </a:r>
          </a:p>
          <a:p>
            <a:r>
              <a:rPr lang="en-US" dirty="0">
                <a:latin typeface="Times New Roman" pitchFamily="18" charset="0"/>
                <a:cs typeface="Times New Roman" pitchFamily="18" charset="0"/>
              </a:rPr>
              <a:t>Externally the penis is covered by a triangular shaped sheath, the prepuce, which opens to the rear</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Backwards of the sheath are four </a:t>
            </a:r>
            <a:r>
              <a:rPr lang="en-US" dirty="0" err="1">
                <a:latin typeface="Times New Roman" pitchFamily="18" charset="0"/>
                <a:cs typeface="Times New Roman" pitchFamily="18" charset="0"/>
              </a:rPr>
              <a:t>vestigal</a:t>
            </a:r>
            <a:r>
              <a:rPr lang="en-US" dirty="0">
                <a:latin typeface="Times New Roman" pitchFamily="18" charset="0"/>
                <a:cs typeface="Times New Roman" pitchFamily="18" charset="0"/>
              </a:rPr>
              <a:t> teats. Because of the backwards facing sheath, the male camel urinates towards the rear, but erection of the organ for copulation is accompanied by the effects of powerful protractor muscles which withdraw the sheath. Thus in erection the penis is directed </a:t>
            </a:r>
            <a:r>
              <a:rPr lang="en-US" dirty="0" smtClean="0">
                <a:latin typeface="Times New Roman" pitchFamily="18" charset="0"/>
                <a:cs typeface="Times New Roman" pitchFamily="18" charset="0"/>
              </a:rPr>
              <a:t>forward.</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1344520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fontScale="92500" lnSpcReduction="10000"/>
          </a:bodyPr>
          <a:lstStyle/>
          <a:p>
            <a:r>
              <a:rPr lang="en-US" dirty="0">
                <a:latin typeface="Times New Roman" pitchFamily="18" charset="0"/>
                <a:cs typeface="Times New Roman" pitchFamily="18" charset="0"/>
              </a:rPr>
              <a:t>An interesting aspect of the </a:t>
            </a:r>
            <a:r>
              <a:rPr lang="en-US" dirty="0" err="1">
                <a:latin typeface="Times New Roman" pitchFamily="18" charset="0"/>
                <a:cs typeface="Times New Roman" pitchFamily="18" charset="0"/>
              </a:rPr>
              <a:t>copulatory</a:t>
            </a:r>
            <a:r>
              <a:rPr lang="en-US" dirty="0">
                <a:latin typeface="Times New Roman" pitchFamily="18" charset="0"/>
                <a:cs typeface="Times New Roman" pitchFamily="18" charset="0"/>
              </a:rPr>
              <a:t> organ of the male camel is the </a:t>
            </a:r>
            <a:r>
              <a:rPr lang="en-US" b="1" dirty="0">
                <a:latin typeface="Times New Roman" pitchFamily="18" charset="0"/>
                <a:cs typeface="Times New Roman" pitchFamily="18" charset="0"/>
              </a:rPr>
              <a:t>shape of its penile sheath</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Early </a:t>
            </a:r>
            <a:r>
              <a:rPr lang="en-US" dirty="0">
                <a:latin typeface="Times New Roman" pitchFamily="18" charset="0"/>
                <a:cs typeface="Times New Roman" pitchFamily="18" charset="0"/>
              </a:rPr>
              <a:t>accounts of the structure present it as a </a:t>
            </a:r>
            <a:r>
              <a:rPr lang="en-US" b="1" dirty="0">
                <a:latin typeface="Times New Roman" pitchFamily="18" charset="0"/>
                <a:cs typeface="Times New Roman" pitchFamily="18" charset="0"/>
              </a:rPr>
              <a:t>voluminous</a:t>
            </a:r>
            <a:r>
              <a:rPr lang="en-US" dirty="0">
                <a:latin typeface="Times New Roman" pitchFamily="18" charset="0"/>
                <a:cs typeface="Times New Roman" pitchFamily="18" charset="0"/>
              </a:rPr>
              <a:t>, </a:t>
            </a:r>
            <a:r>
              <a:rPr lang="en-US" b="1" dirty="0">
                <a:latin typeface="Times New Roman" pitchFamily="18" charset="0"/>
                <a:cs typeface="Times New Roman" pitchFamily="18" charset="0"/>
              </a:rPr>
              <a:t>conical organ </a:t>
            </a:r>
            <a:r>
              <a:rPr lang="en-US" dirty="0">
                <a:latin typeface="Times New Roman" pitchFamily="18" charset="0"/>
                <a:cs typeface="Times New Roman" pitchFamily="18" charset="0"/>
              </a:rPr>
              <a:t>hanging from the </a:t>
            </a:r>
            <a:r>
              <a:rPr lang="en-US" b="1" dirty="0">
                <a:latin typeface="Times New Roman" pitchFamily="18" charset="0"/>
                <a:cs typeface="Times New Roman" pitchFamily="18" charset="0"/>
              </a:rPr>
              <a:t>abdomen</a:t>
            </a:r>
            <a:r>
              <a:rPr lang="en-US" dirty="0">
                <a:latin typeface="Times New Roman" pitchFamily="18" charset="0"/>
                <a:cs typeface="Times New Roman" pitchFamily="18" charset="0"/>
              </a:rPr>
              <a:t> like a </a:t>
            </a:r>
            <a:r>
              <a:rPr lang="en-US" b="1" dirty="0">
                <a:latin typeface="Times New Roman" pitchFamily="18" charset="0"/>
                <a:cs typeface="Times New Roman" pitchFamily="18" charset="0"/>
              </a:rPr>
              <a:t>large mammary gland</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point of the </a:t>
            </a:r>
            <a:r>
              <a:rPr lang="en-US" b="1" dirty="0">
                <a:latin typeface="Times New Roman" pitchFamily="18" charset="0"/>
                <a:cs typeface="Times New Roman" pitchFamily="18" charset="0"/>
              </a:rPr>
              <a:t>penile sheath </a:t>
            </a:r>
            <a:r>
              <a:rPr lang="en-US" dirty="0">
                <a:latin typeface="Times New Roman" pitchFamily="18" charset="0"/>
                <a:cs typeface="Times New Roman" pitchFamily="18" charset="0"/>
              </a:rPr>
              <a:t>is directed posteriorly and carries a </a:t>
            </a:r>
            <a:r>
              <a:rPr lang="en-US" b="1" dirty="0">
                <a:latin typeface="Times New Roman" pitchFamily="18" charset="0"/>
                <a:cs typeface="Times New Roman" pitchFamily="18" charset="0"/>
              </a:rPr>
              <a:t>very narrow orifice </a:t>
            </a:r>
            <a:r>
              <a:rPr lang="en-US" dirty="0">
                <a:latin typeface="Times New Roman" pitchFamily="18" charset="0"/>
                <a:cs typeface="Times New Roman" pitchFamily="18" charset="0"/>
              </a:rPr>
              <a:t>about </a:t>
            </a:r>
            <a:r>
              <a:rPr lang="en-US" b="1" dirty="0">
                <a:latin typeface="Times New Roman" pitchFamily="18" charset="0"/>
                <a:cs typeface="Times New Roman" pitchFamily="18" charset="0"/>
              </a:rPr>
              <a:t>1.84 cm</a:t>
            </a:r>
            <a:r>
              <a:rPr lang="en-US" dirty="0">
                <a:latin typeface="Times New Roman" pitchFamily="18" charset="0"/>
                <a:cs typeface="Times New Roman" pitchFamily="18" charset="0"/>
              </a:rPr>
              <a:t> in diameter (</a:t>
            </a:r>
            <a:r>
              <a:rPr lang="en-US" dirty="0" err="1">
                <a:latin typeface="Times New Roman" pitchFamily="18" charset="0"/>
                <a:cs typeface="Times New Roman" pitchFamily="18" charset="0"/>
              </a:rPr>
              <a:t>Mobarak</a:t>
            </a:r>
            <a:r>
              <a:rPr lang="en-US" dirty="0">
                <a:latin typeface="Times New Roman" pitchFamily="18" charset="0"/>
                <a:cs typeface="Times New Roman" pitchFamily="18" charset="0"/>
              </a:rPr>
              <a:t> et al, 1972</a:t>
            </a:r>
            <a:r>
              <a:rPr lang="en-US" dirty="0" smtClean="0">
                <a:latin typeface="Times New Roman" pitchFamily="18" charset="0"/>
                <a:cs typeface="Times New Roman" pitchFamily="18" charset="0"/>
              </a:rPr>
              <a:t>).</a:t>
            </a:r>
          </a:p>
          <a:p>
            <a:pPr marL="0" indent="0">
              <a:buNone/>
            </a:pPr>
            <a:r>
              <a:rPr lang="en-US" dirty="0" smtClean="0">
                <a:latin typeface="Times New Roman" pitchFamily="18" charset="0"/>
                <a:cs typeface="Times New Roman" pitchFamily="18" charset="0"/>
              </a:rPr>
              <a:t> </a:t>
            </a:r>
          </a:p>
          <a:p>
            <a:r>
              <a:rPr lang="en-US" dirty="0" err="1" smtClean="0">
                <a:latin typeface="Times New Roman" pitchFamily="18" charset="0"/>
                <a:cs typeface="Times New Roman" pitchFamily="18" charset="0"/>
              </a:rPr>
              <a:t>Leese</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(1927) commented that this </a:t>
            </a:r>
            <a:r>
              <a:rPr lang="en-US" b="1" dirty="0">
                <a:latin typeface="Times New Roman" pitchFamily="18" charset="0"/>
                <a:cs typeface="Times New Roman" pitchFamily="18" charset="0"/>
              </a:rPr>
              <a:t>posterior orientation</a:t>
            </a:r>
            <a:r>
              <a:rPr lang="en-US" dirty="0">
                <a:latin typeface="Times New Roman" pitchFamily="18" charset="0"/>
                <a:cs typeface="Times New Roman" pitchFamily="18" charset="0"/>
              </a:rPr>
              <a:t> of the orifice results in the urine being directed </a:t>
            </a:r>
            <a:r>
              <a:rPr lang="en-US" b="1" dirty="0">
                <a:latin typeface="Times New Roman" pitchFamily="18" charset="0"/>
                <a:cs typeface="Times New Roman" pitchFamily="18" charset="0"/>
              </a:rPr>
              <a:t>backwards during micturition</a:t>
            </a:r>
            <a:r>
              <a:rPr lang="en-US" dirty="0">
                <a:latin typeface="Times New Roman" pitchFamily="18" charset="0"/>
                <a:cs typeface="Times New Roman" pitchFamily="18" charset="0"/>
              </a:rPr>
              <a:t>. </a:t>
            </a:r>
          </a:p>
        </p:txBody>
      </p:sp>
    </p:spTree>
    <p:extLst>
      <p:ext uri="{BB962C8B-B14F-4D97-AF65-F5344CB8AC3E}">
        <p14:creationId xmlns:p14="http://schemas.microsoft.com/office/powerpoint/2010/main" val="41340990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96000"/>
          </a:xfrm>
        </p:spPr>
        <p:txBody>
          <a:bodyPr>
            <a:normAutofit fontScale="77500" lnSpcReduction="20000"/>
          </a:bodyPr>
          <a:lstStyle/>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penis is hidden in its non-erectile state. It is a firm, cylindrical organ whose diameter generally decreases from the root towards the free end (glans penis). </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average diameters of the root, middle and glans penis parts are given as 2.23, 1.64 and 0.42 cm by </a:t>
            </a:r>
            <a:r>
              <a:rPr lang="en-US" dirty="0" err="1">
                <a:latin typeface="Times New Roman" pitchFamily="18" charset="0"/>
                <a:cs typeface="Times New Roman" pitchFamily="18" charset="0"/>
              </a:rPr>
              <a:t>Mobarak</a:t>
            </a:r>
            <a:r>
              <a:rPr lang="en-US" dirty="0">
                <a:latin typeface="Times New Roman" pitchFamily="18" charset="0"/>
                <a:cs typeface="Times New Roman" pitchFamily="18" charset="0"/>
              </a:rPr>
              <a:t> et al (1972). </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a:p>
            <a:r>
              <a:rPr lang="en-US" b="1" dirty="0" smtClean="0">
                <a:latin typeface="Times New Roman" pitchFamily="18" charset="0"/>
                <a:cs typeface="Times New Roman" pitchFamily="18" charset="0"/>
              </a:rPr>
              <a:t>A </a:t>
            </a:r>
            <a:r>
              <a:rPr lang="en-US" b="1" dirty="0" err="1">
                <a:latin typeface="Times New Roman" pitchFamily="18" charset="0"/>
                <a:cs typeface="Times New Roman" pitchFamily="18" charset="0"/>
              </a:rPr>
              <a:t>prescrotal</a:t>
            </a:r>
            <a:r>
              <a:rPr lang="en-US" b="1" dirty="0">
                <a:latin typeface="Times New Roman" pitchFamily="18" charset="0"/>
                <a:cs typeface="Times New Roman" pitchFamily="18" charset="0"/>
              </a:rPr>
              <a:t> sigmoid flexure </a:t>
            </a:r>
            <a:r>
              <a:rPr lang="en-US" dirty="0">
                <a:latin typeface="Times New Roman" pitchFamily="18" charset="0"/>
                <a:cs typeface="Times New Roman" pitchFamily="18" charset="0"/>
              </a:rPr>
              <a:t>is characteristic of the camel penis, dividing the organ into </a:t>
            </a:r>
            <a:r>
              <a:rPr lang="en-US" b="1" dirty="0">
                <a:latin typeface="Times New Roman" pitchFamily="18" charset="0"/>
                <a:cs typeface="Times New Roman" pitchFamily="18" charset="0"/>
              </a:rPr>
              <a:t>pre-</a:t>
            </a:r>
            <a:r>
              <a:rPr lang="en-US" dirty="0">
                <a:latin typeface="Times New Roman" pitchFamily="18" charset="0"/>
                <a:cs typeface="Times New Roman" pitchFamily="18" charset="0"/>
              </a:rPr>
              <a:t>, </a:t>
            </a:r>
            <a:r>
              <a:rPr lang="en-US" b="1" dirty="0">
                <a:latin typeface="Times New Roman" pitchFamily="18" charset="0"/>
                <a:cs typeface="Times New Roman" pitchFamily="18" charset="0"/>
              </a:rPr>
              <a:t>post-</a:t>
            </a:r>
            <a:r>
              <a:rPr lang="en-US" dirty="0">
                <a:latin typeface="Times New Roman" pitchFamily="18" charset="0"/>
                <a:cs typeface="Times New Roman" pitchFamily="18" charset="0"/>
              </a:rPr>
              <a:t> and </a:t>
            </a:r>
            <a:r>
              <a:rPr lang="en-US" b="1" dirty="0">
                <a:latin typeface="Times New Roman" pitchFamily="18" charset="0"/>
                <a:cs typeface="Times New Roman" pitchFamily="18" charset="0"/>
              </a:rPr>
              <a:t>intra-sigmoid portions</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average lengths of the three were estimated by </a:t>
            </a:r>
            <a:r>
              <a:rPr lang="en-US" dirty="0" err="1">
                <a:latin typeface="Times New Roman" pitchFamily="18" charset="0"/>
                <a:cs typeface="Times New Roman" pitchFamily="18" charset="0"/>
              </a:rPr>
              <a:t>Tayeb</a:t>
            </a:r>
            <a:r>
              <a:rPr lang="en-US" dirty="0">
                <a:latin typeface="Times New Roman" pitchFamily="18" charset="0"/>
                <a:cs typeface="Times New Roman" pitchFamily="18" charset="0"/>
              </a:rPr>
              <a:t> (1948) as </a:t>
            </a:r>
            <a:r>
              <a:rPr lang="en-US" b="1" dirty="0">
                <a:latin typeface="Times New Roman" pitchFamily="18" charset="0"/>
                <a:cs typeface="Times New Roman" pitchFamily="18" charset="0"/>
              </a:rPr>
              <a:t>17.5, 17.5</a:t>
            </a:r>
            <a:r>
              <a:rPr lang="en-US" dirty="0">
                <a:latin typeface="Times New Roman" pitchFamily="18" charset="0"/>
                <a:cs typeface="Times New Roman" pitchFamily="18" charset="0"/>
              </a:rPr>
              <a:t> and </a:t>
            </a:r>
            <a:r>
              <a:rPr lang="en-US" b="1" dirty="0">
                <a:latin typeface="Times New Roman" pitchFamily="18" charset="0"/>
                <a:cs typeface="Times New Roman" pitchFamily="18" charset="0"/>
              </a:rPr>
              <a:t>25 cm</a:t>
            </a:r>
            <a:r>
              <a:rPr lang="en-US" dirty="0">
                <a:latin typeface="Times New Roman" pitchFamily="18" charset="0"/>
                <a:cs typeface="Times New Roman" pitchFamily="18" charset="0"/>
              </a:rPr>
              <a:t>, giving a total length of </a:t>
            </a:r>
            <a:r>
              <a:rPr lang="en-US" b="1" dirty="0">
                <a:latin typeface="Times New Roman" pitchFamily="18" charset="0"/>
                <a:cs typeface="Times New Roman" pitchFamily="18" charset="0"/>
              </a:rPr>
              <a:t>60 cm. </a:t>
            </a:r>
            <a:endParaRPr lang="en-US" b="1"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Leese</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(1927), and more recently </a:t>
            </a:r>
            <a:r>
              <a:rPr lang="en-US" dirty="0" err="1">
                <a:latin typeface="Times New Roman" pitchFamily="18" charset="0"/>
                <a:cs typeface="Times New Roman" pitchFamily="18" charset="0"/>
              </a:rPr>
              <a:t>Mobarak</a:t>
            </a:r>
            <a:r>
              <a:rPr lang="en-US" dirty="0">
                <a:latin typeface="Times New Roman" pitchFamily="18" charset="0"/>
                <a:cs typeface="Times New Roman" pitchFamily="18" charset="0"/>
              </a:rPr>
              <a:t> et al (1972), give average total lengths of </a:t>
            </a:r>
            <a:r>
              <a:rPr lang="en-US" b="1" dirty="0">
                <a:latin typeface="Times New Roman" pitchFamily="18" charset="0"/>
                <a:cs typeface="Times New Roman" pitchFamily="18" charset="0"/>
              </a:rPr>
              <a:t>67.5 cm </a:t>
            </a:r>
            <a:r>
              <a:rPr lang="en-US" dirty="0">
                <a:latin typeface="Times New Roman" pitchFamily="18" charset="0"/>
                <a:cs typeface="Times New Roman" pitchFamily="18" charset="0"/>
              </a:rPr>
              <a:t>and </a:t>
            </a:r>
            <a:r>
              <a:rPr lang="en-US" b="1" dirty="0">
                <a:latin typeface="Times New Roman" pitchFamily="18" charset="0"/>
                <a:cs typeface="Times New Roman" pitchFamily="18" charset="0"/>
              </a:rPr>
              <a:t>59.6 cm </a:t>
            </a:r>
            <a:r>
              <a:rPr lang="en-US" dirty="0">
                <a:latin typeface="Times New Roman" pitchFamily="18" charset="0"/>
                <a:cs typeface="Times New Roman" pitchFamily="18" charset="0"/>
              </a:rPr>
              <a:t>respectively.</a:t>
            </a:r>
          </a:p>
        </p:txBody>
      </p:sp>
    </p:spTree>
    <p:extLst>
      <p:ext uri="{BB962C8B-B14F-4D97-AF65-F5344CB8AC3E}">
        <p14:creationId xmlns:p14="http://schemas.microsoft.com/office/powerpoint/2010/main" val="11544592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85000" lnSpcReduction="10000"/>
          </a:bodyPr>
          <a:lstStyle/>
          <a:p>
            <a:pPr marL="0" indent="0">
              <a:buNone/>
            </a:pP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The blood supply of the male camel genitalia is similar to that of </a:t>
            </a:r>
            <a:r>
              <a:rPr lang="en-US" b="1" dirty="0">
                <a:latin typeface="Times New Roman" pitchFamily="18" charset="0"/>
                <a:cs typeface="Times New Roman" pitchFamily="18" charset="0"/>
              </a:rPr>
              <a:t>the bull </a:t>
            </a:r>
            <a:r>
              <a:rPr lang="en-US" dirty="0">
                <a:latin typeface="Times New Roman" pitchFamily="18" charset="0"/>
                <a:cs typeface="Times New Roman" pitchFamily="18" charset="0"/>
              </a:rPr>
              <a:t>and its nerve supply is typical of most </a:t>
            </a:r>
            <a:r>
              <a:rPr lang="en-US" b="1" dirty="0">
                <a:latin typeface="Times New Roman" pitchFamily="18" charset="0"/>
                <a:cs typeface="Times New Roman" pitchFamily="18" charset="0"/>
              </a:rPr>
              <a:t>domestic species. </a:t>
            </a:r>
            <a:endParaRPr lang="en-US" b="1"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b="1" dirty="0">
                <a:latin typeface="Times New Roman" pitchFamily="18" charset="0"/>
                <a:cs typeface="Times New Roman" pitchFamily="18" charset="0"/>
              </a:rPr>
              <a:t>camel penis </a:t>
            </a:r>
            <a:r>
              <a:rPr lang="en-US" dirty="0">
                <a:latin typeface="Times New Roman" pitchFamily="18" charset="0"/>
                <a:cs typeface="Times New Roman" pitchFamily="18" charset="0"/>
              </a:rPr>
              <a:t>is in general of the </a:t>
            </a:r>
            <a:r>
              <a:rPr lang="en-US" b="1" dirty="0">
                <a:latin typeface="Times New Roman" pitchFamily="18" charset="0"/>
                <a:cs typeface="Times New Roman" pitchFamily="18" charset="0"/>
              </a:rPr>
              <a:t>fibrous type</a:t>
            </a:r>
            <a:r>
              <a:rPr lang="en-US" dirty="0">
                <a:latin typeface="Times New Roman" pitchFamily="18" charset="0"/>
                <a:cs typeface="Times New Roman" pitchFamily="18" charset="0"/>
              </a:rPr>
              <a:t>, though some vascular elements are observed at the </a:t>
            </a:r>
            <a:r>
              <a:rPr lang="en-US" b="1" dirty="0">
                <a:latin typeface="Times New Roman" pitchFamily="18" charset="0"/>
                <a:cs typeface="Times New Roman" pitchFamily="18" charset="0"/>
              </a:rPr>
              <a:t>root </a:t>
            </a:r>
            <a:r>
              <a:rPr lang="en-US" dirty="0">
                <a:latin typeface="Times New Roman" pitchFamily="18" charset="0"/>
                <a:cs typeface="Times New Roman" pitchFamily="18" charset="0"/>
              </a:rPr>
              <a:t>and </a:t>
            </a:r>
            <a:r>
              <a:rPr lang="en-US" b="1" dirty="0">
                <a:latin typeface="Times New Roman" pitchFamily="18" charset="0"/>
                <a:cs typeface="Times New Roman" pitchFamily="18" charset="0"/>
              </a:rPr>
              <a:t>terminal parts. </a:t>
            </a:r>
            <a:endParaRPr lang="en-US" b="1"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r>
              <a:rPr lang="en-US" dirty="0" err="1" smtClean="0">
                <a:latin typeface="Times New Roman" pitchFamily="18" charset="0"/>
                <a:cs typeface="Times New Roman" pitchFamily="18" charset="0"/>
              </a:rPr>
              <a:t>Mobarak</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et al (1972) classify the camel penis as </a:t>
            </a:r>
            <a:r>
              <a:rPr lang="en-US" b="1" dirty="0">
                <a:latin typeface="Times New Roman" pitchFamily="18" charset="0"/>
                <a:cs typeface="Times New Roman" pitchFamily="18" charset="0"/>
              </a:rPr>
              <a:t>intermediate</a:t>
            </a:r>
            <a:r>
              <a:rPr lang="en-US" dirty="0">
                <a:latin typeface="Times New Roman" pitchFamily="18" charset="0"/>
                <a:cs typeface="Times New Roman" pitchFamily="18" charset="0"/>
              </a:rPr>
              <a:t> between the </a:t>
            </a:r>
            <a:r>
              <a:rPr lang="en-US" b="1" dirty="0">
                <a:latin typeface="Times New Roman" pitchFamily="18" charset="0"/>
                <a:cs typeface="Times New Roman" pitchFamily="18" charset="0"/>
              </a:rPr>
              <a:t>fibrous </a:t>
            </a:r>
            <a:r>
              <a:rPr lang="en-US" dirty="0">
                <a:latin typeface="Times New Roman" pitchFamily="18" charset="0"/>
                <a:cs typeface="Times New Roman" pitchFamily="18" charset="0"/>
              </a:rPr>
              <a:t>and </a:t>
            </a:r>
            <a:r>
              <a:rPr lang="en-US" b="1" dirty="0">
                <a:latin typeface="Times New Roman" pitchFamily="18" charset="0"/>
                <a:cs typeface="Times New Roman" pitchFamily="18" charset="0"/>
              </a:rPr>
              <a:t>vascular types</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b="1" dirty="0">
                <a:latin typeface="Times New Roman" pitchFamily="18" charset="0"/>
                <a:cs typeface="Times New Roman" pitchFamily="18" charset="0"/>
              </a:rPr>
              <a:t>urethral body, </a:t>
            </a:r>
            <a:r>
              <a:rPr lang="en-US" dirty="0">
                <a:latin typeface="Times New Roman" pitchFamily="18" charset="0"/>
                <a:cs typeface="Times New Roman" pitchFamily="18" charset="0"/>
              </a:rPr>
              <a:t>however, consists primarily of </a:t>
            </a:r>
            <a:r>
              <a:rPr lang="en-US" b="1" dirty="0">
                <a:latin typeface="Times New Roman" pitchFamily="18" charset="0"/>
                <a:cs typeface="Times New Roman" pitchFamily="18" charset="0"/>
              </a:rPr>
              <a:t>vascularized tissue</a:t>
            </a:r>
            <a:r>
              <a:rPr lang="en-US" dirty="0">
                <a:latin typeface="Times New Roman" pitchFamily="18" charset="0"/>
                <a:cs typeface="Times New Roman" pitchFamily="18" charset="0"/>
              </a:rPr>
              <a:t>.</a:t>
            </a:r>
          </a:p>
        </p:txBody>
      </p:sp>
    </p:spTree>
    <p:extLst>
      <p:ext uri="{BB962C8B-B14F-4D97-AF65-F5344CB8AC3E}">
        <p14:creationId xmlns:p14="http://schemas.microsoft.com/office/powerpoint/2010/main" val="25606388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638800"/>
          </a:xfrm>
        </p:spPr>
        <p:txBody>
          <a:bodyPr>
            <a:normAutofit fontScale="92500" lnSpcReduction="10000"/>
          </a:bodyPr>
          <a:lstStyle/>
          <a:p>
            <a:pPr marL="0" indent="0">
              <a:buNone/>
            </a:pPr>
            <a:r>
              <a:rPr lang="en-US" sz="2800" b="1" dirty="0" smtClean="0">
                <a:latin typeface="Times New Roman" pitchFamily="18" charset="0"/>
                <a:cs typeface="Times New Roman" pitchFamily="18" charset="0"/>
              </a:rPr>
              <a:t>I. Puberty </a:t>
            </a:r>
            <a:r>
              <a:rPr lang="en-US" sz="2800" b="1" dirty="0">
                <a:latin typeface="Times New Roman" pitchFamily="18" charset="0"/>
                <a:cs typeface="Times New Roman" pitchFamily="18" charset="0"/>
              </a:rPr>
              <a:t>and senility</a:t>
            </a:r>
            <a:endParaRPr lang="en-US"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Puberty in the male camel occurs between 3 to 4 years of age. However, males reach their full reproductive potential at 5 to 6 years of age. </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By </a:t>
            </a:r>
            <a:r>
              <a:rPr lang="en-US" sz="2800" dirty="0">
                <a:latin typeface="Times New Roman" pitchFamily="18" charset="0"/>
                <a:cs typeface="Times New Roman" pitchFamily="18" charset="0"/>
              </a:rPr>
              <a:t>15 to 20 years of age, reproductive potential declines</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r>
              <a:rPr lang="en-US" sz="2800" b="1" dirty="0">
                <a:latin typeface="Times New Roman" pitchFamily="18" charset="0"/>
                <a:cs typeface="Times New Roman" pitchFamily="18" charset="0"/>
              </a:rPr>
              <a:t>Seasonal changes</a:t>
            </a:r>
            <a:endParaRPr lang="en-US"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The camels are only sexually active for a few months each year, the so called </a:t>
            </a:r>
            <a:r>
              <a:rPr lang="en-US" sz="2800" b="1" dirty="0">
                <a:latin typeface="Times New Roman" pitchFamily="18" charset="0"/>
                <a:cs typeface="Times New Roman" pitchFamily="18" charset="0"/>
              </a:rPr>
              <a:t>rutting</a:t>
            </a:r>
            <a:r>
              <a:rPr lang="en-US" sz="2800" dirty="0">
                <a:latin typeface="Times New Roman" pitchFamily="18" charset="0"/>
                <a:cs typeface="Times New Roman" pitchFamily="18" charset="0"/>
              </a:rPr>
              <a:t>. </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The </a:t>
            </a:r>
            <a:r>
              <a:rPr lang="en-US" sz="2800" dirty="0">
                <a:latin typeface="Times New Roman" pitchFamily="18" charset="0"/>
                <a:cs typeface="Times New Roman" pitchFamily="18" charset="0"/>
              </a:rPr>
              <a:t>time of the rutting season differs from region to region</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Rutting may occur throughout the year at the equator, because there are no marked seasonal differences in temperature and photoperiod </a:t>
            </a:r>
          </a:p>
        </p:txBody>
      </p:sp>
      <p:sp>
        <p:nvSpPr>
          <p:cNvPr id="2" name="Rectangle 1"/>
          <p:cNvSpPr/>
          <p:nvPr/>
        </p:nvSpPr>
        <p:spPr>
          <a:xfrm>
            <a:off x="228600" y="152400"/>
            <a:ext cx="8686800" cy="584775"/>
          </a:xfrm>
          <a:prstGeom prst="rect">
            <a:avLst/>
          </a:prstGeom>
        </p:spPr>
        <p:txBody>
          <a:bodyPr wrap="square">
            <a:spAutoFit/>
          </a:bodyPr>
          <a:lstStyle/>
          <a:p>
            <a:pPr algn="ctr"/>
            <a:r>
              <a:rPr lang="en-US" sz="3200" b="1" dirty="0">
                <a:latin typeface="Times New Roman" pitchFamily="18" charset="0"/>
                <a:cs typeface="Times New Roman" pitchFamily="18" charset="0"/>
              </a:rPr>
              <a:t>2.1.2. Male Physiology and Sexual </a:t>
            </a:r>
            <a:r>
              <a:rPr lang="en-US" sz="3200" b="1" dirty="0" smtClean="0">
                <a:latin typeface="Times New Roman" pitchFamily="18" charset="0"/>
                <a:cs typeface="Times New Roman" pitchFamily="18" charset="0"/>
              </a:rPr>
              <a:t>Behavior</a:t>
            </a:r>
            <a:r>
              <a:rPr lang="en-US" sz="3200" dirty="0" smtClean="0">
                <a:latin typeface="Times New Roman" pitchFamily="18" charset="0"/>
                <a:cs typeface="Times New Roman" pitchFamily="18" charset="0"/>
              </a:rPr>
              <a:t> </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18843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Introduction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95400"/>
            <a:ext cx="76200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81309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a:bodyPr>
          <a:lstStyle/>
          <a:p>
            <a:pPr algn="just"/>
            <a:r>
              <a:rPr lang="en-US" sz="2400" dirty="0">
                <a:latin typeface="Times New Roman" pitchFamily="18" charset="0"/>
                <a:cs typeface="Times New Roman" pitchFamily="18" charset="0"/>
              </a:rPr>
              <a:t>Weight of testicles changes varies with age and season. </a:t>
            </a:r>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These </a:t>
            </a:r>
            <a:r>
              <a:rPr lang="en-US" sz="2400" dirty="0">
                <a:latin typeface="Times New Roman" pitchFamily="18" charset="0"/>
                <a:cs typeface="Times New Roman" pitchFamily="18" charset="0"/>
              </a:rPr>
              <a:t>variations are correlated with the number of spermatozoa in the epididymis and with the circulating testosterone levels. </a:t>
            </a:r>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These </a:t>
            </a:r>
            <a:r>
              <a:rPr lang="en-US" sz="2400" dirty="0">
                <a:latin typeface="Times New Roman" pitchFamily="18" charset="0"/>
                <a:cs typeface="Times New Roman" pitchFamily="18" charset="0"/>
              </a:rPr>
              <a:t>parameters reach their maximum levels from late December to the end of March</a:t>
            </a:r>
            <a:r>
              <a:rPr lang="en-US" sz="2400" dirty="0" smtClean="0">
                <a:latin typeface="Times New Roman" pitchFamily="18" charset="0"/>
                <a:cs typeface="Times New Roman" pitchFamily="18" charset="0"/>
              </a:rPr>
              <a:t>.</a:t>
            </a:r>
          </a:p>
          <a:p>
            <a:pPr algn="just"/>
            <a:r>
              <a:rPr lang="en-US" sz="2400" dirty="0">
                <a:latin typeface="Times New Roman" pitchFamily="18" charset="0"/>
                <a:cs typeface="Times New Roman" pitchFamily="18" charset="0"/>
              </a:rPr>
              <a:t>The structures and the </a:t>
            </a:r>
            <a:r>
              <a:rPr lang="en-US" sz="2400" dirty="0" err="1">
                <a:latin typeface="Times New Roman" pitchFamily="18" charset="0"/>
                <a:cs typeface="Times New Roman" pitchFamily="18" charset="0"/>
              </a:rPr>
              <a:t>histochemical</a:t>
            </a:r>
            <a:r>
              <a:rPr lang="en-US" sz="2400" dirty="0">
                <a:latin typeface="Times New Roman" pitchFamily="18" charset="0"/>
                <a:cs typeface="Times New Roman" pitchFamily="18" charset="0"/>
              </a:rPr>
              <a:t> content of the male accessory glands show markedly pronounced seasonal alterations. </a:t>
            </a:r>
          </a:p>
          <a:p>
            <a:pPr algn="just"/>
            <a:r>
              <a:rPr lang="en-US" sz="2400" dirty="0">
                <a:latin typeface="Times New Roman" pitchFamily="18" charset="0"/>
                <a:cs typeface="Times New Roman" pitchFamily="18" charset="0"/>
              </a:rPr>
              <a:t>There is an inactive phase during summer and full activity during winter. </a:t>
            </a:r>
          </a:p>
          <a:p>
            <a:pPr algn="just"/>
            <a:r>
              <a:rPr lang="en-US" sz="2400" dirty="0">
                <a:latin typeface="Times New Roman" pitchFamily="18" charset="0"/>
                <a:cs typeface="Times New Roman" pitchFamily="18" charset="0"/>
              </a:rPr>
              <a:t>A marked decrease in fructose and citric acid levels in castrated animals observed in which the glands showed a decreased activity in comparison with intact animals. </a:t>
            </a:r>
          </a:p>
          <a:p>
            <a:pPr marL="0" indent="0" algn="just">
              <a:buNone/>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7835282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rmAutofit/>
          </a:bodyPr>
          <a:lstStyle/>
          <a:p>
            <a:r>
              <a:rPr lang="en-US" sz="2400" dirty="0">
                <a:latin typeface="Times New Roman" pitchFamily="18" charset="0"/>
                <a:cs typeface="Times New Roman" pitchFamily="18" charset="0"/>
              </a:rPr>
              <a:t>Moreover, the </a:t>
            </a:r>
            <a:r>
              <a:rPr lang="en-US" sz="2400" dirty="0" err="1">
                <a:latin typeface="Times New Roman" pitchFamily="18" charset="0"/>
                <a:cs typeface="Times New Roman" pitchFamily="18" charset="0"/>
              </a:rPr>
              <a:t>neurosecretory</a:t>
            </a:r>
            <a:r>
              <a:rPr lang="en-US" sz="2400" dirty="0">
                <a:latin typeface="Times New Roman" pitchFamily="18" charset="0"/>
                <a:cs typeface="Times New Roman" pitchFamily="18" charset="0"/>
              </a:rPr>
              <a:t> cells of the anterior pituitary gland are more active during the rutting season than during the rest of the year.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histological and the </a:t>
            </a:r>
            <a:r>
              <a:rPr lang="en-US" sz="2400" dirty="0" err="1">
                <a:latin typeface="Times New Roman" pitchFamily="18" charset="0"/>
                <a:cs typeface="Times New Roman" pitchFamily="18" charset="0"/>
              </a:rPr>
              <a:t>histochemical</a:t>
            </a:r>
            <a:r>
              <a:rPr lang="en-US" sz="2400" dirty="0">
                <a:latin typeface="Times New Roman" pitchFamily="18" charset="0"/>
                <a:cs typeface="Times New Roman" pitchFamily="18" charset="0"/>
              </a:rPr>
              <a:t> structure of the pars </a:t>
            </a:r>
            <a:r>
              <a:rPr lang="en-US" sz="2400" dirty="0" err="1">
                <a:latin typeface="Times New Roman" pitchFamily="18" charset="0"/>
                <a:cs typeface="Times New Roman" pitchFamily="18" charset="0"/>
              </a:rPr>
              <a:t>distalis</a:t>
            </a:r>
            <a:r>
              <a:rPr lang="en-US" sz="2400" dirty="0">
                <a:latin typeface="Times New Roman" pitchFamily="18" charset="0"/>
                <a:cs typeface="Times New Roman" pitchFamily="18" charset="0"/>
              </a:rPr>
              <a:t> of the pituitary of the one-humped male camel show seasonal variation in cell frequency and activity.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Higher </a:t>
            </a:r>
            <a:r>
              <a:rPr lang="en-US" sz="2400" dirty="0">
                <a:latin typeface="Times New Roman" pitchFamily="18" charset="0"/>
                <a:cs typeface="Times New Roman" pitchFamily="18" charset="0"/>
              </a:rPr>
              <a:t>incidence and activity of the gonadotropins during the mating season in spring support the hypothesis that day length is the primary factor controlling the reproductive cycle in this species.</a:t>
            </a:r>
          </a:p>
        </p:txBody>
      </p:sp>
    </p:spTree>
    <p:extLst>
      <p:ext uri="{BB962C8B-B14F-4D97-AF65-F5344CB8AC3E}">
        <p14:creationId xmlns:p14="http://schemas.microsoft.com/office/powerpoint/2010/main" val="28762795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248400"/>
          </a:xfrm>
        </p:spPr>
        <p:txBody>
          <a:bodyPr>
            <a:normAutofit fontScale="85000" lnSpcReduction="20000"/>
          </a:bodyPr>
          <a:lstStyle/>
          <a:p>
            <a:r>
              <a:rPr lang="en-US" b="1" dirty="0">
                <a:latin typeface="Times New Roman" pitchFamily="18" charset="0"/>
                <a:cs typeface="Times New Roman" pitchFamily="18" charset="0"/>
              </a:rPr>
              <a:t>Sexual behavior</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Normally camels are tame and calm animals. During the rutting season both males and females become more aggressive.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Their </a:t>
            </a:r>
            <a:r>
              <a:rPr lang="en-US" dirty="0">
                <a:latin typeface="Times New Roman" pitchFamily="18" charset="0"/>
                <a:cs typeface="Times New Roman" pitchFamily="18" charset="0"/>
              </a:rPr>
              <a:t>breeding activity lasts for 50 to 100 days. When the male becomes sexually aroused, the lips become wet with foaming saliva.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teeth grind continuously and a typical sound is uttered</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 one-humped camel extrudes the soft palate, the </a:t>
            </a:r>
            <a:r>
              <a:rPr lang="en-US" b="1" dirty="0" err="1">
                <a:latin typeface="Times New Roman" pitchFamily="18" charset="0"/>
                <a:cs typeface="Times New Roman" pitchFamily="18" charset="0"/>
              </a:rPr>
              <a:t>dulaa</a:t>
            </a:r>
            <a:r>
              <a:rPr lang="en-US" dirty="0">
                <a:latin typeface="Times New Roman" pitchFamily="18" charset="0"/>
                <a:cs typeface="Times New Roman" pitchFamily="18" charset="0"/>
              </a:rPr>
              <a:t>, makes a bubbling sound and bends his head slightly backwards to display the bushy hair under his chin.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dirty="0" err="1">
                <a:latin typeface="Times New Roman" pitchFamily="18" charset="0"/>
                <a:cs typeface="Times New Roman" pitchFamily="18" charset="0"/>
              </a:rPr>
              <a:t>dulaa</a:t>
            </a:r>
            <a:r>
              <a:rPr lang="en-US" dirty="0">
                <a:latin typeface="Times New Roman" pitchFamily="18" charset="0"/>
                <a:cs typeface="Times New Roman" pitchFamily="18" charset="0"/>
              </a:rPr>
              <a:t> arises from the </a:t>
            </a:r>
            <a:r>
              <a:rPr lang="en-US" dirty="0" err="1">
                <a:latin typeface="Times New Roman" pitchFamily="18" charset="0"/>
                <a:cs typeface="Times New Roman" pitchFamily="18" charset="0"/>
              </a:rPr>
              <a:t>oroventral</a:t>
            </a:r>
            <a:r>
              <a:rPr lang="en-US" dirty="0">
                <a:latin typeface="Times New Roman" pitchFamily="18" charset="0"/>
                <a:cs typeface="Times New Roman" pitchFamily="18" charset="0"/>
              </a:rPr>
              <a:t> portion of the soft palate and is filled with air from the trachea. Two-humped (</a:t>
            </a:r>
            <a:r>
              <a:rPr lang="en-US" dirty="0" err="1">
                <a:latin typeface="Times New Roman" pitchFamily="18" charset="0"/>
                <a:cs typeface="Times New Roman" pitchFamily="18" charset="0"/>
              </a:rPr>
              <a:t>bactrian</a:t>
            </a:r>
            <a:r>
              <a:rPr lang="en-US" dirty="0">
                <a:latin typeface="Times New Roman" pitchFamily="18" charset="0"/>
                <a:cs typeface="Times New Roman" pitchFamily="18" charset="0"/>
              </a:rPr>
              <a:t>) camels do not have a </a:t>
            </a:r>
            <a:r>
              <a:rPr lang="en-US" dirty="0" err="1">
                <a:latin typeface="Times New Roman" pitchFamily="18" charset="0"/>
                <a:cs typeface="Times New Roman" pitchFamily="18" charset="0"/>
              </a:rPr>
              <a:t>dulaa</a:t>
            </a:r>
            <a:r>
              <a:rPr lang="en-US" dirty="0">
                <a:latin typeface="Times New Roman" pitchFamily="18" charset="0"/>
                <a:cs typeface="Times New Roman" pitchFamily="18" charset="0"/>
              </a:rPr>
              <a:t>.</a:t>
            </a:r>
          </a:p>
        </p:txBody>
      </p:sp>
    </p:spTree>
    <p:extLst>
      <p:ext uri="{BB962C8B-B14F-4D97-AF65-F5344CB8AC3E}">
        <p14:creationId xmlns:p14="http://schemas.microsoft.com/office/powerpoint/2010/main" val="8801627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172200"/>
          </a:xfrm>
        </p:spPr>
        <p:txBody>
          <a:bodyPr>
            <a:normAutofit fontScale="85000" lnSpcReduction="20000"/>
          </a:bodyPr>
          <a:lstStyle/>
          <a:p>
            <a:r>
              <a:rPr lang="en-US" dirty="0">
                <a:latin typeface="Times New Roman" pitchFamily="18" charset="0"/>
                <a:cs typeface="Times New Roman" pitchFamily="18" charset="0"/>
              </a:rPr>
              <a:t>The legs are often spread apart. The penis is rhythmically beaten with the tail and urine is sporadically splashed on the tail and whisked on the back.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Urine </a:t>
            </a:r>
            <a:r>
              <a:rPr lang="en-US" dirty="0">
                <a:latin typeface="Times New Roman" pitchFamily="18" charset="0"/>
                <a:cs typeface="Times New Roman" pitchFamily="18" charset="0"/>
              </a:rPr>
              <a:t>of rutting males contains a high concentration of testosterone, probably together with pheromones</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Male camels have two </a:t>
            </a:r>
            <a:r>
              <a:rPr lang="en-US" dirty="0" err="1">
                <a:latin typeface="Times New Roman" pitchFamily="18" charset="0"/>
                <a:cs typeface="Times New Roman" pitchFamily="18" charset="0"/>
              </a:rPr>
              <a:t>tubulo</a:t>
            </a:r>
            <a:r>
              <a:rPr lang="en-US" dirty="0">
                <a:latin typeface="Times New Roman" pitchFamily="18" charset="0"/>
                <a:cs typeface="Times New Roman" pitchFamily="18" charset="0"/>
              </a:rPr>
              <a:t>-alveolar glands (</a:t>
            </a:r>
            <a:r>
              <a:rPr lang="en-US" b="1" dirty="0">
                <a:latin typeface="Times New Roman" pitchFamily="18" charset="0"/>
                <a:cs typeface="Times New Roman" pitchFamily="18" charset="0"/>
              </a:rPr>
              <a:t>poll glands</a:t>
            </a:r>
            <a:r>
              <a:rPr lang="en-US" dirty="0">
                <a:latin typeface="Times New Roman" pitchFamily="18" charset="0"/>
                <a:cs typeface="Times New Roman" pitchFamily="18" charset="0"/>
              </a:rPr>
              <a:t>) in the occipital region</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The poll glands are present at birth. During the period of high testosterone levels, the poll glands secret a coffee-</a:t>
            </a:r>
            <a:r>
              <a:rPr lang="en-US" dirty="0" err="1">
                <a:latin typeface="Times New Roman" pitchFamily="18" charset="0"/>
                <a:cs typeface="Times New Roman" pitchFamily="18" charset="0"/>
              </a:rPr>
              <a:t>coloured</a:t>
            </a:r>
            <a:r>
              <a:rPr lang="en-US" dirty="0">
                <a:latin typeface="Times New Roman" pitchFamily="18" charset="0"/>
                <a:cs typeface="Times New Roman" pitchFamily="18" charset="0"/>
              </a:rPr>
              <a:t> and acrid smelling fluid that seems to attract the female.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androgen concentrations in the fluid of the poll glands are exactly the same as in the blood.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During </a:t>
            </a:r>
            <a:r>
              <a:rPr lang="en-US" dirty="0">
                <a:latin typeface="Times New Roman" pitchFamily="18" charset="0"/>
                <a:cs typeface="Times New Roman" pitchFamily="18" charset="0"/>
              </a:rPr>
              <a:t>copulation the secretion is at maximum and it runs freely down the back of the neck. </a:t>
            </a:r>
          </a:p>
        </p:txBody>
      </p:sp>
    </p:spTree>
    <p:extLst>
      <p:ext uri="{BB962C8B-B14F-4D97-AF65-F5344CB8AC3E}">
        <p14:creationId xmlns:p14="http://schemas.microsoft.com/office/powerpoint/2010/main" val="26554065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534400" cy="6248400"/>
          </a:xfrm>
        </p:spPr>
        <p:txBody>
          <a:bodyPr>
            <a:normAutofit lnSpcReduction="10000"/>
          </a:bodyPr>
          <a:lstStyle/>
          <a:p>
            <a:r>
              <a:rPr lang="en-US" sz="2400" b="1" dirty="0">
                <a:latin typeface="Times New Roman" pitchFamily="18" charset="0"/>
                <a:cs typeface="Times New Roman" pitchFamily="18" charset="0"/>
              </a:rPr>
              <a:t>Copulation</a:t>
            </a:r>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The male in rut searches for the female in heat. He smells first the female genitalia, shows a </a:t>
            </a:r>
            <a:r>
              <a:rPr lang="en-US" sz="2400" dirty="0" err="1">
                <a:latin typeface="Times New Roman" pitchFamily="18" charset="0"/>
                <a:cs typeface="Times New Roman" pitchFamily="18" charset="0"/>
              </a:rPr>
              <a:t>flehmen</a:t>
            </a:r>
            <a:r>
              <a:rPr lang="en-US" sz="2400" dirty="0">
                <a:latin typeface="Times New Roman" pitchFamily="18" charset="0"/>
                <a:cs typeface="Times New Roman" pitchFamily="18" charset="0"/>
              </a:rPr>
              <a:t> and bites the female in the genital area, hump and neck, often causing bleeding wounds.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restless animal extrudes the </a:t>
            </a:r>
            <a:r>
              <a:rPr lang="en-US" sz="2400" dirty="0" err="1">
                <a:latin typeface="Times New Roman" pitchFamily="18" charset="0"/>
                <a:cs typeface="Times New Roman" pitchFamily="18" charset="0"/>
              </a:rPr>
              <a:t>dulaa</a:t>
            </a:r>
            <a:r>
              <a:rPr lang="en-US" sz="2400" dirty="0">
                <a:latin typeface="Times New Roman" pitchFamily="18" charset="0"/>
                <a:cs typeface="Times New Roman" pitchFamily="18" charset="0"/>
              </a:rPr>
              <a:t> with roaring sounds and forces her on the neck to lie down or bites her in the stifle-joints</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If she refuses, he might force her with great violence, often causing wounds and even fractures</a:t>
            </a:r>
            <a:r>
              <a:rPr lang="en-US" sz="2400" dirty="0" smtClean="0">
                <a:latin typeface="Times New Roman" pitchFamily="18" charset="0"/>
                <a:cs typeface="Times New Roman" pitchFamily="18" charset="0"/>
              </a:rPr>
              <a:t>.</a:t>
            </a:r>
          </a:p>
          <a:p>
            <a:r>
              <a:rPr lang="en-US" sz="2400" dirty="0">
                <a:latin typeface="Times New Roman" pitchFamily="18" charset="0"/>
                <a:cs typeface="Times New Roman" pitchFamily="18" charset="0"/>
              </a:rPr>
              <a:t>Copulation takes place in a sitting position. The male camel moves over sitting female until his front legs are on her shoulders. </a:t>
            </a:r>
          </a:p>
          <a:p>
            <a:r>
              <a:rPr lang="en-US" sz="2400" dirty="0">
                <a:latin typeface="Times New Roman" pitchFamily="18" charset="0"/>
                <a:cs typeface="Times New Roman" pitchFamily="18" charset="0"/>
              </a:rPr>
              <a:t>The male flexes all joints of the hind legs in a dog-like sitting position behind the female. </a:t>
            </a:r>
          </a:p>
          <a:p>
            <a:r>
              <a:rPr lang="en-US" sz="2400" dirty="0">
                <a:latin typeface="Times New Roman" pitchFamily="18" charset="0"/>
                <a:cs typeface="Times New Roman" pitchFamily="18" charset="0"/>
              </a:rPr>
              <a:t>Then he pushes himself slowly forward until his genitalia are near hers and the tip of the penis, now directed cranially, is searching for the </a:t>
            </a:r>
            <a:r>
              <a:rPr lang="en-US" sz="2400" dirty="0" err="1">
                <a:latin typeface="Times New Roman" pitchFamily="18" charset="0"/>
                <a:cs typeface="Times New Roman" pitchFamily="18" charset="0"/>
              </a:rPr>
              <a:t>vulval</a:t>
            </a:r>
            <a:r>
              <a:rPr lang="en-US" sz="2400" dirty="0">
                <a:latin typeface="Times New Roman" pitchFamily="18" charset="0"/>
                <a:cs typeface="Times New Roman" pitchFamily="18" charset="0"/>
              </a:rPr>
              <a:t> cleft. </a:t>
            </a: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34587002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normAutofit/>
          </a:bodyPr>
          <a:lstStyle/>
          <a:p>
            <a:pPr algn="just"/>
            <a:r>
              <a:rPr lang="en-US" sz="2400" dirty="0" smtClean="0">
                <a:latin typeface="Times New Roman" pitchFamily="18" charset="0"/>
                <a:cs typeface="Times New Roman" pitchFamily="18" charset="0"/>
              </a:rPr>
              <a:t>The penis is rotated until the tip enters the vulva and is inserted into the vagina. Some owners help at this stage. The male makes several pushing movements with resting phases in between. He drools and grunts all the time.</a:t>
            </a:r>
          </a:p>
          <a:p>
            <a:pPr algn="just"/>
            <a:r>
              <a:rPr lang="en-US" sz="2400" dirty="0" smtClean="0">
                <a:latin typeface="Times New Roman" pitchFamily="18" charset="0"/>
                <a:cs typeface="Times New Roman" pitchFamily="18" charset="0"/>
              </a:rPr>
              <a:t> The female flexes her head repeatedly towards the male's head. The female squeals and grunts continuously.</a:t>
            </a:r>
          </a:p>
          <a:p>
            <a:pPr algn="just"/>
            <a:r>
              <a:rPr lang="en-US" sz="2400" dirty="0" smtClean="0">
                <a:latin typeface="Times New Roman" pitchFamily="18" charset="0"/>
                <a:cs typeface="Times New Roman" pitchFamily="18" charset="0"/>
              </a:rPr>
              <a:t> Copulation lasts on an average for about 11 to 24 minutes. After copulation the male slips sideways off the female.</a:t>
            </a:r>
          </a:p>
          <a:p>
            <a:pPr algn="just"/>
            <a:r>
              <a:rPr lang="en-US" sz="2400" dirty="0" smtClean="0">
                <a:latin typeface="Times New Roman" pitchFamily="18" charset="0"/>
                <a:cs typeface="Times New Roman" pitchFamily="18" charset="0"/>
              </a:rPr>
              <a:t> It is often observed that other females surround the copulating pair and lie beside them and that another female may also try to mount the couple.</a:t>
            </a:r>
          </a:p>
          <a:p>
            <a:pPr algn="just"/>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2004457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Autofit/>
          </a:bodyPr>
          <a:lstStyle/>
          <a:p>
            <a:r>
              <a:rPr lang="en-US" sz="2800" b="1" dirty="0" smtClean="0">
                <a:latin typeface="Times New Roman" pitchFamily="18" charset="0"/>
                <a:cs typeface="Times New Roman" pitchFamily="18" charset="0"/>
              </a:rPr>
              <a:t>2.1.2. </a:t>
            </a:r>
            <a:r>
              <a:rPr lang="en-US" sz="2800" b="1" dirty="0">
                <a:latin typeface="Times New Roman" pitchFamily="18" charset="0"/>
                <a:cs typeface="Times New Roman" pitchFamily="18" charset="0"/>
              </a:rPr>
              <a:t>The Female Reproductive System</a:t>
            </a:r>
            <a:br>
              <a:rPr lang="en-US" sz="2800" b="1" dirty="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304800" y="609600"/>
            <a:ext cx="8610600" cy="6019800"/>
          </a:xfrm>
        </p:spPr>
        <p:txBody>
          <a:bodyPr>
            <a:normAutofit fontScale="77500" lnSpcReduction="20000"/>
          </a:bodyPr>
          <a:lstStyle/>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reproductive tract of the </a:t>
            </a:r>
            <a:r>
              <a:rPr lang="en-US" dirty="0" smtClean="0">
                <a:latin typeface="Times New Roman" pitchFamily="18" charset="0"/>
                <a:cs typeface="Times New Roman" pitchFamily="18" charset="0"/>
              </a:rPr>
              <a:t>female camel  </a:t>
            </a:r>
            <a:r>
              <a:rPr lang="en-US" dirty="0">
                <a:latin typeface="Times New Roman" pitchFamily="18" charset="0"/>
                <a:cs typeface="Times New Roman" pitchFamily="18" charset="0"/>
              </a:rPr>
              <a:t>has </a:t>
            </a:r>
            <a:r>
              <a:rPr lang="en-US" b="1" dirty="0">
                <a:latin typeface="Times New Roman" pitchFamily="18" charset="0"/>
                <a:cs typeface="Times New Roman" pitchFamily="18" charset="0"/>
              </a:rPr>
              <a:t>some affinity </a:t>
            </a:r>
            <a:r>
              <a:rPr lang="en-US" dirty="0">
                <a:latin typeface="Times New Roman" pitchFamily="18" charset="0"/>
                <a:cs typeface="Times New Roman" pitchFamily="18" charset="0"/>
              </a:rPr>
              <a:t>with that of </a:t>
            </a:r>
            <a:r>
              <a:rPr lang="en-US" b="1" dirty="0">
                <a:latin typeface="Times New Roman" pitchFamily="18" charset="0"/>
                <a:cs typeface="Times New Roman" pitchFamily="18" charset="0"/>
              </a:rPr>
              <a:t>the horse</a:t>
            </a:r>
            <a:r>
              <a:rPr lang="en-US" dirty="0" smtClean="0">
                <a:latin typeface="Times New Roman" pitchFamily="18" charset="0"/>
                <a:cs typeface="Times New Roman" pitchFamily="18" charset="0"/>
              </a:rPr>
              <a:t>.</a:t>
            </a:r>
          </a:p>
          <a:p>
            <a:pPr marL="0" indent="0">
              <a:buNone/>
            </a:pPr>
            <a:r>
              <a:rPr lang="en-US" sz="4100" b="1" dirty="0" smtClean="0">
                <a:solidFill>
                  <a:srgbClr val="C00000"/>
                </a:solidFill>
                <a:latin typeface="Times New Roman" pitchFamily="18" charset="0"/>
                <a:cs typeface="Times New Roman" pitchFamily="18" charset="0"/>
              </a:rPr>
              <a:t>A. The </a:t>
            </a:r>
            <a:r>
              <a:rPr lang="en-US" sz="4100" b="1" dirty="0">
                <a:solidFill>
                  <a:srgbClr val="C00000"/>
                </a:solidFill>
                <a:latin typeface="Times New Roman" pitchFamily="18" charset="0"/>
                <a:cs typeface="Times New Roman" pitchFamily="18" charset="0"/>
              </a:rPr>
              <a:t>ovaries</a:t>
            </a:r>
            <a:endParaRPr lang="en-US" sz="4100" dirty="0">
              <a:solidFill>
                <a:srgbClr val="C00000"/>
              </a:solidFill>
              <a:latin typeface="Times New Roman" pitchFamily="18" charset="0"/>
              <a:cs typeface="Times New Roman" pitchFamily="18" charset="0"/>
            </a:endParaRPr>
          </a:p>
          <a:p>
            <a:r>
              <a:rPr lang="en-US" dirty="0">
                <a:latin typeface="Times New Roman" pitchFamily="18" charset="0"/>
                <a:cs typeface="Times New Roman" pitchFamily="18" charset="0"/>
              </a:rPr>
              <a:t>The ovaries in the non-pregnant dromedary camel are oval, flattened and lobulated organs. The size and shape of the ovaries vary with their content of follicles and corpora </a:t>
            </a:r>
            <a:r>
              <a:rPr lang="en-US" dirty="0" err="1">
                <a:latin typeface="Times New Roman" pitchFamily="18" charset="0"/>
                <a:cs typeface="Times New Roman" pitchFamily="18" charset="0"/>
              </a:rPr>
              <a:t>lutea</a:t>
            </a:r>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 Elongated narrow ovaries or semi-circular ones are not uncommon. The surface of the ovary is irregular.</a:t>
            </a:r>
          </a:p>
          <a:p>
            <a:r>
              <a:rPr lang="en-US" dirty="0">
                <a:latin typeface="Times New Roman" pitchFamily="18" charset="0"/>
                <a:cs typeface="Times New Roman" pitchFamily="18" charset="0"/>
              </a:rPr>
              <a:t> The irregularity is mainly due to the presence of multiple small follicles or the presence of corpora </a:t>
            </a:r>
            <a:r>
              <a:rPr lang="en-US" dirty="0" err="1">
                <a:latin typeface="Times New Roman" pitchFamily="18" charset="0"/>
                <a:cs typeface="Times New Roman" pitchFamily="18" charset="0"/>
              </a:rPr>
              <a:t>lutea</a:t>
            </a:r>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The </a:t>
            </a:r>
            <a:r>
              <a:rPr lang="en-US" dirty="0" err="1">
                <a:latin typeface="Times New Roman" pitchFamily="18" charset="0"/>
                <a:cs typeface="Times New Roman" pitchFamily="18" charset="0"/>
              </a:rPr>
              <a:t>colour</a:t>
            </a:r>
            <a:r>
              <a:rPr lang="en-US" dirty="0">
                <a:latin typeface="Times New Roman" pitchFamily="18" charset="0"/>
                <a:cs typeface="Times New Roman" pitchFamily="18" charset="0"/>
              </a:rPr>
              <a:t> of the ovary ranges from light red to various shades of pink. </a:t>
            </a:r>
          </a:p>
          <a:p>
            <a:r>
              <a:rPr lang="en-US" dirty="0">
                <a:latin typeface="Times New Roman" pitchFamily="18" charset="0"/>
                <a:cs typeface="Times New Roman" pitchFamily="18" charset="0"/>
              </a:rPr>
              <a:t>The size and weight of the ovaries are affected by the </a:t>
            </a:r>
            <a:r>
              <a:rPr lang="en-US" b="1" dirty="0">
                <a:latin typeface="Times New Roman" pitchFamily="18" charset="0"/>
                <a:cs typeface="Times New Roman" pitchFamily="18" charset="0"/>
              </a:rPr>
              <a:t>age</a:t>
            </a:r>
            <a:r>
              <a:rPr lang="en-US" dirty="0">
                <a:latin typeface="Times New Roman" pitchFamily="18" charset="0"/>
                <a:cs typeface="Times New Roman" pitchFamily="18" charset="0"/>
              </a:rPr>
              <a:t>, the </a:t>
            </a:r>
            <a:r>
              <a:rPr lang="en-US" b="1" dirty="0">
                <a:latin typeface="Times New Roman" pitchFamily="18" charset="0"/>
                <a:cs typeface="Times New Roman" pitchFamily="18" charset="0"/>
              </a:rPr>
              <a:t>size of the animal</a:t>
            </a:r>
            <a:r>
              <a:rPr lang="en-US" dirty="0">
                <a:latin typeface="Times New Roman" pitchFamily="18" charset="0"/>
                <a:cs typeface="Times New Roman" pitchFamily="18" charset="0"/>
              </a:rPr>
              <a:t> and the </a:t>
            </a:r>
            <a:r>
              <a:rPr lang="en-US" b="1" dirty="0">
                <a:latin typeface="Times New Roman" pitchFamily="18" charset="0"/>
                <a:cs typeface="Times New Roman" pitchFamily="18" charset="0"/>
              </a:rPr>
              <a:t>stage of the reproductive cycle</a:t>
            </a:r>
            <a:r>
              <a:rPr lang="en-US" dirty="0">
                <a:latin typeface="Times New Roman" pitchFamily="18" charset="0"/>
                <a:cs typeface="Times New Roman" pitchFamily="18" charset="0"/>
              </a:rPr>
              <a:t>. </a:t>
            </a:r>
          </a:p>
          <a:p>
            <a:r>
              <a:rPr lang="en-US" dirty="0">
                <a:latin typeface="Times New Roman" pitchFamily="18" charset="0"/>
                <a:cs typeface="Times New Roman" pitchFamily="18" charset="0"/>
              </a:rPr>
              <a:t>The ovaries of the Iranian dromedary were found to have an </a:t>
            </a:r>
            <a:r>
              <a:rPr lang="en-US" b="1" dirty="0">
                <a:latin typeface="Times New Roman" pitchFamily="18" charset="0"/>
                <a:cs typeface="Times New Roman" pitchFamily="18" charset="0"/>
              </a:rPr>
              <a:t>average size </a:t>
            </a:r>
            <a:r>
              <a:rPr lang="en-US" dirty="0">
                <a:latin typeface="Times New Roman" pitchFamily="18" charset="0"/>
                <a:cs typeface="Times New Roman" pitchFamily="18" charset="0"/>
              </a:rPr>
              <a:t>of </a:t>
            </a:r>
            <a:r>
              <a:rPr lang="en-US" b="1" dirty="0" smtClean="0">
                <a:latin typeface="Times New Roman" pitchFamily="18" charset="0"/>
                <a:cs typeface="Times New Roman" pitchFamily="18" charset="0"/>
              </a:rPr>
              <a:t>13x29x33 </a:t>
            </a:r>
            <a:r>
              <a:rPr lang="en-US" b="1" dirty="0">
                <a:latin typeface="Times New Roman" pitchFamily="18" charset="0"/>
                <a:cs typeface="Times New Roman" pitchFamily="18" charset="0"/>
              </a:rPr>
              <a:t>mm</a:t>
            </a:r>
            <a:r>
              <a:rPr lang="en-US" dirty="0">
                <a:latin typeface="Times New Roman" pitchFamily="18" charset="0"/>
                <a:cs typeface="Times New Roman" pitchFamily="18" charset="0"/>
              </a:rPr>
              <a:t> and an average </a:t>
            </a:r>
            <a:r>
              <a:rPr lang="en-US" b="1" dirty="0">
                <a:latin typeface="Times New Roman" pitchFamily="18" charset="0"/>
                <a:cs typeface="Times New Roman" pitchFamily="18" charset="0"/>
              </a:rPr>
              <a:t>weight </a:t>
            </a:r>
            <a:r>
              <a:rPr lang="en-US" dirty="0">
                <a:latin typeface="Times New Roman" pitchFamily="18" charset="0"/>
                <a:cs typeface="Times New Roman" pitchFamily="18" charset="0"/>
              </a:rPr>
              <a:t>of </a:t>
            </a:r>
            <a:r>
              <a:rPr lang="en-US" b="1" dirty="0">
                <a:latin typeface="Times New Roman" pitchFamily="18" charset="0"/>
                <a:cs typeface="Times New Roman" pitchFamily="18" charset="0"/>
              </a:rPr>
              <a:t>10 </a:t>
            </a:r>
            <a:r>
              <a:rPr lang="en-US" b="1" dirty="0" err="1">
                <a:latin typeface="Times New Roman" pitchFamily="18" charset="0"/>
                <a:cs typeface="Times New Roman" pitchFamily="18" charset="0"/>
              </a:rPr>
              <a:t>gm</a:t>
            </a:r>
            <a:r>
              <a:rPr lang="en-US" b="1" dirty="0">
                <a:latin typeface="Times New Roman" pitchFamily="18" charset="0"/>
                <a:cs typeface="Times New Roman" pitchFamily="18" charset="0"/>
              </a:rPr>
              <a:t> </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Chahrasbi</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et </a:t>
            </a:r>
            <a:r>
              <a:rPr lang="en-US" dirty="0">
                <a:latin typeface="Times New Roman" pitchFamily="18" charset="0"/>
                <a:cs typeface="Times New Roman" pitchFamily="18" charset="0"/>
              </a:rPr>
              <a:t>al, 1975</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7583266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305800" cy="5867400"/>
          </a:xfrm>
        </p:spPr>
        <p:txBody>
          <a:bodyPr>
            <a:noAutofit/>
          </a:bodyPr>
          <a:lstStyle/>
          <a:p>
            <a:r>
              <a:rPr lang="en-US" sz="2400" dirty="0">
                <a:latin typeface="Times New Roman" pitchFamily="18" charset="0"/>
                <a:cs typeface="Times New Roman" pitchFamily="18" charset="0"/>
              </a:rPr>
              <a:t>The </a:t>
            </a:r>
            <a:r>
              <a:rPr lang="en-US" sz="2400" b="1" dirty="0">
                <a:latin typeface="Times New Roman" pitchFamily="18" charset="0"/>
                <a:cs typeface="Times New Roman" pitchFamily="18" charset="0"/>
              </a:rPr>
              <a:t>size</a:t>
            </a:r>
            <a:r>
              <a:rPr lang="en-US" sz="2400" dirty="0">
                <a:latin typeface="Times New Roman" pitchFamily="18" charset="0"/>
                <a:cs typeface="Times New Roman" pitchFamily="18" charset="0"/>
              </a:rPr>
              <a:t> and </a:t>
            </a:r>
            <a:r>
              <a:rPr lang="en-US" sz="2400" b="1" dirty="0">
                <a:latin typeface="Times New Roman" pitchFamily="18" charset="0"/>
                <a:cs typeface="Times New Roman" pitchFamily="18" charset="0"/>
              </a:rPr>
              <a:t>weight</a:t>
            </a:r>
            <a:r>
              <a:rPr lang="en-US" sz="2400" dirty="0">
                <a:latin typeface="Times New Roman" pitchFamily="18" charset="0"/>
                <a:cs typeface="Times New Roman" pitchFamily="18" charset="0"/>
              </a:rPr>
              <a:t> of the </a:t>
            </a:r>
            <a:r>
              <a:rPr lang="en-US" sz="2400" b="1" dirty="0">
                <a:latin typeface="Times New Roman" pitchFamily="18" charset="0"/>
                <a:cs typeface="Times New Roman" pitchFamily="18" charset="0"/>
              </a:rPr>
              <a:t>gonads</a:t>
            </a:r>
            <a:r>
              <a:rPr lang="en-US" sz="2400" dirty="0">
                <a:latin typeface="Times New Roman" pitchFamily="18" charset="0"/>
                <a:cs typeface="Times New Roman" pitchFamily="18" charset="0"/>
              </a:rPr>
              <a:t> are influenced by the </a:t>
            </a:r>
            <a:r>
              <a:rPr lang="en-US" sz="2400" b="1" dirty="0">
                <a:latin typeface="Times New Roman" pitchFamily="18" charset="0"/>
                <a:cs typeface="Times New Roman" pitchFamily="18" charset="0"/>
              </a:rPr>
              <a:t>stage of the reproductive cycle</a:t>
            </a:r>
            <a:r>
              <a:rPr lang="en-US" sz="2400" dirty="0">
                <a:latin typeface="Times New Roman" pitchFamily="18" charset="0"/>
                <a:cs typeface="Times New Roman" pitchFamily="18" charset="0"/>
              </a:rPr>
              <a:t>, i.e. by </a:t>
            </a:r>
            <a:r>
              <a:rPr lang="en-US" sz="2400" b="1" dirty="0">
                <a:latin typeface="Times New Roman" pitchFamily="18" charset="0"/>
                <a:cs typeface="Times New Roman" pitchFamily="18" charset="0"/>
              </a:rPr>
              <a:t>ovarian activity. </a:t>
            </a:r>
            <a:endParaRPr lang="en-US" sz="2400" b="1"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err="1">
                <a:latin typeface="Times New Roman" pitchFamily="18" charset="0"/>
                <a:cs typeface="Times New Roman" pitchFamily="18" charset="0"/>
              </a:rPr>
              <a:t>mesosalpinx</a:t>
            </a:r>
            <a:r>
              <a:rPr lang="en-US" sz="2400" dirty="0">
                <a:latin typeface="Times New Roman" pitchFamily="18" charset="0"/>
                <a:cs typeface="Times New Roman" pitchFamily="18" charset="0"/>
              </a:rPr>
              <a:t> and the </a:t>
            </a:r>
            <a:r>
              <a:rPr lang="en-US" sz="2400" dirty="0" err="1">
                <a:latin typeface="Times New Roman" pitchFamily="18" charset="0"/>
                <a:cs typeface="Times New Roman" pitchFamily="18" charset="0"/>
              </a:rPr>
              <a:t>mesovarium</a:t>
            </a:r>
            <a:r>
              <a:rPr lang="en-US" sz="2400" dirty="0">
                <a:latin typeface="Times New Roman" pitchFamily="18" charset="0"/>
                <a:cs typeface="Times New Roman" pitchFamily="18" charset="0"/>
              </a:rPr>
              <a:t> together form a very well developed bursa which closely invests the ovary.</a:t>
            </a:r>
          </a:p>
          <a:p>
            <a:r>
              <a:rPr lang="en-US" sz="2400" dirty="0">
                <a:latin typeface="Times New Roman" pitchFamily="18" charset="0"/>
                <a:cs typeface="Times New Roman" pitchFamily="18" charset="0"/>
              </a:rPr>
              <a:t> Medially there is an opening in the bursa which leads to the fimbriae. </a:t>
            </a:r>
          </a:p>
          <a:p>
            <a:r>
              <a:rPr lang="en-US" sz="2400" dirty="0">
                <a:latin typeface="Times New Roman" pitchFamily="18" charset="0"/>
                <a:cs typeface="Times New Roman" pitchFamily="18" charset="0"/>
              </a:rPr>
              <a:t>The ovaries of non-pregnant camels are situated in the caudal part of the lumbar region, i.e. just in front of the pelvic brim or may be inside the pelvic cavity.</a:t>
            </a:r>
          </a:p>
          <a:p>
            <a:r>
              <a:rPr lang="en-US" sz="2400" dirty="0">
                <a:latin typeface="Times New Roman" pitchFamily="18" charset="0"/>
                <a:cs typeface="Times New Roman" pitchFamily="18" charset="0"/>
              </a:rPr>
              <a:t> In all cases examination of the ovaries is an important part of the </a:t>
            </a:r>
            <a:r>
              <a:rPr lang="en-US" sz="2400" dirty="0" err="1">
                <a:latin typeface="Times New Roman" pitchFamily="18" charset="0"/>
                <a:cs typeface="Times New Roman" pitchFamily="18" charset="0"/>
              </a:rPr>
              <a:t>gynaecological</a:t>
            </a:r>
            <a:r>
              <a:rPr lang="en-US" sz="2400" dirty="0">
                <a:latin typeface="Times New Roman" pitchFamily="18" charset="0"/>
                <a:cs typeface="Times New Roman" pitchFamily="18" charset="0"/>
              </a:rPr>
              <a:t> examination but they are often difficult to find.</a:t>
            </a:r>
          </a:p>
          <a:p>
            <a:endParaRPr lang="en-US" sz="2400"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41991598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867400"/>
          </a:xfrm>
        </p:spPr>
        <p:txBody>
          <a:bodyPr>
            <a:normAutofit/>
          </a:bodyPr>
          <a:lstStyle/>
          <a:p>
            <a:r>
              <a:rPr lang="en-US" sz="2400" dirty="0">
                <a:latin typeface="Times New Roman" pitchFamily="18" charset="0"/>
                <a:cs typeface="Times New Roman" pitchFamily="18" charset="0"/>
              </a:rPr>
              <a:t> On many occasions they were found hidden beneath the uterus, so unless the uterus is retracted and rolled from side to side the ovaries would be missed.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In </a:t>
            </a:r>
            <a:r>
              <a:rPr lang="en-US" sz="2400" dirty="0">
                <a:latin typeface="Times New Roman" pitchFamily="18" charset="0"/>
                <a:cs typeface="Times New Roman" pitchFamily="18" charset="0"/>
              </a:rPr>
              <a:t>the </a:t>
            </a:r>
            <a:r>
              <a:rPr lang="en-US" sz="2400" dirty="0" err="1">
                <a:latin typeface="Times New Roman" pitchFamily="18" charset="0"/>
                <a:cs typeface="Times New Roman" pitchFamily="18" charset="0"/>
              </a:rPr>
              <a:t>bactrian</a:t>
            </a:r>
            <a:r>
              <a:rPr lang="en-US" sz="2400" dirty="0">
                <a:latin typeface="Times New Roman" pitchFamily="18" charset="0"/>
                <a:cs typeface="Times New Roman" pitchFamily="18" charset="0"/>
              </a:rPr>
              <a:t> camel the ovary is flat and somewhat elliptical in shape.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They </a:t>
            </a:r>
            <a:r>
              <a:rPr lang="en-US" sz="2400" dirty="0">
                <a:latin typeface="Times New Roman" pitchFamily="18" charset="0"/>
                <a:cs typeface="Times New Roman" pitchFamily="18" charset="0"/>
              </a:rPr>
              <a:t>are located on the lateral side of the anterior end of the uterine horn, in the vicinity of the anterior brim of the pubis</a:t>
            </a:r>
            <a:r>
              <a:rPr lang="en-US" sz="2400"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a:p>
            <a:r>
              <a:rPr lang="en-US" sz="2400" dirty="0" err="1">
                <a:latin typeface="Times New Roman" pitchFamily="18" charset="0"/>
                <a:cs typeface="Times New Roman" pitchFamily="18" charset="0"/>
              </a:rPr>
              <a:t>Shalash</a:t>
            </a:r>
            <a:r>
              <a:rPr lang="en-US" sz="2400" dirty="0">
                <a:latin typeface="Times New Roman" pitchFamily="18" charset="0"/>
                <a:cs typeface="Times New Roman" pitchFamily="18" charset="0"/>
              </a:rPr>
              <a:t> (1965) described the gonads as fairly flattened organs with numerous </a:t>
            </a:r>
            <a:r>
              <a:rPr lang="en-US" sz="2400" b="1" dirty="0" err="1">
                <a:latin typeface="Times New Roman" pitchFamily="18" charset="0"/>
                <a:cs typeface="Times New Roman" pitchFamily="18" charset="0"/>
              </a:rPr>
              <a:t>ovisacs</a:t>
            </a:r>
            <a:r>
              <a:rPr lang="en-US" sz="2400" b="1" dirty="0">
                <a:latin typeface="Times New Roman" pitchFamily="18" charset="0"/>
                <a:cs typeface="Times New Roman" pitchFamily="18" charset="0"/>
              </a:rPr>
              <a:t>, </a:t>
            </a:r>
            <a:r>
              <a:rPr lang="en-US" sz="2400" dirty="0">
                <a:latin typeface="Times New Roman" pitchFamily="18" charset="0"/>
                <a:cs typeface="Times New Roman" pitchFamily="18" charset="0"/>
              </a:rPr>
              <a:t>giving them the </a:t>
            </a:r>
            <a:r>
              <a:rPr lang="en-US" sz="2400" b="1" dirty="0">
                <a:latin typeface="Times New Roman" pitchFamily="18" charset="0"/>
                <a:cs typeface="Times New Roman" pitchFamily="18" charset="0"/>
              </a:rPr>
              <a:t>appearance </a:t>
            </a:r>
            <a:r>
              <a:rPr lang="en-US" sz="2400" dirty="0">
                <a:latin typeface="Times New Roman" pitchFamily="18" charset="0"/>
                <a:cs typeface="Times New Roman" pitchFamily="18" charset="0"/>
              </a:rPr>
              <a:t>of a </a:t>
            </a:r>
            <a:r>
              <a:rPr lang="en-US" sz="2400" b="1" dirty="0">
                <a:latin typeface="Times New Roman" pitchFamily="18" charset="0"/>
                <a:cs typeface="Times New Roman" pitchFamily="18" charset="0"/>
              </a:rPr>
              <a:t>bunch of grapes. </a:t>
            </a: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6402747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599"/>
            <a:ext cx="8763000" cy="6456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2653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382000" cy="5943600"/>
          </a:xfrm>
        </p:spPr>
        <p:txBody>
          <a:bodyPr/>
          <a:lstStyle/>
          <a:p>
            <a:r>
              <a:rPr lang="en-US" b="1" dirty="0"/>
              <a:t>Origins and distribution</a:t>
            </a:r>
            <a:endParaRPr lang="en-US" dirty="0"/>
          </a:p>
          <a:p>
            <a:r>
              <a:rPr lang="en-US" b="1" dirty="0"/>
              <a:t>1.1. Evolution of the dromedary</a:t>
            </a:r>
            <a:endParaRPr lang="en-US" dirty="0"/>
          </a:p>
          <a:p>
            <a:r>
              <a:rPr lang="en-US" dirty="0"/>
              <a:t>The dromedary or </a:t>
            </a:r>
            <a:r>
              <a:rPr lang="en-US" b="1" dirty="0"/>
              <a:t>one-humped c</a:t>
            </a:r>
            <a:r>
              <a:rPr lang="en-US" dirty="0"/>
              <a:t>amel </a:t>
            </a:r>
            <a:r>
              <a:rPr lang="en-US" i="1" dirty="0"/>
              <a:t>(</a:t>
            </a:r>
            <a:r>
              <a:rPr lang="en-US" i="1" dirty="0" err="1"/>
              <a:t>Camelus</a:t>
            </a:r>
            <a:r>
              <a:rPr lang="en-US" i="1" dirty="0"/>
              <a:t> </a:t>
            </a:r>
            <a:r>
              <a:rPr lang="en-US" i="1" dirty="0" err="1"/>
              <a:t>dromedarius</a:t>
            </a:r>
            <a:r>
              <a:rPr lang="en-US" i="1" dirty="0"/>
              <a:t>) </a:t>
            </a:r>
            <a:r>
              <a:rPr lang="en-US" dirty="0"/>
              <a:t>is one of two species within the genus </a:t>
            </a:r>
            <a:r>
              <a:rPr lang="en-US" i="1" dirty="0" err="1"/>
              <a:t>Camelus</a:t>
            </a:r>
            <a:r>
              <a:rPr lang="en-US" i="1" dirty="0"/>
              <a:t>, </a:t>
            </a:r>
            <a:r>
              <a:rPr lang="en-US" dirty="0"/>
              <a:t>the other being the Bactrian or </a:t>
            </a:r>
            <a:r>
              <a:rPr lang="en-US" b="1" dirty="0"/>
              <a:t>two-humped </a:t>
            </a:r>
            <a:r>
              <a:rPr lang="en-US" b="1" dirty="0" smtClean="0"/>
              <a:t>camel</a:t>
            </a:r>
            <a:r>
              <a:rPr lang="en-US" i="1" dirty="0" smtClean="0"/>
              <a:t>(C</a:t>
            </a:r>
            <a:r>
              <a:rPr lang="en-US" i="1" dirty="0"/>
              <a:t>. </a:t>
            </a:r>
            <a:r>
              <a:rPr lang="en-US" i="1" dirty="0" err="1"/>
              <a:t>bactrianus</a:t>
            </a:r>
            <a:r>
              <a:rPr lang="en-US" i="1" dirty="0"/>
              <a:t>). </a:t>
            </a:r>
            <a:endParaRPr lang="en-US" i="1" dirty="0" smtClean="0"/>
          </a:p>
          <a:p>
            <a:pPr marL="0" indent="0">
              <a:buNone/>
            </a:pPr>
            <a:endParaRPr lang="en-US" i="1" dirty="0" smtClean="0"/>
          </a:p>
          <a:p>
            <a:r>
              <a:rPr lang="en-US" b="1" dirty="0" err="1" smtClean="0"/>
              <a:t>Camelus</a:t>
            </a:r>
            <a:r>
              <a:rPr lang="en-US" dirty="0" smtClean="0"/>
              <a:t> </a:t>
            </a:r>
            <a:r>
              <a:rPr lang="en-US" dirty="0"/>
              <a:t>and </a:t>
            </a:r>
            <a:r>
              <a:rPr lang="en-US" b="1" dirty="0"/>
              <a:t>llamas</a:t>
            </a:r>
            <a:r>
              <a:rPr lang="en-US" dirty="0"/>
              <a:t> are the </a:t>
            </a:r>
            <a:r>
              <a:rPr lang="en-US" b="1" dirty="0"/>
              <a:t>two</a:t>
            </a:r>
            <a:r>
              <a:rPr lang="en-US" dirty="0"/>
              <a:t> </a:t>
            </a:r>
            <a:r>
              <a:rPr lang="en-US" b="1" dirty="0"/>
              <a:t>genera </a:t>
            </a:r>
            <a:r>
              <a:rPr lang="en-US" dirty="0"/>
              <a:t>comprising the </a:t>
            </a:r>
            <a:r>
              <a:rPr lang="en-US" b="1" dirty="0" err="1"/>
              <a:t>Camelidae</a:t>
            </a:r>
            <a:r>
              <a:rPr lang="en-US" b="1" dirty="0"/>
              <a:t> family</a:t>
            </a:r>
            <a:r>
              <a:rPr lang="en-US" dirty="0"/>
              <a:t>. </a:t>
            </a:r>
          </a:p>
        </p:txBody>
      </p:sp>
    </p:spTree>
    <p:extLst>
      <p:ext uri="{BB962C8B-B14F-4D97-AF65-F5344CB8AC3E}">
        <p14:creationId xmlns:p14="http://schemas.microsoft.com/office/powerpoint/2010/main" val="321993417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457200"/>
            <a:ext cx="8305800" cy="6172200"/>
          </a:xfrm>
        </p:spPr>
        <p:txBody>
          <a:bodyPr>
            <a:normAutofit/>
          </a:bodyPr>
          <a:lstStyle/>
          <a:p>
            <a:r>
              <a:rPr lang="en-US" sz="2400" dirty="0">
                <a:latin typeface="Times New Roman" pitchFamily="18" charset="0"/>
                <a:cs typeface="Times New Roman" pitchFamily="18" charset="0"/>
              </a:rPr>
              <a:t>Though the </a:t>
            </a:r>
            <a:r>
              <a:rPr lang="en-US" sz="2400" b="1" dirty="0">
                <a:latin typeface="Times New Roman" pitchFamily="18" charset="0"/>
                <a:cs typeface="Times New Roman" pitchFamily="18" charset="0"/>
              </a:rPr>
              <a:t>shape</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size</a:t>
            </a:r>
            <a:r>
              <a:rPr lang="en-US" sz="2400" dirty="0">
                <a:latin typeface="Times New Roman" pitchFamily="18" charset="0"/>
                <a:cs typeface="Times New Roman" pitchFamily="18" charset="0"/>
              </a:rPr>
              <a:t> and </a:t>
            </a:r>
            <a:r>
              <a:rPr lang="en-US" sz="2400" b="1" dirty="0">
                <a:latin typeface="Times New Roman" pitchFamily="18" charset="0"/>
                <a:cs typeface="Times New Roman" pitchFamily="18" charset="0"/>
              </a:rPr>
              <a:t>weight(macro </a:t>
            </a:r>
            <a:r>
              <a:rPr lang="en-US" sz="2400" b="1" dirty="0" err="1">
                <a:latin typeface="Times New Roman" pitchFamily="18" charset="0"/>
                <a:cs typeface="Times New Roman" pitchFamily="18" charset="0"/>
              </a:rPr>
              <a:t>scopic</a:t>
            </a:r>
            <a:r>
              <a:rPr lang="en-US" sz="2400" b="1" dirty="0">
                <a:latin typeface="Times New Roman" pitchFamily="18" charset="0"/>
                <a:cs typeface="Times New Roman" pitchFamily="18" charset="0"/>
              </a:rPr>
              <a:t> properties)</a:t>
            </a:r>
            <a:r>
              <a:rPr lang="en-US" sz="2400" dirty="0">
                <a:latin typeface="Times New Roman" pitchFamily="18" charset="0"/>
                <a:cs typeface="Times New Roman" pitchFamily="18" charset="0"/>
              </a:rPr>
              <a:t> may </a:t>
            </a:r>
            <a:r>
              <a:rPr lang="en-US" sz="2400" b="1" dirty="0">
                <a:latin typeface="Times New Roman" pitchFamily="18" charset="0"/>
                <a:cs typeface="Times New Roman" pitchFamily="18" charset="0"/>
              </a:rPr>
              <a:t>differ </a:t>
            </a:r>
            <a:r>
              <a:rPr lang="en-US" sz="2400" dirty="0">
                <a:latin typeface="Times New Roman" pitchFamily="18" charset="0"/>
                <a:cs typeface="Times New Roman" pitchFamily="18" charset="0"/>
              </a:rPr>
              <a:t>from those of other species </a:t>
            </a:r>
            <a:r>
              <a:rPr lang="en-US" sz="2400" dirty="0" smtClean="0">
                <a:latin typeface="Times New Roman" pitchFamily="18" charset="0"/>
                <a:cs typeface="Times New Roman" pitchFamily="18" charset="0"/>
              </a:rPr>
              <a:t>like:- </a:t>
            </a:r>
            <a:r>
              <a:rPr lang="en-US" sz="2400" b="1" dirty="0" smtClean="0">
                <a:latin typeface="Times New Roman" pitchFamily="18" charset="0"/>
                <a:cs typeface="Times New Roman" pitchFamily="18" charset="0"/>
              </a:rPr>
              <a:t>Cow, Ewe</a:t>
            </a:r>
            <a:r>
              <a:rPr lang="en-US" sz="2400" b="1" dirty="0">
                <a:latin typeface="Times New Roman" pitchFamily="18" charset="0"/>
                <a:cs typeface="Times New Roman" pitchFamily="18" charset="0"/>
              </a:rPr>
              <a:t>, </a:t>
            </a:r>
            <a:r>
              <a:rPr lang="en-US" sz="2400" b="1" dirty="0" smtClean="0">
                <a:latin typeface="Times New Roman" pitchFamily="18" charset="0"/>
                <a:cs typeface="Times New Roman" pitchFamily="18" charset="0"/>
              </a:rPr>
              <a:t>Sow , Mare</a:t>
            </a:r>
            <a:endParaRPr lang="en-US" sz="2400" b="1" dirty="0">
              <a:latin typeface="Times New Roman" pitchFamily="18" charset="0"/>
              <a:cs typeface="Times New Roman" pitchFamily="18" charset="0"/>
            </a:endParaRPr>
          </a:p>
          <a:p>
            <a:r>
              <a:rPr lang="en-US" sz="2400" dirty="0">
                <a:latin typeface="Times New Roman" pitchFamily="18" charset="0"/>
                <a:cs typeface="Times New Roman" pitchFamily="18" charset="0"/>
              </a:rPr>
              <a:t> The </a:t>
            </a:r>
            <a:r>
              <a:rPr lang="en-US" sz="2400" b="1" dirty="0">
                <a:latin typeface="Times New Roman" pitchFamily="18" charset="0"/>
                <a:cs typeface="Times New Roman" pitchFamily="18" charset="0"/>
              </a:rPr>
              <a:t>microscopic properties </a:t>
            </a:r>
            <a:r>
              <a:rPr lang="en-US" sz="2400" dirty="0">
                <a:latin typeface="Times New Roman" pitchFamily="18" charset="0"/>
                <a:cs typeface="Times New Roman" pitchFamily="18" charset="0"/>
              </a:rPr>
              <a:t>of </a:t>
            </a:r>
            <a:r>
              <a:rPr lang="en-US" sz="2400" b="1" dirty="0">
                <a:latin typeface="Times New Roman" pitchFamily="18" charset="0"/>
                <a:cs typeface="Times New Roman" pitchFamily="18" charset="0"/>
              </a:rPr>
              <a:t>both</a:t>
            </a:r>
            <a:r>
              <a:rPr lang="en-US" sz="2400" dirty="0">
                <a:latin typeface="Times New Roman" pitchFamily="18" charset="0"/>
                <a:cs typeface="Times New Roman" pitchFamily="18" charset="0"/>
              </a:rPr>
              <a:t> the </a:t>
            </a:r>
            <a:r>
              <a:rPr lang="en-US" sz="2400" b="1" dirty="0" err="1">
                <a:solidFill>
                  <a:srgbClr val="FF0000"/>
                </a:solidFill>
                <a:latin typeface="Times New Roman" pitchFamily="18" charset="0"/>
                <a:cs typeface="Times New Roman" pitchFamily="18" charset="0"/>
              </a:rPr>
              <a:t>Graffian</a:t>
            </a:r>
            <a:r>
              <a:rPr lang="en-US" sz="2400" b="1" dirty="0">
                <a:solidFill>
                  <a:srgbClr val="FF0000"/>
                </a:solidFill>
                <a:latin typeface="Times New Roman" pitchFamily="18" charset="0"/>
                <a:cs typeface="Times New Roman" pitchFamily="18" charset="0"/>
              </a:rPr>
              <a:t> follicles </a:t>
            </a:r>
            <a:r>
              <a:rPr lang="en-US" sz="2400" dirty="0">
                <a:latin typeface="Times New Roman" pitchFamily="18" charset="0"/>
                <a:cs typeface="Times New Roman" pitchFamily="18" charset="0"/>
              </a:rPr>
              <a:t>and the </a:t>
            </a:r>
            <a:r>
              <a:rPr lang="en-US" sz="2400" b="1" dirty="0">
                <a:solidFill>
                  <a:srgbClr val="FF0000"/>
                </a:solidFill>
                <a:latin typeface="Times New Roman" pitchFamily="18" charset="0"/>
                <a:cs typeface="Times New Roman" pitchFamily="18" charset="0"/>
              </a:rPr>
              <a:t>corpora </a:t>
            </a:r>
            <a:r>
              <a:rPr lang="en-US" sz="2400" b="1" dirty="0" err="1">
                <a:solidFill>
                  <a:srgbClr val="FF0000"/>
                </a:solidFill>
                <a:latin typeface="Times New Roman" pitchFamily="18" charset="0"/>
                <a:cs typeface="Times New Roman" pitchFamily="18" charset="0"/>
              </a:rPr>
              <a:t>lutea</a:t>
            </a:r>
            <a:r>
              <a:rPr lang="en-US" sz="2400" b="1" dirty="0">
                <a:solidFill>
                  <a:srgbClr val="FF0000"/>
                </a:solidFill>
                <a:latin typeface="Times New Roman" pitchFamily="18" charset="0"/>
                <a:cs typeface="Times New Roman" pitchFamily="18" charset="0"/>
              </a:rPr>
              <a:t> (CL) </a:t>
            </a:r>
            <a:r>
              <a:rPr lang="en-US" sz="2400" dirty="0">
                <a:latin typeface="Times New Roman" pitchFamily="18" charset="0"/>
                <a:cs typeface="Times New Roman" pitchFamily="18" charset="0"/>
              </a:rPr>
              <a:t>show </a:t>
            </a:r>
            <a:r>
              <a:rPr lang="en-US" sz="2400" b="1" dirty="0">
                <a:latin typeface="Times New Roman" pitchFamily="18" charset="0"/>
                <a:cs typeface="Times New Roman" pitchFamily="18" charset="0"/>
              </a:rPr>
              <a:t>no clear differences</a:t>
            </a:r>
            <a:r>
              <a:rPr lang="en-US" sz="2400" b="1" dirty="0" smtClean="0">
                <a:latin typeface="Times New Roman" pitchFamily="18" charset="0"/>
                <a:cs typeface="Times New Roman" pitchFamily="18" charset="0"/>
              </a:rPr>
              <a:t>.</a:t>
            </a:r>
          </a:p>
          <a:p>
            <a:endParaRPr lang="en-US" sz="2400" b="1" dirty="0">
              <a:latin typeface="Times New Roman" pitchFamily="18" charset="0"/>
              <a:cs typeface="Times New Roman" pitchFamily="18" charset="0"/>
            </a:endParaRPr>
          </a:p>
          <a:p>
            <a:pPr marL="0" indent="0">
              <a:buNone/>
            </a:pPr>
            <a:r>
              <a:rPr lang="en-US" b="1" dirty="0">
                <a:solidFill>
                  <a:srgbClr val="C00000"/>
                </a:solidFill>
                <a:latin typeface="Times New Roman" pitchFamily="18" charset="0"/>
                <a:cs typeface="Times New Roman" pitchFamily="18" charset="0"/>
              </a:rPr>
              <a:t>B. The </a:t>
            </a:r>
            <a:r>
              <a:rPr lang="en-US" b="1" dirty="0" err="1">
                <a:solidFill>
                  <a:srgbClr val="C00000"/>
                </a:solidFill>
                <a:latin typeface="Times New Roman" pitchFamily="18" charset="0"/>
                <a:cs typeface="Times New Roman" pitchFamily="18" charset="0"/>
              </a:rPr>
              <a:t>Graafian</a:t>
            </a:r>
            <a:r>
              <a:rPr lang="en-US" b="1" dirty="0">
                <a:solidFill>
                  <a:srgbClr val="C00000"/>
                </a:solidFill>
                <a:latin typeface="Times New Roman" pitchFamily="18" charset="0"/>
                <a:cs typeface="Times New Roman" pitchFamily="18" charset="0"/>
              </a:rPr>
              <a:t> </a:t>
            </a:r>
            <a:r>
              <a:rPr lang="en-US" b="1" dirty="0" smtClean="0">
                <a:solidFill>
                  <a:srgbClr val="C00000"/>
                </a:solidFill>
                <a:latin typeface="Times New Roman" pitchFamily="18" charset="0"/>
                <a:cs typeface="Times New Roman" pitchFamily="18" charset="0"/>
              </a:rPr>
              <a:t>follicles</a:t>
            </a:r>
            <a:endParaRPr lang="en-US" sz="2600" b="1" dirty="0">
              <a:solidFill>
                <a:srgbClr val="C00000"/>
              </a:solidFill>
              <a:latin typeface="Times New Roman" pitchFamily="18" charset="0"/>
              <a:cs typeface="Times New Roman" pitchFamily="18" charset="0"/>
            </a:endParaRPr>
          </a:p>
          <a:p>
            <a:r>
              <a:rPr lang="en-US" sz="2400" dirty="0">
                <a:latin typeface="Times New Roman" pitchFamily="18" charset="0"/>
                <a:cs typeface="Times New Roman" pitchFamily="18" charset="0"/>
              </a:rPr>
              <a:t>The </a:t>
            </a:r>
            <a:r>
              <a:rPr lang="en-US" sz="2400" b="1" dirty="0" err="1">
                <a:latin typeface="Times New Roman" pitchFamily="18" charset="0"/>
                <a:cs typeface="Times New Roman" pitchFamily="18" charset="0"/>
              </a:rPr>
              <a:t>Graffian</a:t>
            </a:r>
            <a:r>
              <a:rPr lang="en-US" sz="2400" b="1" dirty="0">
                <a:latin typeface="Times New Roman" pitchFamily="18" charset="0"/>
                <a:cs typeface="Times New Roman" pitchFamily="18" charset="0"/>
              </a:rPr>
              <a:t> follicles</a:t>
            </a:r>
            <a:r>
              <a:rPr lang="en-US" sz="2400" dirty="0">
                <a:latin typeface="Times New Roman" pitchFamily="18" charset="0"/>
                <a:cs typeface="Times New Roman" pitchFamily="18" charset="0"/>
              </a:rPr>
              <a:t> are </a:t>
            </a:r>
            <a:r>
              <a:rPr lang="en-US" sz="2400" b="1" dirty="0">
                <a:latin typeface="Times New Roman" pitchFamily="18" charset="0"/>
                <a:cs typeface="Times New Roman" pitchFamily="18" charset="0"/>
              </a:rPr>
              <a:t>randomly </a:t>
            </a:r>
            <a:r>
              <a:rPr lang="en-US" sz="2400" dirty="0">
                <a:latin typeface="Times New Roman" pitchFamily="18" charset="0"/>
                <a:cs typeface="Times New Roman" pitchFamily="18" charset="0"/>
              </a:rPr>
              <a:t>distributed on the </a:t>
            </a:r>
            <a:r>
              <a:rPr lang="en-US" sz="2400" b="1" dirty="0">
                <a:latin typeface="Times New Roman" pitchFamily="18" charset="0"/>
                <a:cs typeface="Times New Roman" pitchFamily="18" charset="0"/>
              </a:rPr>
              <a:t>ovarian surface </a:t>
            </a:r>
            <a:r>
              <a:rPr lang="en-US" sz="2400" dirty="0">
                <a:latin typeface="Times New Roman" pitchFamily="18" charset="0"/>
                <a:cs typeface="Times New Roman" pitchFamily="18" charset="0"/>
              </a:rPr>
              <a:t>and may sometimes </a:t>
            </a:r>
            <a:r>
              <a:rPr lang="en-US" sz="2400" b="1" dirty="0">
                <a:latin typeface="Times New Roman" pitchFamily="18" charset="0"/>
                <a:cs typeface="Times New Roman" pitchFamily="18" charset="0"/>
              </a:rPr>
              <a:t>(4.82%)</a:t>
            </a:r>
            <a:r>
              <a:rPr lang="en-US" sz="2400" dirty="0">
                <a:latin typeface="Times New Roman" pitchFamily="18" charset="0"/>
                <a:cs typeface="Times New Roman" pitchFamily="18" charset="0"/>
              </a:rPr>
              <a:t> be found </a:t>
            </a:r>
            <a:r>
              <a:rPr lang="en-US" sz="2400" b="1" dirty="0">
                <a:latin typeface="Times New Roman" pitchFamily="18" charset="0"/>
                <a:cs typeface="Times New Roman" pitchFamily="18" charset="0"/>
              </a:rPr>
              <a:t>even</a:t>
            </a:r>
            <a:r>
              <a:rPr lang="en-US" sz="2400" dirty="0">
                <a:latin typeface="Times New Roman" pitchFamily="18" charset="0"/>
                <a:cs typeface="Times New Roman" pitchFamily="18" charset="0"/>
              </a:rPr>
              <a:t> in </a:t>
            </a:r>
            <a:r>
              <a:rPr lang="en-US" sz="2400" b="1" dirty="0">
                <a:latin typeface="Times New Roman" pitchFamily="18" charset="0"/>
                <a:cs typeface="Times New Roman" pitchFamily="18" charset="0"/>
              </a:rPr>
              <a:t>pregnant animals</a:t>
            </a:r>
            <a:r>
              <a:rPr lang="en-US" sz="2400" dirty="0">
                <a:latin typeface="Times New Roman" pitchFamily="18" charset="0"/>
                <a:cs typeface="Times New Roman" pitchFamily="18" charset="0"/>
              </a:rPr>
              <a:t>.</a:t>
            </a:r>
          </a:p>
          <a:p>
            <a:r>
              <a:rPr lang="en-US" sz="2400" dirty="0">
                <a:latin typeface="Times New Roman" pitchFamily="18" charset="0"/>
                <a:cs typeface="Times New Roman" pitchFamily="18" charset="0"/>
              </a:rPr>
              <a:t> The presence of an active corpus </a:t>
            </a:r>
            <a:r>
              <a:rPr lang="en-US" sz="2400" dirty="0" err="1">
                <a:latin typeface="Times New Roman" pitchFamily="18" charset="0"/>
                <a:cs typeface="Times New Roman" pitchFamily="18" charset="0"/>
              </a:rPr>
              <a:t>luteum</a:t>
            </a:r>
            <a:r>
              <a:rPr lang="en-US" sz="2400" dirty="0">
                <a:latin typeface="Times New Roman" pitchFamily="18" charset="0"/>
                <a:cs typeface="Times New Roman" pitchFamily="18" charset="0"/>
              </a:rPr>
              <a:t> does not prevent the development of new follicles. </a:t>
            </a:r>
          </a:p>
          <a:p>
            <a:r>
              <a:rPr lang="en-US" sz="2400" dirty="0">
                <a:latin typeface="Times New Roman" pitchFamily="18" charset="0"/>
                <a:cs typeface="Times New Roman" pitchFamily="18" charset="0"/>
              </a:rPr>
              <a:t>This is particularly true at the beginning and at the end of gestation</a:t>
            </a:r>
            <a:endParaRPr lang="en-US" sz="2400" b="1"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4590622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28600"/>
            <a:ext cx="8305800" cy="6477000"/>
          </a:xfrm>
        </p:spPr>
        <p:txBody>
          <a:bodyPr>
            <a:noAutofit/>
          </a:bodyPr>
          <a:lstStyle/>
          <a:p>
            <a:pPr marL="0" indent="0">
              <a:buNone/>
            </a:pPr>
            <a:endParaRPr lang="en-US" sz="2300" dirty="0">
              <a:latin typeface="Times New Roman" pitchFamily="18" charset="0"/>
              <a:cs typeface="Times New Roman" pitchFamily="18" charset="0"/>
            </a:endParaRPr>
          </a:p>
          <a:p>
            <a:r>
              <a:rPr lang="en-US" sz="2300" dirty="0">
                <a:latin typeface="Times New Roman" pitchFamily="18" charset="0"/>
                <a:cs typeface="Times New Roman" pitchFamily="18" charset="0"/>
              </a:rPr>
              <a:t>The time taken by the </a:t>
            </a:r>
            <a:r>
              <a:rPr lang="en-US" sz="2300" dirty="0" err="1">
                <a:latin typeface="Times New Roman" pitchFamily="18" charset="0"/>
                <a:cs typeface="Times New Roman" pitchFamily="18" charset="0"/>
              </a:rPr>
              <a:t>Graafian</a:t>
            </a:r>
            <a:r>
              <a:rPr lang="en-US" sz="2300" dirty="0">
                <a:latin typeface="Times New Roman" pitchFamily="18" charset="0"/>
                <a:cs typeface="Times New Roman" pitchFamily="18" charset="0"/>
              </a:rPr>
              <a:t> follicle to reach its full mature size varies considerably among individuals and even in the same animal during subsequent cycles. </a:t>
            </a:r>
          </a:p>
          <a:p>
            <a:r>
              <a:rPr lang="en-US" sz="2300" dirty="0">
                <a:latin typeface="Times New Roman" pitchFamily="18" charset="0"/>
                <a:cs typeface="Times New Roman" pitchFamily="18" charset="0"/>
              </a:rPr>
              <a:t>On the average the </a:t>
            </a:r>
            <a:r>
              <a:rPr lang="en-US" sz="2300" dirty="0" err="1">
                <a:latin typeface="Times New Roman" pitchFamily="18" charset="0"/>
                <a:cs typeface="Times New Roman" pitchFamily="18" charset="0"/>
              </a:rPr>
              <a:t>Graafian</a:t>
            </a:r>
            <a:r>
              <a:rPr lang="en-US" sz="2300" dirty="0">
                <a:latin typeface="Times New Roman" pitchFamily="18" charset="0"/>
                <a:cs typeface="Times New Roman" pitchFamily="18" charset="0"/>
              </a:rPr>
              <a:t> follicle takes 6 days to reach its maximum size with a range of </a:t>
            </a:r>
            <a:r>
              <a:rPr lang="en-US" sz="2300" dirty="0" smtClean="0">
                <a:latin typeface="Times New Roman" pitchFamily="18" charset="0"/>
                <a:cs typeface="Times New Roman" pitchFamily="18" charset="0"/>
              </a:rPr>
              <a:t>(2 </a:t>
            </a:r>
            <a:r>
              <a:rPr lang="en-US" sz="2300" dirty="0">
                <a:latin typeface="Times New Roman" pitchFamily="18" charset="0"/>
                <a:cs typeface="Times New Roman" pitchFamily="18" charset="0"/>
              </a:rPr>
              <a:t>- 14 </a:t>
            </a:r>
            <a:r>
              <a:rPr lang="en-US" sz="2300" dirty="0" smtClean="0">
                <a:latin typeface="Times New Roman" pitchFamily="18" charset="0"/>
                <a:cs typeface="Times New Roman" pitchFamily="18" charset="0"/>
              </a:rPr>
              <a:t>days) </a:t>
            </a:r>
            <a:r>
              <a:rPr lang="en-US" sz="2400" dirty="0" smtClean="0"/>
              <a:t>and </a:t>
            </a:r>
            <a:r>
              <a:rPr lang="en-US" sz="2400" dirty="0"/>
              <a:t>range from </a:t>
            </a:r>
            <a:r>
              <a:rPr lang="en-US" sz="2400" b="1" dirty="0"/>
              <a:t>1.5 to 3 cm in diameter</a:t>
            </a:r>
            <a:r>
              <a:rPr lang="en-US" sz="2400" dirty="0"/>
              <a:t>, although sizes of </a:t>
            </a:r>
            <a:r>
              <a:rPr lang="en-US" sz="2400" b="1" dirty="0"/>
              <a:t>8–9 cm </a:t>
            </a:r>
            <a:r>
              <a:rPr lang="en-US" sz="2400" dirty="0"/>
              <a:t>were also </a:t>
            </a:r>
            <a:r>
              <a:rPr lang="en-US" sz="2400" b="1" dirty="0" smtClean="0"/>
              <a:t>recorded.</a:t>
            </a:r>
          </a:p>
          <a:p>
            <a:r>
              <a:rPr lang="en-US" sz="2300" dirty="0" smtClean="0">
                <a:latin typeface="Times New Roman" pitchFamily="18" charset="0"/>
                <a:cs typeface="Times New Roman" pitchFamily="18" charset="0"/>
              </a:rPr>
              <a:t>Those </a:t>
            </a:r>
            <a:r>
              <a:rPr lang="en-US" sz="2300" dirty="0">
                <a:latin typeface="Times New Roman" pitchFamily="18" charset="0"/>
                <a:cs typeface="Times New Roman" pitchFamily="18" charset="0"/>
              </a:rPr>
              <a:t>of the </a:t>
            </a:r>
            <a:r>
              <a:rPr lang="en-US" sz="2300" b="1" dirty="0">
                <a:latin typeface="Times New Roman" pitchFamily="18" charset="0"/>
                <a:cs typeface="Times New Roman" pitchFamily="18" charset="0"/>
              </a:rPr>
              <a:t>left </a:t>
            </a:r>
            <a:r>
              <a:rPr lang="en-US" sz="2300" dirty="0">
                <a:latin typeface="Times New Roman" pitchFamily="18" charset="0"/>
                <a:cs typeface="Times New Roman" pitchFamily="18" charset="0"/>
              </a:rPr>
              <a:t>ovary tend </a:t>
            </a:r>
            <a:r>
              <a:rPr lang="en-US" sz="2300" b="1" dirty="0">
                <a:latin typeface="Times New Roman" pitchFamily="18" charset="0"/>
                <a:cs typeface="Times New Roman" pitchFamily="18" charset="0"/>
              </a:rPr>
              <a:t>to be slightly larger than those of the right </a:t>
            </a:r>
            <a:r>
              <a:rPr lang="en-US" sz="2300" dirty="0">
                <a:latin typeface="Times New Roman" pitchFamily="18" charset="0"/>
                <a:cs typeface="Times New Roman" pitchFamily="18" charset="0"/>
              </a:rPr>
              <a:t>(</a:t>
            </a:r>
            <a:r>
              <a:rPr lang="en-US" sz="2300" b="1" dirty="0">
                <a:latin typeface="Times New Roman" pitchFamily="18" charset="0"/>
                <a:cs typeface="Times New Roman" pitchFamily="18" charset="0"/>
              </a:rPr>
              <a:t>1.24 as against 1.20 cm)</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Shalash</a:t>
            </a:r>
            <a:r>
              <a:rPr lang="en-US" sz="2300" dirty="0">
                <a:latin typeface="Times New Roman" pitchFamily="18" charset="0"/>
                <a:cs typeface="Times New Roman" pitchFamily="18" charset="0"/>
              </a:rPr>
              <a:t>, 1965</a:t>
            </a:r>
            <a:r>
              <a:rPr lang="en-US" sz="2300" dirty="0" smtClean="0">
                <a:latin typeface="Times New Roman" pitchFamily="18" charset="0"/>
                <a:cs typeface="Times New Roman" pitchFamily="18" charset="0"/>
              </a:rPr>
              <a:t>).</a:t>
            </a:r>
          </a:p>
          <a:p>
            <a:r>
              <a:rPr lang="en-US" sz="2300" b="1" dirty="0" smtClean="0">
                <a:latin typeface="Times New Roman" pitchFamily="18" charset="0"/>
                <a:cs typeface="Times New Roman" pitchFamily="18" charset="0"/>
              </a:rPr>
              <a:t>Follicular </a:t>
            </a:r>
            <a:r>
              <a:rPr lang="en-US" sz="2300" b="1" dirty="0">
                <a:latin typeface="Times New Roman" pitchFamily="18" charset="0"/>
                <a:cs typeface="Times New Roman" pitchFamily="18" charset="0"/>
              </a:rPr>
              <a:t>activity</a:t>
            </a:r>
            <a:r>
              <a:rPr lang="en-US" sz="2300" dirty="0">
                <a:latin typeface="Times New Roman" pitchFamily="18" charset="0"/>
                <a:cs typeface="Times New Roman" pitchFamily="18" charset="0"/>
              </a:rPr>
              <a:t> in </a:t>
            </a:r>
            <a:r>
              <a:rPr lang="en-US" sz="2300" b="1" dirty="0">
                <a:latin typeface="Times New Roman" pitchFamily="18" charset="0"/>
                <a:cs typeface="Times New Roman" pitchFamily="18" charset="0"/>
              </a:rPr>
              <a:t>pregnant camels</a:t>
            </a:r>
            <a:r>
              <a:rPr lang="en-US" sz="2300" dirty="0">
                <a:latin typeface="Times New Roman" pitchFamily="18" charset="0"/>
                <a:cs typeface="Times New Roman" pitchFamily="18" charset="0"/>
              </a:rPr>
              <a:t>, they </a:t>
            </a:r>
            <a:r>
              <a:rPr lang="en-US" sz="2300" b="1" dirty="0">
                <a:latin typeface="Times New Roman" pitchFamily="18" charset="0"/>
                <a:cs typeface="Times New Roman" pitchFamily="18" charset="0"/>
              </a:rPr>
              <a:t>assert</a:t>
            </a:r>
            <a:r>
              <a:rPr lang="en-US" sz="2300" dirty="0">
                <a:latin typeface="Times New Roman" pitchFamily="18" charset="0"/>
                <a:cs typeface="Times New Roman" pitchFamily="18" charset="0"/>
              </a:rPr>
              <a:t> that </a:t>
            </a:r>
            <a:r>
              <a:rPr lang="en-US" sz="2300" b="1" dirty="0">
                <a:latin typeface="Times New Roman" pitchFamily="18" charset="0"/>
                <a:cs typeface="Times New Roman" pitchFamily="18" charset="0"/>
              </a:rPr>
              <a:t>it decreases </a:t>
            </a:r>
            <a:r>
              <a:rPr lang="en-US" sz="2300" dirty="0">
                <a:latin typeface="Times New Roman" pitchFamily="18" charset="0"/>
                <a:cs typeface="Times New Roman" pitchFamily="18" charset="0"/>
              </a:rPr>
              <a:t>with </a:t>
            </a:r>
            <a:r>
              <a:rPr lang="en-US" sz="2300" b="1" dirty="0">
                <a:latin typeface="Times New Roman" pitchFamily="18" charset="0"/>
                <a:cs typeface="Times New Roman" pitchFamily="18" charset="0"/>
              </a:rPr>
              <a:t>advanced gestation.</a:t>
            </a:r>
            <a:endParaRPr lang="en-US" sz="2300" b="1" dirty="0" smtClean="0">
              <a:latin typeface="Times New Roman" pitchFamily="18" charset="0"/>
              <a:cs typeface="Times New Roman" pitchFamily="18" charset="0"/>
            </a:endParaRPr>
          </a:p>
          <a:p>
            <a:pPr marL="0" indent="0">
              <a:buNone/>
            </a:pPr>
            <a:endParaRPr lang="en-US" sz="2300" dirty="0">
              <a:latin typeface="Times New Roman" pitchFamily="18" charset="0"/>
              <a:cs typeface="Times New Roman" pitchFamily="18" charset="0"/>
            </a:endParaRPr>
          </a:p>
          <a:p>
            <a:endParaRPr lang="en-US" sz="2300" dirty="0">
              <a:latin typeface="Times New Roman" pitchFamily="18" charset="0"/>
              <a:cs typeface="Times New Roman" pitchFamily="18" charset="0"/>
            </a:endParaRPr>
          </a:p>
        </p:txBody>
      </p:sp>
    </p:spTree>
    <p:extLst>
      <p:ext uri="{BB962C8B-B14F-4D97-AF65-F5344CB8AC3E}">
        <p14:creationId xmlns:p14="http://schemas.microsoft.com/office/powerpoint/2010/main" val="28529335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305800" cy="6096000"/>
          </a:xfrm>
        </p:spPr>
        <p:txBody>
          <a:bodyPr>
            <a:normAutofit/>
          </a:bodyPr>
          <a:lstStyle/>
          <a:p>
            <a:pPr>
              <a:buFont typeface="Wingdings" pitchFamily="2" charset="2"/>
              <a:buChar char="§"/>
            </a:pPr>
            <a:r>
              <a:rPr lang="en-US" sz="2400" dirty="0" smtClean="0">
                <a:latin typeface="Times New Roman" pitchFamily="18" charset="0"/>
                <a:cs typeface="Times New Roman" pitchFamily="18" charset="0"/>
              </a:rPr>
              <a:t>After </a:t>
            </a:r>
            <a:r>
              <a:rPr lang="en-US" sz="2400" dirty="0">
                <a:latin typeface="Times New Roman" pitchFamily="18" charset="0"/>
                <a:cs typeface="Times New Roman" pitchFamily="18" charset="0"/>
              </a:rPr>
              <a:t>reaching maturity, the follicles maintain their size for about 13 days (range 5 – 19 days</a:t>
            </a:r>
            <a:r>
              <a:rPr lang="en-US" sz="2400" dirty="0" smtClean="0">
                <a:latin typeface="Times New Roman" pitchFamily="18" charset="0"/>
                <a:cs typeface="Times New Roman" pitchFamily="18" charset="0"/>
              </a:rPr>
              <a:t>).</a:t>
            </a:r>
          </a:p>
          <a:p>
            <a:pPr>
              <a:buFont typeface="Wingdings" pitchFamily="2" charset="2"/>
              <a:buChar char="§"/>
            </a:pPr>
            <a:r>
              <a:rPr lang="en-US" sz="2400" dirty="0" smtClean="0">
                <a:latin typeface="Times New Roman" pitchFamily="18" charset="0"/>
                <a:cs typeface="Times New Roman" pitchFamily="18" charset="0"/>
              </a:rPr>
              <a:t>Then </a:t>
            </a:r>
            <a:r>
              <a:rPr lang="en-US" sz="2400" dirty="0">
                <a:latin typeface="Times New Roman" pitchFamily="18" charset="0"/>
                <a:cs typeface="Times New Roman" pitchFamily="18" charset="0"/>
              </a:rPr>
              <a:t>they regress in 8 days (range 7 - 10 days). </a:t>
            </a:r>
          </a:p>
          <a:p>
            <a:pPr>
              <a:buFont typeface="Wingdings" pitchFamily="2" charset="2"/>
              <a:buChar char="§"/>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growth of follicles to maturity alternates between the two ovaries, but smaller follicles can always be palpated alongside the leading follicles. </a:t>
            </a:r>
            <a:endParaRPr lang="en-US" sz="2400" dirty="0" smtClean="0">
              <a:latin typeface="Times New Roman" pitchFamily="18" charset="0"/>
              <a:cs typeface="Times New Roman" pitchFamily="18" charset="0"/>
            </a:endParaRPr>
          </a:p>
          <a:p>
            <a:pPr>
              <a:buFont typeface="Wingdings" pitchFamily="2" charset="2"/>
              <a:buChar char="§"/>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period from the beginning of the development of the </a:t>
            </a:r>
            <a:r>
              <a:rPr lang="en-US" sz="2400" dirty="0" err="1">
                <a:latin typeface="Times New Roman" pitchFamily="18" charset="0"/>
                <a:cs typeface="Times New Roman" pitchFamily="18" charset="0"/>
              </a:rPr>
              <a:t>Graafian</a:t>
            </a:r>
            <a:r>
              <a:rPr lang="en-US" sz="2400" dirty="0">
                <a:latin typeface="Times New Roman" pitchFamily="18" charset="0"/>
                <a:cs typeface="Times New Roman" pitchFamily="18" charset="0"/>
              </a:rPr>
              <a:t> follicle until it reaches maximum size and its regression is referred to as </a:t>
            </a:r>
            <a:r>
              <a:rPr lang="en-US" sz="2400" b="1" dirty="0">
                <a:latin typeface="Times New Roman" pitchFamily="18" charset="0"/>
                <a:cs typeface="Times New Roman" pitchFamily="18" charset="0"/>
              </a:rPr>
              <a:t>follicular wave</a:t>
            </a:r>
            <a:r>
              <a:rPr lang="en-US" sz="2400" dirty="0">
                <a:latin typeface="Times New Roman" pitchFamily="18" charset="0"/>
                <a:cs typeface="Times New Roman" pitchFamily="18" charset="0"/>
              </a:rPr>
              <a:t> rather than </a:t>
            </a:r>
            <a:r>
              <a:rPr lang="en-US" sz="2400" b="1" dirty="0" err="1">
                <a:latin typeface="Times New Roman" pitchFamily="18" charset="0"/>
                <a:cs typeface="Times New Roman" pitchFamily="18" charset="0"/>
              </a:rPr>
              <a:t>oestrous</a:t>
            </a:r>
            <a:r>
              <a:rPr lang="en-US" sz="2400" b="1" dirty="0">
                <a:latin typeface="Times New Roman" pitchFamily="18" charset="0"/>
                <a:cs typeface="Times New Roman" pitchFamily="18" charset="0"/>
              </a:rPr>
              <a:t> cycle</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r>
              <a:rPr lang="en-US" sz="2400" dirty="0">
                <a:latin typeface="Times New Roman" pitchFamily="18" charset="0"/>
                <a:cs typeface="Times New Roman" pitchFamily="18" charset="0"/>
              </a:rPr>
              <a:t>The CL is thus normally observed </a:t>
            </a:r>
            <a:r>
              <a:rPr lang="en-US" sz="2400" b="1" dirty="0">
                <a:latin typeface="Times New Roman" pitchFamily="18" charset="0"/>
                <a:cs typeface="Times New Roman" pitchFamily="18" charset="0"/>
              </a:rPr>
              <a:t>only during pregnancy in the camel.</a:t>
            </a:r>
            <a:r>
              <a:rPr lang="en-US" sz="2400" dirty="0">
                <a:latin typeface="Times New Roman" pitchFamily="18" charset="0"/>
                <a:cs typeface="Times New Roman" pitchFamily="18" charset="0"/>
              </a:rPr>
              <a:t> </a:t>
            </a:r>
          </a:p>
          <a:p>
            <a:r>
              <a:rPr lang="en-US" sz="2400" dirty="0">
                <a:latin typeface="Times New Roman" pitchFamily="18" charset="0"/>
                <a:cs typeface="Times New Roman" pitchFamily="18" charset="0"/>
              </a:rPr>
              <a:t>Its </a:t>
            </a:r>
            <a:r>
              <a:rPr lang="en-US" sz="2400" b="1" dirty="0">
                <a:latin typeface="Times New Roman" pitchFamily="18" charset="0"/>
                <a:cs typeface="Times New Roman" pitchFamily="18" charset="0"/>
              </a:rPr>
              <a:t>shape varies </a:t>
            </a:r>
            <a:r>
              <a:rPr lang="en-US" sz="2400" dirty="0">
                <a:latin typeface="Times New Roman" pitchFamily="18" charset="0"/>
                <a:cs typeface="Times New Roman" pitchFamily="18" charset="0"/>
              </a:rPr>
              <a:t>between </a:t>
            </a:r>
            <a:r>
              <a:rPr lang="en-US" sz="2400" b="1" dirty="0">
                <a:latin typeface="Times New Roman" pitchFamily="18" charset="0"/>
                <a:cs typeface="Times New Roman" pitchFamily="18" charset="0"/>
              </a:rPr>
              <a:t>spherical, elongated and oval.</a:t>
            </a:r>
            <a:r>
              <a:rPr lang="en-US" sz="2400" dirty="0">
                <a:latin typeface="Times New Roman" pitchFamily="18" charset="0"/>
                <a:cs typeface="Times New Roman" pitchFamily="18" charset="0"/>
              </a:rPr>
              <a:t> </a:t>
            </a:r>
          </a:p>
          <a:p>
            <a:pPr>
              <a:buFont typeface="Wingdings" pitchFamily="2" charset="2"/>
              <a:buChar char="§"/>
            </a:pPr>
            <a:endParaRPr lang="en-US" sz="2400"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9625268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r>
              <a:rPr lang="en-US" dirty="0">
                <a:latin typeface="Times New Roman" pitchFamily="18" charset="0"/>
                <a:cs typeface="Times New Roman" pitchFamily="18" charset="0"/>
              </a:rPr>
              <a:t>In the </a:t>
            </a:r>
            <a:r>
              <a:rPr lang="en-US" dirty="0" err="1">
                <a:latin typeface="Times New Roman" pitchFamily="18" charset="0"/>
                <a:cs typeface="Times New Roman" pitchFamily="18" charset="0"/>
              </a:rPr>
              <a:t>bactrian</a:t>
            </a:r>
            <a:r>
              <a:rPr lang="en-US" dirty="0">
                <a:latin typeface="Times New Roman" pitchFamily="18" charset="0"/>
                <a:cs typeface="Times New Roman" pitchFamily="18" charset="0"/>
              </a:rPr>
              <a:t> camel the </a:t>
            </a:r>
            <a:r>
              <a:rPr lang="en-US" dirty="0" err="1">
                <a:latin typeface="Times New Roman" pitchFamily="18" charset="0"/>
                <a:cs typeface="Times New Roman" pitchFamily="18" charset="0"/>
              </a:rPr>
              <a:t>Graafian</a:t>
            </a:r>
            <a:r>
              <a:rPr lang="en-US" dirty="0">
                <a:latin typeface="Times New Roman" pitchFamily="18" charset="0"/>
                <a:cs typeface="Times New Roman" pitchFamily="18" charset="0"/>
              </a:rPr>
              <a:t> follicle is round in shape, projects nearly wholly over the surface of the ovary.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follicular wave or the follicle cycle in the </a:t>
            </a:r>
            <a:r>
              <a:rPr lang="en-US" dirty="0" err="1">
                <a:latin typeface="Times New Roman" pitchFamily="18" charset="0"/>
                <a:cs typeface="Times New Roman" pitchFamily="18" charset="0"/>
              </a:rPr>
              <a:t>bactrian</a:t>
            </a:r>
            <a:r>
              <a:rPr lang="en-US" dirty="0">
                <a:latin typeface="Times New Roman" pitchFamily="18" charset="0"/>
                <a:cs typeface="Times New Roman" pitchFamily="18" charset="0"/>
              </a:rPr>
              <a:t> camel lasts 14 to 24 days with an average of 19 days.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It </a:t>
            </a:r>
            <a:r>
              <a:rPr lang="en-US" dirty="0">
                <a:latin typeface="Times New Roman" pitchFamily="18" charset="0"/>
                <a:cs typeface="Times New Roman" pitchFamily="18" charset="0"/>
              </a:rPr>
              <a:t>was also found that in 90 percent of the cases a new follicle will start to develop within 5 days of the initial degeneration of the old follicle. </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7279809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normAutofit fontScale="92500" lnSpcReduction="10000"/>
          </a:bodyPr>
          <a:lstStyle/>
          <a:p>
            <a:pPr marL="0" indent="0">
              <a:buNone/>
            </a:pPr>
            <a:r>
              <a:rPr lang="en-US" b="1" dirty="0" smtClean="0">
                <a:solidFill>
                  <a:srgbClr val="C00000"/>
                </a:solidFill>
                <a:latin typeface="Times New Roman" pitchFamily="18" charset="0"/>
                <a:cs typeface="Times New Roman" pitchFamily="18" charset="0"/>
              </a:rPr>
              <a:t>C. The </a:t>
            </a:r>
            <a:r>
              <a:rPr lang="en-US" b="1" dirty="0">
                <a:solidFill>
                  <a:srgbClr val="C00000"/>
                </a:solidFill>
                <a:latin typeface="Times New Roman" pitchFamily="18" charset="0"/>
                <a:cs typeface="Times New Roman" pitchFamily="18" charset="0"/>
              </a:rPr>
              <a:t>corpus </a:t>
            </a:r>
            <a:r>
              <a:rPr lang="en-US" b="1" dirty="0" err="1">
                <a:solidFill>
                  <a:srgbClr val="C00000"/>
                </a:solidFill>
                <a:latin typeface="Times New Roman" pitchFamily="18" charset="0"/>
                <a:cs typeface="Times New Roman" pitchFamily="18" charset="0"/>
              </a:rPr>
              <a:t>luteum</a:t>
            </a:r>
            <a:endParaRPr lang="en-US" dirty="0">
              <a:solidFill>
                <a:srgbClr val="C00000"/>
              </a:solidFill>
              <a:latin typeface="Times New Roman" pitchFamily="18" charset="0"/>
              <a:cs typeface="Times New Roman" pitchFamily="18" charset="0"/>
            </a:endParaRPr>
          </a:p>
          <a:p>
            <a:r>
              <a:rPr lang="en-US" dirty="0">
                <a:solidFill>
                  <a:srgbClr val="FF0000"/>
                </a:solidFill>
              </a:rPr>
              <a:t>Is </a:t>
            </a:r>
            <a:r>
              <a:rPr lang="en-US" b="1" dirty="0">
                <a:solidFill>
                  <a:srgbClr val="FF0000"/>
                </a:solidFill>
              </a:rPr>
              <a:t>a mass of cells </a:t>
            </a:r>
            <a:r>
              <a:rPr lang="en-US" dirty="0">
                <a:solidFill>
                  <a:srgbClr val="FF0000"/>
                </a:solidFill>
              </a:rPr>
              <a:t>that forms in </a:t>
            </a:r>
            <a:r>
              <a:rPr lang="en-US" b="1" dirty="0">
                <a:solidFill>
                  <a:srgbClr val="FF0000"/>
                </a:solidFill>
              </a:rPr>
              <a:t>an ovary </a:t>
            </a:r>
            <a:r>
              <a:rPr lang="en-US" dirty="0">
                <a:solidFill>
                  <a:srgbClr val="FF0000"/>
                </a:solidFill>
              </a:rPr>
              <a:t>and is </a:t>
            </a:r>
            <a:r>
              <a:rPr lang="en-US" b="1" dirty="0">
                <a:solidFill>
                  <a:srgbClr val="FF0000"/>
                </a:solidFill>
              </a:rPr>
              <a:t>responsible </a:t>
            </a:r>
            <a:r>
              <a:rPr lang="en-US" dirty="0">
                <a:solidFill>
                  <a:srgbClr val="FF0000"/>
                </a:solidFill>
              </a:rPr>
              <a:t>for </a:t>
            </a:r>
            <a:r>
              <a:rPr lang="en-US" b="1" dirty="0">
                <a:solidFill>
                  <a:srgbClr val="FF0000"/>
                </a:solidFill>
              </a:rPr>
              <a:t>the production </a:t>
            </a:r>
            <a:r>
              <a:rPr lang="en-US" dirty="0">
                <a:solidFill>
                  <a:srgbClr val="FF0000"/>
                </a:solidFill>
              </a:rPr>
              <a:t>of the </a:t>
            </a:r>
            <a:r>
              <a:rPr lang="en-US" b="1" dirty="0">
                <a:solidFill>
                  <a:srgbClr val="FF0000"/>
                </a:solidFill>
              </a:rPr>
              <a:t>hormone progesterone</a:t>
            </a:r>
            <a:r>
              <a:rPr lang="en-US" dirty="0">
                <a:solidFill>
                  <a:srgbClr val="FF0000"/>
                </a:solidFill>
              </a:rPr>
              <a:t> during </a:t>
            </a:r>
            <a:r>
              <a:rPr lang="en-US" b="1" dirty="0">
                <a:solidFill>
                  <a:srgbClr val="FF0000"/>
                </a:solidFill>
              </a:rPr>
              <a:t>early pregnancy.</a:t>
            </a:r>
          </a:p>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corpus </a:t>
            </a:r>
            <a:r>
              <a:rPr lang="en-US" dirty="0" err="1">
                <a:latin typeface="Times New Roman" pitchFamily="18" charset="0"/>
                <a:cs typeface="Times New Roman" pitchFamily="18" charset="0"/>
              </a:rPr>
              <a:t>luteum</a:t>
            </a:r>
            <a:r>
              <a:rPr lang="en-US" dirty="0">
                <a:latin typeface="Times New Roman" pitchFamily="18" charset="0"/>
                <a:cs typeface="Times New Roman" pitchFamily="18" charset="0"/>
              </a:rPr>
              <a:t> of pregnancy is either spherical, elongated or oval</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At the beginning of pregnancy the corpus </a:t>
            </a:r>
            <a:r>
              <a:rPr lang="en-US" dirty="0" err="1">
                <a:latin typeface="Times New Roman" pitchFamily="18" charset="0"/>
                <a:cs typeface="Times New Roman" pitchFamily="18" charset="0"/>
              </a:rPr>
              <a:t>luteum</a:t>
            </a:r>
            <a:r>
              <a:rPr lang="en-US" dirty="0">
                <a:latin typeface="Times New Roman" pitchFamily="18" charset="0"/>
                <a:cs typeface="Times New Roman" pitchFamily="18" charset="0"/>
              </a:rPr>
              <a:t> is soft and appears brownish on section with a central blood clot.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In </a:t>
            </a:r>
            <a:r>
              <a:rPr lang="en-US" dirty="0">
                <a:latin typeface="Times New Roman" pitchFamily="18" charset="0"/>
                <a:cs typeface="Times New Roman" pitchFamily="18" charset="0"/>
              </a:rPr>
              <a:t>the later stages of pregnancy the </a:t>
            </a:r>
            <a:r>
              <a:rPr lang="en-US" dirty="0" err="1">
                <a:latin typeface="Times New Roman" pitchFamily="18" charset="0"/>
                <a:cs typeface="Times New Roman" pitchFamily="18" charset="0"/>
              </a:rPr>
              <a:t>thecal</a:t>
            </a:r>
            <a:r>
              <a:rPr lang="en-US" dirty="0">
                <a:latin typeface="Times New Roman" pitchFamily="18" charset="0"/>
                <a:cs typeface="Times New Roman" pitchFamily="18" charset="0"/>
              </a:rPr>
              <a:t> layer becomes whitish opaque concealing the </a:t>
            </a:r>
            <a:r>
              <a:rPr lang="en-US" dirty="0" err="1">
                <a:latin typeface="Times New Roman" pitchFamily="18" charset="0"/>
                <a:cs typeface="Times New Roman" pitchFamily="18" charset="0"/>
              </a:rPr>
              <a:t>colour</a:t>
            </a:r>
            <a:r>
              <a:rPr lang="en-US" dirty="0">
                <a:latin typeface="Times New Roman" pitchFamily="18" charset="0"/>
                <a:cs typeface="Times New Roman" pitchFamily="18" charset="0"/>
              </a:rPr>
              <a:t> of lutein mass, so that the intact corpus </a:t>
            </a:r>
            <a:r>
              <a:rPr lang="en-US" dirty="0" err="1">
                <a:latin typeface="Times New Roman" pitchFamily="18" charset="0"/>
                <a:cs typeface="Times New Roman" pitchFamily="18" charset="0"/>
              </a:rPr>
              <a:t>luteum</a:t>
            </a:r>
            <a:r>
              <a:rPr lang="en-US" dirty="0">
                <a:latin typeface="Times New Roman" pitchFamily="18" charset="0"/>
                <a:cs typeface="Times New Roman" pitchFamily="18" charset="0"/>
              </a:rPr>
              <a:t> appears grey, bluish grey or whitish grey.</a:t>
            </a:r>
          </a:p>
        </p:txBody>
      </p:sp>
    </p:spTree>
    <p:extLst>
      <p:ext uri="{BB962C8B-B14F-4D97-AF65-F5344CB8AC3E}">
        <p14:creationId xmlns:p14="http://schemas.microsoft.com/office/powerpoint/2010/main" val="32605303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lstStyle/>
          <a:p>
            <a:r>
              <a:rPr lang="en-US" dirty="0"/>
              <a:t>In the </a:t>
            </a:r>
            <a:r>
              <a:rPr lang="en-US" dirty="0" err="1"/>
              <a:t>bactrian</a:t>
            </a:r>
            <a:r>
              <a:rPr lang="en-US" dirty="0"/>
              <a:t> camel the corpus </a:t>
            </a:r>
            <a:r>
              <a:rPr lang="en-US" dirty="0" err="1"/>
              <a:t>luteum</a:t>
            </a:r>
            <a:r>
              <a:rPr lang="en-US" dirty="0"/>
              <a:t> forms 1 to 2 days after mating. </a:t>
            </a:r>
            <a:endParaRPr lang="en-US" dirty="0" smtClean="0"/>
          </a:p>
          <a:p>
            <a:r>
              <a:rPr lang="en-US" dirty="0" smtClean="0"/>
              <a:t>The </a:t>
            </a:r>
            <a:r>
              <a:rPr lang="en-US" dirty="0"/>
              <a:t>mature corpus </a:t>
            </a:r>
            <a:r>
              <a:rPr lang="en-US" dirty="0" err="1"/>
              <a:t>luteum</a:t>
            </a:r>
            <a:r>
              <a:rPr lang="en-US" dirty="0"/>
              <a:t> is similar to a mature follicle in shape, size and connection with the ovary. </a:t>
            </a:r>
            <a:endParaRPr lang="en-US" dirty="0" smtClean="0"/>
          </a:p>
          <a:p>
            <a:r>
              <a:rPr lang="en-US" dirty="0" smtClean="0"/>
              <a:t>It </a:t>
            </a:r>
            <a:r>
              <a:rPr lang="en-US" dirty="0"/>
              <a:t>takes 5 to 10 days for the corpus </a:t>
            </a:r>
            <a:r>
              <a:rPr lang="en-US" dirty="0" err="1"/>
              <a:t>luteum</a:t>
            </a:r>
            <a:r>
              <a:rPr lang="en-US" dirty="0"/>
              <a:t> to develop to mature size and this is maintained for 3 days. </a:t>
            </a:r>
            <a:endParaRPr lang="en-US" dirty="0" smtClean="0"/>
          </a:p>
          <a:p>
            <a:r>
              <a:rPr lang="en-US" dirty="0" smtClean="0"/>
              <a:t>If </a:t>
            </a:r>
            <a:r>
              <a:rPr lang="en-US" dirty="0"/>
              <a:t>no conception follows the ovulation, it will regress in 10 to 12 days.</a:t>
            </a:r>
          </a:p>
          <a:p>
            <a:endParaRPr lang="en-US" dirty="0"/>
          </a:p>
        </p:txBody>
      </p:sp>
    </p:spTree>
    <p:extLst>
      <p:ext uri="{BB962C8B-B14F-4D97-AF65-F5344CB8AC3E}">
        <p14:creationId xmlns:p14="http://schemas.microsoft.com/office/powerpoint/2010/main" val="32178102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172200"/>
          </a:xfrm>
        </p:spPr>
        <p:txBody>
          <a:bodyPr>
            <a:normAutofit/>
          </a:bodyPr>
          <a:lstStyle/>
          <a:p>
            <a:r>
              <a:rPr lang="en-US" b="1" dirty="0" smtClean="0"/>
              <a:t>In </a:t>
            </a:r>
            <a:r>
              <a:rPr lang="en-US" b="1" dirty="0"/>
              <a:t>early gestation </a:t>
            </a:r>
            <a:r>
              <a:rPr lang="en-US" dirty="0"/>
              <a:t>it has a </a:t>
            </a:r>
            <a:r>
              <a:rPr lang="en-US" b="1" dirty="0"/>
              <a:t>flabby consistency</a:t>
            </a:r>
            <a:r>
              <a:rPr lang="en-US" dirty="0"/>
              <a:t>, becoming </a:t>
            </a:r>
            <a:r>
              <a:rPr lang="en-US" b="1" dirty="0"/>
              <a:t>larger </a:t>
            </a:r>
            <a:r>
              <a:rPr lang="en-US" dirty="0"/>
              <a:t>and </a:t>
            </a:r>
            <a:r>
              <a:rPr lang="en-US" b="1" dirty="0"/>
              <a:t>firmer</a:t>
            </a:r>
            <a:r>
              <a:rPr lang="en-US" dirty="0"/>
              <a:t> as </a:t>
            </a:r>
            <a:r>
              <a:rPr lang="en-US" b="1" dirty="0"/>
              <a:t>pregnancy advances</a:t>
            </a:r>
            <a:r>
              <a:rPr lang="en-US" b="1" dirty="0" smtClean="0"/>
              <a:t>.</a:t>
            </a:r>
          </a:p>
          <a:p>
            <a:r>
              <a:rPr lang="en-US" dirty="0" smtClean="0"/>
              <a:t>The </a:t>
            </a:r>
            <a:r>
              <a:rPr lang="en-US" dirty="0"/>
              <a:t>CL of pregnancy is </a:t>
            </a:r>
            <a:r>
              <a:rPr lang="en-US" b="1" dirty="0"/>
              <a:t>light brown </a:t>
            </a:r>
            <a:r>
              <a:rPr lang="en-US" dirty="0"/>
              <a:t>with a </a:t>
            </a:r>
            <a:r>
              <a:rPr lang="en-US" b="1" dirty="0"/>
              <a:t>greyish central cavity</a:t>
            </a:r>
            <a:r>
              <a:rPr lang="en-US" dirty="0"/>
              <a:t>, and </a:t>
            </a:r>
            <a:r>
              <a:rPr lang="en-US" b="1" dirty="0"/>
              <a:t>variable numbers (one to three) of CL may be found on the same ovary</a:t>
            </a:r>
            <a:r>
              <a:rPr lang="en-US" dirty="0"/>
              <a:t>, </a:t>
            </a:r>
            <a:endParaRPr lang="en-US" dirty="0" smtClean="0"/>
          </a:p>
          <a:p>
            <a:pPr marL="0" indent="0">
              <a:buNone/>
            </a:pPr>
            <a:endParaRPr lang="en-US" dirty="0" smtClean="0"/>
          </a:p>
          <a:p>
            <a:r>
              <a:rPr lang="en-US" dirty="0"/>
              <a:t>T</a:t>
            </a:r>
            <a:r>
              <a:rPr lang="en-US" dirty="0" smtClean="0"/>
              <a:t>heir </a:t>
            </a:r>
            <a:r>
              <a:rPr lang="en-US" b="1" dirty="0"/>
              <a:t>size varying </a:t>
            </a:r>
            <a:r>
              <a:rPr lang="en-US" dirty="0"/>
              <a:t>from 1.85 to 1.88 cm and their weight from 4.15 to 4.68 </a:t>
            </a:r>
            <a:r>
              <a:rPr lang="en-US" dirty="0" err="1"/>
              <a:t>gm</a:t>
            </a:r>
            <a:r>
              <a:rPr lang="en-US" dirty="0"/>
              <a:t> (</a:t>
            </a:r>
            <a:r>
              <a:rPr lang="en-US" dirty="0" err="1"/>
              <a:t>Shalash</a:t>
            </a:r>
            <a:r>
              <a:rPr lang="en-US" dirty="0"/>
              <a:t>, 1965).</a:t>
            </a:r>
          </a:p>
          <a:p>
            <a:endParaRPr lang="en-US" dirty="0"/>
          </a:p>
        </p:txBody>
      </p:sp>
    </p:spTree>
    <p:extLst>
      <p:ext uri="{BB962C8B-B14F-4D97-AF65-F5344CB8AC3E}">
        <p14:creationId xmlns:p14="http://schemas.microsoft.com/office/powerpoint/2010/main" val="36776656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LL\Downloads\anotomy-and-physiology-of-reproductive-system-of-she-camel-7-63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156" y="152400"/>
            <a:ext cx="8964644" cy="655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22642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534400" cy="6096000"/>
          </a:xfrm>
        </p:spPr>
        <p:txBody>
          <a:bodyPr>
            <a:normAutofit/>
          </a:bodyPr>
          <a:lstStyle/>
          <a:p>
            <a:r>
              <a:rPr lang="en-US" sz="2400" dirty="0"/>
              <a:t>Since most CL in the camel are observed </a:t>
            </a:r>
            <a:r>
              <a:rPr lang="en-US" sz="2400" b="1" dirty="0"/>
              <a:t>only during pregnancy</a:t>
            </a:r>
            <a:r>
              <a:rPr lang="en-US" sz="2400" dirty="0"/>
              <a:t> or in </a:t>
            </a:r>
            <a:r>
              <a:rPr lang="en-US" sz="2400" b="1" dirty="0"/>
              <a:t>the few cases where the uterine opening</a:t>
            </a:r>
            <a:r>
              <a:rPr lang="en-US" sz="2400" dirty="0"/>
              <a:t> </a:t>
            </a:r>
            <a:r>
              <a:rPr lang="en-US" sz="2400" b="1" dirty="0"/>
              <a:t>is patent, </a:t>
            </a:r>
            <a:r>
              <a:rPr lang="en-US" sz="2400" dirty="0"/>
              <a:t>it would appear that </a:t>
            </a:r>
            <a:r>
              <a:rPr lang="en-US" sz="2400" b="1" dirty="0"/>
              <a:t>some type of stimulation</a:t>
            </a:r>
            <a:r>
              <a:rPr lang="en-US" sz="2400" dirty="0"/>
              <a:t>, e.g. </a:t>
            </a:r>
            <a:r>
              <a:rPr lang="en-US" sz="2400" b="1" dirty="0"/>
              <a:t>copulation, </a:t>
            </a:r>
            <a:r>
              <a:rPr lang="en-US" sz="2400" dirty="0"/>
              <a:t>is necessary </a:t>
            </a:r>
            <a:r>
              <a:rPr lang="en-US" sz="2400" b="1" dirty="0"/>
              <a:t>for ovulation </a:t>
            </a:r>
            <a:r>
              <a:rPr lang="en-US" sz="2400" dirty="0"/>
              <a:t>to occur (</a:t>
            </a:r>
            <a:r>
              <a:rPr lang="en-US" sz="2400" dirty="0" err="1"/>
              <a:t>Shalash</a:t>
            </a:r>
            <a:r>
              <a:rPr lang="en-US" sz="2400" dirty="0"/>
              <a:t>, 1965). </a:t>
            </a:r>
            <a:endParaRPr lang="en-US" sz="2400" dirty="0" smtClean="0"/>
          </a:p>
          <a:p>
            <a:r>
              <a:rPr lang="en-US" sz="2400" dirty="0" smtClean="0"/>
              <a:t>Musa </a:t>
            </a:r>
            <a:r>
              <a:rPr lang="en-US" sz="2400" dirty="0"/>
              <a:t>and </a:t>
            </a:r>
            <a:r>
              <a:rPr lang="en-US" sz="2400" dirty="0" err="1"/>
              <a:t>Abusineina</a:t>
            </a:r>
            <a:r>
              <a:rPr lang="en-US" sz="2400" dirty="0"/>
              <a:t> (1978a) confirm that ovulation among </a:t>
            </a:r>
            <a:r>
              <a:rPr lang="en-US" sz="2400" b="1" dirty="0"/>
              <a:t>Sudanese dromedaries </a:t>
            </a:r>
            <a:r>
              <a:rPr lang="en-US" sz="2400" dirty="0"/>
              <a:t>is </a:t>
            </a:r>
            <a:r>
              <a:rPr lang="en-US" sz="2400" b="1" dirty="0"/>
              <a:t>non-spontaneous, </a:t>
            </a:r>
            <a:r>
              <a:rPr lang="en-US" sz="2400" b="1" dirty="0" smtClean="0"/>
              <a:t>(requiring </a:t>
            </a:r>
            <a:r>
              <a:rPr lang="en-US" sz="2400" b="1" dirty="0"/>
              <a:t>copulation </a:t>
            </a:r>
            <a:r>
              <a:rPr lang="en-US" sz="2400" b="1" dirty="0" smtClean="0"/>
              <a:t>beforehand</a:t>
            </a:r>
            <a:r>
              <a:rPr lang="en-US" sz="2400" dirty="0" smtClean="0"/>
              <a:t>).</a:t>
            </a:r>
          </a:p>
          <a:p>
            <a:r>
              <a:rPr lang="en-US" sz="2400" dirty="0"/>
              <a:t>However, even 15 minutes of experimental cervical stimulation by palpation failed to </a:t>
            </a:r>
            <a:r>
              <a:rPr lang="en-US" sz="2400" b="1" dirty="0"/>
              <a:t>induce ovulation</a:t>
            </a:r>
            <a:r>
              <a:rPr lang="en-US" sz="2400" dirty="0"/>
              <a:t>, </a:t>
            </a:r>
          </a:p>
          <a:p>
            <a:r>
              <a:rPr lang="en-US" sz="2400" dirty="0"/>
              <a:t>The camel is </a:t>
            </a:r>
            <a:r>
              <a:rPr lang="en-US" sz="2400" b="1" dirty="0"/>
              <a:t>thus</a:t>
            </a:r>
            <a:r>
              <a:rPr lang="en-US" sz="2400" dirty="0"/>
              <a:t> an </a:t>
            </a:r>
            <a:r>
              <a:rPr lang="en-US" sz="2400" b="1" dirty="0"/>
              <a:t>induced </a:t>
            </a:r>
            <a:r>
              <a:rPr lang="en-US" sz="2400" b="1" dirty="0" err="1"/>
              <a:t>ovulator</a:t>
            </a:r>
            <a:r>
              <a:rPr lang="en-US" sz="2400" b="1" dirty="0"/>
              <a:t> </a:t>
            </a:r>
            <a:r>
              <a:rPr lang="en-US" sz="2400" dirty="0"/>
              <a:t>like the </a:t>
            </a:r>
            <a:r>
              <a:rPr lang="en-US" sz="2400" b="1" dirty="0"/>
              <a:t>cat </a:t>
            </a:r>
            <a:r>
              <a:rPr lang="en-US" sz="2400" dirty="0"/>
              <a:t>and the </a:t>
            </a:r>
            <a:r>
              <a:rPr lang="en-US" sz="2400" b="1" dirty="0"/>
              <a:t>rabbit. </a:t>
            </a:r>
          </a:p>
          <a:p>
            <a:r>
              <a:rPr lang="en-US" sz="2400" dirty="0"/>
              <a:t>Copulation apparently </a:t>
            </a:r>
            <a:r>
              <a:rPr lang="en-US" sz="2400" b="1" dirty="0"/>
              <a:t>triggers </a:t>
            </a:r>
            <a:r>
              <a:rPr lang="en-US" sz="2400" dirty="0"/>
              <a:t>the release of </a:t>
            </a:r>
            <a:r>
              <a:rPr lang="en-US" sz="2400" b="1" dirty="0"/>
              <a:t>the </a:t>
            </a:r>
            <a:r>
              <a:rPr lang="en-US" sz="2400" b="1" dirty="0" err="1"/>
              <a:t>gonadotrophins</a:t>
            </a:r>
            <a:r>
              <a:rPr lang="en-US" sz="2400" b="1" dirty="0"/>
              <a:t> </a:t>
            </a:r>
            <a:r>
              <a:rPr lang="en-US" sz="2400" dirty="0"/>
              <a:t>essential for </a:t>
            </a:r>
            <a:r>
              <a:rPr lang="en-US" sz="2400" b="1" dirty="0"/>
              <a:t>ovulation </a:t>
            </a:r>
            <a:r>
              <a:rPr lang="en-US" sz="2400" dirty="0"/>
              <a:t>to occur, </a:t>
            </a:r>
            <a:r>
              <a:rPr lang="en-US" sz="2400" b="1" dirty="0"/>
              <a:t>approximately 36 hours later </a:t>
            </a:r>
            <a:r>
              <a:rPr lang="en-US" sz="2400" dirty="0"/>
              <a:t>(Williamson and Payne, 1978</a:t>
            </a:r>
            <a:r>
              <a:rPr lang="en-US" sz="2400" dirty="0" smtClean="0"/>
              <a:t>) </a:t>
            </a:r>
            <a:endParaRPr lang="en-US" sz="2400" dirty="0"/>
          </a:p>
          <a:p>
            <a:endParaRPr lang="en-US" sz="2400" dirty="0" smtClean="0"/>
          </a:p>
        </p:txBody>
      </p:sp>
    </p:spTree>
    <p:extLst>
      <p:ext uri="{BB962C8B-B14F-4D97-AF65-F5344CB8AC3E}">
        <p14:creationId xmlns:p14="http://schemas.microsoft.com/office/powerpoint/2010/main" val="216071382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normAutofit lnSpcReduction="10000"/>
          </a:bodyPr>
          <a:lstStyle/>
          <a:p>
            <a:pPr marL="0" indent="0">
              <a:buNone/>
            </a:pPr>
            <a:r>
              <a:rPr lang="en-US" sz="2800" b="1" dirty="0" smtClean="0">
                <a:solidFill>
                  <a:srgbClr val="C00000"/>
                </a:solidFill>
                <a:latin typeface="Times New Roman" pitchFamily="18" charset="0"/>
                <a:cs typeface="Times New Roman" pitchFamily="18" charset="0"/>
              </a:rPr>
              <a:t>D. The </a:t>
            </a:r>
            <a:r>
              <a:rPr lang="en-US" sz="2800" b="1" dirty="0">
                <a:solidFill>
                  <a:srgbClr val="C00000"/>
                </a:solidFill>
                <a:latin typeface="Times New Roman" pitchFamily="18" charset="0"/>
                <a:cs typeface="Times New Roman" pitchFamily="18" charset="0"/>
              </a:rPr>
              <a:t>oviducts</a:t>
            </a:r>
            <a:endParaRPr lang="en-US" sz="2800" dirty="0">
              <a:solidFill>
                <a:srgbClr val="C00000"/>
              </a:solidFill>
              <a:latin typeface="Times New Roman" pitchFamily="18" charset="0"/>
              <a:cs typeface="Times New Roman" pitchFamily="18" charset="0"/>
            </a:endParaRPr>
          </a:p>
          <a:p>
            <a:r>
              <a:rPr lang="en-US" dirty="0"/>
              <a:t>The oviduct in the camel is 17 - 28 cm long. The isthmus is less coiled than the ampulla and the ovarian part of the fallopian tube</a:t>
            </a:r>
            <a:r>
              <a:rPr lang="en-US" dirty="0" smtClean="0"/>
              <a:t>.</a:t>
            </a:r>
          </a:p>
          <a:p>
            <a:r>
              <a:rPr lang="en-US" dirty="0" smtClean="0"/>
              <a:t> </a:t>
            </a:r>
            <a:r>
              <a:rPr lang="en-US" dirty="0"/>
              <a:t>The lumen of the ampulla is about 5 mm in diameter at its ovarian opening in the depth of the fimbriae. </a:t>
            </a:r>
            <a:endParaRPr lang="en-US" dirty="0" smtClean="0"/>
          </a:p>
          <a:p>
            <a:r>
              <a:rPr lang="en-US" dirty="0" smtClean="0"/>
              <a:t>The </a:t>
            </a:r>
            <a:r>
              <a:rPr lang="en-US" dirty="0"/>
              <a:t>lumen of the isthmus is 1 - 2 mm in diameter. </a:t>
            </a:r>
            <a:endParaRPr lang="en-US" dirty="0" smtClean="0"/>
          </a:p>
          <a:p>
            <a:r>
              <a:rPr lang="en-US" dirty="0" smtClean="0"/>
              <a:t>The </a:t>
            </a:r>
            <a:r>
              <a:rPr lang="en-US" dirty="0"/>
              <a:t>oviducts are enlarged at the uterine end, possibly allowing prolonged storage of large numbers of spermatozoa. </a:t>
            </a:r>
          </a:p>
          <a:p>
            <a:endParaRPr lang="en-US" dirty="0"/>
          </a:p>
        </p:txBody>
      </p:sp>
    </p:spTree>
    <p:extLst>
      <p:ext uri="{BB962C8B-B14F-4D97-AF65-F5344CB8AC3E}">
        <p14:creationId xmlns:p14="http://schemas.microsoft.com/office/powerpoint/2010/main" val="1136108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562600"/>
          </a:xfrm>
        </p:spPr>
        <p:txBody>
          <a:bodyPr/>
          <a:lstStyle/>
          <a:p>
            <a:r>
              <a:rPr lang="en-US" dirty="0"/>
              <a:t>The </a:t>
            </a:r>
            <a:r>
              <a:rPr lang="en-US" b="1" dirty="0" err="1"/>
              <a:t>Camelidae</a:t>
            </a:r>
            <a:r>
              <a:rPr lang="en-US" dirty="0"/>
              <a:t> belong to the </a:t>
            </a:r>
            <a:r>
              <a:rPr lang="en-US" b="1" dirty="0" err="1" smtClean="0"/>
              <a:t>ruminantia</a:t>
            </a:r>
            <a:r>
              <a:rPr lang="en-US" b="1" dirty="0" smtClean="0"/>
              <a:t> </a:t>
            </a:r>
            <a:r>
              <a:rPr lang="en-US" b="1" dirty="0"/>
              <a:t>suborder</a:t>
            </a:r>
            <a:r>
              <a:rPr lang="en-US" dirty="0"/>
              <a:t> within </a:t>
            </a:r>
            <a:r>
              <a:rPr lang="en-US" dirty="0" smtClean="0"/>
              <a:t>the </a:t>
            </a:r>
            <a:r>
              <a:rPr lang="en-US" b="1" dirty="0" err="1" smtClean="0"/>
              <a:t>placentaria</a:t>
            </a:r>
            <a:r>
              <a:rPr lang="en-US" dirty="0" smtClean="0"/>
              <a:t> </a:t>
            </a:r>
            <a:r>
              <a:rPr lang="en-US" dirty="0"/>
              <a:t>subclass of mammalian vertebrates</a:t>
            </a:r>
            <a:r>
              <a:rPr lang="en-US" dirty="0" smtClean="0"/>
              <a:t>.</a:t>
            </a:r>
          </a:p>
          <a:p>
            <a:pPr marL="0" indent="0">
              <a:buNone/>
            </a:pPr>
            <a:endParaRPr lang="en-US" dirty="0" smtClean="0"/>
          </a:p>
          <a:p>
            <a:r>
              <a:rPr lang="en-US" dirty="0" smtClean="0"/>
              <a:t> </a:t>
            </a:r>
            <a:r>
              <a:rPr lang="en-US" dirty="0"/>
              <a:t>Among the living </a:t>
            </a:r>
            <a:r>
              <a:rPr lang="en-US" b="1" u="sng" dirty="0" smtClean="0"/>
              <a:t>artiodactyls</a:t>
            </a:r>
            <a:r>
              <a:rPr lang="en-US" b="1" dirty="0" smtClean="0"/>
              <a:t>  </a:t>
            </a:r>
            <a:r>
              <a:rPr lang="en-US" dirty="0" smtClean="0"/>
              <a:t>the </a:t>
            </a:r>
            <a:r>
              <a:rPr lang="en-US" b="1" dirty="0" err="1"/>
              <a:t>Camelidae</a:t>
            </a:r>
            <a:r>
              <a:rPr lang="en-US" b="1" dirty="0"/>
              <a:t> family</a:t>
            </a:r>
            <a:r>
              <a:rPr lang="en-US" dirty="0"/>
              <a:t> is the only one within the </a:t>
            </a:r>
            <a:r>
              <a:rPr lang="en-US" b="1" dirty="0" err="1"/>
              <a:t>Tylopoda</a:t>
            </a:r>
            <a:r>
              <a:rPr lang="en-US" b="1" dirty="0"/>
              <a:t> group</a:t>
            </a:r>
            <a:r>
              <a:rPr lang="en-US" dirty="0"/>
              <a:t> (see Figure 1).</a:t>
            </a:r>
          </a:p>
          <a:p>
            <a:pPr marL="0" indent="0">
              <a:buNone/>
            </a:pPr>
            <a:endParaRPr lang="en-US" dirty="0"/>
          </a:p>
        </p:txBody>
      </p:sp>
    </p:spTree>
    <p:extLst>
      <p:ext uri="{BB962C8B-B14F-4D97-AF65-F5344CB8AC3E}">
        <p14:creationId xmlns:p14="http://schemas.microsoft.com/office/powerpoint/2010/main" val="240122416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096000"/>
          </a:xfrm>
        </p:spPr>
        <p:txBody>
          <a:bodyPr>
            <a:normAutofit/>
          </a:bodyPr>
          <a:lstStyle/>
          <a:p>
            <a:pPr marL="0" indent="0">
              <a:buNone/>
            </a:pPr>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The oviducts of the camel are small in diameter (1–2 mm), but become larger at the ovarian end where the fimbria are located</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The dromedary has a </a:t>
            </a:r>
            <a:r>
              <a:rPr lang="en-US" sz="2400" b="1" dirty="0" err="1">
                <a:latin typeface="Times New Roman" pitchFamily="18" charset="0"/>
                <a:cs typeface="Times New Roman" pitchFamily="18" charset="0"/>
              </a:rPr>
              <a:t>bicornuate</a:t>
            </a:r>
            <a:r>
              <a:rPr lang="en-US" sz="2400" b="1" dirty="0">
                <a:latin typeface="Times New Roman" pitchFamily="18" charset="0"/>
                <a:cs typeface="Times New Roman" pitchFamily="18" charset="0"/>
              </a:rPr>
              <a:t> type of uterus</a:t>
            </a:r>
            <a:r>
              <a:rPr lang="en-US" sz="2400" dirty="0">
                <a:latin typeface="Times New Roman" pitchFamily="18" charset="0"/>
                <a:cs typeface="Times New Roman" pitchFamily="18" charset="0"/>
              </a:rPr>
              <a:t>. It is a large organ whose weight may vary from 193.7 to 376.4 </a:t>
            </a:r>
            <a:r>
              <a:rPr lang="en-US" sz="2400" dirty="0" err="1">
                <a:latin typeface="Times New Roman" pitchFamily="18" charset="0"/>
                <a:cs typeface="Times New Roman" pitchFamily="18" charset="0"/>
              </a:rPr>
              <a:t>gm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Shalash</a:t>
            </a:r>
            <a:r>
              <a:rPr lang="en-US" sz="2400" dirty="0">
                <a:latin typeface="Times New Roman" pitchFamily="18" charset="0"/>
                <a:cs typeface="Times New Roman" pitchFamily="18" charset="0"/>
              </a:rPr>
              <a:t>, 1965) depending on the </a:t>
            </a:r>
            <a:r>
              <a:rPr lang="en-US" sz="2400" b="1" dirty="0">
                <a:solidFill>
                  <a:srgbClr val="FF0000"/>
                </a:solidFill>
                <a:latin typeface="Times New Roman" pitchFamily="18" charset="0"/>
                <a:cs typeface="Times New Roman" pitchFamily="18" charset="0"/>
              </a:rPr>
              <a:t>phase of the </a:t>
            </a:r>
            <a:r>
              <a:rPr lang="en-US" sz="2400" b="1" dirty="0" err="1">
                <a:solidFill>
                  <a:srgbClr val="FF0000"/>
                </a:solidFill>
                <a:latin typeface="Times New Roman" pitchFamily="18" charset="0"/>
                <a:cs typeface="Times New Roman" pitchFamily="18" charset="0"/>
              </a:rPr>
              <a:t>oestrous</a:t>
            </a:r>
            <a:r>
              <a:rPr lang="en-US" sz="2400" b="1" dirty="0">
                <a:solidFill>
                  <a:srgbClr val="FF0000"/>
                </a:solidFill>
                <a:latin typeface="Times New Roman" pitchFamily="18" charset="0"/>
                <a:cs typeface="Times New Roman" pitchFamily="18" charset="0"/>
              </a:rPr>
              <a:t> cycle</a:t>
            </a:r>
            <a:r>
              <a:rPr lang="en-US" sz="2400" b="1"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Generally it is located in the </a:t>
            </a:r>
            <a:r>
              <a:rPr lang="en-US" sz="2400" b="1" dirty="0">
                <a:latin typeface="Times New Roman" pitchFamily="18" charset="0"/>
                <a:cs typeface="Times New Roman" pitchFamily="18" charset="0"/>
              </a:rPr>
              <a:t>abdominal cavity, </a:t>
            </a:r>
            <a:r>
              <a:rPr lang="en-US" sz="2400" dirty="0">
                <a:latin typeface="Times New Roman" pitchFamily="18" charset="0"/>
                <a:cs typeface="Times New Roman" pitchFamily="18" charset="0"/>
              </a:rPr>
              <a:t>but Musa and </a:t>
            </a:r>
            <a:r>
              <a:rPr lang="en-US" sz="2400" dirty="0" err="1">
                <a:latin typeface="Times New Roman" pitchFamily="18" charset="0"/>
                <a:cs typeface="Times New Roman" pitchFamily="18" charset="0"/>
              </a:rPr>
              <a:t>Abusineina</a:t>
            </a:r>
            <a:r>
              <a:rPr lang="en-US" sz="2400" dirty="0">
                <a:latin typeface="Times New Roman" pitchFamily="18" charset="0"/>
                <a:cs typeface="Times New Roman" pitchFamily="18" charset="0"/>
              </a:rPr>
              <a:t> (1978b) observed that open</a:t>
            </a:r>
            <a:r>
              <a:rPr lang="en-US" sz="2400" b="1" dirty="0">
                <a:latin typeface="Times New Roman" pitchFamily="18" charset="0"/>
                <a:cs typeface="Times New Roman" pitchFamily="18" charset="0"/>
              </a:rPr>
              <a:t> uteri </a:t>
            </a:r>
            <a:r>
              <a:rPr lang="en-US" sz="2400" dirty="0">
                <a:latin typeface="Times New Roman" pitchFamily="18" charset="0"/>
                <a:cs typeface="Times New Roman" pitchFamily="18" charset="0"/>
              </a:rPr>
              <a:t>and those with </a:t>
            </a:r>
            <a:r>
              <a:rPr lang="en-US" sz="2400" b="1" dirty="0">
                <a:latin typeface="Times New Roman" pitchFamily="18" charset="0"/>
                <a:cs typeface="Times New Roman" pitchFamily="18" charset="0"/>
              </a:rPr>
              <a:t>early pregnancies </a:t>
            </a:r>
            <a:r>
              <a:rPr lang="en-US" sz="2400" dirty="0">
                <a:latin typeface="Times New Roman" pitchFamily="18" charset="0"/>
                <a:cs typeface="Times New Roman" pitchFamily="18" charset="0"/>
              </a:rPr>
              <a:t>are sometimes </a:t>
            </a:r>
            <a:r>
              <a:rPr lang="en-US" sz="2400" b="1" dirty="0">
                <a:latin typeface="Times New Roman" pitchFamily="18" charset="0"/>
                <a:cs typeface="Times New Roman" pitchFamily="18" charset="0"/>
              </a:rPr>
              <a:t>located </a:t>
            </a:r>
            <a:r>
              <a:rPr lang="en-US" sz="2400" b="1" dirty="0" err="1">
                <a:latin typeface="Times New Roman" pitchFamily="18" charset="0"/>
                <a:cs typeface="Times New Roman" pitchFamily="18" charset="0"/>
              </a:rPr>
              <a:t>intrapelvically</a:t>
            </a:r>
            <a:r>
              <a:rPr lang="en-US" sz="2400" dirty="0" smtClean="0">
                <a:latin typeface="Times New Roman" pitchFamily="18" charset="0"/>
                <a:cs typeface="Times New Roman" pitchFamily="18" charset="0"/>
              </a:rPr>
              <a:t>.</a:t>
            </a:r>
          </a:p>
          <a:p>
            <a:r>
              <a:rPr lang="en-US" sz="2400" dirty="0">
                <a:latin typeface="Times New Roman" pitchFamily="18" charset="0"/>
                <a:cs typeface="Times New Roman" pitchFamily="18" charset="0"/>
              </a:rPr>
              <a:t>However, these observations were based on </a:t>
            </a:r>
            <a:r>
              <a:rPr lang="en-US" sz="2400" b="1" dirty="0">
                <a:latin typeface="Times New Roman" pitchFamily="18" charset="0"/>
                <a:cs typeface="Times New Roman" pitchFamily="18" charset="0"/>
              </a:rPr>
              <a:t>per rectum examinations</a:t>
            </a:r>
            <a:r>
              <a:rPr lang="en-US" sz="2400" dirty="0">
                <a:latin typeface="Times New Roman" pitchFamily="18" charset="0"/>
                <a:cs typeface="Times New Roman" pitchFamily="18" charset="0"/>
              </a:rPr>
              <a:t> of recumbent camels</a:t>
            </a:r>
          </a:p>
        </p:txBody>
      </p:sp>
    </p:spTree>
    <p:extLst>
      <p:ext uri="{BB962C8B-B14F-4D97-AF65-F5344CB8AC3E}">
        <p14:creationId xmlns:p14="http://schemas.microsoft.com/office/powerpoint/2010/main" val="334619453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305800" cy="6477000"/>
          </a:xfrm>
        </p:spPr>
        <p:txBody>
          <a:bodyPr>
            <a:normAutofit fontScale="92500"/>
          </a:bodyPr>
          <a:lstStyle/>
          <a:p>
            <a:pPr marL="0" indent="0">
              <a:buNone/>
            </a:pPr>
            <a:r>
              <a:rPr lang="en-US" b="1" dirty="0" smtClean="0">
                <a:solidFill>
                  <a:srgbClr val="C00000"/>
                </a:solidFill>
                <a:latin typeface="Times New Roman" pitchFamily="18" charset="0"/>
                <a:cs typeface="Times New Roman" pitchFamily="18" charset="0"/>
              </a:rPr>
              <a:t>E. The </a:t>
            </a:r>
            <a:r>
              <a:rPr lang="en-US" b="1" dirty="0">
                <a:solidFill>
                  <a:srgbClr val="C00000"/>
                </a:solidFill>
                <a:latin typeface="Times New Roman" pitchFamily="18" charset="0"/>
                <a:cs typeface="Times New Roman" pitchFamily="18" charset="0"/>
              </a:rPr>
              <a:t>uterus</a:t>
            </a:r>
            <a:endParaRPr lang="en-US" dirty="0">
              <a:solidFill>
                <a:srgbClr val="C00000"/>
              </a:solidFill>
              <a:latin typeface="Times New Roman" pitchFamily="18" charset="0"/>
              <a:cs typeface="Times New Roman" pitchFamily="18" charset="0"/>
            </a:endParaRPr>
          </a:p>
          <a:p>
            <a:r>
              <a:rPr lang="en-US" sz="2400" dirty="0">
                <a:latin typeface="Times New Roman" pitchFamily="18" charset="0"/>
                <a:cs typeface="Times New Roman" pitchFamily="18" charset="0"/>
              </a:rPr>
              <a:t>The uterus of the camel is </a:t>
            </a:r>
            <a:r>
              <a:rPr lang="en-US" sz="2400" dirty="0" err="1">
                <a:latin typeface="Times New Roman" pitchFamily="18" charset="0"/>
                <a:cs typeface="Times New Roman" pitchFamily="18" charset="0"/>
              </a:rPr>
              <a:t>bicornuate</a:t>
            </a:r>
            <a:r>
              <a:rPr lang="en-US" sz="2400" dirty="0">
                <a:latin typeface="Times New Roman" pitchFamily="18" charset="0"/>
                <a:cs typeface="Times New Roman" pitchFamily="18" charset="0"/>
              </a:rPr>
              <a:t> and is large enough to occupy a position which is partly abdominal and partly pelvic. </a:t>
            </a:r>
          </a:p>
          <a:p>
            <a:r>
              <a:rPr lang="en-US" sz="2400" dirty="0">
                <a:latin typeface="Times New Roman" pitchFamily="18" charset="0"/>
                <a:cs typeface="Times New Roman" pitchFamily="18" charset="0"/>
              </a:rPr>
              <a:t>It has a well-developed uterine body from which the two horns diverge and taper anteriorly to give a combined uterine shape intermediate between that of the letters T and Y. </a:t>
            </a:r>
          </a:p>
          <a:p>
            <a:r>
              <a:rPr lang="en-US" sz="2400" dirty="0">
                <a:latin typeface="Times New Roman" pitchFamily="18" charset="0"/>
                <a:cs typeface="Times New Roman" pitchFamily="18" charset="0"/>
              </a:rPr>
              <a:t>The endometrium shows irregularly raised mainly longitudinal folds which are more prominent in the right horn, and internally there is a clear median septum. A septum about 6 cm in length separates the two horns posteriorly. The left horn is longer even in the new born. The mucosa is smooth or has </a:t>
            </a:r>
            <a:r>
              <a:rPr lang="en-US" sz="2400" dirty="0" err="1">
                <a:latin typeface="Times New Roman" pitchFamily="18" charset="0"/>
                <a:cs typeface="Times New Roman" pitchFamily="18" charset="0"/>
              </a:rPr>
              <a:t>chequered</a:t>
            </a:r>
            <a:r>
              <a:rPr lang="en-US" sz="2400" dirty="0">
                <a:latin typeface="Times New Roman" pitchFamily="18" charset="0"/>
                <a:cs typeface="Times New Roman" pitchFamily="18" charset="0"/>
              </a:rPr>
              <a:t> folds, but no </a:t>
            </a:r>
            <a:r>
              <a:rPr lang="en-US" sz="2400" dirty="0" err="1" smtClean="0">
                <a:latin typeface="Times New Roman" pitchFamily="18" charset="0"/>
                <a:cs typeface="Times New Roman" pitchFamily="18" charset="0"/>
              </a:rPr>
              <a:t>caruncles</a:t>
            </a:r>
            <a:endParaRPr lang="en-U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uterus </a:t>
            </a:r>
            <a:r>
              <a:rPr lang="en-US" sz="2400" dirty="0">
                <a:latin typeface="Times New Roman" pitchFamily="18" charset="0"/>
                <a:cs typeface="Times New Roman" pitchFamily="18" charset="0"/>
              </a:rPr>
              <a:t>is </a:t>
            </a:r>
            <a:r>
              <a:rPr lang="en-US" sz="2400" b="1" dirty="0">
                <a:latin typeface="Times New Roman" pitchFamily="18" charset="0"/>
                <a:cs typeface="Times New Roman" pitchFamily="18" charset="0"/>
              </a:rPr>
              <a:t>reddish white</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shiny</a:t>
            </a:r>
            <a:r>
              <a:rPr lang="en-US" sz="2400" dirty="0">
                <a:latin typeface="Times New Roman" pitchFamily="18" charset="0"/>
                <a:cs typeface="Times New Roman" pitchFamily="18" charset="0"/>
              </a:rPr>
              <a:t> and </a:t>
            </a:r>
            <a:r>
              <a:rPr lang="en-US" sz="2400" b="1" dirty="0">
                <a:latin typeface="Times New Roman" pitchFamily="18" charset="0"/>
                <a:cs typeface="Times New Roman" pitchFamily="18" charset="0"/>
              </a:rPr>
              <a:t>smooth </a:t>
            </a:r>
            <a:r>
              <a:rPr lang="en-US" sz="2400" dirty="0">
                <a:latin typeface="Times New Roman" pitchFamily="18" charset="0"/>
                <a:cs typeface="Times New Roman" pitchFamily="18" charset="0"/>
              </a:rPr>
              <a:t>with a </a:t>
            </a:r>
            <a:r>
              <a:rPr lang="en-US" sz="2400" b="1" dirty="0">
                <a:latin typeface="Times New Roman" pitchFamily="18" charset="0"/>
                <a:cs typeface="Times New Roman" pitchFamily="18" charset="0"/>
              </a:rPr>
              <a:t>short body. </a:t>
            </a:r>
            <a:endParaRPr lang="en-US" sz="2400" b="1"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Its </a:t>
            </a:r>
            <a:r>
              <a:rPr lang="en-US" sz="2400" dirty="0">
                <a:latin typeface="Times New Roman" pitchFamily="18" charset="0"/>
                <a:cs typeface="Times New Roman" pitchFamily="18" charset="0"/>
              </a:rPr>
              <a:t>two horns are closely apposed </a:t>
            </a:r>
            <a:r>
              <a:rPr lang="en-US" sz="2400" b="1" dirty="0">
                <a:latin typeface="Times New Roman" pitchFamily="18" charset="0"/>
                <a:cs typeface="Times New Roman" pitchFamily="18" charset="0"/>
              </a:rPr>
              <a:t>externally</a:t>
            </a:r>
            <a:r>
              <a:rPr lang="en-US" sz="2400" dirty="0">
                <a:latin typeface="Times New Roman" pitchFamily="18" charset="0"/>
                <a:cs typeface="Times New Roman" pitchFamily="18" charset="0"/>
              </a:rPr>
              <a:t> but clearly </a:t>
            </a:r>
            <a:r>
              <a:rPr lang="en-US" sz="2400" b="1" dirty="0">
                <a:latin typeface="Times New Roman" pitchFamily="18" charset="0"/>
                <a:cs typeface="Times New Roman" pitchFamily="18" charset="0"/>
              </a:rPr>
              <a:t>separated</a:t>
            </a:r>
            <a:r>
              <a:rPr lang="en-US" sz="2400" dirty="0">
                <a:latin typeface="Times New Roman" pitchFamily="18" charset="0"/>
                <a:cs typeface="Times New Roman" pitchFamily="18" charset="0"/>
              </a:rPr>
              <a:t> by a </a:t>
            </a:r>
            <a:r>
              <a:rPr lang="en-US" sz="2400" b="1" dirty="0">
                <a:latin typeface="Times New Roman" pitchFamily="18" charset="0"/>
                <a:cs typeface="Times New Roman" pitchFamily="18" charset="0"/>
              </a:rPr>
              <a:t>median septum internally</a:t>
            </a:r>
            <a:r>
              <a:rPr lang="en-US" sz="2400" b="1"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Their </a:t>
            </a:r>
            <a:r>
              <a:rPr lang="en-US" sz="2400" b="1" dirty="0">
                <a:latin typeface="Times New Roman" pitchFamily="18" charset="0"/>
                <a:cs typeface="Times New Roman" pitchFamily="18" charset="0"/>
              </a:rPr>
              <a:t>anterior end </a:t>
            </a:r>
            <a:r>
              <a:rPr lang="en-US" sz="2400" dirty="0">
                <a:latin typeface="Times New Roman" pitchFamily="18" charset="0"/>
                <a:cs typeface="Times New Roman" pitchFamily="18" charset="0"/>
              </a:rPr>
              <a:t>is marked by what is almost a T-junction, and </a:t>
            </a:r>
            <a:r>
              <a:rPr lang="en-US" sz="2400" b="1" dirty="0">
                <a:latin typeface="Times New Roman" pitchFamily="18" charset="0"/>
                <a:cs typeface="Times New Roman" pitchFamily="18" charset="0"/>
              </a:rPr>
              <a:t>generally the left horn is the larger </a:t>
            </a:r>
            <a:r>
              <a:rPr lang="en-US" sz="2400" dirty="0">
                <a:latin typeface="Times New Roman" pitchFamily="18" charset="0"/>
                <a:cs typeface="Times New Roman" pitchFamily="18" charset="0"/>
              </a:rPr>
              <a:t>(Joshi et al, 1978). </a:t>
            </a:r>
            <a:endParaRPr lang="en-US"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68089444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534400" cy="6324600"/>
          </a:xfrm>
        </p:spPr>
        <p:txBody>
          <a:bodyPr>
            <a:normAutofit lnSpcReduction="10000"/>
          </a:bodyPr>
          <a:lstStyle/>
          <a:p>
            <a:pPr marL="0" indent="0">
              <a:buNone/>
            </a:pPr>
            <a:r>
              <a:rPr lang="en-US" b="1" dirty="0" smtClean="0">
                <a:solidFill>
                  <a:srgbClr val="C00000"/>
                </a:solidFill>
                <a:latin typeface="Times New Roman" pitchFamily="18" charset="0"/>
                <a:cs typeface="Times New Roman" pitchFamily="18" charset="0"/>
              </a:rPr>
              <a:t>F. The </a:t>
            </a:r>
            <a:r>
              <a:rPr lang="en-US" b="1" dirty="0">
                <a:solidFill>
                  <a:srgbClr val="C00000"/>
                </a:solidFill>
                <a:latin typeface="Times New Roman" pitchFamily="18" charset="0"/>
                <a:cs typeface="Times New Roman" pitchFamily="18" charset="0"/>
              </a:rPr>
              <a:t>cervix, vagina and vulva</a:t>
            </a:r>
          </a:p>
          <a:p>
            <a:r>
              <a:rPr lang="en-US" sz="2400" dirty="0">
                <a:latin typeface="Times New Roman" pitchFamily="18" charset="0"/>
                <a:cs typeface="Times New Roman" pitchFamily="18" charset="0"/>
              </a:rPr>
              <a:t>The cervix is a short structure that tends to protrude for a short distance in the vagina.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There </a:t>
            </a:r>
            <a:r>
              <a:rPr lang="en-US" sz="2400" dirty="0">
                <a:latin typeface="Times New Roman" pitchFamily="18" charset="0"/>
                <a:cs typeface="Times New Roman" pitchFamily="18" charset="0"/>
              </a:rPr>
              <a:t>are about 5 annular mucosal folds in the cervix. The vagina is an elastic organ, reddish in </a:t>
            </a:r>
            <a:r>
              <a:rPr lang="en-US" sz="2400" dirty="0" err="1">
                <a:latin typeface="Times New Roman" pitchFamily="18" charset="0"/>
                <a:cs typeface="Times New Roman" pitchFamily="18" charset="0"/>
              </a:rPr>
              <a:t>colour</a:t>
            </a:r>
            <a:r>
              <a:rPr lang="en-US" sz="2400" dirty="0">
                <a:latin typeface="Times New Roman" pitchFamily="18" charset="0"/>
                <a:cs typeface="Times New Roman" pitchFamily="18" charset="0"/>
              </a:rPr>
              <a:t>. There are both longitudinal and circular mucosal folds in the vaginal wall</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 </a:t>
            </a:r>
            <a:r>
              <a:rPr lang="en-US" sz="2400" dirty="0" err="1">
                <a:latin typeface="Times New Roman" pitchFamily="18" charset="0"/>
                <a:cs typeface="Times New Roman" pitchFamily="18" charset="0"/>
              </a:rPr>
              <a:t>vestibulum</a:t>
            </a:r>
            <a:r>
              <a:rPr lang="en-US" sz="2400" dirty="0">
                <a:latin typeface="Times New Roman" pitchFamily="18" charset="0"/>
                <a:cs typeface="Times New Roman" pitchFamily="18" charset="0"/>
              </a:rPr>
              <a:t> is about 8 cm long. The clitoris is small. The urethra is short and the opening of the urinary meatus is small.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In </a:t>
            </a:r>
            <a:r>
              <a:rPr lang="en-US" sz="2400" dirty="0">
                <a:latin typeface="Times New Roman" pitchFamily="18" charset="0"/>
                <a:cs typeface="Times New Roman" pitchFamily="18" charset="0"/>
              </a:rPr>
              <a:t>the central floor of the </a:t>
            </a:r>
            <a:r>
              <a:rPr lang="en-US" sz="2400" dirty="0" err="1">
                <a:latin typeface="Times New Roman" pitchFamily="18" charset="0"/>
                <a:cs typeface="Times New Roman" pitchFamily="18" charset="0"/>
              </a:rPr>
              <a:t>vestibulum</a:t>
            </a:r>
            <a:r>
              <a:rPr lang="en-US" sz="2400" dirty="0">
                <a:latin typeface="Times New Roman" pitchFamily="18" charset="0"/>
                <a:cs typeface="Times New Roman" pitchFamily="18" charset="0"/>
              </a:rPr>
              <a:t> there is a </a:t>
            </a:r>
            <a:r>
              <a:rPr lang="en-US" sz="2400" dirty="0" err="1">
                <a:latin typeface="Times New Roman" pitchFamily="18" charset="0"/>
                <a:cs typeface="Times New Roman" pitchFamily="18" charset="0"/>
              </a:rPr>
              <a:t>suburethral</a:t>
            </a:r>
            <a:r>
              <a:rPr lang="en-US" sz="2400" dirty="0">
                <a:latin typeface="Times New Roman" pitchFamily="18" charset="0"/>
                <a:cs typeface="Times New Roman" pitchFamily="18" charset="0"/>
              </a:rPr>
              <a:t> diverticulum, on top of which the urethral orifice is located.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hymen or its remnants mark the separation between the </a:t>
            </a:r>
            <a:r>
              <a:rPr lang="en-US" sz="2400" dirty="0" err="1">
                <a:latin typeface="Times New Roman" pitchFamily="18" charset="0"/>
                <a:cs typeface="Times New Roman" pitchFamily="18" charset="0"/>
              </a:rPr>
              <a:t>vestibulum</a:t>
            </a:r>
            <a:r>
              <a:rPr lang="en-US" sz="2400" dirty="0">
                <a:latin typeface="Times New Roman" pitchFamily="18" charset="0"/>
                <a:cs typeface="Times New Roman" pitchFamily="18" charset="0"/>
              </a:rPr>
              <a:t> and the vagina. </a:t>
            </a:r>
            <a:endParaRPr lang="en-US" sz="2400" dirty="0" smtClean="0">
              <a:latin typeface="Times New Roman" pitchFamily="18" charset="0"/>
              <a:cs typeface="Times New Roman" pitchFamily="18" charset="0"/>
            </a:endParaRPr>
          </a:p>
          <a:p>
            <a:r>
              <a:rPr lang="en-US" sz="2400" dirty="0">
                <a:latin typeface="Times New Roman" pitchFamily="18" charset="0"/>
                <a:cs typeface="Times New Roman" pitchFamily="18" charset="0"/>
              </a:rPr>
              <a:t>The </a:t>
            </a:r>
            <a:r>
              <a:rPr lang="en-US" sz="2400" b="1" dirty="0">
                <a:latin typeface="Times New Roman" pitchFamily="18" charset="0"/>
                <a:cs typeface="Times New Roman" pitchFamily="18" charset="0"/>
              </a:rPr>
              <a:t>camel cervix</a:t>
            </a:r>
            <a:r>
              <a:rPr lang="en-US" sz="2400" dirty="0">
                <a:latin typeface="Times New Roman" pitchFamily="18" charset="0"/>
                <a:cs typeface="Times New Roman" pitchFamily="18" charset="0"/>
              </a:rPr>
              <a:t>, like that of the cow, has a number of </a:t>
            </a:r>
            <a:r>
              <a:rPr lang="en-US" sz="2400" b="1" dirty="0">
                <a:latin typeface="Times New Roman" pitchFamily="18" charset="0"/>
                <a:cs typeface="Times New Roman" pitchFamily="18" charset="0"/>
              </a:rPr>
              <a:t>mucosal folds </a:t>
            </a:r>
            <a:r>
              <a:rPr lang="en-US" sz="2400" dirty="0">
                <a:latin typeface="Times New Roman" pitchFamily="18" charset="0"/>
                <a:cs typeface="Times New Roman" pitchFamily="18" charset="0"/>
              </a:rPr>
              <a:t>arranged in </a:t>
            </a:r>
            <a:r>
              <a:rPr lang="en-US" sz="2400" b="1" dirty="0">
                <a:latin typeface="Times New Roman" pitchFamily="18" charset="0"/>
                <a:cs typeface="Times New Roman" pitchFamily="18" charset="0"/>
              </a:rPr>
              <a:t>three</a:t>
            </a:r>
            <a:r>
              <a:rPr lang="en-US" sz="2400" dirty="0">
                <a:latin typeface="Times New Roman" pitchFamily="18" charset="0"/>
                <a:cs typeface="Times New Roman" pitchFamily="18" charset="0"/>
              </a:rPr>
              <a:t> or </a:t>
            </a:r>
            <a:r>
              <a:rPr lang="en-US" sz="2400" b="1" dirty="0">
                <a:latin typeface="Times New Roman" pitchFamily="18" charset="0"/>
                <a:cs typeface="Times New Roman" pitchFamily="18" charset="0"/>
              </a:rPr>
              <a:t>four rows. </a:t>
            </a:r>
          </a:p>
          <a:p>
            <a:r>
              <a:rPr lang="en-US" sz="2400" dirty="0">
                <a:latin typeface="Times New Roman" pitchFamily="18" charset="0"/>
                <a:cs typeface="Times New Roman" pitchFamily="18" charset="0"/>
              </a:rPr>
              <a:t>The </a:t>
            </a:r>
            <a:r>
              <a:rPr lang="en-US" sz="2400" b="1" dirty="0">
                <a:latin typeface="Times New Roman" pitchFamily="18" charset="0"/>
                <a:cs typeface="Times New Roman" pitchFamily="18" charset="0"/>
              </a:rPr>
              <a:t>cervical canal </a:t>
            </a:r>
            <a:r>
              <a:rPr lang="en-US" sz="2400" dirty="0">
                <a:latin typeface="Times New Roman" pitchFamily="18" charset="0"/>
                <a:cs typeface="Times New Roman" pitchFamily="18" charset="0"/>
              </a:rPr>
              <a:t>is short (3.5 cm), with a diameter of about 5.5 cm, while the external opening is relatively large (3.5 cm).</a:t>
            </a:r>
          </a:p>
          <a:p>
            <a:pPr marL="0" indent="0">
              <a:buNone/>
            </a:pPr>
            <a:endParaRPr lang="en-US" sz="2400" dirty="0"/>
          </a:p>
          <a:p>
            <a:endParaRPr lang="en-US" sz="2400" dirty="0">
              <a:latin typeface="Times New Roman" pitchFamily="18" charset="0"/>
              <a:cs typeface="Times New Roman" pitchFamily="18" charset="0"/>
            </a:endParaRPr>
          </a:p>
          <a:p>
            <a:pPr marL="0" indent="0">
              <a:buNone/>
            </a:pPr>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8256126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248400"/>
          </a:xfrm>
        </p:spPr>
        <p:txBody>
          <a:bodyPr>
            <a:normAutofit/>
          </a:bodyPr>
          <a:lstStyle/>
          <a:p>
            <a:r>
              <a:rPr lang="en-US" sz="2400" dirty="0" smtClean="0">
                <a:latin typeface="Times New Roman" pitchFamily="18" charset="0"/>
                <a:cs typeface="Times New Roman" pitchFamily="18" charset="0"/>
              </a:rPr>
              <a:t>Like </a:t>
            </a:r>
            <a:r>
              <a:rPr lang="en-US" sz="2400" dirty="0">
                <a:latin typeface="Times New Roman" pitchFamily="18" charset="0"/>
                <a:cs typeface="Times New Roman" pitchFamily="18" charset="0"/>
              </a:rPr>
              <a:t>the </a:t>
            </a:r>
            <a:r>
              <a:rPr lang="en-US" sz="2400" b="1" dirty="0">
                <a:latin typeface="Times New Roman" pitchFamily="18" charset="0"/>
                <a:cs typeface="Times New Roman" pitchFamily="18" charset="0"/>
              </a:rPr>
              <a:t>cervix of the zebu cow </a:t>
            </a:r>
            <a:r>
              <a:rPr lang="en-US" sz="2400" i="1" dirty="0">
                <a:latin typeface="Times New Roman" pitchFamily="18" charset="0"/>
                <a:cs typeface="Times New Roman" pitchFamily="18" charset="0"/>
              </a:rPr>
              <a:t>(</a:t>
            </a:r>
            <a:r>
              <a:rPr lang="en-US" sz="2400" i="1" dirty="0" err="1">
                <a:latin typeface="Times New Roman" pitchFamily="18" charset="0"/>
                <a:cs typeface="Times New Roman" pitchFamily="18" charset="0"/>
              </a:rPr>
              <a:t>Bos</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indicus</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that of the dromedary tends to </a:t>
            </a:r>
            <a:r>
              <a:rPr lang="en-US" sz="2400" b="1" dirty="0">
                <a:latin typeface="Times New Roman" pitchFamily="18" charset="0"/>
                <a:cs typeface="Times New Roman" pitchFamily="18" charset="0"/>
              </a:rPr>
              <a:t>hypertrophy and protrude some distance into the vagina</a:t>
            </a:r>
            <a:r>
              <a:rPr lang="en-US" sz="2400" dirty="0">
                <a:latin typeface="Times New Roman" pitchFamily="18" charset="0"/>
                <a:cs typeface="Times New Roman" pitchFamily="18" charset="0"/>
              </a:rPr>
              <a:t>, resulting in the formation of two blind sacs (one dorsal and one ventral).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Anteriorly</a:t>
            </a:r>
            <a:r>
              <a:rPr lang="en-US" sz="2400" dirty="0">
                <a:latin typeface="Times New Roman" pitchFamily="18" charset="0"/>
                <a:cs typeface="Times New Roman" pitchFamily="18" charset="0"/>
              </a:rPr>
              <a:t>, the mucosal folds of the cervical canal form a </a:t>
            </a:r>
            <a:r>
              <a:rPr lang="en-US" sz="2400" b="1" dirty="0">
                <a:latin typeface="Times New Roman" pitchFamily="18" charset="0"/>
                <a:cs typeface="Times New Roman" pitchFamily="18" charset="0"/>
              </a:rPr>
              <a:t>prominent crest </a:t>
            </a:r>
            <a:r>
              <a:rPr lang="en-US" sz="2400" dirty="0">
                <a:latin typeface="Times New Roman" pitchFamily="18" charset="0"/>
                <a:cs typeface="Times New Roman" pitchFamily="18" charset="0"/>
              </a:rPr>
              <a:t>which marks the </a:t>
            </a:r>
            <a:r>
              <a:rPr lang="en-US" sz="2400" b="1" dirty="0">
                <a:latin typeface="Times New Roman" pitchFamily="18" charset="0"/>
                <a:cs typeface="Times New Roman" pitchFamily="18" charset="0"/>
              </a:rPr>
              <a:t>cranial opening of the cervix</a:t>
            </a:r>
            <a:r>
              <a:rPr lang="en-US" sz="2400" dirty="0" smtClean="0">
                <a:latin typeface="Times New Roman" pitchFamily="18" charset="0"/>
                <a:cs typeface="Times New Roman" pitchFamily="18" charset="0"/>
              </a:rPr>
              <a:t>.</a:t>
            </a:r>
          </a:p>
          <a:p>
            <a:r>
              <a:rPr lang="en-US" sz="2400" dirty="0"/>
              <a:t>The </a:t>
            </a:r>
            <a:r>
              <a:rPr lang="en-US" sz="2400" b="1" dirty="0"/>
              <a:t>vagina</a:t>
            </a:r>
            <a:r>
              <a:rPr lang="en-US" sz="2400" dirty="0"/>
              <a:t> is an </a:t>
            </a:r>
            <a:r>
              <a:rPr lang="en-US" sz="2400" b="1" dirty="0"/>
              <a:t>elastic organ </a:t>
            </a:r>
            <a:r>
              <a:rPr lang="en-US" sz="2400" dirty="0"/>
              <a:t>of </a:t>
            </a:r>
            <a:r>
              <a:rPr lang="en-US" sz="2400" b="1" dirty="0"/>
              <a:t>reddish </a:t>
            </a:r>
            <a:r>
              <a:rPr lang="en-US" sz="2400" b="1" dirty="0" err="1"/>
              <a:t>colour</a:t>
            </a:r>
            <a:r>
              <a:rPr lang="en-US" sz="2400" dirty="0"/>
              <a:t> measuring </a:t>
            </a:r>
            <a:r>
              <a:rPr lang="en-US" sz="2400" b="1" dirty="0"/>
              <a:t>30–35 cm </a:t>
            </a:r>
            <a:r>
              <a:rPr lang="en-US" sz="2400" dirty="0"/>
              <a:t>and lined with mucosal folds posterior to the external cervical opening</a:t>
            </a:r>
            <a:r>
              <a:rPr lang="en-US" sz="2400" dirty="0" smtClean="0"/>
              <a:t>.</a:t>
            </a:r>
            <a:endParaRPr lang="en-US" sz="2400" dirty="0"/>
          </a:p>
          <a:p>
            <a:r>
              <a:rPr lang="en-US" sz="2400" dirty="0"/>
              <a:t>The </a:t>
            </a:r>
            <a:r>
              <a:rPr lang="en-US" sz="2400" b="1" dirty="0"/>
              <a:t>camel vulva </a:t>
            </a:r>
            <a:r>
              <a:rPr lang="en-US" sz="2400" dirty="0"/>
              <a:t>is about </a:t>
            </a:r>
            <a:r>
              <a:rPr lang="en-US" sz="2400" b="1" dirty="0"/>
              <a:t>8 cm long</a:t>
            </a:r>
            <a:r>
              <a:rPr lang="en-US" sz="2400" dirty="0"/>
              <a:t>. On its ventral floor it has a </a:t>
            </a:r>
            <a:r>
              <a:rPr lang="en-US" sz="2400" b="1" dirty="0" err="1"/>
              <a:t>suburethral</a:t>
            </a:r>
            <a:r>
              <a:rPr lang="en-US" sz="2400" b="1" dirty="0"/>
              <a:t> diverticulum</a:t>
            </a:r>
            <a:r>
              <a:rPr lang="en-US" sz="2400" dirty="0"/>
              <a:t>, on top of which is located the </a:t>
            </a:r>
            <a:r>
              <a:rPr lang="en-US" sz="2400" b="1" dirty="0"/>
              <a:t>true urethral orifice.</a:t>
            </a:r>
            <a:r>
              <a:rPr lang="en-US" sz="2400" dirty="0"/>
              <a:t> </a:t>
            </a:r>
          </a:p>
          <a:p>
            <a:r>
              <a:rPr lang="en-US" sz="2400" dirty="0"/>
              <a:t>The demarcation between the</a:t>
            </a:r>
            <a:r>
              <a:rPr lang="en-US" sz="2400" b="1" dirty="0"/>
              <a:t> vagina </a:t>
            </a:r>
            <a:r>
              <a:rPr lang="en-US" sz="2400" dirty="0"/>
              <a:t>and the </a:t>
            </a:r>
            <a:r>
              <a:rPr lang="en-US" sz="2400" b="1" dirty="0"/>
              <a:t>vulva </a:t>
            </a:r>
            <a:r>
              <a:rPr lang="en-US" sz="2400" dirty="0"/>
              <a:t>is marked by </a:t>
            </a:r>
            <a:r>
              <a:rPr lang="en-US" sz="2400" b="1" dirty="0"/>
              <a:t>the hymen </a:t>
            </a:r>
            <a:r>
              <a:rPr lang="en-US" sz="2400" dirty="0"/>
              <a:t>or </a:t>
            </a:r>
            <a:r>
              <a:rPr lang="en-US" sz="2400" b="1" dirty="0"/>
              <a:t>its remnants</a:t>
            </a:r>
            <a:r>
              <a:rPr lang="en-US" sz="2400" dirty="0"/>
              <a:t>.</a:t>
            </a:r>
          </a:p>
          <a:p>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319270493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marL="0" indent="0">
              <a:buNone/>
            </a:pPr>
            <a:r>
              <a:rPr lang="en-US" sz="3600" b="1" dirty="0" smtClean="0">
                <a:solidFill>
                  <a:srgbClr val="C00000"/>
                </a:solidFill>
                <a:latin typeface="Times New Roman" pitchFamily="18" charset="0"/>
                <a:cs typeface="Times New Roman" pitchFamily="18" charset="0"/>
              </a:rPr>
              <a:t>G. Mammary </a:t>
            </a:r>
            <a:r>
              <a:rPr lang="en-US" sz="3600" b="1" dirty="0">
                <a:solidFill>
                  <a:srgbClr val="C00000"/>
                </a:solidFill>
                <a:latin typeface="Times New Roman" pitchFamily="18" charset="0"/>
                <a:cs typeface="Times New Roman" pitchFamily="18" charset="0"/>
              </a:rPr>
              <a:t>glands</a:t>
            </a:r>
          </a:p>
          <a:p>
            <a:r>
              <a:rPr lang="en-US" dirty="0"/>
              <a:t>The udder has four quarters; the front two are separated more distinctly from each other than they are from the two smaller hind quarters. </a:t>
            </a:r>
            <a:endParaRPr lang="en-US" dirty="0" smtClean="0"/>
          </a:p>
          <a:p>
            <a:r>
              <a:rPr lang="en-US" dirty="0" smtClean="0"/>
              <a:t>The </a:t>
            </a:r>
            <a:r>
              <a:rPr lang="en-US" dirty="0"/>
              <a:t>teats are small and have three small openings each.</a:t>
            </a:r>
          </a:p>
        </p:txBody>
      </p:sp>
    </p:spTree>
    <p:extLst>
      <p:ext uri="{BB962C8B-B14F-4D97-AF65-F5344CB8AC3E}">
        <p14:creationId xmlns:p14="http://schemas.microsoft.com/office/powerpoint/2010/main" val="39027440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76200"/>
            <a:ext cx="8305800" cy="662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3886200"/>
            <a:ext cx="17526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76200"/>
            <a:ext cx="21717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577577" y="175736"/>
            <a:ext cx="3055645" cy="584775"/>
          </a:xfrm>
          <a:prstGeom prst="rect">
            <a:avLst/>
          </a:prstGeom>
        </p:spPr>
        <p:txBody>
          <a:bodyPr wrap="none">
            <a:spAutoFit/>
          </a:bodyPr>
          <a:lstStyle/>
          <a:p>
            <a:r>
              <a:rPr lang="en-US" sz="3200" b="1" dirty="0" smtClean="0">
                <a:solidFill>
                  <a:srgbClr val="C00000"/>
                </a:solidFill>
                <a:latin typeface="Times New Roman" pitchFamily="18" charset="0"/>
                <a:cs typeface="Times New Roman" pitchFamily="18" charset="0"/>
              </a:rPr>
              <a:t>Camel anatomy </a:t>
            </a:r>
            <a:endParaRPr lang="en-US" sz="3200" dirty="0">
              <a:solidFill>
                <a:srgbClr val="C00000"/>
              </a:solidFill>
            </a:endParaRPr>
          </a:p>
        </p:txBody>
      </p:sp>
    </p:spTree>
    <p:extLst>
      <p:ext uri="{BB962C8B-B14F-4D97-AF65-F5344CB8AC3E}">
        <p14:creationId xmlns:p14="http://schemas.microsoft.com/office/powerpoint/2010/main" val="254194871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fontScale="90000"/>
          </a:bodyPr>
          <a:lstStyle/>
          <a:p>
            <a:r>
              <a:rPr lang="en-US" b="1" dirty="0"/>
              <a:t>2.2 Breeding</a:t>
            </a:r>
            <a:br>
              <a:rPr lang="en-US" b="1" dirty="0"/>
            </a:br>
            <a:endParaRPr lang="en-US" dirty="0"/>
          </a:p>
        </p:txBody>
      </p:sp>
      <p:sp>
        <p:nvSpPr>
          <p:cNvPr id="3" name="Content Placeholder 2"/>
          <p:cNvSpPr>
            <a:spLocks noGrp="1"/>
          </p:cNvSpPr>
          <p:nvPr>
            <p:ph idx="1"/>
          </p:nvPr>
        </p:nvSpPr>
        <p:spPr>
          <a:xfrm>
            <a:off x="457200" y="762000"/>
            <a:ext cx="8229600" cy="5791200"/>
          </a:xfrm>
        </p:spPr>
        <p:txBody>
          <a:bodyPr>
            <a:normAutofit/>
          </a:bodyPr>
          <a:lstStyle/>
          <a:p>
            <a:r>
              <a:rPr lang="en-US" b="1" dirty="0" smtClean="0"/>
              <a:t>2</a:t>
            </a:r>
            <a:r>
              <a:rPr lang="en-US" b="1" dirty="0"/>
              <a:t>. 2. 1 Puberty and sexual maturity</a:t>
            </a:r>
          </a:p>
          <a:p>
            <a:r>
              <a:rPr lang="en-US" b="1" dirty="0"/>
              <a:t>Puberty</a:t>
            </a:r>
            <a:r>
              <a:rPr lang="en-US" dirty="0"/>
              <a:t> is the age at which an animal </a:t>
            </a:r>
            <a:r>
              <a:rPr lang="en-US" b="1" dirty="0"/>
              <a:t>first becomes capable of reproduction</a:t>
            </a:r>
            <a:r>
              <a:rPr lang="en-US" dirty="0"/>
              <a:t>, </a:t>
            </a:r>
            <a:endParaRPr lang="en-US" dirty="0" smtClean="0"/>
          </a:p>
          <a:p>
            <a:pPr marL="0" indent="0">
              <a:buNone/>
            </a:pPr>
            <a:r>
              <a:rPr lang="en-US" dirty="0" smtClean="0"/>
              <a:t>while </a:t>
            </a:r>
            <a:r>
              <a:rPr lang="en-US" dirty="0"/>
              <a:t>at sexual maturity this</a:t>
            </a:r>
            <a:r>
              <a:rPr lang="en-US" b="1" dirty="0"/>
              <a:t> capability </a:t>
            </a:r>
            <a:r>
              <a:rPr lang="en-US" dirty="0"/>
              <a:t>is </a:t>
            </a:r>
            <a:r>
              <a:rPr lang="en-US" b="1" dirty="0"/>
              <a:t>increased to the optimum level</a:t>
            </a:r>
            <a:r>
              <a:rPr lang="en-US" dirty="0"/>
              <a:t>.</a:t>
            </a:r>
          </a:p>
          <a:p>
            <a:r>
              <a:rPr lang="en-US" dirty="0" err="1"/>
              <a:t>Wiltbank</a:t>
            </a:r>
            <a:r>
              <a:rPr lang="en-US" dirty="0"/>
              <a:t> (1974) </a:t>
            </a:r>
            <a:r>
              <a:rPr lang="en-US" b="1" dirty="0"/>
              <a:t>stressed</a:t>
            </a:r>
            <a:r>
              <a:rPr lang="en-US" dirty="0"/>
              <a:t> that the attainment of puberty in cattle is influenced by the age and weight of the animal. </a:t>
            </a:r>
            <a:endParaRPr lang="en-US" dirty="0" smtClean="0"/>
          </a:p>
          <a:p>
            <a:r>
              <a:rPr lang="en-US" dirty="0" smtClean="0"/>
              <a:t>A </a:t>
            </a:r>
            <a:r>
              <a:rPr lang="en-US" dirty="0"/>
              <a:t>heifer may reach puberty earlier if she is of the right weight. </a:t>
            </a:r>
            <a:endParaRPr lang="en-US" dirty="0" smtClean="0"/>
          </a:p>
          <a:p>
            <a:endParaRPr lang="en-US" dirty="0"/>
          </a:p>
        </p:txBody>
      </p:sp>
    </p:spTree>
    <p:extLst>
      <p:ext uri="{BB962C8B-B14F-4D97-AF65-F5344CB8AC3E}">
        <p14:creationId xmlns:p14="http://schemas.microsoft.com/office/powerpoint/2010/main" val="18493370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562600"/>
          </a:xfrm>
        </p:spPr>
        <p:txBody>
          <a:bodyPr/>
          <a:lstStyle/>
          <a:p>
            <a:r>
              <a:rPr lang="en-US" dirty="0"/>
              <a:t>This principle is well understood and applied for many domestic species. </a:t>
            </a:r>
          </a:p>
          <a:p>
            <a:r>
              <a:rPr lang="en-US" dirty="0"/>
              <a:t>Unfortunately the camel has a slow rate of growth (Chatty, 1972) and this genetic handicap, in addition to the general lack of feed supplementation under pastoral management systems, results in advanced ages at puberty for the dromedary.</a:t>
            </a:r>
          </a:p>
          <a:p>
            <a:endParaRPr lang="en-US" dirty="0"/>
          </a:p>
        </p:txBody>
      </p:sp>
    </p:spTree>
    <p:extLst>
      <p:ext uri="{BB962C8B-B14F-4D97-AF65-F5344CB8AC3E}">
        <p14:creationId xmlns:p14="http://schemas.microsoft.com/office/powerpoint/2010/main" val="39632532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382000" cy="6019800"/>
          </a:xfrm>
        </p:spPr>
        <p:txBody>
          <a:bodyPr>
            <a:normAutofit/>
          </a:bodyPr>
          <a:lstStyle/>
          <a:p>
            <a:r>
              <a:rPr lang="en-US" dirty="0"/>
              <a:t>Williamson and Payne (1978) </a:t>
            </a:r>
            <a:r>
              <a:rPr lang="en-US" dirty="0" smtClean="0"/>
              <a:t>estimated </a:t>
            </a:r>
            <a:r>
              <a:rPr lang="en-US" dirty="0"/>
              <a:t>that the sexual maturity of dromedaries occurs at 3 years. </a:t>
            </a:r>
            <a:endParaRPr lang="en-US" dirty="0" smtClean="0"/>
          </a:p>
          <a:p>
            <a:r>
              <a:rPr lang="en-US" dirty="0" smtClean="0"/>
              <a:t>Spencer </a:t>
            </a:r>
            <a:r>
              <a:rPr lang="en-US" dirty="0"/>
              <a:t>(1973) observed that the </a:t>
            </a:r>
            <a:r>
              <a:rPr lang="en-US" dirty="0" smtClean="0"/>
              <a:t>camel </a:t>
            </a:r>
            <a:r>
              <a:rPr lang="en-US" dirty="0"/>
              <a:t>of northern Kenya may reach 6 years before getting her first calf</a:t>
            </a:r>
            <a:r>
              <a:rPr lang="en-US" dirty="0" smtClean="0"/>
              <a:t>.</a:t>
            </a:r>
          </a:p>
          <a:p>
            <a:endParaRPr lang="en-US" dirty="0"/>
          </a:p>
          <a:p>
            <a:r>
              <a:rPr lang="en-US" dirty="0" smtClean="0"/>
              <a:t> </a:t>
            </a:r>
            <a:r>
              <a:rPr lang="en-US" dirty="0"/>
              <a:t>Allowing for a year's gestation period, this would give an age of 5 years at first conception</a:t>
            </a:r>
            <a:r>
              <a:rPr lang="en-US" dirty="0" smtClean="0"/>
              <a:t>.</a:t>
            </a:r>
          </a:p>
          <a:p>
            <a:pPr marL="0" indent="0">
              <a:buNone/>
            </a:pPr>
            <a:endParaRPr lang="en-US" dirty="0" smtClean="0"/>
          </a:p>
        </p:txBody>
      </p:sp>
    </p:spTree>
    <p:extLst>
      <p:ext uri="{BB962C8B-B14F-4D97-AF65-F5344CB8AC3E}">
        <p14:creationId xmlns:p14="http://schemas.microsoft.com/office/powerpoint/2010/main" val="32598784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normAutofit/>
          </a:bodyPr>
          <a:lstStyle/>
          <a:p>
            <a:r>
              <a:rPr lang="en-US" dirty="0"/>
              <a:t>Singh (1966) wrote that the age of </a:t>
            </a:r>
            <a:r>
              <a:rPr lang="en-US" b="1" dirty="0"/>
              <a:t>first sexual </a:t>
            </a:r>
            <a:r>
              <a:rPr lang="en-US" dirty="0"/>
              <a:t>desire among male camels in India was </a:t>
            </a:r>
            <a:r>
              <a:rPr lang="en-US" b="1" dirty="0"/>
              <a:t>2 years </a:t>
            </a:r>
            <a:r>
              <a:rPr lang="en-US" dirty="0"/>
              <a:t>but that full </a:t>
            </a:r>
            <a:r>
              <a:rPr lang="en-US" dirty="0" err="1"/>
              <a:t>musth</a:t>
            </a:r>
            <a:r>
              <a:rPr lang="en-US" dirty="0"/>
              <a:t> was delayed </a:t>
            </a:r>
            <a:r>
              <a:rPr lang="en-US" b="1" dirty="0"/>
              <a:t>until 8 years</a:t>
            </a:r>
            <a:r>
              <a:rPr lang="en-US" dirty="0"/>
              <a:t>, although the animals could be sparingly used for service at 6 years.</a:t>
            </a:r>
          </a:p>
          <a:p>
            <a:pPr marL="0" indent="0">
              <a:buNone/>
            </a:pPr>
            <a:endParaRPr lang="en-US" dirty="0"/>
          </a:p>
          <a:p>
            <a:r>
              <a:rPr lang="en-US" dirty="0"/>
              <a:t> </a:t>
            </a:r>
            <a:r>
              <a:rPr lang="en-US" dirty="0" err="1"/>
              <a:t>Leupold</a:t>
            </a:r>
            <a:r>
              <a:rPr lang="en-US" dirty="0"/>
              <a:t> (1968a) is of the view that both sexes attain sexual maturity at </a:t>
            </a:r>
            <a:r>
              <a:rPr lang="en-US" b="1" dirty="0"/>
              <a:t>3 years</a:t>
            </a:r>
            <a:r>
              <a:rPr lang="en-US" dirty="0"/>
              <a:t>. However, Khatami (1970) indicated that both the Iranian female and male camel reach </a:t>
            </a:r>
            <a:r>
              <a:rPr lang="en-US" b="1" dirty="0"/>
              <a:t>sexual maturity at the age of 5 years.</a:t>
            </a:r>
          </a:p>
          <a:p>
            <a:endParaRPr lang="en-US" dirty="0"/>
          </a:p>
        </p:txBody>
      </p:sp>
    </p:spTree>
    <p:extLst>
      <p:ext uri="{BB962C8B-B14F-4D97-AF65-F5344CB8AC3E}">
        <p14:creationId xmlns:p14="http://schemas.microsoft.com/office/powerpoint/2010/main" val="2512357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457200"/>
          </a:xfrm>
        </p:spPr>
        <p:txBody>
          <a:bodyPr>
            <a:normAutofit fontScale="90000"/>
          </a:bodyPr>
          <a:lstStyle/>
          <a:p>
            <a:r>
              <a:rPr lang="en-US" sz="2000" b="1" dirty="0"/>
              <a:t>Figure 1</a:t>
            </a:r>
            <a:r>
              <a:rPr lang="en-US" sz="2000" i="1" dirty="0"/>
              <a:t>. Representation of the classification of the dromedary and other </a:t>
            </a:r>
            <a:r>
              <a:rPr lang="en-US" sz="2000" i="1" dirty="0" err="1"/>
              <a:t>Camelidae</a:t>
            </a:r>
            <a:r>
              <a:rPr lang="en-US" sz="2000" i="1" dirty="0"/>
              <a:t>.</a:t>
            </a:r>
            <a:r>
              <a:rPr lang="en-US" dirty="0"/>
              <a:t/>
            </a:r>
            <a:br>
              <a:rPr lang="en-US" dirty="0"/>
            </a:b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609600"/>
            <a:ext cx="8610600"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435044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lstStyle/>
          <a:p>
            <a:r>
              <a:rPr lang="en-US" dirty="0"/>
              <a:t>The length of the camel's reproductive life varies, but some females continue to breed until </a:t>
            </a:r>
            <a:r>
              <a:rPr lang="en-US" b="1" dirty="0"/>
              <a:t>20 years </a:t>
            </a:r>
            <a:r>
              <a:rPr lang="en-US" dirty="0"/>
              <a:t>old. </a:t>
            </a:r>
            <a:endParaRPr lang="en-US" dirty="0" smtClean="0"/>
          </a:p>
          <a:p>
            <a:pPr marL="0" indent="0">
              <a:buNone/>
            </a:pPr>
            <a:endParaRPr lang="en-US" dirty="0" smtClean="0"/>
          </a:p>
          <a:p>
            <a:r>
              <a:rPr lang="en-US" dirty="0" smtClean="0"/>
              <a:t>When </a:t>
            </a:r>
            <a:r>
              <a:rPr lang="en-US" dirty="0"/>
              <a:t>well fed and managed some camels live up to </a:t>
            </a:r>
            <a:r>
              <a:rPr lang="en-US" b="1" dirty="0"/>
              <a:t>40 years</a:t>
            </a:r>
            <a:r>
              <a:rPr lang="en-US" dirty="0"/>
              <a:t>, </a:t>
            </a:r>
            <a:r>
              <a:rPr lang="en-US" dirty="0" smtClean="0"/>
              <a:t>and </a:t>
            </a:r>
            <a:r>
              <a:rPr lang="en-US" b="1" dirty="0"/>
              <a:t>in spite </a:t>
            </a:r>
            <a:r>
              <a:rPr lang="en-US" dirty="0"/>
              <a:t>of a calving interval approaching 2 years the camel is still capable of producing as many progeny as most pastoral cattle.</a:t>
            </a:r>
          </a:p>
        </p:txBody>
      </p:sp>
    </p:spTree>
    <p:extLst>
      <p:ext uri="{BB962C8B-B14F-4D97-AF65-F5344CB8AC3E}">
        <p14:creationId xmlns:p14="http://schemas.microsoft.com/office/powerpoint/2010/main" val="4169942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305800" cy="6172200"/>
          </a:xfrm>
        </p:spPr>
        <p:txBody>
          <a:bodyPr>
            <a:normAutofit/>
          </a:bodyPr>
          <a:lstStyle/>
          <a:p>
            <a:pPr marL="0" indent="0">
              <a:buNone/>
            </a:pPr>
            <a:endParaRPr lang="en-US" b="1" dirty="0" smtClean="0"/>
          </a:p>
          <a:p>
            <a:r>
              <a:rPr lang="en-US" b="1" dirty="0" smtClean="0"/>
              <a:t>The </a:t>
            </a:r>
            <a:r>
              <a:rPr lang="en-US" b="1" dirty="0"/>
              <a:t>calving interval in camels is prolonged </a:t>
            </a:r>
            <a:r>
              <a:rPr lang="en-US" b="1" dirty="0">
                <a:solidFill>
                  <a:srgbClr val="FF0000"/>
                </a:solidFill>
              </a:rPr>
              <a:t>not </a:t>
            </a:r>
            <a:r>
              <a:rPr lang="en-US" dirty="0"/>
              <a:t>only by their </a:t>
            </a:r>
            <a:r>
              <a:rPr lang="en-US" b="1" dirty="0"/>
              <a:t>limited breeding season </a:t>
            </a:r>
            <a:r>
              <a:rPr lang="en-US" dirty="0"/>
              <a:t>but also by </a:t>
            </a:r>
            <a:r>
              <a:rPr lang="en-US" b="1" dirty="0"/>
              <a:t>the suppression of </a:t>
            </a:r>
            <a:r>
              <a:rPr lang="en-US" b="1" dirty="0" err="1"/>
              <a:t>oestrus</a:t>
            </a:r>
            <a:r>
              <a:rPr lang="en-US" b="1" dirty="0"/>
              <a:t> </a:t>
            </a:r>
            <a:r>
              <a:rPr lang="en-US" dirty="0"/>
              <a:t>for a long time after parturition</a:t>
            </a:r>
            <a:r>
              <a:rPr lang="en-US" dirty="0" smtClean="0"/>
              <a:t>.</a:t>
            </a:r>
          </a:p>
          <a:p>
            <a:r>
              <a:rPr lang="en-US" dirty="0" smtClean="0"/>
              <a:t> </a:t>
            </a:r>
            <a:r>
              <a:rPr lang="en-US" b="1" dirty="0"/>
              <a:t>Postpartum </a:t>
            </a:r>
            <a:r>
              <a:rPr lang="en-US" b="1" dirty="0" err="1"/>
              <a:t>oestrus</a:t>
            </a:r>
            <a:r>
              <a:rPr lang="en-US" b="1" dirty="0"/>
              <a:t> </a:t>
            </a:r>
            <a:r>
              <a:rPr lang="en-US" dirty="0"/>
              <a:t>is normally </a:t>
            </a:r>
            <a:r>
              <a:rPr lang="en-US" b="1" dirty="0"/>
              <a:t>delayed for about 1 year</a:t>
            </a:r>
            <a:r>
              <a:rPr lang="en-US" dirty="0"/>
              <a:t>, although a few females come back into heat as early </a:t>
            </a:r>
            <a:r>
              <a:rPr lang="en-US" b="1" dirty="0"/>
              <a:t>as 1 month </a:t>
            </a:r>
            <a:r>
              <a:rPr lang="en-US" dirty="0"/>
              <a:t>after parturition (Williamson and Payne, 1978). </a:t>
            </a:r>
            <a:endParaRPr lang="en-US" dirty="0" smtClean="0"/>
          </a:p>
        </p:txBody>
      </p:sp>
    </p:spTree>
    <p:extLst>
      <p:ext uri="{BB962C8B-B14F-4D97-AF65-F5344CB8AC3E}">
        <p14:creationId xmlns:p14="http://schemas.microsoft.com/office/powerpoint/2010/main" val="2663444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r>
              <a:rPr lang="en-US" dirty="0"/>
              <a:t>The level of nutrition is a factor here, since when feed supplies are inadequate, maintenance, growth and lactation take priority over reproductive performance, which becomes a physiological luxury.</a:t>
            </a:r>
          </a:p>
          <a:p>
            <a:r>
              <a:rPr lang="en-US" dirty="0"/>
              <a:t> At any rate camels usually calve only every other year, or at best twice in 2 years.</a:t>
            </a:r>
          </a:p>
          <a:p>
            <a:r>
              <a:rPr lang="en-US" dirty="0"/>
              <a:t> The theoretical maximum annual calving rate is thus 50–80%.</a:t>
            </a:r>
          </a:p>
          <a:p>
            <a:endParaRPr lang="en-US" dirty="0"/>
          </a:p>
        </p:txBody>
      </p:sp>
    </p:spTree>
    <p:extLst>
      <p:ext uri="{BB962C8B-B14F-4D97-AF65-F5344CB8AC3E}">
        <p14:creationId xmlns:p14="http://schemas.microsoft.com/office/powerpoint/2010/main" val="18078212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457200"/>
          </a:xfrm>
        </p:spPr>
        <p:txBody>
          <a:bodyPr>
            <a:normAutofit fontScale="90000"/>
          </a:bodyPr>
          <a:lstStyle/>
          <a:p>
            <a:r>
              <a:rPr lang="en-US" b="1" dirty="0"/>
              <a:t>2.2.2 Rutting</a:t>
            </a:r>
            <a:br>
              <a:rPr lang="en-US" b="1" dirty="0"/>
            </a:br>
            <a:endParaRPr lang="en-US" dirty="0"/>
          </a:p>
        </p:txBody>
      </p:sp>
      <p:sp>
        <p:nvSpPr>
          <p:cNvPr id="3" name="Content Placeholder 2"/>
          <p:cNvSpPr>
            <a:spLocks noGrp="1"/>
          </p:cNvSpPr>
          <p:nvPr>
            <p:ph idx="1"/>
          </p:nvPr>
        </p:nvSpPr>
        <p:spPr>
          <a:xfrm>
            <a:off x="457200" y="762000"/>
            <a:ext cx="8229600" cy="5943600"/>
          </a:xfrm>
        </p:spPr>
        <p:txBody>
          <a:bodyPr>
            <a:normAutofit fontScale="85000" lnSpcReduction="10000"/>
          </a:bodyPr>
          <a:lstStyle/>
          <a:p>
            <a:r>
              <a:rPr lang="en-US" sz="3400" dirty="0" smtClean="0"/>
              <a:t>Is be </a:t>
            </a:r>
            <a:r>
              <a:rPr lang="en-US" sz="3400" dirty="0"/>
              <a:t>in a </a:t>
            </a:r>
            <a:r>
              <a:rPr lang="en-US" sz="3400" b="1" dirty="0"/>
              <a:t>state of sexual excitement</a:t>
            </a:r>
            <a:r>
              <a:rPr lang="en-US" sz="3400" dirty="0"/>
              <a:t>; </a:t>
            </a:r>
            <a:r>
              <a:rPr lang="en-US" sz="3400" b="1" dirty="0"/>
              <a:t>of male </a:t>
            </a:r>
            <a:r>
              <a:rPr lang="en-US" sz="3400" b="1" dirty="0" smtClean="0"/>
              <a:t>mammals.</a:t>
            </a:r>
          </a:p>
          <a:p>
            <a:r>
              <a:rPr lang="en-US" sz="3400" dirty="0" smtClean="0"/>
              <a:t>Among </a:t>
            </a:r>
            <a:r>
              <a:rPr lang="en-US" sz="3400" dirty="0"/>
              <a:t>male camels, which are often </a:t>
            </a:r>
            <a:r>
              <a:rPr lang="en-US" sz="3400" b="1" dirty="0"/>
              <a:t>not put to full service </a:t>
            </a:r>
            <a:r>
              <a:rPr lang="en-US" sz="3400" dirty="0"/>
              <a:t>until they</a:t>
            </a:r>
            <a:r>
              <a:rPr lang="en-US" sz="3400" b="1" dirty="0"/>
              <a:t> reach 6–8 years</a:t>
            </a:r>
            <a:r>
              <a:rPr lang="en-US" sz="3400" dirty="0"/>
              <a:t>, </a:t>
            </a:r>
            <a:endParaRPr lang="en-US" sz="3400" dirty="0" smtClean="0"/>
          </a:p>
          <a:p>
            <a:r>
              <a:rPr lang="en-US" sz="3400" dirty="0" smtClean="0"/>
              <a:t>rutting </a:t>
            </a:r>
            <a:r>
              <a:rPr lang="en-US" sz="3400" dirty="0"/>
              <a:t>or </a:t>
            </a:r>
            <a:r>
              <a:rPr lang="en-US" sz="3400" dirty="0" err="1"/>
              <a:t>musth</a:t>
            </a:r>
            <a:r>
              <a:rPr lang="en-US" sz="3400" dirty="0"/>
              <a:t> is generally limited to particular periods of the year, as it is in the female. </a:t>
            </a:r>
            <a:endParaRPr lang="en-US" sz="3400" dirty="0" smtClean="0"/>
          </a:p>
          <a:p>
            <a:r>
              <a:rPr lang="en-US" sz="3400" dirty="0" smtClean="0"/>
              <a:t>It </a:t>
            </a:r>
            <a:r>
              <a:rPr lang="en-US" sz="3400" dirty="0"/>
              <a:t>is partly influenced by age and level of nutrition. </a:t>
            </a:r>
            <a:endParaRPr lang="en-US" sz="3400" dirty="0" smtClean="0"/>
          </a:p>
          <a:p>
            <a:r>
              <a:rPr lang="en-US" sz="3400" b="1" dirty="0" smtClean="0"/>
              <a:t>The </a:t>
            </a:r>
            <a:r>
              <a:rPr lang="en-US" sz="3400" b="1" dirty="0"/>
              <a:t>breeding season</a:t>
            </a:r>
            <a:r>
              <a:rPr lang="en-US" sz="3400" dirty="0"/>
              <a:t>, which often </a:t>
            </a:r>
            <a:r>
              <a:rPr lang="en-US" sz="3400" b="1" dirty="0"/>
              <a:t>coincides</a:t>
            </a:r>
            <a:r>
              <a:rPr lang="en-US" sz="3400" dirty="0"/>
              <a:t> with the </a:t>
            </a:r>
            <a:r>
              <a:rPr lang="en-US" sz="3400" b="1" dirty="0"/>
              <a:t>rains, </a:t>
            </a:r>
            <a:r>
              <a:rPr lang="en-US" sz="3400" dirty="0"/>
              <a:t>lasts about 3–5 months on average, </a:t>
            </a:r>
            <a:endParaRPr lang="en-US" sz="3400" dirty="0" smtClean="0"/>
          </a:p>
          <a:p>
            <a:pPr marL="0" indent="0">
              <a:buNone/>
            </a:pPr>
            <a:r>
              <a:rPr lang="en-US" sz="3400" dirty="0" smtClean="0"/>
              <a:t>but </a:t>
            </a:r>
            <a:r>
              <a:rPr lang="en-US" sz="3400" dirty="0"/>
              <a:t>for some animals, especially older ones, the period may extend </a:t>
            </a:r>
            <a:r>
              <a:rPr lang="en-US" sz="3400" b="1" dirty="0"/>
              <a:t>throughout the year </a:t>
            </a:r>
            <a:r>
              <a:rPr lang="en-US" sz="3400" dirty="0"/>
              <a:t>(Williamson and Payne, 1978</a:t>
            </a:r>
            <a:r>
              <a:rPr lang="en-US" sz="3400" dirty="0" smtClean="0"/>
              <a:t>).</a:t>
            </a:r>
          </a:p>
          <a:p>
            <a:r>
              <a:rPr lang="en-US" sz="3400" dirty="0" smtClean="0"/>
              <a:t> </a:t>
            </a:r>
            <a:endParaRPr lang="en-US" dirty="0"/>
          </a:p>
        </p:txBody>
      </p:sp>
    </p:spTree>
    <p:extLst>
      <p:ext uri="{BB962C8B-B14F-4D97-AF65-F5344CB8AC3E}">
        <p14:creationId xmlns:p14="http://schemas.microsoft.com/office/powerpoint/2010/main" val="250308564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534400" cy="6019800"/>
          </a:xfrm>
        </p:spPr>
        <p:txBody>
          <a:bodyPr>
            <a:normAutofit/>
          </a:bodyPr>
          <a:lstStyle/>
          <a:p>
            <a:r>
              <a:rPr lang="en-US" dirty="0"/>
              <a:t>The latter authors further observed that there </a:t>
            </a:r>
            <a:r>
              <a:rPr lang="en-US" b="1" dirty="0"/>
              <a:t>was no specific rutting season </a:t>
            </a:r>
            <a:r>
              <a:rPr lang="en-US" dirty="0"/>
              <a:t>for animals on </a:t>
            </a:r>
            <a:r>
              <a:rPr lang="en-US" b="1" dirty="0"/>
              <a:t>or near the equator </a:t>
            </a:r>
            <a:r>
              <a:rPr lang="en-US" dirty="0"/>
              <a:t>(probably within the tropics), </a:t>
            </a:r>
            <a:endParaRPr lang="en-US" dirty="0" smtClean="0"/>
          </a:p>
          <a:p>
            <a:pPr marL="0" indent="0">
              <a:buNone/>
            </a:pPr>
            <a:r>
              <a:rPr lang="en-US" dirty="0" smtClean="0"/>
              <a:t>where </a:t>
            </a:r>
            <a:r>
              <a:rPr lang="en-US" dirty="0"/>
              <a:t>rutting may take place </a:t>
            </a:r>
            <a:r>
              <a:rPr lang="en-US" b="1" dirty="0"/>
              <a:t>throughout the year</a:t>
            </a:r>
            <a:r>
              <a:rPr lang="en-US" b="1" dirty="0" smtClean="0"/>
              <a:t>.</a:t>
            </a:r>
          </a:p>
          <a:p>
            <a:pPr marL="0" indent="0">
              <a:buNone/>
            </a:pPr>
            <a:endParaRPr lang="en-US" b="1" dirty="0"/>
          </a:p>
          <a:p>
            <a:r>
              <a:rPr lang="en-US" dirty="0"/>
              <a:t>During the</a:t>
            </a:r>
            <a:r>
              <a:rPr lang="en-US" b="1" dirty="0"/>
              <a:t> rutting period </a:t>
            </a:r>
            <a:r>
              <a:rPr lang="en-US" dirty="0"/>
              <a:t>the usefulness of the male </a:t>
            </a:r>
            <a:r>
              <a:rPr lang="en-US" b="1" dirty="0"/>
              <a:t>as a work animal </a:t>
            </a:r>
            <a:r>
              <a:rPr lang="en-US" dirty="0"/>
              <a:t>is diminished; he loses his appetite, develops occasional </a:t>
            </a:r>
            <a:r>
              <a:rPr lang="en-US" dirty="0" err="1"/>
              <a:t>diarrhoea</a:t>
            </a:r>
            <a:r>
              <a:rPr lang="en-US" dirty="0"/>
              <a:t> and displays abnormal </a:t>
            </a:r>
            <a:r>
              <a:rPr lang="en-US" dirty="0" err="1"/>
              <a:t>behaviour</a:t>
            </a:r>
            <a:r>
              <a:rPr lang="en-US" dirty="0"/>
              <a:t> patterns.</a:t>
            </a:r>
          </a:p>
          <a:p>
            <a:endParaRPr lang="en-US" dirty="0"/>
          </a:p>
        </p:txBody>
      </p:sp>
    </p:spTree>
    <p:extLst>
      <p:ext uri="{BB962C8B-B14F-4D97-AF65-F5344CB8AC3E}">
        <p14:creationId xmlns:p14="http://schemas.microsoft.com/office/powerpoint/2010/main" val="34464575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57200"/>
            <a:ext cx="8229600" cy="5867400"/>
          </a:xfrm>
        </p:spPr>
        <p:txBody>
          <a:bodyPr>
            <a:normAutofit fontScale="92500" lnSpcReduction="20000"/>
          </a:bodyPr>
          <a:lstStyle/>
          <a:p>
            <a:r>
              <a:rPr lang="en-US" b="1" dirty="0"/>
              <a:t>Rutting males </a:t>
            </a:r>
            <a:r>
              <a:rPr lang="en-US" dirty="0"/>
              <a:t>constantly </a:t>
            </a:r>
            <a:r>
              <a:rPr lang="en-US" b="1" dirty="0"/>
              <a:t>protrude the mucosa</a:t>
            </a:r>
            <a:r>
              <a:rPr lang="en-US" dirty="0"/>
              <a:t> of their </a:t>
            </a:r>
            <a:r>
              <a:rPr lang="en-US" b="1" dirty="0" err="1"/>
              <a:t>buccal</a:t>
            </a:r>
            <a:r>
              <a:rPr lang="en-US" b="1" dirty="0"/>
              <a:t> cavity</a:t>
            </a:r>
            <a:r>
              <a:rPr lang="en-US" dirty="0"/>
              <a:t>, </a:t>
            </a:r>
            <a:r>
              <a:rPr lang="en-US" dirty="0" smtClean="0"/>
              <a:t>which </a:t>
            </a:r>
            <a:r>
              <a:rPr lang="en-US" dirty="0"/>
              <a:t>expands into a balloon-like structure</a:t>
            </a:r>
            <a:r>
              <a:rPr lang="en-US" dirty="0" smtClean="0"/>
              <a:t>.</a:t>
            </a:r>
          </a:p>
          <a:p>
            <a:pPr marL="0" indent="0">
              <a:buNone/>
            </a:pPr>
            <a:endParaRPr lang="en-US" dirty="0" smtClean="0"/>
          </a:p>
          <a:p>
            <a:r>
              <a:rPr lang="en-US" dirty="0" smtClean="0"/>
              <a:t> </a:t>
            </a:r>
            <a:r>
              <a:rPr lang="en-US" dirty="0"/>
              <a:t>They become</a:t>
            </a:r>
            <a:r>
              <a:rPr lang="en-US" b="1" dirty="0"/>
              <a:t> irritable </a:t>
            </a:r>
            <a:r>
              <a:rPr lang="en-US" dirty="0"/>
              <a:t>and </a:t>
            </a:r>
            <a:r>
              <a:rPr lang="en-US" b="1" dirty="0"/>
              <a:t>rarely tolerate rivals. </a:t>
            </a:r>
            <a:endParaRPr lang="en-US" b="1" dirty="0" smtClean="0"/>
          </a:p>
          <a:p>
            <a:r>
              <a:rPr lang="en-US" b="1" dirty="0" smtClean="0"/>
              <a:t>Wind </a:t>
            </a:r>
            <a:r>
              <a:rPr lang="en-US" b="1" dirty="0"/>
              <a:t>sucking </a:t>
            </a:r>
            <a:r>
              <a:rPr lang="en-US" dirty="0"/>
              <a:t>and </a:t>
            </a:r>
            <a:r>
              <a:rPr lang="en-US" b="1" dirty="0"/>
              <a:t>belching </a:t>
            </a:r>
            <a:r>
              <a:rPr lang="en-US" dirty="0"/>
              <a:t>also occur continuously in </a:t>
            </a:r>
            <a:r>
              <a:rPr lang="en-US" b="1" dirty="0"/>
              <a:t>rutting stallions, </a:t>
            </a:r>
            <a:r>
              <a:rPr lang="en-US" dirty="0"/>
              <a:t>which attempt to mate with most females, </a:t>
            </a:r>
            <a:r>
              <a:rPr lang="en-US" b="1" dirty="0"/>
              <a:t>even those not in </a:t>
            </a:r>
            <a:r>
              <a:rPr lang="en-US" b="1" dirty="0" err="1"/>
              <a:t>oestrus</a:t>
            </a:r>
            <a:r>
              <a:rPr lang="en-US" dirty="0"/>
              <a:t>. </a:t>
            </a:r>
            <a:endParaRPr lang="en-US" dirty="0" smtClean="0"/>
          </a:p>
          <a:p>
            <a:pPr marL="0" indent="0">
              <a:buNone/>
            </a:pPr>
            <a:endParaRPr lang="en-US" dirty="0" smtClean="0"/>
          </a:p>
          <a:p>
            <a:r>
              <a:rPr lang="en-US" b="1" dirty="0" smtClean="0"/>
              <a:t>Their </a:t>
            </a:r>
            <a:r>
              <a:rPr lang="en-US" b="1" dirty="0"/>
              <a:t>increased </a:t>
            </a:r>
            <a:r>
              <a:rPr lang="en-US" dirty="0"/>
              <a:t>activity and </a:t>
            </a:r>
            <a:r>
              <a:rPr lang="en-US" b="1" dirty="0"/>
              <a:t>lack of appetite </a:t>
            </a:r>
            <a:r>
              <a:rPr lang="en-US" dirty="0"/>
              <a:t>often result in </a:t>
            </a:r>
            <a:r>
              <a:rPr lang="en-US" b="1" dirty="0"/>
              <a:t>a loss of condition </a:t>
            </a:r>
            <a:r>
              <a:rPr lang="en-US" dirty="0"/>
              <a:t>at the end of the </a:t>
            </a:r>
            <a:r>
              <a:rPr lang="en-US" b="1" dirty="0"/>
              <a:t>breeding season.</a:t>
            </a:r>
          </a:p>
        </p:txBody>
      </p:sp>
    </p:spTree>
    <p:extLst>
      <p:ext uri="{BB962C8B-B14F-4D97-AF65-F5344CB8AC3E}">
        <p14:creationId xmlns:p14="http://schemas.microsoft.com/office/powerpoint/2010/main" val="27149223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458200" cy="6096000"/>
          </a:xfrm>
        </p:spPr>
        <p:txBody>
          <a:bodyPr>
            <a:normAutofit/>
          </a:bodyPr>
          <a:lstStyle/>
          <a:p>
            <a:r>
              <a:rPr lang="en-US" dirty="0"/>
              <a:t>When many males are </a:t>
            </a:r>
            <a:r>
              <a:rPr lang="en-US" b="1" dirty="0"/>
              <a:t>herded together</a:t>
            </a:r>
            <a:r>
              <a:rPr lang="en-US" dirty="0"/>
              <a:t>, usually </a:t>
            </a:r>
            <a:r>
              <a:rPr lang="en-US" b="1" dirty="0"/>
              <a:t>only one (the strongest) </a:t>
            </a:r>
            <a:r>
              <a:rPr lang="en-US" dirty="0"/>
              <a:t>will</a:t>
            </a:r>
            <a:r>
              <a:rPr lang="en-US" b="1" dirty="0"/>
              <a:t> "develop the rut". </a:t>
            </a:r>
            <a:endParaRPr lang="en-US" b="1" dirty="0" smtClean="0"/>
          </a:p>
          <a:p>
            <a:pPr marL="0" indent="0">
              <a:buNone/>
            </a:pPr>
            <a:endParaRPr lang="en-US" b="1" dirty="0" smtClean="0"/>
          </a:p>
          <a:p>
            <a:r>
              <a:rPr lang="en-US" dirty="0" smtClean="0"/>
              <a:t>If </a:t>
            </a:r>
            <a:r>
              <a:rPr lang="en-US" b="1" dirty="0"/>
              <a:t>more than </a:t>
            </a:r>
            <a:r>
              <a:rPr lang="en-US" dirty="0"/>
              <a:t>one develop </a:t>
            </a:r>
            <a:r>
              <a:rPr lang="en-US" b="1" dirty="0"/>
              <a:t>the rut a fight </a:t>
            </a:r>
            <a:r>
              <a:rPr lang="en-US" dirty="0"/>
              <a:t>will often build up until the weaker submits and suppresses </a:t>
            </a:r>
            <a:r>
              <a:rPr lang="en-US" b="1" dirty="0"/>
              <a:t>his sexual desire </a:t>
            </a:r>
            <a:r>
              <a:rPr lang="en-US" dirty="0"/>
              <a:t>(Singh, 1966</a:t>
            </a:r>
            <a:r>
              <a:rPr lang="en-US" dirty="0" smtClean="0"/>
              <a:t>).</a:t>
            </a:r>
          </a:p>
          <a:p>
            <a:pPr marL="0" indent="0">
              <a:buNone/>
            </a:pPr>
            <a:endParaRPr lang="en-US" dirty="0" smtClean="0"/>
          </a:p>
          <a:p>
            <a:r>
              <a:rPr lang="en-US" dirty="0"/>
              <a:t>Fraser (1968) also considered </a:t>
            </a:r>
            <a:r>
              <a:rPr lang="en-US" b="1" dirty="0"/>
              <a:t>the voluntary suppression</a:t>
            </a:r>
            <a:r>
              <a:rPr lang="en-US" dirty="0"/>
              <a:t> of breeding instincts to be related to </a:t>
            </a:r>
            <a:r>
              <a:rPr lang="en-US" b="1" dirty="0"/>
              <a:t>the male's status in the hierarchy of the herd. </a:t>
            </a:r>
          </a:p>
        </p:txBody>
      </p:sp>
    </p:spTree>
    <p:extLst>
      <p:ext uri="{BB962C8B-B14F-4D97-AF65-F5344CB8AC3E}">
        <p14:creationId xmlns:p14="http://schemas.microsoft.com/office/powerpoint/2010/main" val="24519834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457200"/>
            <a:ext cx="8153400" cy="6096000"/>
          </a:xfrm>
        </p:spPr>
        <p:txBody>
          <a:bodyPr/>
          <a:lstStyle/>
          <a:p>
            <a:r>
              <a:rPr lang="en-US" b="1" dirty="0"/>
              <a:t>Sexual desire </a:t>
            </a:r>
            <a:r>
              <a:rPr lang="en-US" dirty="0"/>
              <a:t>can be quelled if </a:t>
            </a:r>
            <a:r>
              <a:rPr lang="en-US" b="1" dirty="0"/>
              <a:t>rutting males </a:t>
            </a:r>
            <a:r>
              <a:rPr lang="en-US" dirty="0"/>
              <a:t>are </a:t>
            </a:r>
            <a:r>
              <a:rPr lang="en-US" b="1" dirty="0"/>
              <a:t>driven hard at </a:t>
            </a:r>
            <a:r>
              <a:rPr lang="en-US" b="1" dirty="0" smtClean="0"/>
              <a:t>work</a:t>
            </a:r>
          </a:p>
          <a:p>
            <a:pPr marL="0" indent="0">
              <a:buNone/>
            </a:pPr>
            <a:endParaRPr lang="en-US" dirty="0"/>
          </a:p>
          <a:p>
            <a:r>
              <a:rPr lang="en-US" dirty="0"/>
              <a:t>S</a:t>
            </a:r>
            <a:r>
              <a:rPr lang="en-US" dirty="0" smtClean="0"/>
              <a:t>tatistically </a:t>
            </a:r>
            <a:r>
              <a:rPr lang="en-US" dirty="0"/>
              <a:t>significant (P&lt;0.01) </a:t>
            </a:r>
            <a:r>
              <a:rPr lang="en-US" b="1" dirty="0"/>
              <a:t>drop in blood </a:t>
            </a:r>
            <a:r>
              <a:rPr lang="en-US" b="1" dirty="0" err="1"/>
              <a:t>haemoglobin</a:t>
            </a:r>
            <a:r>
              <a:rPr lang="en-US" dirty="0"/>
              <a:t> and an </a:t>
            </a:r>
            <a:r>
              <a:rPr lang="en-US" b="1" dirty="0"/>
              <a:t>increase in total leucocytes</a:t>
            </a:r>
            <a:r>
              <a:rPr lang="en-US" dirty="0"/>
              <a:t> </a:t>
            </a:r>
            <a:r>
              <a:rPr lang="en-US" dirty="0" smtClean="0"/>
              <a:t>during </a:t>
            </a:r>
            <a:r>
              <a:rPr lang="en-US" dirty="0"/>
              <a:t>the </a:t>
            </a:r>
            <a:r>
              <a:rPr lang="en-US" b="1" dirty="0"/>
              <a:t>breeding </a:t>
            </a:r>
            <a:r>
              <a:rPr lang="en-US" b="1" dirty="0" smtClean="0"/>
              <a:t>season</a:t>
            </a:r>
            <a:r>
              <a:rPr lang="en-US" dirty="0" smtClean="0"/>
              <a:t>.</a:t>
            </a:r>
            <a:endParaRPr lang="en-US" dirty="0"/>
          </a:p>
        </p:txBody>
      </p:sp>
    </p:spTree>
    <p:extLst>
      <p:ext uri="{BB962C8B-B14F-4D97-AF65-F5344CB8AC3E}">
        <p14:creationId xmlns:p14="http://schemas.microsoft.com/office/powerpoint/2010/main" val="29534300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66800"/>
          </a:xfrm>
        </p:spPr>
        <p:txBody>
          <a:bodyPr>
            <a:normAutofit fontScale="90000"/>
          </a:bodyPr>
          <a:lstStyle/>
          <a:p>
            <a:r>
              <a:rPr lang="en-US" b="1" dirty="0"/>
              <a:t>2. 2. </a:t>
            </a:r>
            <a:r>
              <a:rPr lang="en-US" b="1" dirty="0" smtClean="0"/>
              <a:t>3.  </a:t>
            </a:r>
            <a:r>
              <a:rPr lang="en-US" b="1" dirty="0"/>
              <a:t>Castration</a:t>
            </a:r>
            <a:br>
              <a:rPr lang="en-US" b="1" dirty="0"/>
            </a:br>
            <a:endParaRPr lang="en-US" dirty="0"/>
          </a:p>
        </p:txBody>
      </p:sp>
      <p:sp>
        <p:nvSpPr>
          <p:cNvPr id="3" name="Content Placeholder 2"/>
          <p:cNvSpPr>
            <a:spLocks noGrp="1"/>
          </p:cNvSpPr>
          <p:nvPr>
            <p:ph idx="1"/>
          </p:nvPr>
        </p:nvSpPr>
        <p:spPr>
          <a:xfrm>
            <a:off x="304800" y="1143000"/>
            <a:ext cx="8458200" cy="5562600"/>
          </a:xfrm>
        </p:spPr>
        <p:txBody>
          <a:bodyPr>
            <a:normAutofit/>
          </a:bodyPr>
          <a:lstStyle/>
          <a:p>
            <a:r>
              <a:rPr lang="en-US" dirty="0" smtClean="0"/>
              <a:t>Males </a:t>
            </a:r>
            <a:r>
              <a:rPr lang="en-US" b="1" dirty="0"/>
              <a:t>not reserved </a:t>
            </a:r>
            <a:r>
              <a:rPr lang="en-US" dirty="0"/>
              <a:t>for breeding are often castrated. </a:t>
            </a:r>
            <a:endParaRPr lang="en-US" dirty="0" smtClean="0"/>
          </a:p>
          <a:p>
            <a:r>
              <a:rPr lang="en-US" b="1" dirty="0" smtClean="0"/>
              <a:t>Castrates</a:t>
            </a:r>
            <a:r>
              <a:rPr lang="en-US" dirty="0" smtClean="0"/>
              <a:t> </a:t>
            </a:r>
            <a:r>
              <a:rPr lang="en-US" dirty="0"/>
              <a:t>are </a:t>
            </a:r>
            <a:r>
              <a:rPr lang="en-US" b="1" dirty="0"/>
              <a:t>more manageable </a:t>
            </a:r>
            <a:r>
              <a:rPr lang="en-US" dirty="0"/>
              <a:t>and make better working animals</a:t>
            </a:r>
            <a:r>
              <a:rPr lang="en-US" dirty="0" smtClean="0"/>
              <a:t>.</a:t>
            </a:r>
          </a:p>
          <a:p>
            <a:r>
              <a:rPr lang="en-US" dirty="0" smtClean="0"/>
              <a:t> </a:t>
            </a:r>
            <a:r>
              <a:rPr lang="en-US" dirty="0" err="1"/>
              <a:t>Cossins</a:t>
            </a:r>
            <a:r>
              <a:rPr lang="en-US" dirty="0"/>
              <a:t> (1971) indicated that castration may also be carried out for </a:t>
            </a:r>
            <a:r>
              <a:rPr lang="en-US" b="1" dirty="0"/>
              <a:t>meat production purposes. </a:t>
            </a:r>
            <a:endParaRPr lang="en-US" b="1" dirty="0" smtClean="0"/>
          </a:p>
          <a:p>
            <a:r>
              <a:rPr lang="en-US" dirty="0" smtClean="0"/>
              <a:t>The </a:t>
            </a:r>
            <a:r>
              <a:rPr lang="en-US" b="1" dirty="0"/>
              <a:t>ideal age at </a:t>
            </a:r>
            <a:r>
              <a:rPr lang="en-US" dirty="0"/>
              <a:t>which </a:t>
            </a:r>
            <a:r>
              <a:rPr lang="en-US" b="1" dirty="0"/>
              <a:t>to castrate </a:t>
            </a:r>
            <a:r>
              <a:rPr lang="en-US" dirty="0"/>
              <a:t>camels </a:t>
            </a:r>
            <a:r>
              <a:rPr lang="en-US" b="1" dirty="0"/>
              <a:t>is 4–6 years. </a:t>
            </a:r>
            <a:endParaRPr lang="en-US" b="1" dirty="0" smtClean="0"/>
          </a:p>
        </p:txBody>
      </p:sp>
    </p:spTree>
    <p:extLst>
      <p:ext uri="{BB962C8B-B14F-4D97-AF65-F5344CB8AC3E}">
        <p14:creationId xmlns:p14="http://schemas.microsoft.com/office/powerpoint/2010/main" val="12476641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610600" cy="5867400"/>
          </a:xfrm>
        </p:spPr>
        <p:txBody>
          <a:bodyPr>
            <a:normAutofit fontScale="92500" lnSpcReduction="20000"/>
          </a:bodyPr>
          <a:lstStyle/>
          <a:p>
            <a:r>
              <a:rPr lang="en-US" dirty="0" err="1"/>
              <a:t>Droandi</a:t>
            </a:r>
            <a:r>
              <a:rPr lang="en-US" dirty="0"/>
              <a:t> (1936) gives a detailed description of castration methods used by the Arabs</a:t>
            </a:r>
            <a:r>
              <a:rPr lang="en-US" dirty="0" smtClean="0"/>
              <a:t>.</a:t>
            </a:r>
          </a:p>
          <a:p>
            <a:pPr marL="0" indent="0">
              <a:buNone/>
            </a:pPr>
            <a:r>
              <a:rPr lang="en-US" dirty="0" smtClean="0"/>
              <a:t> </a:t>
            </a:r>
            <a:endParaRPr lang="en-US" dirty="0"/>
          </a:p>
          <a:p>
            <a:r>
              <a:rPr lang="en-US" dirty="0"/>
              <a:t>The operation may be carried out in any season, provided the animals are healthy enough to withstand </a:t>
            </a:r>
            <a:r>
              <a:rPr lang="en-US" b="1" dirty="0"/>
              <a:t>the stress </a:t>
            </a:r>
            <a:r>
              <a:rPr lang="en-US" dirty="0"/>
              <a:t>involved</a:t>
            </a:r>
            <a:r>
              <a:rPr lang="en-US" dirty="0" smtClean="0"/>
              <a:t>.</a:t>
            </a:r>
          </a:p>
          <a:p>
            <a:pPr marL="0" indent="0">
              <a:buNone/>
            </a:pPr>
            <a:endParaRPr lang="en-US" dirty="0" smtClean="0"/>
          </a:p>
          <a:p>
            <a:r>
              <a:rPr lang="en-US" dirty="0"/>
              <a:t>The animal is first hobbled and </a:t>
            </a:r>
            <a:r>
              <a:rPr lang="en-US" b="1" dirty="0"/>
              <a:t>turned on its side</a:t>
            </a:r>
            <a:r>
              <a:rPr lang="en-US" dirty="0"/>
              <a:t> or back</a:t>
            </a:r>
            <a:r>
              <a:rPr lang="en-US" b="1" dirty="0"/>
              <a:t>, with all its limbs immobilized</a:t>
            </a:r>
            <a:r>
              <a:rPr lang="en-US" dirty="0" smtClean="0"/>
              <a:t>.</a:t>
            </a:r>
          </a:p>
          <a:p>
            <a:pPr marL="0" indent="0">
              <a:buNone/>
            </a:pPr>
            <a:endParaRPr lang="en-US" dirty="0" smtClean="0"/>
          </a:p>
          <a:p>
            <a:r>
              <a:rPr lang="en-US" dirty="0" smtClean="0"/>
              <a:t> </a:t>
            </a:r>
            <a:r>
              <a:rPr lang="en-US" b="1" dirty="0"/>
              <a:t>The open castration </a:t>
            </a:r>
            <a:r>
              <a:rPr lang="en-US" dirty="0"/>
              <a:t>method involves the </a:t>
            </a:r>
            <a:r>
              <a:rPr lang="en-US" b="1" dirty="0"/>
              <a:t>use of a razor, a palm branch</a:t>
            </a:r>
            <a:r>
              <a:rPr lang="en-US" dirty="0"/>
              <a:t>, </a:t>
            </a:r>
            <a:r>
              <a:rPr lang="en-US" b="1" dirty="0"/>
              <a:t>two iron cauterizers and a small rope.</a:t>
            </a:r>
          </a:p>
          <a:p>
            <a:pPr marL="0" indent="0">
              <a:buNone/>
            </a:pPr>
            <a:endParaRPr lang="en-US" dirty="0"/>
          </a:p>
        </p:txBody>
      </p:sp>
    </p:spTree>
    <p:extLst>
      <p:ext uri="{BB962C8B-B14F-4D97-AF65-F5344CB8AC3E}">
        <p14:creationId xmlns:p14="http://schemas.microsoft.com/office/powerpoint/2010/main" val="1765112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33400"/>
          </a:xfrm>
        </p:spPr>
        <p:txBody>
          <a:bodyPr>
            <a:normAutofit fontScale="90000"/>
          </a:bodyPr>
          <a:lstStyle/>
          <a:p>
            <a:r>
              <a:rPr lang="en-US" dirty="0" err="1" smtClean="0"/>
              <a:t>Cont,d</a:t>
            </a:r>
            <a:r>
              <a:rPr lang="en-US" dirty="0" smtClean="0"/>
              <a:t> </a:t>
            </a:r>
            <a:endParaRPr lang="en-US" dirty="0"/>
          </a:p>
        </p:txBody>
      </p:sp>
      <p:sp>
        <p:nvSpPr>
          <p:cNvPr id="3" name="Content Placeholder 2"/>
          <p:cNvSpPr>
            <a:spLocks noGrp="1"/>
          </p:cNvSpPr>
          <p:nvPr>
            <p:ph idx="1"/>
          </p:nvPr>
        </p:nvSpPr>
        <p:spPr>
          <a:xfrm>
            <a:off x="304800" y="914400"/>
            <a:ext cx="8458200" cy="5486400"/>
          </a:xfrm>
        </p:spPr>
        <p:txBody>
          <a:bodyPr>
            <a:normAutofit/>
          </a:bodyPr>
          <a:lstStyle/>
          <a:p>
            <a:r>
              <a:rPr lang="en-US" sz="2600" dirty="0"/>
              <a:t>The</a:t>
            </a:r>
            <a:r>
              <a:rPr lang="en-US" sz="2600" b="1" dirty="0"/>
              <a:t> origin </a:t>
            </a:r>
            <a:r>
              <a:rPr lang="en-US" sz="2600" dirty="0"/>
              <a:t>of camels can be</a:t>
            </a:r>
            <a:r>
              <a:rPr lang="en-US" sz="2600" b="1" dirty="0"/>
              <a:t> traced </a:t>
            </a:r>
            <a:r>
              <a:rPr lang="en-US" sz="2600" dirty="0"/>
              <a:t>to the </a:t>
            </a:r>
            <a:r>
              <a:rPr lang="en-US" sz="2600" b="1" i="1" dirty="0" err="1" smtClean="0"/>
              <a:t>Protylopus</a:t>
            </a:r>
            <a:r>
              <a:rPr lang="en-US" sz="2600" b="1" i="1" dirty="0" smtClean="0"/>
              <a:t> </a:t>
            </a:r>
            <a:r>
              <a:rPr lang="en-US" sz="2600" i="1" dirty="0" smtClean="0"/>
              <a:t> (</a:t>
            </a:r>
            <a:r>
              <a:rPr lang="en-US" sz="2600" dirty="0" smtClean="0"/>
              <a:t>is </a:t>
            </a:r>
            <a:r>
              <a:rPr lang="en-US" sz="2600" dirty="0"/>
              <a:t>an extinct genus of camel that lived during middle to late </a:t>
            </a:r>
            <a:r>
              <a:rPr lang="en-US" sz="2600" b="1" dirty="0"/>
              <a:t>Eocene </a:t>
            </a:r>
            <a:r>
              <a:rPr lang="en-US" sz="2600" b="1" dirty="0" smtClean="0"/>
              <a:t>period </a:t>
            </a:r>
            <a:r>
              <a:rPr lang="en-US" sz="2600" dirty="0" smtClean="0"/>
              <a:t>in </a:t>
            </a:r>
            <a:r>
              <a:rPr lang="en-US" sz="2600" dirty="0"/>
              <a:t>North </a:t>
            </a:r>
            <a:r>
              <a:rPr lang="en-US" sz="2600" dirty="0" smtClean="0"/>
              <a:t>America).</a:t>
            </a:r>
          </a:p>
          <a:p>
            <a:pPr marL="0" indent="0">
              <a:buNone/>
            </a:pPr>
            <a:endParaRPr lang="en-US" sz="2600" i="1" dirty="0" smtClean="0"/>
          </a:p>
          <a:p>
            <a:pPr>
              <a:buFont typeface="Wingdings" pitchFamily="2" charset="2"/>
              <a:buChar char="ü"/>
            </a:pPr>
            <a:r>
              <a:rPr lang="en-US" sz="2600" b="1" dirty="0" smtClean="0"/>
              <a:t>Eocene </a:t>
            </a:r>
            <a:r>
              <a:rPr lang="en-US" sz="2600" b="1" dirty="0"/>
              <a:t>period</a:t>
            </a:r>
            <a:r>
              <a:rPr lang="en-US" sz="2600" dirty="0"/>
              <a:t> (From 58 million to 40 million years ago; </a:t>
            </a:r>
            <a:r>
              <a:rPr lang="en-US" sz="2600" b="1" dirty="0"/>
              <a:t>presence of modern mammals</a:t>
            </a:r>
            <a:r>
              <a:rPr lang="en-US" dirty="0" smtClean="0"/>
              <a:t>).</a:t>
            </a:r>
          </a:p>
          <a:p>
            <a:pPr marL="0" indent="0">
              <a:buNone/>
            </a:pPr>
            <a:endParaRPr lang="en-US" dirty="0" smtClean="0"/>
          </a:p>
          <a:p>
            <a:r>
              <a:rPr lang="en-US" sz="2600" dirty="0" smtClean="0"/>
              <a:t>The </a:t>
            </a:r>
            <a:r>
              <a:rPr lang="en-US" sz="2600" dirty="0" err="1"/>
              <a:t>Camelidae</a:t>
            </a:r>
            <a:r>
              <a:rPr lang="en-US" sz="2600" dirty="0"/>
              <a:t> eventually </a:t>
            </a:r>
            <a:r>
              <a:rPr lang="en-US" sz="2600" b="1" dirty="0"/>
              <a:t>disappeared </a:t>
            </a:r>
            <a:r>
              <a:rPr lang="en-US" sz="2600" dirty="0"/>
              <a:t>from the </a:t>
            </a:r>
            <a:r>
              <a:rPr lang="en-US" sz="2600" b="1" dirty="0">
                <a:solidFill>
                  <a:srgbClr val="FF0000"/>
                </a:solidFill>
              </a:rPr>
              <a:t>mother continent</a:t>
            </a:r>
            <a:r>
              <a:rPr lang="en-US" sz="2600" dirty="0"/>
              <a:t> is part of the </a:t>
            </a:r>
            <a:r>
              <a:rPr lang="en-US" sz="2600" b="1" dirty="0" smtClean="0"/>
              <a:t>enigma </a:t>
            </a:r>
            <a:r>
              <a:rPr lang="en-US" sz="2600" dirty="0" smtClean="0"/>
              <a:t>surrounding </a:t>
            </a:r>
            <a:r>
              <a:rPr lang="en-US" sz="2600" dirty="0"/>
              <a:t>the </a:t>
            </a:r>
            <a:r>
              <a:rPr lang="en-US" sz="2600" b="1" dirty="0"/>
              <a:t>extinction</a:t>
            </a:r>
            <a:r>
              <a:rPr lang="en-US" sz="2600" dirty="0"/>
              <a:t> of North American </a:t>
            </a:r>
            <a:r>
              <a:rPr lang="en-US" sz="2600" b="1" dirty="0"/>
              <a:t>Pleistocene mammals</a:t>
            </a:r>
            <a:r>
              <a:rPr lang="en-US" sz="2600" dirty="0"/>
              <a:t> </a:t>
            </a:r>
            <a:r>
              <a:rPr lang="en-US" sz="2600" dirty="0" smtClean="0"/>
              <a:t>(</a:t>
            </a:r>
            <a:r>
              <a:rPr lang="en-US" sz="2000" dirty="0" smtClean="0"/>
              <a:t>2 </a:t>
            </a:r>
            <a:r>
              <a:rPr lang="en-US" sz="2000" dirty="0"/>
              <a:t>million to 11 thousand years ago; extensive </a:t>
            </a:r>
            <a:r>
              <a:rPr lang="en-US" sz="2000" b="1" dirty="0"/>
              <a:t>glaciation</a:t>
            </a:r>
            <a:r>
              <a:rPr lang="en-US" sz="2000" dirty="0"/>
              <a:t> of the northern hemisphere; </a:t>
            </a:r>
            <a:r>
              <a:rPr lang="en-US" sz="2000" b="1" dirty="0"/>
              <a:t>the time of human evolution</a:t>
            </a:r>
            <a:r>
              <a:rPr lang="en-US" sz="2600" dirty="0"/>
              <a:t>).</a:t>
            </a:r>
          </a:p>
        </p:txBody>
      </p:sp>
    </p:spTree>
    <p:extLst>
      <p:ext uri="{BB962C8B-B14F-4D97-AF65-F5344CB8AC3E}">
        <p14:creationId xmlns:p14="http://schemas.microsoft.com/office/powerpoint/2010/main" val="305464351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382000" cy="5943600"/>
          </a:xfrm>
        </p:spPr>
        <p:txBody>
          <a:bodyPr/>
          <a:lstStyle/>
          <a:p>
            <a:r>
              <a:rPr lang="en-US" b="1" dirty="0"/>
              <a:t>Healing</a:t>
            </a:r>
            <a:r>
              <a:rPr lang="en-US" dirty="0"/>
              <a:t> following </a:t>
            </a:r>
            <a:r>
              <a:rPr lang="en-US" b="1" dirty="0"/>
              <a:t>open castration </a:t>
            </a:r>
            <a:r>
              <a:rPr lang="en-US" dirty="0"/>
              <a:t>usually takes </a:t>
            </a:r>
            <a:r>
              <a:rPr lang="en-US" b="1" dirty="0"/>
              <a:t>30–40 days</a:t>
            </a:r>
            <a:r>
              <a:rPr lang="en-US" dirty="0"/>
              <a:t>, and there may be </a:t>
            </a:r>
            <a:r>
              <a:rPr lang="en-US" b="1" dirty="0"/>
              <a:t>extensive swelling</a:t>
            </a:r>
            <a:r>
              <a:rPr lang="en-US" dirty="0"/>
              <a:t> or </a:t>
            </a:r>
            <a:r>
              <a:rPr lang="en-US" b="1" dirty="0"/>
              <a:t>discharge</a:t>
            </a:r>
            <a:r>
              <a:rPr lang="en-US" dirty="0"/>
              <a:t> from </a:t>
            </a:r>
            <a:r>
              <a:rPr lang="en-US" b="1" dirty="0"/>
              <a:t>the wound</a:t>
            </a:r>
            <a:r>
              <a:rPr lang="en-US" dirty="0" smtClean="0"/>
              <a:t>.</a:t>
            </a:r>
          </a:p>
          <a:p>
            <a:pPr marL="0" indent="0">
              <a:buNone/>
            </a:pPr>
            <a:endParaRPr lang="en-US" dirty="0" smtClean="0"/>
          </a:p>
          <a:p>
            <a:r>
              <a:rPr lang="en-US" dirty="0" smtClean="0"/>
              <a:t> </a:t>
            </a:r>
            <a:r>
              <a:rPr lang="en-US" dirty="0"/>
              <a:t>A </a:t>
            </a:r>
            <a:r>
              <a:rPr lang="en-US" b="1" dirty="0"/>
              <a:t>simpler castration </a:t>
            </a:r>
            <a:r>
              <a:rPr lang="en-US" dirty="0"/>
              <a:t>method consists of merely </a:t>
            </a:r>
            <a:r>
              <a:rPr lang="en-US" b="1" dirty="0"/>
              <a:t>twisting the spermatic cord</a:t>
            </a:r>
            <a:r>
              <a:rPr lang="en-US" dirty="0"/>
              <a:t>, and in this </a:t>
            </a:r>
            <a:r>
              <a:rPr lang="en-US" b="1" dirty="0"/>
              <a:t>case healing occurs more rapidly</a:t>
            </a:r>
            <a:r>
              <a:rPr lang="en-US" dirty="0"/>
              <a:t>, often </a:t>
            </a:r>
            <a:r>
              <a:rPr lang="en-US" b="1" dirty="0"/>
              <a:t>requiring only 2 weeks</a:t>
            </a:r>
            <a:r>
              <a:rPr lang="en-US" dirty="0"/>
              <a:t>.</a:t>
            </a:r>
          </a:p>
          <a:p>
            <a:endParaRPr lang="en-US" dirty="0"/>
          </a:p>
        </p:txBody>
      </p:sp>
    </p:spTree>
    <p:extLst>
      <p:ext uri="{BB962C8B-B14F-4D97-AF65-F5344CB8AC3E}">
        <p14:creationId xmlns:p14="http://schemas.microsoft.com/office/powerpoint/2010/main" val="40791943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b="1" dirty="0" smtClean="0"/>
              <a:t>2.2.4. Estrous(</a:t>
            </a:r>
            <a:r>
              <a:rPr lang="en-US" b="1" dirty="0" err="1" smtClean="0"/>
              <a:t>Oestrous</a:t>
            </a:r>
            <a:r>
              <a:rPr lang="en-US" b="1" dirty="0" smtClean="0"/>
              <a:t>)</a:t>
            </a:r>
            <a:endParaRPr lang="en-US" b="1" dirty="0"/>
          </a:p>
        </p:txBody>
      </p:sp>
      <p:sp>
        <p:nvSpPr>
          <p:cNvPr id="3" name="Content Placeholder 2"/>
          <p:cNvSpPr>
            <a:spLocks noGrp="1"/>
          </p:cNvSpPr>
          <p:nvPr>
            <p:ph idx="1"/>
          </p:nvPr>
        </p:nvSpPr>
        <p:spPr>
          <a:xfrm>
            <a:off x="457200" y="990600"/>
            <a:ext cx="8229600" cy="5486400"/>
          </a:xfrm>
        </p:spPr>
        <p:txBody>
          <a:bodyPr>
            <a:normAutofit fontScale="85000" lnSpcReduction="20000"/>
          </a:bodyPr>
          <a:lstStyle/>
          <a:p>
            <a:r>
              <a:rPr lang="en-US" dirty="0">
                <a:solidFill>
                  <a:srgbClr val="FF0000"/>
                </a:solidFill>
              </a:rPr>
              <a:t>The </a:t>
            </a:r>
            <a:r>
              <a:rPr lang="en-US" b="1" dirty="0">
                <a:solidFill>
                  <a:srgbClr val="FF0000"/>
                </a:solidFill>
              </a:rPr>
              <a:t>estrous cycle </a:t>
            </a:r>
            <a:r>
              <a:rPr lang="en-US" dirty="0">
                <a:solidFill>
                  <a:srgbClr val="FF0000"/>
                </a:solidFill>
              </a:rPr>
              <a:t>(British spelling, </a:t>
            </a:r>
            <a:r>
              <a:rPr lang="en-US" dirty="0" err="1">
                <a:solidFill>
                  <a:srgbClr val="FF0000"/>
                </a:solidFill>
              </a:rPr>
              <a:t>oestrous</a:t>
            </a:r>
            <a:r>
              <a:rPr lang="en-US" dirty="0">
                <a:solidFill>
                  <a:srgbClr val="FF0000"/>
                </a:solidFill>
              </a:rPr>
              <a:t>) is </a:t>
            </a:r>
            <a:r>
              <a:rPr lang="en-US" b="1" dirty="0">
                <a:solidFill>
                  <a:srgbClr val="FF0000"/>
                </a:solidFill>
              </a:rPr>
              <a:t>the main reproductive cycle </a:t>
            </a:r>
            <a:r>
              <a:rPr lang="en-US" dirty="0">
                <a:solidFill>
                  <a:srgbClr val="FF0000"/>
                </a:solidFill>
              </a:rPr>
              <a:t>of other species females of non-primate vertebrates, for example rats, mice, horses(camels), </a:t>
            </a:r>
            <a:r>
              <a:rPr lang="en-US" dirty="0" smtClean="0">
                <a:solidFill>
                  <a:srgbClr val="FF0000"/>
                </a:solidFill>
              </a:rPr>
              <a:t>pig., etc. </a:t>
            </a:r>
            <a:r>
              <a:rPr lang="en-US" b="1" dirty="0">
                <a:solidFill>
                  <a:srgbClr val="FF0000"/>
                </a:solidFill>
              </a:rPr>
              <a:t>D</a:t>
            </a:r>
            <a:r>
              <a:rPr lang="en-US" b="1" dirty="0" smtClean="0">
                <a:solidFill>
                  <a:srgbClr val="FF0000"/>
                </a:solidFill>
              </a:rPr>
              <a:t>o </a:t>
            </a:r>
            <a:r>
              <a:rPr lang="en-US" b="1" dirty="0">
                <a:solidFill>
                  <a:srgbClr val="FF0000"/>
                </a:solidFill>
              </a:rPr>
              <a:t>not </a:t>
            </a:r>
            <a:r>
              <a:rPr lang="en-US" dirty="0">
                <a:solidFill>
                  <a:srgbClr val="FF0000"/>
                </a:solidFill>
              </a:rPr>
              <a:t>confuse with "estrus", which is a </a:t>
            </a:r>
            <a:r>
              <a:rPr lang="en-US" b="1" dirty="0">
                <a:solidFill>
                  <a:srgbClr val="FF0000"/>
                </a:solidFill>
              </a:rPr>
              <a:t>phase of the cycle</a:t>
            </a:r>
            <a:r>
              <a:rPr lang="en-US" dirty="0" smtClean="0">
                <a:solidFill>
                  <a:srgbClr val="FF0000"/>
                </a:solidFill>
              </a:rPr>
              <a:t>.</a:t>
            </a:r>
          </a:p>
          <a:p>
            <a:pPr marL="0" indent="0">
              <a:buNone/>
            </a:pPr>
            <a:r>
              <a:rPr lang="en-US" dirty="0"/>
              <a:t/>
            </a:r>
            <a:br>
              <a:rPr lang="en-US" dirty="0"/>
            </a:br>
            <a:r>
              <a:rPr lang="en-US" dirty="0">
                <a:solidFill>
                  <a:srgbClr val="FF0000"/>
                </a:solidFill>
              </a:rPr>
              <a:t>There are also a variety of </a:t>
            </a:r>
            <a:r>
              <a:rPr lang="en-US" b="1" dirty="0">
                <a:solidFill>
                  <a:srgbClr val="FF0000"/>
                </a:solidFill>
              </a:rPr>
              <a:t>different forms</a:t>
            </a:r>
            <a:r>
              <a:rPr lang="en-US" dirty="0">
                <a:solidFill>
                  <a:srgbClr val="FF0000"/>
                </a:solidFill>
              </a:rPr>
              <a:t>:</a:t>
            </a:r>
          </a:p>
          <a:p>
            <a:pPr lvl="0"/>
            <a:r>
              <a:rPr lang="en-US" b="1" dirty="0">
                <a:solidFill>
                  <a:srgbClr val="FF0000"/>
                </a:solidFill>
              </a:rPr>
              <a:t>Polyestrous Animals</a:t>
            </a:r>
            <a:r>
              <a:rPr lang="en-US" dirty="0">
                <a:solidFill>
                  <a:srgbClr val="FF0000"/>
                </a:solidFill>
              </a:rPr>
              <a:t> - Estrous cycles </a:t>
            </a:r>
            <a:r>
              <a:rPr lang="en-US" b="1" dirty="0">
                <a:solidFill>
                  <a:srgbClr val="FF0000"/>
                </a:solidFill>
              </a:rPr>
              <a:t>throughout</a:t>
            </a:r>
            <a:r>
              <a:rPr lang="en-US" dirty="0">
                <a:solidFill>
                  <a:srgbClr val="FF0000"/>
                </a:solidFill>
              </a:rPr>
              <a:t> the year </a:t>
            </a:r>
            <a:r>
              <a:rPr lang="en-US" b="1" dirty="0">
                <a:solidFill>
                  <a:srgbClr val="FF0000"/>
                </a:solidFill>
              </a:rPr>
              <a:t>(</a:t>
            </a:r>
            <a:r>
              <a:rPr lang="en-US" b="1" dirty="0" smtClean="0">
                <a:solidFill>
                  <a:srgbClr val="FF0000"/>
                </a:solidFill>
              </a:rPr>
              <a:t>Cattle, pigs, mice, rats, Russian </a:t>
            </a:r>
            <a:r>
              <a:rPr lang="en-US" b="1" dirty="0" err="1" smtClean="0">
                <a:solidFill>
                  <a:srgbClr val="FF0000"/>
                </a:solidFill>
              </a:rPr>
              <a:t>bacterian</a:t>
            </a:r>
            <a:r>
              <a:rPr lang="en-US" b="1" dirty="0" smtClean="0">
                <a:solidFill>
                  <a:srgbClr val="FF0000"/>
                </a:solidFill>
              </a:rPr>
              <a:t> camels)</a:t>
            </a:r>
            <a:endParaRPr lang="en-US" b="1" dirty="0">
              <a:solidFill>
                <a:srgbClr val="FF0000"/>
              </a:solidFill>
            </a:endParaRPr>
          </a:p>
          <a:p>
            <a:pPr lvl="0"/>
            <a:r>
              <a:rPr lang="en-US" b="1" dirty="0">
                <a:solidFill>
                  <a:srgbClr val="FF0000"/>
                </a:solidFill>
              </a:rPr>
              <a:t>Seasonally Polyestrous Animals </a:t>
            </a:r>
            <a:r>
              <a:rPr lang="en-US" dirty="0">
                <a:solidFill>
                  <a:srgbClr val="FF0000"/>
                </a:solidFill>
              </a:rPr>
              <a:t>- Animals that have </a:t>
            </a:r>
            <a:r>
              <a:rPr lang="en-US" b="1" dirty="0">
                <a:solidFill>
                  <a:srgbClr val="FF0000"/>
                </a:solidFill>
              </a:rPr>
              <a:t>multiple estrous cycles only</a:t>
            </a:r>
            <a:r>
              <a:rPr lang="en-US" dirty="0">
                <a:solidFill>
                  <a:srgbClr val="FF0000"/>
                </a:solidFill>
              </a:rPr>
              <a:t> during</a:t>
            </a:r>
            <a:r>
              <a:rPr lang="en-US" b="1" dirty="0">
                <a:solidFill>
                  <a:srgbClr val="FF0000"/>
                </a:solidFill>
              </a:rPr>
              <a:t> certain periods </a:t>
            </a:r>
            <a:r>
              <a:rPr lang="en-US" dirty="0">
                <a:solidFill>
                  <a:srgbClr val="FF0000"/>
                </a:solidFill>
              </a:rPr>
              <a:t>of the year (horses, </a:t>
            </a:r>
            <a:r>
              <a:rPr lang="en-US" dirty="0" smtClean="0">
                <a:solidFill>
                  <a:srgbClr val="FF0000"/>
                </a:solidFill>
              </a:rPr>
              <a:t>sheep, </a:t>
            </a:r>
            <a:r>
              <a:rPr lang="en-US" dirty="0">
                <a:solidFill>
                  <a:srgbClr val="FF0000"/>
                </a:solidFill>
              </a:rPr>
              <a:t>goats, </a:t>
            </a:r>
            <a:r>
              <a:rPr lang="en-US" dirty="0" smtClean="0">
                <a:solidFill>
                  <a:srgbClr val="FF0000"/>
                </a:solidFill>
              </a:rPr>
              <a:t>deer, cats, most camels)</a:t>
            </a:r>
            <a:endParaRPr lang="en-US" dirty="0">
              <a:solidFill>
                <a:srgbClr val="FF0000"/>
              </a:solidFill>
            </a:endParaRPr>
          </a:p>
          <a:p>
            <a:pPr lvl="0"/>
            <a:r>
              <a:rPr lang="en-US" b="1" dirty="0" err="1">
                <a:solidFill>
                  <a:srgbClr val="FF0000"/>
                </a:solidFill>
              </a:rPr>
              <a:t>Monestrous</a:t>
            </a:r>
            <a:r>
              <a:rPr lang="en-US" b="1" dirty="0">
                <a:solidFill>
                  <a:srgbClr val="FF0000"/>
                </a:solidFill>
              </a:rPr>
              <a:t> Animals</a:t>
            </a:r>
            <a:r>
              <a:rPr lang="en-US" dirty="0">
                <a:solidFill>
                  <a:srgbClr val="FF0000"/>
                </a:solidFill>
              </a:rPr>
              <a:t> - Animals that have </a:t>
            </a:r>
            <a:r>
              <a:rPr lang="en-US" b="1" dirty="0">
                <a:solidFill>
                  <a:srgbClr val="FF0000"/>
                </a:solidFill>
              </a:rPr>
              <a:t>one estrous </a:t>
            </a:r>
            <a:r>
              <a:rPr lang="en-US" dirty="0">
                <a:solidFill>
                  <a:srgbClr val="FF0000"/>
                </a:solidFill>
              </a:rPr>
              <a:t>cycle per year </a:t>
            </a:r>
            <a:r>
              <a:rPr lang="en-US" dirty="0" smtClean="0">
                <a:solidFill>
                  <a:srgbClr val="FF0000"/>
                </a:solidFill>
              </a:rPr>
              <a:t>(dogs, </a:t>
            </a:r>
            <a:r>
              <a:rPr lang="en-US" dirty="0">
                <a:solidFill>
                  <a:srgbClr val="FF0000"/>
                </a:solidFill>
              </a:rPr>
              <a:t>wolves, foxes, and bear)</a:t>
            </a:r>
          </a:p>
          <a:p>
            <a:endParaRPr lang="en-US" dirty="0"/>
          </a:p>
        </p:txBody>
      </p:sp>
    </p:spTree>
    <p:extLst>
      <p:ext uri="{BB962C8B-B14F-4D97-AF65-F5344CB8AC3E}">
        <p14:creationId xmlns:p14="http://schemas.microsoft.com/office/powerpoint/2010/main" val="393160507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b="1" dirty="0" smtClean="0"/>
              <a:t> </a:t>
            </a:r>
            <a:r>
              <a:rPr lang="en-US" b="1" dirty="0" err="1" smtClean="0"/>
              <a:t>Oestrus</a:t>
            </a:r>
            <a:r>
              <a:rPr lang="en-US" b="1" dirty="0" smtClean="0"/>
              <a:t>…</a:t>
            </a:r>
            <a:r>
              <a:rPr lang="en-US" b="1" dirty="0" err="1" smtClean="0"/>
              <a:t>Cont,d</a:t>
            </a:r>
            <a:r>
              <a:rPr lang="en-US" b="1" dirty="0"/>
              <a:t/>
            </a:r>
            <a:br>
              <a:rPr lang="en-US" b="1" dirty="0"/>
            </a:br>
            <a:endParaRPr lang="en-US" dirty="0"/>
          </a:p>
        </p:txBody>
      </p:sp>
      <p:sp>
        <p:nvSpPr>
          <p:cNvPr id="3" name="Content Placeholder 2"/>
          <p:cNvSpPr>
            <a:spLocks noGrp="1"/>
          </p:cNvSpPr>
          <p:nvPr>
            <p:ph idx="1"/>
          </p:nvPr>
        </p:nvSpPr>
        <p:spPr>
          <a:xfrm>
            <a:off x="304800" y="762000"/>
            <a:ext cx="8458200" cy="5791200"/>
          </a:xfrm>
        </p:spPr>
        <p:txBody>
          <a:bodyPr>
            <a:normAutofit fontScale="92500" lnSpcReduction="20000"/>
          </a:bodyPr>
          <a:lstStyle/>
          <a:p>
            <a:r>
              <a:rPr lang="en-US" dirty="0" smtClean="0"/>
              <a:t>After </a:t>
            </a:r>
            <a:r>
              <a:rPr lang="en-US" dirty="0"/>
              <a:t>reaching </a:t>
            </a:r>
            <a:r>
              <a:rPr lang="en-US" b="1" dirty="0"/>
              <a:t>sexual maturity </a:t>
            </a:r>
            <a:r>
              <a:rPr lang="en-US" dirty="0"/>
              <a:t>the </a:t>
            </a:r>
            <a:r>
              <a:rPr lang="en-US" b="1" dirty="0"/>
              <a:t>female dromedary exhibits regular </a:t>
            </a:r>
            <a:r>
              <a:rPr lang="en-US" b="1" dirty="0" err="1"/>
              <a:t>oestrous</a:t>
            </a:r>
            <a:r>
              <a:rPr lang="en-US" b="1" dirty="0"/>
              <a:t> cycles</a:t>
            </a:r>
            <a:r>
              <a:rPr lang="en-US" dirty="0"/>
              <a:t>, which nevertheless seem to be limited to particular </a:t>
            </a:r>
            <a:r>
              <a:rPr lang="en-US" b="1" dirty="0"/>
              <a:t>periods of the year</a:t>
            </a:r>
            <a:r>
              <a:rPr lang="en-US" dirty="0"/>
              <a:t>. </a:t>
            </a:r>
            <a:endParaRPr lang="en-US" dirty="0" smtClean="0"/>
          </a:p>
          <a:p>
            <a:pPr marL="0" indent="0">
              <a:buNone/>
            </a:pPr>
            <a:endParaRPr lang="en-US" dirty="0" smtClean="0"/>
          </a:p>
          <a:p>
            <a:r>
              <a:rPr lang="en-US" dirty="0" smtClean="0"/>
              <a:t>However</a:t>
            </a:r>
            <a:r>
              <a:rPr lang="en-US" dirty="0"/>
              <a:t>, </a:t>
            </a:r>
            <a:r>
              <a:rPr lang="en-US" dirty="0" err="1"/>
              <a:t>Nawito</a:t>
            </a:r>
            <a:r>
              <a:rPr lang="en-US" dirty="0"/>
              <a:t> et al (1975), cited by Williamson and Payne (1978), imply that the Egyptian dromedary may </a:t>
            </a:r>
            <a:r>
              <a:rPr lang="en-US" b="1" dirty="0"/>
              <a:t>conceive at any time of the year</a:t>
            </a:r>
            <a:r>
              <a:rPr lang="en-US" dirty="0"/>
              <a:t>, although there is </a:t>
            </a:r>
            <a:r>
              <a:rPr lang="en-US" b="1" dirty="0"/>
              <a:t>still considerable variation</a:t>
            </a:r>
            <a:r>
              <a:rPr lang="en-US" dirty="0"/>
              <a:t> in </a:t>
            </a:r>
            <a:r>
              <a:rPr lang="en-US" b="1" dirty="0"/>
              <a:t>conception between seasons. </a:t>
            </a:r>
            <a:endParaRPr lang="en-US" b="1" dirty="0" smtClean="0"/>
          </a:p>
          <a:p>
            <a:pPr marL="0" indent="0">
              <a:buNone/>
            </a:pPr>
            <a:endParaRPr lang="en-US" b="1" dirty="0" smtClean="0"/>
          </a:p>
          <a:p>
            <a:r>
              <a:rPr lang="en-US" dirty="0" smtClean="0"/>
              <a:t>In </a:t>
            </a:r>
            <a:r>
              <a:rPr lang="en-US" b="1" dirty="0"/>
              <a:t>India</a:t>
            </a:r>
            <a:r>
              <a:rPr lang="en-US" dirty="0"/>
              <a:t> and much of the </a:t>
            </a:r>
            <a:r>
              <a:rPr lang="en-US" b="1" dirty="0"/>
              <a:t>northern hemisphere the breeding season </a:t>
            </a:r>
            <a:r>
              <a:rPr lang="en-US" dirty="0"/>
              <a:t>extends from </a:t>
            </a:r>
            <a:r>
              <a:rPr lang="en-US" b="1" dirty="0"/>
              <a:t>November to March.</a:t>
            </a:r>
          </a:p>
        </p:txBody>
      </p:sp>
    </p:spTree>
    <p:extLst>
      <p:ext uri="{BB962C8B-B14F-4D97-AF65-F5344CB8AC3E}">
        <p14:creationId xmlns:p14="http://schemas.microsoft.com/office/powerpoint/2010/main" val="39032787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305800" cy="6248400"/>
          </a:xfrm>
        </p:spPr>
        <p:txBody>
          <a:bodyPr>
            <a:normAutofit fontScale="92500" lnSpcReduction="10000"/>
          </a:bodyPr>
          <a:lstStyle/>
          <a:p>
            <a:r>
              <a:rPr lang="en-US" dirty="0"/>
              <a:t>It is influenced by the level of nutrition and changes in daylight length, among other factors. </a:t>
            </a:r>
            <a:endParaRPr lang="en-US" dirty="0" smtClean="0"/>
          </a:p>
          <a:p>
            <a:pPr marL="0" indent="0">
              <a:buNone/>
            </a:pPr>
            <a:endParaRPr lang="en-US" dirty="0" smtClean="0"/>
          </a:p>
          <a:p>
            <a:r>
              <a:rPr lang="en-US" dirty="0" smtClean="0"/>
              <a:t>Altitude </a:t>
            </a:r>
            <a:r>
              <a:rPr lang="en-US" dirty="0"/>
              <a:t>and atmospheric humidity may also play a part (Dahl and </a:t>
            </a:r>
            <a:r>
              <a:rPr lang="en-US" dirty="0" err="1"/>
              <a:t>Hjort</a:t>
            </a:r>
            <a:r>
              <a:rPr lang="en-US" dirty="0"/>
              <a:t>, 1976</a:t>
            </a:r>
            <a:r>
              <a:rPr lang="en-US" dirty="0" smtClean="0"/>
              <a:t>).</a:t>
            </a:r>
          </a:p>
          <a:p>
            <a:pPr marL="0" indent="0">
              <a:buNone/>
            </a:pPr>
            <a:r>
              <a:rPr lang="en-US" dirty="0" smtClean="0"/>
              <a:t> </a:t>
            </a:r>
          </a:p>
          <a:p>
            <a:r>
              <a:rPr lang="en-US" dirty="0" smtClean="0"/>
              <a:t>The </a:t>
            </a:r>
            <a:r>
              <a:rPr lang="en-US" dirty="0"/>
              <a:t>findings of </a:t>
            </a:r>
            <a:r>
              <a:rPr lang="en-US" dirty="0" err="1"/>
              <a:t>Shalash</a:t>
            </a:r>
            <a:r>
              <a:rPr lang="en-US" dirty="0"/>
              <a:t> (1965) clearly illustrate a breeding periodicity of this kind (see Table 2</a:t>
            </a:r>
            <a:r>
              <a:rPr lang="en-US" dirty="0" smtClean="0"/>
              <a:t>).</a:t>
            </a:r>
          </a:p>
          <a:p>
            <a:endParaRPr lang="en-US" dirty="0"/>
          </a:p>
          <a:p>
            <a:r>
              <a:rPr lang="en-US" dirty="0" smtClean="0"/>
              <a:t>According </a:t>
            </a:r>
            <a:r>
              <a:rPr lang="en-US" dirty="0"/>
              <a:t>to </a:t>
            </a:r>
            <a:r>
              <a:rPr lang="en-US" dirty="0" err="1"/>
              <a:t>Novoa</a:t>
            </a:r>
            <a:r>
              <a:rPr lang="en-US" dirty="0"/>
              <a:t> (1970</a:t>
            </a:r>
            <a:r>
              <a:rPr lang="en-US" dirty="0" smtClean="0"/>
              <a:t>), </a:t>
            </a:r>
            <a:r>
              <a:rPr lang="en-US" dirty="0"/>
              <a:t>indicated that while the domestic Bactrian camels of </a:t>
            </a:r>
            <a:r>
              <a:rPr lang="en-US" b="1" dirty="0"/>
              <a:t>Russia</a:t>
            </a:r>
            <a:r>
              <a:rPr lang="en-US" dirty="0"/>
              <a:t> are </a:t>
            </a:r>
            <a:r>
              <a:rPr lang="en-US" b="1" dirty="0" err="1"/>
              <a:t>polyoestrous</a:t>
            </a:r>
            <a:r>
              <a:rPr lang="en-US" b="1" dirty="0"/>
              <a:t> throughout the year</a:t>
            </a:r>
            <a:r>
              <a:rPr lang="en-US" dirty="0"/>
              <a:t>, while the </a:t>
            </a:r>
            <a:r>
              <a:rPr lang="en-US" b="1" dirty="0"/>
              <a:t>wild Bactrian camels </a:t>
            </a:r>
            <a:r>
              <a:rPr lang="en-US" dirty="0"/>
              <a:t>are only </a:t>
            </a:r>
            <a:r>
              <a:rPr lang="en-US" b="1" dirty="0"/>
              <a:t>seasonal </a:t>
            </a:r>
            <a:r>
              <a:rPr lang="en-US" b="1" dirty="0" err="1"/>
              <a:t>polyoestrous</a:t>
            </a:r>
            <a:r>
              <a:rPr lang="en-US" b="1" dirty="0"/>
              <a:t>.</a:t>
            </a:r>
            <a:r>
              <a:rPr lang="en-US" dirty="0"/>
              <a:t> </a:t>
            </a:r>
          </a:p>
        </p:txBody>
      </p:sp>
    </p:spTree>
    <p:extLst>
      <p:ext uri="{BB962C8B-B14F-4D97-AF65-F5344CB8AC3E}">
        <p14:creationId xmlns:p14="http://schemas.microsoft.com/office/powerpoint/2010/main" val="41350551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15000"/>
          </a:xfrm>
        </p:spPr>
        <p:txBody>
          <a:bodyPr>
            <a:normAutofit lnSpcReduction="10000"/>
          </a:bodyPr>
          <a:lstStyle/>
          <a:p>
            <a:r>
              <a:rPr lang="en-US" dirty="0"/>
              <a:t>Once the breeding season has started the female camel will come into heat every </a:t>
            </a:r>
            <a:r>
              <a:rPr lang="en-US" b="1" dirty="0"/>
              <a:t>20–25 days</a:t>
            </a:r>
            <a:r>
              <a:rPr lang="en-US" dirty="0"/>
              <a:t> (average 23.4 days; Joshi et al, 1978). </a:t>
            </a:r>
            <a:endParaRPr lang="en-US" dirty="0" smtClean="0"/>
          </a:p>
          <a:p>
            <a:pPr marL="0" indent="0">
              <a:buNone/>
            </a:pPr>
            <a:endParaRPr lang="en-US" dirty="0" smtClean="0"/>
          </a:p>
          <a:p>
            <a:r>
              <a:rPr lang="en-US" b="1" dirty="0" smtClean="0"/>
              <a:t>Longer </a:t>
            </a:r>
            <a:r>
              <a:rPr lang="en-US" b="1" dirty="0"/>
              <a:t>durations</a:t>
            </a:r>
            <a:r>
              <a:rPr lang="en-US" dirty="0"/>
              <a:t>, e.g. 28 days (Musa and </a:t>
            </a:r>
            <a:r>
              <a:rPr lang="en-US" dirty="0" err="1"/>
              <a:t>Abusineina</a:t>
            </a:r>
            <a:r>
              <a:rPr lang="en-US" dirty="0"/>
              <a:t>, 1978a), have also been observed</a:t>
            </a:r>
            <a:r>
              <a:rPr lang="en-US" dirty="0" smtClean="0"/>
              <a:t>.</a:t>
            </a:r>
          </a:p>
          <a:p>
            <a:pPr marL="0" indent="0">
              <a:buNone/>
            </a:pPr>
            <a:r>
              <a:rPr lang="en-US" dirty="0" smtClean="0"/>
              <a:t> </a:t>
            </a:r>
          </a:p>
          <a:p>
            <a:r>
              <a:rPr lang="en-US" dirty="0" smtClean="0"/>
              <a:t>In </a:t>
            </a:r>
            <a:r>
              <a:rPr lang="en-US" dirty="0"/>
              <a:t>cattle, these extended </a:t>
            </a:r>
            <a:r>
              <a:rPr lang="en-US" dirty="0" err="1"/>
              <a:t>oestrous</a:t>
            </a:r>
            <a:r>
              <a:rPr lang="en-US" dirty="0"/>
              <a:t> cycles are often associated with </a:t>
            </a:r>
            <a:r>
              <a:rPr lang="en-US" b="1" dirty="0"/>
              <a:t>silent </a:t>
            </a:r>
            <a:r>
              <a:rPr lang="en-US" dirty="0"/>
              <a:t>or </a:t>
            </a:r>
            <a:r>
              <a:rPr lang="en-US" b="1" dirty="0"/>
              <a:t>unobserved</a:t>
            </a:r>
            <a:r>
              <a:rPr lang="en-US" dirty="0"/>
              <a:t> </a:t>
            </a:r>
            <a:r>
              <a:rPr lang="en-US" b="1" dirty="0"/>
              <a:t>heat periods </a:t>
            </a:r>
            <a:r>
              <a:rPr lang="en-US" dirty="0"/>
              <a:t>and the same may well be true of dromedaries also.</a:t>
            </a:r>
          </a:p>
          <a:p>
            <a:endParaRPr lang="en-US" dirty="0"/>
          </a:p>
        </p:txBody>
      </p:sp>
    </p:spTree>
    <p:extLst>
      <p:ext uri="{BB962C8B-B14F-4D97-AF65-F5344CB8AC3E}">
        <p14:creationId xmlns:p14="http://schemas.microsoft.com/office/powerpoint/2010/main" val="274249542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534400" cy="5867400"/>
          </a:xfrm>
        </p:spPr>
        <p:txBody>
          <a:bodyPr>
            <a:normAutofit fontScale="85000" lnSpcReduction="10000"/>
          </a:bodyPr>
          <a:lstStyle/>
          <a:p>
            <a:pPr algn="just"/>
            <a:r>
              <a:rPr lang="en-US" b="1" dirty="0"/>
              <a:t>The </a:t>
            </a:r>
            <a:r>
              <a:rPr lang="en-US" b="1" dirty="0" err="1"/>
              <a:t>oestrous</a:t>
            </a:r>
            <a:r>
              <a:rPr lang="en-US" b="1" dirty="0"/>
              <a:t> period </a:t>
            </a:r>
            <a:r>
              <a:rPr lang="en-US" dirty="0"/>
              <a:t>itself generally </a:t>
            </a:r>
            <a:r>
              <a:rPr lang="en-US" b="1" dirty="0"/>
              <a:t>lasts 4–6 days</a:t>
            </a:r>
            <a:r>
              <a:rPr lang="en-US" dirty="0"/>
              <a:t> (Joshi et al, 1978) although a range of </a:t>
            </a:r>
            <a:r>
              <a:rPr lang="en-US" b="1" dirty="0"/>
              <a:t>1–7 days</a:t>
            </a:r>
            <a:r>
              <a:rPr lang="en-US" dirty="0"/>
              <a:t> is given by </a:t>
            </a:r>
            <a:r>
              <a:rPr lang="en-US" dirty="0" err="1"/>
              <a:t>Parkes</a:t>
            </a:r>
            <a:r>
              <a:rPr lang="en-US" dirty="0"/>
              <a:t> (1969</a:t>
            </a:r>
            <a:r>
              <a:rPr lang="en-US" dirty="0" smtClean="0"/>
              <a:t>).</a:t>
            </a:r>
          </a:p>
          <a:p>
            <a:pPr marL="0" indent="0" algn="just">
              <a:buNone/>
            </a:pPr>
            <a:r>
              <a:rPr lang="en-US" dirty="0" smtClean="0"/>
              <a:t> </a:t>
            </a:r>
          </a:p>
          <a:p>
            <a:pPr algn="just"/>
            <a:r>
              <a:rPr lang="en-US" dirty="0" smtClean="0"/>
              <a:t>Both </a:t>
            </a:r>
            <a:r>
              <a:rPr lang="en-US" dirty="0"/>
              <a:t>these findings are </a:t>
            </a:r>
            <a:r>
              <a:rPr lang="en-US" b="1" dirty="0"/>
              <a:t>slightly shorter than</a:t>
            </a:r>
            <a:r>
              <a:rPr lang="en-US" dirty="0"/>
              <a:t> the </a:t>
            </a:r>
            <a:r>
              <a:rPr lang="en-US" b="1" dirty="0"/>
              <a:t>range of 6–8 days </a:t>
            </a:r>
            <a:r>
              <a:rPr lang="en-US" dirty="0"/>
              <a:t>given for </a:t>
            </a:r>
            <a:r>
              <a:rPr lang="en-US" b="1" dirty="0"/>
              <a:t>the Bactrian camel</a:t>
            </a:r>
            <a:r>
              <a:rPr lang="en-US" dirty="0"/>
              <a:t> by Williamson and Payne (1978</a:t>
            </a:r>
            <a:r>
              <a:rPr lang="en-US" dirty="0" smtClean="0"/>
              <a:t>).</a:t>
            </a:r>
          </a:p>
          <a:p>
            <a:pPr marL="0" indent="0" algn="just">
              <a:buNone/>
            </a:pPr>
            <a:endParaRPr lang="en-US" dirty="0" smtClean="0"/>
          </a:p>
          <a:p>
            <a:pPr algn="just"/>
            <a:r>
              <a:rPr lang="en-US" dirty="0"/>
              <a:t>In a </a:t>
            </a:r>
            <a:r>
              <a:rPr lang="en-US" b="1" dirty="0"/>
              <a:t>well organized study</a:t>
            </a:r>
            <a:r>
              <a:rPr lang="en-US" dirty="0"/>
              <a:t> Gupta </a:t>
            </a:r>
            <a:r>
              <a:rPr lang="en-US" i="1" dirty="0"/>
              <a:t>et al</a:t>
            </a:r>
            <a:r>
              <a:rPr lang="en-US" dirty="0"/>
              <a:t> (1978) showed that </a:t>
            </a:r>
            <a:r>
              <a:rPr lang="en-US" b="1" dirty="0"/>
              <a:t>female camels </a:t>
            </a:r>
            <a:r>
              <a:rPr lang="en-US" dirty="0"/>
              <a:t>in India usually come into </a:t>
            </a:r>
            <a:r>
              <a:rPr lang="en-US" b="1" dirty="0" err="1"/>
              <a:t>oestrus</a:t>
            </a:r>
            <a:r>
              <a:rPr lang="en-US" b="1" dirty="0"/>
              <a:t> five times in a breeding season</a:t>
            </a:r>
            <a:r>
              <a:rPr lang="en-US" dirty="0" smtClean="0"/>
              <a:t>.</a:t>
            </a:r>
          </a:p>
          <a:p>
            <a:pPr marL="0" indent="0" algn="just">
              <a:buNone/>
            </a:pPr>
            <a:endParaRPr lang="en-US" dirty="0" smtClean="0"/>
          </a:p>
          <a:p>
            <a:pPr algn="just"/>
            <a:r>
              <a:rPr lang="en-US" dirty="0" smtClean="0"/>
              <a:t> </a:t>
            </a:r>
            <a:r>
              <a:rPr lang="en-US" dirty="0"/>
              <a:t>They remain in </a:t>
            </a:r>
            <a:r>
              <a:rPr lang="en-US" b="1" dirty="0" err="1"/>
              <a:t>oestrus</a:t>
            </a:r>
            <a:r>
              <a:rPr lang="en-US" b="1" dirty="0"/>
              <a:t> for 4–5 days</a:t>
            </a:r>
            <a:r>
              <a:rPr lang="en-US" dirty="0"/>
              <a:t>, but the chances of </a:t>
            </a:r>
            <a:r>
              <a:rPr lang="en-US" b="1" dirty="0"/>
              <a:t>conception decrease</a:t>
            </a:r>
            <a:r>
              <a:rPr lang="en-US" dirty="0"/>
              <a:t> as the </a:t>
            </a:r>
            <a:r>
              <a:rPr lang="en-US" b="1" dirty="0"/>
              <a:t>period progresses</a:t>
            </a:r>
            <a:r>
              <a:rPr lang="en-US" dirty="0"/>
              <a:t>. </a:t>
            </a:r>
          </a:p>
        </p:txBody>
      </p:sp>
    </p:spTree>
    <p:extLst>
      <p:ext uri="{BB962C8B-B14F-4D97-AF65-F5344CB8AC3E}">
        <p14:creationId xmlns:p14="http://schemas.microsoft.com/office/powerpoint/2010/main" val="34120552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458200" cy="6096000"/>
          </a:xfrm>
        </p:spPr>
        <p:txBody>
          <a:bodyPr>
            <a:normAutofit fontScale="92500"/>
          </a:bodyPr>
          <a:lstStyle/>
          <a:p>
            <a:r>
              <a:rPr lang="en-US" dirty="0"/>
              <a:t>During the </a:t>
            </a:r>
            <a:r>
              <a:rPr lang="en-US" dirty="0" err="1"/>
              <a:t>oestrous</a:t>
            </a:r>
            <a:r>
              <a:rPr lang="en-US" dirty="0"/>
              <a:t> period the female dromedary shows both </a:t>
            </a:r>
            <a:r>
              <a:rPr lang="en-US" b="1" dirty="0"/>
              <a:t>anatomical </a:t>
            </a:r>
            <a:r>
              <a:rPr lang="en-US" dirty="0"/>
              <a:t>and </a:t>
            </a:r>
            <a:r>
              <a:rPr lang="en-US" b="1" dirty="0"/>
              <a:t>nervous signs </a:t>
            </a:r>
            <a:r>
              <a:rPr lang="en-US" dirty="0"/>
              <a:t>of heat. </a:t>
            </a:r>
            <a:endParaRPr lang="en-US" dirty="0" smtClean="0"/>
          </a:p>
          <a:p>
            <a:pPr marL="0" indent="0">
              <a:buNone/>
            </a:pPr>
            <a:endParaRPr lang="en-US" dirty="0" smtClean="0"/>
          </a:p>
          <a:p>
            <a:r>
              <a:rPr lang="en-US" dirty="0" smtClean="0"/>
              <a:t>She </a:t>
            </a:r>
            <a:r>
              <a:rPr lang="en-US" dirty="0"/>
              <a:t>is generally </a:t>
            </a:r>
            <a:r>
              <a:rPr lang="en-US" b="1" dirty="0"/>
              <a:t>restless</a:t>
            </a:r>
            <a:r>
              <a:rPr lang="en-US" dirty="0"/>
              <a:t>, seeking the </a:t>
            </a:r>
            <a:r>
              <a:rPr lang="en-US" b="1" dirty="0"/>
              <a:t>company of the male </a:t>
            </a:r>
            <a:r>
              <a:rPr lang="en-US" dirty="0"/>
              <a:t>and tending to </a:t>
            </a:r>
            <a:r>
              <a:rPr lang="en-US" b="1" dirty="0"/>
              <a:t>bleat continuously</a:t>
            </a:r>
            <a:r>
              <a:rPr lang="en-US" dirty="0"/>
              <a:t>. </a:t>
            </a:r>
            <a:endParaRPr lang="en-US" dirty="0" smtClean="0"/>
          </a:p>
          <a:p>
            <a:r>
              <a:rPr lang="en-US" dirty="0" smtClean="0"/>
              <a:t>She </a:t>
            </a:r>
            <a:r>
              <a:rPr lang="en-US" dirty="0"/>
              <a:t>develops a </a:t>
            </a:r>
            <a:r>
              <a:rPr lang="en-US" b="1" dirty="0"/>
              <a:t>swollen vulva</a:t>
            </a:r>
            <a:r>
              <a:rPr lang="en-US" dirty="0"/>
              <a:t>, often associated with a </a:t>
            </a:r>
            <a:r>
              <a:rPr lang="en-US" b="1" dirty="0"/>
              <a:t>discharge</a:t>
            </a:r>
            <a:r>
              <a:rPr lang="en-US" dirty="0"/>
              <a:t> (Singh, 1963 and 1966). </a:t>
            </a:r>
            <a:endParaRPr lang="en-US" dirty="0" smtClean="0"/>
          </a:p>
          <a:p>
            <a:pPr marL="0" indent="0">
              <a:buNone/>
            </a:pPr>
            <a:endParaRPr lang="en-US" dirty="0" smtClean="0"/>
          </a:p>
          <a:p>
            <a:r>
              <a:rPr lang="en-US" dirty="0" err="1" smtClean="0"/>
              <a:t>Droandi</a:t>
            </a:r>
            <a:r>
              <a:rPr lang="en-US" dirty="0" smtClean="0"/>
              <a:t> </a:t>
            </a:r>
            <a:r>
              <a:rPr lang="en-US" dirty="0"/>
              <a:t>(1915) observed that </a:t>
            </a:r>
            <a:r>
              <a:rPr lang="en-US" dirty="0" err="1"/>
              <a:t>oestral</a:t>
            </a:r>
            <a:r>
              <a:rPr lang="en-US" dirty="0"/>
              <a:t> camel </a:t>
            </a:r>
            <a:r>
              <a:rPr lang="en-US" dirty="0" smtClean="0"/>
              <a:t>emitted </a:t>
            </a:r>
            <a:r>
              <a:rPr lang="en-US" dirty="0"/>
              <a:t>a </a:t>
            </a:r>
            <a:r>
              <a:rPr lang="en-US" b="1" dirty="0"/>
              <a:t>penetrating, foul </a:t>
            </a:r>
            <a:r>
              <a:rPr lang="en-US" dirty="0"/>
              <a:t>smell from the vulva that could be smelt over long distances, but which had an </a:t>
            </a:r>
            <a:r>
              <a:rPr lang="en-US" b="1" dirty="0" err="1" smtClean="0"/>
              <a:t>excitative</a:t>
            </a:r>
            <a:r>
              <a:rPr lang="en-US" b="1" dirty="0" smtClean="0"/>
              <a:t>(</a:t>
            </a:r>
            <a:r>
              <a:rPr lang="en-US" b="1" dirty="0" err="1" smtClean="0"/>
              <a:t>stimulative</a:t>
            </a:r>
            <a:r>
              <a:rPr lang="en-US" b="1" dirty="0" smtClean="0"/>
              <a:t>) </a:t>
            </a:r>
            <a:r>
              <a:rPr lang="en-US" dirty="0"/>
              <a:t>effect on the males.</a:t>
            </a:r>
          </a:p>
        </p:txBody>
      </p:sp>
    </p:spTree>
    <p:extLst>
      <p:ext uri="{BB962C8B-B14F-4D97-AF65-F5344CB8AC3E}">
        <p14:creationId xmlns:p14="http://schemas.microsoft.com/office/powerpoint/2010/main" val="145020737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248400"/>
          </a:xfrm>
        </p:spPr>
        <p:txBody>
          <a:bodyPr>
            <a:normAutofit fontScale="92500" lnSpcReduction="20000"/>
          </a:bodyPr>
          <a:lstStyle/>
          <a:p>
            <a:r>
              <a:rPr lang="en-US" b="1" dirty="0"/>
              <a:t>The 4 Stages </a:t>
            </a:r>
            <a:r>
              <a:rPr lang="en-US" b="1" dirty="0" smtClean="0"/>
              <a:t>(phases) of </a:t>
            </a:r>
            <a:r>
              <a:rPr lang="en-US" b="1" dirty="0"/>
              <a:t>the Estrous Cycle</a:t>
            </a:r>
            <a:endParaRPr lang="en-US" sz="2400" dirty="0"/>
          </a:p>
          <a:p>
            <a:pPr lvl="0"/>
            <a:r>
              <a:rPr lang="en-US" b="1" dirty="0" err="1"/>
              <a:t>Proestrus</a:t>
            </a:r>
            <a:endParaRPr lang="en-US" sz="2400" b="1" dirty="0"/>
          </a:p>
          <a:p>
            <a:pPr lvl="1"/>
            <a:r>
              <a:rPr lang="en-US" dirty="0"/>
              <a:t>follicle enlarges</a:t>
            </a:r>
            <a:endParaRPr lang="en-US" sz="2000" dirty="0"/>
          </a:p>
          <a:p>
            <a:pPr lvl="1"/>
            <a:r>
              <a:rPr lang="en-US" dirty="0"/>
              <a:t>estrogen increases</a:t>
            </a:r>
            <a:endParaRPr lang="en-US" sz="2000" dirty="0"/>
          </a:p>
          <a:p>
            <a:pPr lvl="1"/>
            <a:r>
              <a:rPr lang="en-US" dirty="0" smtClean="0"/>
              <a:t>vascularity </a:t>
            </a:r>
            <a:r>
              <a:rPr lang="en-US" dirty="0"/>
              <a:t>of the female reproductive tract increases</a:t>
            </a:r>
            <a:endParaRPr lang="en-US" sz="2000" dirty="0"/>
          </a:p>
          <a:p>
            <a:pPr lvl="1"/>
            <a:r>
              <a:rPr lang="en-US" dirty="0"/>
              <a:t>endometrial glands begin to </a:t>
            </a:r>
            <a:r>
              <a:rPr lang="en-US" dirty="0" smtClean="0"/>
              <a:t>grow</a:t>
            </a:r>
            <a:endParaRPr lang="en-US" sz="2000" dirty="0"/>
          </a:p>
          <a:p>
            <a:pPr lvl="0"/>
            <a:r>
              <a:rPr lang="en-US" b="1" dirty="0"/>
              <a:t>Estrus</a:t>
            </a:r>
            <a:endParaRPr lang="en-US" sz="2400" b="1" dirty="0"/>
          </a:p>
          <a:p>
            <a:pPr lvl="1"/>
            <a:r>
              <a:rPr lang="en-US" dirty="0"/>
              <a:t>allows male to mount</a:t>
            </a:r>
            <a:endParaRPr lang="en-US" sz="2000" dirty="0"/>
          </a:p>
          <a:p>
            <a:pPr lvl="1"/>
            <a:r>
              <a:rPr lang="en-US" dirty="0"/>
              <a:t>estrogen decreases</a:t>
            </a:r>
            <a:endParaRPr lang="en-US" sz="2000" dirty="0"/>
          </a:p>
          <a:p>
            <a:pPr lvl="1"/>
            <a:r>
              <a:rPr lang="en-US" dirty="0"/>
              <a:t>LH </a:t>
            </a:r>
            <a:r>
              <a:rPr lang="en-US" dirty="0" smtClean="0"/>
              <a:t>increase(surge)</a:t>
            </a:r>
            <a:endParaRPr lang="en-US" sz="2000" dirty="0"/>
          </a:p>
          <a:p>
            <a:pPr lvl="1"/>
            <a:r>
              <a:rPr lang="en-US" dirty="0"/>
              <a:t>ovulation 24-48 </a:t>
            </a:r>
            <a:r>
              <a:rPr lang="en-US" dirty="0" err="1"/>
              <a:t>hr</a:t>
            </a:r>
            <a:r>
              <a:rPr lang="en-US" dirty="0"/>
              <a:t> after surge of LH</a:t>
            </a:r>
            <a:endParaRPr lang="en-US" sz="2000" dirty="0"/>
          </a:p>
          <a:p>
            <a:pPr lvl="1"/>
            <a:r>
              <a:rPr lang="en-US" dirty="0"/>
              <a:t>uterine motility high with contractions moving toward oviduct</a:t>
            </a:r>
            <a:endParaRPr lang="en-US" sz="2000" dirty="0"/>
          </a:p>
          <a:p>
            <a:pPr lvl="1"/>
            <a:r>
              <a:rPr lang="en-US" dirty="0"/>
              <a:t>sperm transport is optimal</a:t>
            </a:r>
            <a:endParaRPr lang="en-US" sz="2000" dirty="0"/>
          </a:p>
          <a:p>
            <a:pPr lvl="1"/>
            <a:r>
              <a:rPr lang="en-US" dirty="0"/>
              <a:t>cervical mucus volume increases</a:t>
            </a:r>
            <a:endParaRPr lang="en-US" sz="2000" dirty="0"/>
          </a:p>
          <a:p>
            <a:endParaRPr lang="en-US" dirty="0"/>
          </a:p>
        </p:txBody>
      </p:sp>
    </p:spTree>
    <p:extLst>
      <p:ext uri="{BB962C8B-B14F-4D97-AF65-F5344CB8AC3E}">
        <p14:creationId xmlns:p14="http://schemas.microsoft.com/office/powerpoint/2010/main" val="277803887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172200"/>
          </a:xfrm>
        </p:spPr>
        <p:txBody>
          <a:bodyPr>
            <a:normAutofit fontScale="85000" lnSpcReduction="20000"/>
          </a:bodyPr>
          <a:lstStyle/>
          <a:p>
            <a:pPr lvl="0"/>
            <a:r>
              <a:rPr lang="en-US" b="1" dirty="0" err="1"/>
              <a:t>Metestrus</a:t>
            </a:r>
            <a:endParaRPr lang="en-US" sz="2400" b="1" dirty="0"/>
          </a:p>
          <a:p>
            <a:pPr lvl="1"/>
            <a:r>
              <a:rPr lang="en-US" dirty="0"/>
              <a:t>estrogen low</a:t>
            </a:r>
            <a:endParaRPr lang="en-US" sz="2000" dirty="0"/>
          </a:p>
          <a:p>
            <a:pPr lvl="1"/>
            <a:r>
              <a:rPr lang="en-US" dirty="0"/>
              <a:t>corpus </a:t>
            </a:r>
            <a:r>
              <a:rPr lang="en-US" dirty="0" err="1"/>
              <a:t>hemorrhagicum</a:t>
            </a:r>
            <a:r>
              <a:rPr lang="en-US" dirty="0"/>
              <a:t> present</a:t>
            </a:r>
            <a:endParaRPr lang="en-US" sz="2000" dirty="0"/>
          </a:p>
          <a:p>
            <a:pPr lvl="1"/>
            <a:r>
              <a:rPr lang="en-US" dirty="0"/>
              <a:t>ovulation in cow</a:t>
            </a:r>
            <a:endParaRPr lang="en-US" sz="2000" dirty="0"/>
          </a:p>
          <a:p>
            <a:pPr lvl="1"/>
            <a:r>
              <a:rPr lang="en-US" dirty="0"/>
              <a:t>uterus</a:t>
            </a:r>
            <a:endParaRPr lang="en-US" sz="2000" dirty="0"/>
          </a:p>
          <a:p>
            <a:pPr lvl="2"/>
            <a:r>
              <a:rPr lang="en-US" dirty="0"/>
              <a:t>contractions subside</a:t>
            </a:r>
            <a:endParaRPr lang="en-US" sz="1800" dirty="0"/>
          </a:p>
          <a:p>
            <a:pPr lvl="2"/>
            <a:r>
              <a:rPr lang="en-US" dirty="0"/>
              <a:t>endometrial glands continue to grow and become coiled</a:t>
            </a:r>
            <a:endParaRPr lang="en-US" sz="1800" dirty="0"/>
          </a:p>
          <a:p>
            <a:pPr lvl="2"/>
            <a:r>
              <a:rPr lang="en-US" dirty="0"/>
              <a:t>in cattle bleeding occurs</a:t>
            </a:r>
            <a:endParaRPr lang="en-US" sz="1800" dirty="0"/>
          </a:p>
          <a:p>
            <a:pPr lvl="1"/>
            <a:r>
              <a:rPr lang="en-US" dirty="0"/>
              <a:t>FSH increases, triggering growth of follicles</a:t>
            </a:r>
            <a:endParaRPr lang="en-US" sz="2000" dirty="0"/>
          </a:p>
          <a:p>
            <a:pPr lvl="0"/>
            <a:r>
              <a:rPr lang="en-US" b="1" dirty="0" err="1"/>
              <a:t>Diestrus</a:t>
            </a:r>
            <a:endParaRPr lang="en-US" sz="2400" b="1" dirty="0"/>
          </a:p>
          <a:p>
            <a:pPr lvl="1"/>
            <a:r>
              <a:rPr lang="en-US" dirty="0"/>
              <a:t>progesterone high</a:t>
            </a:r>
            <a:endParaRPr lang="en-US" sz="2000" dirty="0"/>
          </a:p>
          <a:p>
            <a:pPr lvl="1"/>
            <a:r>
              <a:rPr lang="en-US" dirty="0"/>
              <a:t>FSH low but increases at some point to cause growth of pre-ovulatory follicle</a:t>
            </a:r>
            <a:endParaRPr lang="en-US" sz="2000" dirty="0"/>
          </a:p>
          <a:p>
            <a:pPr lvl="1"/>
            <a:r>
              <a:rPr lang="en-US" dirty="0"/>
              <a:t>Uterus</a:t>
            </a:r>
            <a:endParaRPr lang="en-US" sz="2000" dirty="0"/>
          </a:p>
          <a:p>
            <a:pPr lvl="2"/>
            <a:r>
              <a:rPr lang="en-US" dirty="0"/>
              <a:t>secrets fluid but the volume of fluid decreases over time</a:t>
            </a:r>
            <a:endParaRPr lang="en-US" sz="1800" dirty="0"/>
          </a:p>
          <a:p>
            <a:pPr lvl="2"/>
            <a:r>
              <a:rPr lang="en-US" dirty="0"/>
              <a:t>contraction stop</a:t>
            </a:r>
            <a:endParaRPr lang="en-US" sz="1800" dirty="0"/>
          </a:p>
          <a:p>
            <a:pPr lvl="2"/>
            <a:r>
              <a:rPr lang="en-US" dirty="0"/>
              <a:t>corpus </a:t>
            </a:r>
            <a:r>
              <a:rPr lang="en-US" dirty="0" err="1"/>
              <a:t>luteum</a:t>
            </a:r>
            <a:r>
              <a:rPr lang="en-US" dirty="0"/>
              <a:t> regresses at the end of this period if female is not pregnant</a:t>
            </a:r>
            <a:endParaRPr lang="en-US" sz="1800" dirty="0"/>
          </a:p>
          <a:p>
            <a:endParaRPr lang="en-US" dirty="0"/>
          </a:p>
        </p:txBody>
      </p:sp>
    </p:spTree>
    <p:extLst>
      <p:ext uri="{BB962C8B-B14F-4D97-AF65-F5344CB8AC3E}">
        <p14:creationId xmlns:p14="http://schemas.microsoft.com/office/powerpoint/2010/main" val="207445909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lstStyle/>
          <a:p>
            <a:pPr lvl="0"/>
            <a:r>
              <a:rPr lang="en-US" b="1" dirty="0"/>
              <a:t>Anestrus</a:t>
            </a:r>
          </a:p>
          <a:p>
            <a:r>
              <a:rPr lang="en-US" b="1" dirty="0"/>
              <a:t>Not a </a:t>
            </a:r>
            <a:r>
              <a:rPr lang="en-US" b="1" dirty="0" smtClean="0"/>
              <a:t>stage(phase) </a:t>
            </a:r>
            <a:r>
              <a:rPr lang="en-US" dirty="0"/>
              <a:t>in the estrous cycle, but a prolonged period of sexual rest where the reproductive system is </a:t>
            </a:r>
            <a:r>
              <a:rPr lang="en-US" dirty="0" smtClean="0"/>
              <a:t>quiescent (not active)</a:t>
            </a:r>
            <a:endParaRPr lang="en-US" dirty="0"/>
          </a:p>
        </p:txBody>
      </p:sp>
    </p:spTree>
    <p:extLst>
      <p:ext uri="{BB962C8B-B14F-4D97-AF65-F5344CB8AC3E}">
        <p14:creationId xmlns:p14="http://schemas.microsoft.com/office/powerpoint/2010/main" val="3768425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normAutofit fontScale="90000"/>
          </a:bodyPr>
          <a:lstStyle/>
          <a:p>
            <a:r>
              <a:rPr lang="en-US" b="1" dirty="0" smtClean="0"/>
              <a:t/>
            </a:r>
            <a:br>
              <a:rPr lang="en-US" b="1" dirty="0" smtClean="0"/>
            </a:br>
            <a:r>
              <a:rPr lang="en-US" b="1" dirty="0" smtClean="0"/>
              <a:t>Evolution </a:t>
            </a:r>
            <a:r>
              <a:rPr lang="en-US" b="1" dirty="0"/>
              <a:t>of the dromedary</a:t>
            </a:r>
            <a:r>
              <a:rPr lang="en-US" dirty="0"/>
              <a:t/>
            </a:r>
            <a:br>
              <a:rPr lang="en-US" dirty="0"/>
            </a:br>
            <a:endParaRPr lang="en-US" dirty="0"/>
          </a:p>
        </p:txBody>
      </p:sp>
      <p:sp>
        <p:nvSpPr>
          <p:cNvPr id="3" name="Content Placeholder 2"/>
          <p:cNvSpPr>
            <a:spLocks noGrp="1"/>
          </p:cNvSpPr>
          <p:nvPr>
            <p:ph idx="1"/>
          </p:nvPr>
        </p:nvSpPr>
        <p:spPr>
          <a:xfrm>
            <a:off x="304800" y="1143000"/>
            <a:ext cx="8534400" cy="5410200"/>
          </a:xfrm>
        </p:spPr>
        <p:txBody>
          <a:bodyPr>
            <a:normAutofit/>
          </a:bodyPr>
          <a:lstStyle/>
          <a:p>
            <a:r>
              <a:rPr lang="en-US" dirty="0"/>
              <a:t>However, by this time </a:t>
            </a:r>
            <a:r>
              <a:rPr lang="en-US" dirty="0" err="1"/>
              <a:t>Camelidae</a:t>
            </a:r>
            <a:r>
              <a:rPr lang="en-US" dirty="0"/>
              <a:t> had already migrated across the </a:t>
            </a:r>
            <a:r>
              <a:rPr lang="en-US" b="1" dirty="0"/>
              <a:t>Bering Straits to Asia </a:t>
            </a:r>
            <a:r>
              <a:rPr lang="en-US" dirty="0"/>
              <a:t>during the late </a:t>
            </a:r>
            <a:r>
              <a:rPr lang="en-US" b="1" dirty="0"/>
              <a:t>Pliocene</a:t>
            </a:r>
            <a:r>
              <a:rPr lang="en-US" dirty="0"/>
              <a:t> (</a:t>
            </a:r>
            <a:r>
              <a:rPr lang="en-US" sz="1800" dirty="0"/>
              <a:t>From 13 million to 2 million years </a:t>
            </a:r>
            <a:r>
              <a:rPr lang="en-US" sz="1800" dirty="0" smtClean="0"/>
              <a:t>ago)</a:t>
            </a:r>
          </a:p>
          <a:p>
            <a:pPr marL="0" indent="0">
              <a:buNone/>
            </a:pPr>
            <a:endParaRPr lang="en-US" dirty="0" smtClean="0"/>
          </a:p>
          <a:p>
            <a:pPr marL="0" indent="0">
              <a:buNone/>
            </a:pPr>
            <a:r>
              <a:rPr lang="en-US" dirty="0"/>
              <a:t>Others</a:t>
            </a:r>
            <a:r>
              <a:rPr lang="en-US" b="1" dirty="0"/>
              <a:t> migrated </a:t>
            </a:r>
            <a:r>
              <a:rPr lang="en-US" dirty="0"/>
              <a:t>to South America and </a:t>
            </a:r>
            <a:r>
              <a:rPr lang="en-US" b="1" dirty="0"/>
              <a:t>evolved</a:t>
            </a:r>
            <a:r>
              <a:rPr lang="en-US" dirty="0"/>
              <a:t> into </a:t>
            </a:r>
            <a:endParaRPr lang="en-US" dirty="0" smtClean="0"/>
          </a:p>
          <a:p>
            <a:r>
              <a:rPr lang="en-US" dirty="0"/>
              <a:t>T</a:t>
            </a:r>
            <a:r>
              <a:rPr lang="en-US" dirty="0" smtClean="0"/>
              <a:t>he </a:t>
            </a:r>
            <a:r>
              <a:rPr lang="en-US" b="1" dirty="0"/>
              <a:t>wild </a:t>
            </a:r>
            <a:r>
              <a:rPr lang="en-US" b="1" dirty="0" smtClean="0"/>
              <a:t>guanaco (</a:t>
            </a:r>
            <a:r>
              <a:rPr lang="en-US" b="1" dirty="0"/>
              <a:t>wild llama</a:t>
            </a:r>
            <a:r>
              <a:rPr lang="en-US" b="1" dirty="0" smtClean="0"/>
              <a:t>)</a:t>
            </a:r>
            <a:r>
              <a:rPr lang="en-US" dirty="0" smtClean="0"/>
              <a:t>,</a:t>
            </a:r>
          </a:p>
          <a:p>
            <a:r>
              <a:rPr lang="en-US" dirty="0"/>
              <a:t>T</a:t>
            </a:r>
            <a:r>
              <a:rPr lang="en-US" dirty="0" smtClean="0"/>
              <a:t>he </a:t>
            </a:r>
            <a:r>
              <a:rPr lang="en-US" b="1" dirty="0" smtClean="0"/>
              <a:t>vicuna (</a:t>
            </a:r>
            <a:r>
              <a:rPr lang="en-US" b="1" dirty="0"/>
              <a:t>similar to guanaco)</a:t>
            </a:r>
            <a:r>
              <a:rPr lang="en-US" dirty="0"/>
              <a:t> and later the domesticated </a:t>
            </a:r>
            <a:r>
              <a:rPr lang="en-US" b="1" dirty="0"/>
              <a:t>llama</a:t>
            </a:r>
            <a:r>
              <a:rPr lang="en-US" dirty="0"/>
              <a:t> and </a:t>
            </a:r>
            <a:r>
              <a:rPr lang="en-US" b="1" dirty="0"/>
              <a:t>alpaca</a:t>
            </a:r>
            <a:r>
              <a:rPr lang="en-US" dirty="0"/>
              <a:t> (</a:t>
            </a:r>
            <a:r>
              <a:rPr lang="en-US" sz="2000" dirty="0" smtClean="0"/>
              <a:t>the </a:t>
            </a:r>
            <a:r>
              <a:rPr lang="en-US" sz="2000" dirty="0" err="1"/>
              <a:t>humpless</a:t>
            </a:r>
            <a:r>
              <a:rPr lang="en-US" sz="2000" dirty="0"/>
              <a:t> </a:t>
            </a:r>
            <a:r>
              <a:rPr lang="en-US" sz="2000" dirty="0" err="1"/>
              <a:t>cameloids</a:t>
            </a:r>
            <a:r>
              <a:rPr lang="en-US" sz="2000" dirty="0"/>
              <a:t> of the New </a:t>
            </a:r>
            <a:r>
              <a:rPr lang="en-US" sz="2000" dirty="0" smtClean="0"/>
              <a:t>World).</a:t>
            </a:r>
            <a:endParaRPr lang="en-US" sz="2000" dirty="0"/>
          </a:p>
        </p:txBody>
      </p:sp>
    </p:spTree>
    <p:extLst>
      <p:ext uri="{BB962C8B-B14F-4D97-AF65-F5344CB8AC3E}">
        <p14:creationId xmlns:p14="http://schemas.microsoft.com/office/powerpoint/2010/main" val="292560062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382000" cy="6096000"/>
          </a:xfrm>
        </p:spPr>
        <p:txBody>
          <a:bodyPr>
            <a:normAutofit/>
          </a:bodyPr>
          <a:lstStyle/>
          <a:p>
            <a:pPr marL="0" indent="0">
              <a:buNone/>
            </a:pPr>
            <a:r>
              <a:rPr lang="en-US" b="1" dirty="0" smtClean="0">
                <a:solidFill>
                  <a:srgbClr val="FF0000"/>
                </a:solidFill>
              </a:rPr>
              <a:t>Some Changes </a:t>
            </a:r>
            <a:r>
              <a:rPr lang="en-US" b="1" dirty="0">
                <a:solidFill>
                  <a:srgbClr val="FF0000"/>
                </a:solidFill>
              </a:rPr>
              <a:t>During the Estrous Cycle</a:t>
            </a:r>
            <a:endParaRPr lang="en-US" dirty="0">
              <a:solidFill>
                <a:srgbClr val="FF0000"/>
              </a:solidFill>
            </a:endParaRPr>
          </a:p>
          <a:p>
            <a:pPr>
              <a:buFont typeface="Wingdings" pitchFamily="2" charset="2"/>
              <a:buChar char="q"/>
            </a:pPr>
            <a:r>
              <a:rPr lang="en-US" b="1" dirty="0">
                <a:solidFill>
                  <a:srgbClr val="FF0000"/>
                </a:solidFill>
              </a:rPr>
              <a:t>Follicular Phase</a:t>
            </a:r>
            <a:endParaRPr lang="en-US" dirty="0">
              <a:solidFill>
                <a:srgbClr val="FF0000"/>
              </a:solidFill>
            </a:endParaRPr>
          </a:p>
          <a:p>
            <a:pPr lvl="0"/>
            <a:r>
              <a:rPr lang="en-US" dirty="0">
                <a:solidFill>
                  <a:srgbClr val="FF0000"/>
                </a:solidFill>
              </a:rPr>
              <a:t>Follicles the dominate ovarian structure</a:t>
            </a:r>
          </a:p>
          <a:p>
            <a:pPr lvl="0"/>
            <a:r>
              <a:rPr lang="en-US" dirty="0">
                <a:solidFill>
                  <a:srgbClr val="FF0000"/>
                </a:solidFill>
              </a:rPr>
              <a:t>Estrogen the dominate hormone</a:t>
            </a:r>
          </a:p>
          <a:p>
            <a:pPr>
              <a:buFont typeface="Wingdings" pitchFamily="2" charset="2"/>
              <a:buChar char="q"/>
            </a:pPr>
            <a:r>
              <a:rPr lang="en-US" b="1" dirty="0">
                <a:solidFill>
                  <a:srgbClr val="FF0000"/>
                </a:solidFill>
              </a:rPr>
              <a:t>Luteal Phase</a:t>
            </a:r>
            <a:endParaRPr lang="en-US" dirty="0">
              <a:solidFill>
                <a:srgbClr val="FF0000"/>
              </a:solidFill>
            </a:endParaRPr>
          </a:p>
          <a:p>
            <a:pPr lvl="0"/>
            <a:r>
              <a:rPr lang="en-US" dirty="0">
                <a:solidFill>
                  <a:srgbClr val="FF0000"/>
                </a:solidFill>
              </a:rPr>
              <a:t>Corpora </a:t>
            </a:r>
            <a:r>
              <a:rPr lang="en-US" dirty="0" err="1">
                <a:solidFill>
                  <a:srgbClr val="FF0000"/>
                </a:solidFill>
              </a:rPr>
              <a:t>lutea</a:t>
            </a:r>
            <a:r>
              <a:rPr lang="en-US" dirty="0">
                <a:solidFill>
                  <a:srgbClr val="FF0000"/>
                </a:solidFill>
              </a:rPr>
              <a:t> the dominate ovarian structure</a:t>
            </a:r>
          </a:p>
          <a:p>
            <a:pPr lvl="0"/>
            <a:r>
              <a:rPr lang="en-US" dirty="0">
                <a:solidFill>
                  <a:srgbClr val="FF0000"/>
                </a:solidFill>
              </a:rPr>
              <a:t>Progesterone the dominate hormone</a:t>
            </a:r>
          </a:p>
          <a:p>
            <a:endParaRPr lang="en-US" dirty="0">
              <a:solidFill>
                <a:srgbClr val="FF0000"/>
              </a:solidFill>
            </a:endParaRPr>
          </a:p>
        </p:txBody>
      </p:sp>
    </p:spTree>
    <p:extLst>
      <p:ext uri="{BB962C8B-B14F-4D97-AF65-F5344CB8AC3E}">
        <p14:creationId xmlns:p14="http://schemas.microsoft.com/office/powerpoint/2010/main" val="313341913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normAutofit fontScale="92500" lnSpcReduction="20000"/>
          </a:bodyPr>
          <a:lstStyle/>
          <a:p>
            <a:r>
              <a:rPr lang="en-US" b="1" dirty="0"/>
              <a:t>Main features of the </a:t>
            </a:r>
            <a:r>
              <a:rPr lang="en-US" b="1" dirty="0" err="1"/>
              <a:t>oestrous</a:t>
            </a:r>
            <a:r>
              <a:rPr lang="en-US" b="1" dirty="0"/>
              <a:t> cycle in the camel</a:t>
            </a:r>
            <a:endParaRPr lang="en-US" dirty="0"/>
          </a:p>
          <a:p>
            <a:r>
              <a:rPr lang="en-US" dirty="0"/>
              <a:t>The camel is a </a:t>
            </a:r>
            <a:r>
              <a:rPr lang="en-US" b="1" dirty="0"/>
              <a:t>non-spontaneous ovulating</a:t>
            </a:r>
            <a:r>
              <a:rPr lang="en-US" dirty="0"/>
              <a:t> animal and in this respect it is incorrect to apply the term "</a:t>
            </a:r>
            <a:r>
              <a:rPr lang="en-US" b="1" dirty="0" err="1"/>
              <a:t>oestrous</a:t>
            </a:r>
            <a:r>
              <a:rPr lang="en-US" b="1" dirty="0"/>
              <a:t> cycle</a:t>
            </a:r>
            <a:r>
              <a:rPr lang="en-US" dirty="0"/>
              <a:t>" as it applies to spontaneous </a:t>
            </a:r>
            <a:r>
              <a:rPr lang="en-US" dirty="0" err="1"/>
              <a:t>ovulators</a:t>
            </a:r>
            <a:r>
              <a:rPr lang="en-US" dirty="0"/>
              <a:t> such as the cow and the mare. </a:t>
            </a:r>
            <a:endParaRPr lang="en-US" dirty="0" smtClean="0"/>
          </a:p>
          <a:p>
            <a:r>
              <a:rPr lang="en-US" dirty="0" smtClean="0"/>
              <a:t>The </a:t>
            </a:r>
            <a:r>
              <a:rPr lang="en-US" dirty="0"/>
              <a:t>ovarian activity during the "cycle" is follicular. </a:t>
            </a:r>
            <a:r>
              <a:rPr lang="en-US" dirty="0" err="1"/>
              <a:t>Graafian</a:t>
            </a:r>
            <a:r>
              <a:rPr lang="en-US" dirty="0"/>
              <a:t> follicle(s) will develop in one or both ovaries reaching a mature size</a:t>
            </a:r>
            <a:r>
              <a:rPr lang="en-US" dirty="0" smtClean="0"/>
              <a:t>.</a:t>
            </a:r>
          </a:p>
          <a:p>
            <a:r>
              <a:rPr lang="en-US" dirty="0" smtClean="0"/>
              <a:t> </a:t>
            </a:r>
            <a:r>
              <a:rPr lang="en-US" dirty="0"/>
              <a:t>If no copulation occurs it will regress and then another follicle will start developing. </a:t>
            </a:r>
            <a:endParaRPr lang="en-US" dirty="0" smtClean="0"/>
          </a:p>
          <a:p>
            <a:r>
              <a:rPr lang="en-US" dirty="0" smtClean="0"/>
              <a:t>Usually </a:t>
            </a:r>
            <a:r>
              <a:rPr lang="en-US" dirty="0"/>
              <a:t>the left and right ovaries function equally and keep alternating in activity throughout the breeding season.</a:t>
            </a:r>
          </a:p>
          <a:p>
            <a:endParaRPr lang="en-US" dirty="0"/>
          </a:p>
        </p:txBody>
      </p:sp>
    </p:spTree>
    <p:extLst>
      <p:ext uri="{BB962C8B-B14F-4D97-AF65-F5344CB8AC3E}">
        <p14:creationId xmlns:p14="http://schemas.microsoft.com/office/powerpoint/2010/main" val="63724780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943600"/>
          </a:xfrm>
        </p:spPr>
        <p:txBody>
          <a:bodyPr>
            <a:normAutofit fontScale="92500" lnSpcReduction="20000"/>
          </a:bodyPr>
          <a:lstStyle/>
          <a:p>
            <a:r>
              <a:rPr lang="en-US" b="1" dirty="0"/>
              <a:t>Duration of the follicular wave</a:t>
            </a:r>
            <a:endParaRPr lang="en-US" dirty="0"/>
          </a:p>
          <a:p>
            <a:r>
              <a:rPr lang="en-US" dirty="0"/>
              <a:t>The duration of the follicular wave varies slightly in relation to geographical locations. </a:t>
            </a:r>
            <a:endParaRPr lang="en-US" dirty="0" smtClean="0"/>
          </a:p>
          <a:p>
            <a:r>
              <a:rPr lang="en-US" dirty="0" smtClean="0"/>
              <a:t>For </a:t>
            </a:r>
            <a:r>
              <a:rPr lang="en-US" dirty="0"/>
              <a:t>example in India the mean length of the cycle was 23.4 days</a:t>
            </a:r>
            <a:r>
              <a:rPr lang="en-US" dirty="0" smtClean="0"/>
              <a:t>.</a:t>
            </a:r>
          </a:p>
          <a:p>
            <a:r>
              <a:rPr lang="en-US" dirty="0" smtClean="0"/>
              <a:t> </a:t>
            </a:r>
            <a:r>
              <a:rPr lang="en-US" dirty="0"/>
              <a:t>In Egypt it was 24.2 days and in Sudan it was 28 days</a:t>
            </a:r>
            <a:r>
              <a:rPr lang="en-US" dirty="0" smtClean="0"/>
              <a:t>.</a:t>
            </a:r>
          </a:p>
          <a:p>
            <a:r>
              <a:rPr lang="en-US" dirty="0" smtClean="0"/>
              <a:t> </a:t>
            </a:r>
            <a:r>
              <a:rPr lang="en-US" dirty="0" err="1"/>
              <a:t>Oestrus</a:t>
            </a:r>
            <a:r>
              <a:rPr lang="en-US" dirty="0"/>
              <a:t> lasts about 4 to 6 days in general. </a:t>
            </a:r>
            <a:endParaRPr lang="en-US" dirty="0" smtClean="0"/>
          </a:p>
          <a:p>
            <a:r>
              <a:rPr lang="en-US" dirty="0" smtClean="0"/>
              <a:t>The </a:t>
            </a:r>
            <a:r>
              <a:rPr lang="en-US" dirty="0" err="1"/>
              <a:t>prooestrous</a:t>
            </a:r>
            <a:r>
              <a:rPr lang="en-US" dirty="0"/>
              <a:t> phase lasts about 6 days and the </a:t>
            </a:r>
            <a:r>
              <a:rPr lang="en-US" dirty="0" err="1"/>
              <a:t>atretic</a:t>
            </a:r>
            <a:r>
              <a:rPr lang="en-US" dirty="0"/>
              <a:t> phase lasts 7 to 10 days</a:t>
            </a:r>
            <a:r>
              <a:rPr lang="en-US" dirty="0" smtClean="0"/>
              <a:t>.</a:t>
            </a:r>
          </a:p>
          <a:p>
            <a:r>
              <a:rPr lang="en-US" dirty="0" smtClean="0"/>
              <a:t> </a:t>
            </a:r>
            <a:r>
              <a:rPr lang="en-US" dirty="0"/>
              <a:t>In the </a:t>
            </a:r>
            <a:r>
              <a:rPr lang="en-US" dirty="0" err="1"/>
              <a:t>bactrian</a:t>
            </a:r>
            <a:r>
              <a:rPr lang="en-US" dirty="0"/>
              <a:t> camel the duration of the cycle averages 19 days (range 14 to 24 days), the </a:t>
            </a:r>
            <a:r>
              <a:rPr lang="en-US" dirty="0" err="1"/>
              <a:t>prooestrous</a:t>
            </a:r>
            <a:r>
              <a:rPr lang="en-US" dirty="0"/>
              <a:t> or developing phase lasts 5 days</a:t>
            </a:r>
            <a:r>
              <a:rPr lang="en-US" dirty="0" smtClean="0"/>
              <a:t>.</a:t>
            </a:r>
            <a:endParaRPr lang="en-US" dirty="0"/>
          </a:p>
          <a:p>
            <a:endParaRPr lang="en-US" dirty="0" smtClean="0"/>
          </a:p>
        </p:txBody>
      </p:sp>
    </p:spTree>
    <p:extLst>
      <p:ext uri="{BB962C8B-B14F-4D97-AF65-F5344CB8AC3E}">
        <p14:creationId xmlns:p14="http://schemas.microsoft.com/office/powerpoint/2010/main" val="2358965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b="1" dirty="0"/>
              <a:t>2.2.5 Mating</a:t>
            </a:r>
            <a:br>
              <a:rPr lang="en-US" b="1" dirty="0"/>
            </a:br>
            <a:endParaRPr lang="en-US" dirty="0"/>
          </a:p>
        </p:txBody>
      </p:sp>
      <p:sp>
        <p:nvSpPr>
          <p:cNvPr id="3" name="Content Placeholder 2"/>
          <p:cNvSpPr>
            <a:spLocks noGrp="1"/>
          </p:cNvSpPr>
          <p:nvPr>
            <p:ph idx="1"/>
          </p:nvPr>
        </p:nvSpPr>
        <p:spPr>
          <a:xfrm>
            <a:off x="381000" y="838200"/>
            <a:ext cx="8229600" cy="5638800"/>
          </a:xfrm>
        </p:spPr>
        <p:txBody>
          <a:bodyPr>
            <a:normAutofit fontScale="85000" lnSpcReduction="10000"/>
          </a:bodyPr>
          <a:lstStyle/>
          <a:p>
            <a:r>
              <a:rPr lang="en-US" dirty="0" smtClean="0"/>
              <a:t>The </a:t>
            </a:r>
            <a:r>
              <a:rPr lang="en-US" b="1" dirty="0" smtClean="0"/>
              <a:t>mating </a:t>
            </a:r>
            <a:r>
              <a:rPr lang="en-US" b="1" dirty="0" err="1"/>
              <a:t>behaviour</a:t>
            </a:r>
            <a:r>
              <a:rPr lang="en-US" b="1" dirty="0"/>
              <a:t> </a:t>
            </a:r>
            <a:r>
              <a:rPr lang="en-US" dirty="0"/>
              <a:t>among </a:t>
            </a:r>
            <a:r>
              <a:rPr lang="en-US" b="1" dirty="0"/>
              <a:t>camels differs </a:t>
            </a:r>
            <a:r>
              <a:rPr lang="en-US" dirty="0"/>
              <a:t>from that of other ruminants, and indicated </a:t>
            </a:r>
            <a:r>
              <a:rPr lang="en-US" b="1" dirty="0"/>
              <a:t>the essential relationship between conformation </a:t>
            </a:r>
            <a:r>
              <a:rPr lang="en-US" dirty="0"/>
              <a:t>and </a:t>
            </a:r>
            <a:r>
              <a:rPr lang="en-US" b="1" dirty="0"/>
              <a:t>mating </a:t>
            </a:r>
            <a:r>
              <a:rPr lang="en-US" b="1" dirty="0" err="1"/>
              <a:t>behaviour</a:t>
            </a:r>
            <a:r>
              <a:rPr lang="en-US" b="1" dirty="0" smtClean="0"/>
              <a:t>.</a:t>
            </a:r>
          </a:p>
          <a:p>
            <a:pPr marL="0" indent="0">
              <a:buNone/>
            </a:pPr>
            <a:endParaRPr lang="en-US" dirty="0"/>
          </a:p>
          <a:p>
            <a:r>
              <a:rPr lang="en-US" b="1" dirty="0"/>
              <a:t>Copulation often starts</a:t>
            </a:r>
            <a:r>
              <a:rPr lang="en-US" dirty="0"/>
              <a:t> with </a:t>
            </a:r>
            <a:r>
              <a:rPr lang="en-US" b="1" dirty="0"/>
              <a:t>courtship</a:t>
            </a:r>
            <a:r>
              <a:rPr lang="en-US" dirty="0"/>
              <a:t> involving a </a:t>
            </a:r>
            <a:r>
              <a:rPr lang="en-US" b="1" dirty="0"/>
              <a:t>necking exercise. </a:t>
            </a:r>
            <a:endParaRPr lang="en-US" b="1" dirty="0" smtClean="0"/>
          </a:p>
          <a:p>
            <a:pPr marL="0" indent="0">
              <a:buNone/>
            </a:pPr>
            <a:endParaRPr lang="en-US" dirty="0" smtClean="0"/>
          </a:p>
          <a:p>
            <a:r>
              <a:rPr lang="en-US" dirty="0" smtClean="0"/>
              <a:t>Khan </a:t>
            </a:r>
            <a:r>
              <a:rPr lang="en-US" dirty="0"/>
              <a:t>and </a:t>
            </a:r>
            <a:r>
              <a:rPr lang="en-US" dirty="0" err="1"/>
              <a:t>Kholi</a:t>
            </a:r>
            <a:r>
              <a:rPr lang="en-US" dirty="0"/>
              <a:t> (1973b) indicate that in </a:t>
            </a:r>
            <a:r>
              <a:rPr lang="en-US" b="1" dirty="0"/>
              <a:t>courtship</a:t>
            </a:r>
            <a:r>
              <a:rPr lang="en-US" dirty="0"/>
              <a:t> the male may </a:t>
            </a:r>
            <a:r>
              <a:rPr lang="en-US" b="1" dirty="0"/>
              <a:t>not only smell the female genitalia</a:t>
            </a:r>
            <a:r>
              <a:rPr lang="en-US" dirty="0"/>
              <a:t> but may even </a:t>
            </a:r>
            <a:r>
              <a:rPr lang="en-US" b="1" dirty="0"/>
              <a:t>bite her in this region</a:t>
            </a:r>
            <a:r>
              <a:rPr lang="en-US" dirty="0"/>
              <a:t>, or around the </a:t>
            </a:r>
            <a:r>
              <a:rPr lang="en-US" b="1" dirty="0"/>
              <a:t>hump</a:t>
            </a:r>
            <a:r>
              <a:rPr lang="en-US" dirty="0"/>
              <a:t>. </a:t>
            </a:r>
            <a:endParaRPr lang="en-US" dirty="0" smtClean="0"/>
          </a:p>
          <a:p>
            <a:pPr marL="0" indent="0">
              <a:buNone/>
            </a:pPr>
            <a:endParaRPr lang="en-US" dirty="0" smtClean="0"/>
          </a:p>
          <a:p>
            <a:r>
              <a:rPr lang="en-US" dirty="0" smtClean="0"/>
              <a:t>Bleeding </a:t>
            </a:r>
            <a:r>
              <a:rPr lang="en-US" dirty="0"/>
              <a:t>due to </a:t>
            </a:r>
            <a:r>
              <a:rPr lang="en-US" b="1" dirty="0"/>
              <a:t>severe bites </a:t>
            </a:r>
            <a:r>
              <a:rPr lang="en-US" dirty="0"/>
              <a:t>is</a:t>
            </a:r>
            <a:r>
              <a:rPr lang="en-US" b="1" dirty="0"/>
              <a:t> </a:t>
            </a:r>
            <a:r>
              <a:rPr lang="en-US" b="1" dirty="0" smtClean="0"/>
              <a:t>common</a:t>
            </a:r>
            <a:r>
              <a:rPr lang="en-US" dirty="0"/>
              <a:t>.</a:t>
            </a:r>
          </a:p>
          <a:p>
            <a:pPr marL="0" indent="0">
              <a:buNone/>
            </a:pPr>
            <a:endParaRPr lang="en-US" dirty="0"/>
          </a:p>
        </p:txBody>
      </p:sp>
    </p:spTree>
    <p:extLst>
      <p:ext uri="{BB962C8B-B14F-4D97-AF65-F5344CB8AC3E}">
        <p14:creationId xmlns:p14="http://schemas.microsoft.com/office/powerpoint/2010/main" val="229605034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534400" cy="6324600"/>
          </a:xfrm>
        </p:spPr>
        <p:txBody>
          <a:bodyPr>
            <a:normAutofit fontScale="85000" lnSpcReduction="20000"/>
          </a:bodyPr>
          <a:lstStyle/>
          <a:p>
            <a:r>
              <a:rPr lang="en-US" dirty="0"/>
              <a:t>Often </a:t>
            </a:r>
            <a:r>
              <a:rPr lang="en-US" b="1" dirty="0"/>
              <a:t>the strong male </a:t>
            </a:r>
            <a:r>
              <a:rPr lang="en-US" dirty="0"/>
              <a:t>may </a:t>
            </a:r>
            <a:r>
              <a:rPr lang="en-US" b="1" dirty="0"/>
              <a:t>simply round up the female</a:t>
            </a:r>
            <a:r>
              <a:rPr lang="en-US" dirty="0"/>
              <a:t> and </a:t>
            </a:r>
            <a:r>
              <a:rPr lang="en-US" b="1" dirty="0"/>
              <a:t>crouch her after exhaustion for service </a:t>
            </a:r>
            <a:r>
              <a:rPr lang="en-US" dirty="0"/>
              <a:t>(Hartley, 1979</a:t>
            </a:r>
            <a:r>
              <a:rPr lang="en-US" dirty="0" smtClean="0"/>
              <a:t>).</a:t>
            </a:r>
          </a:p>
          <a:p>
            <a:pPr marL="0" indent="0">
              <a:buNone/>
            </a:pPr>
            <a:r>
              <a:rPr lang="en-US" dirty="0" smtClean="0"/>
              <a:t> </a:t>
            </a:r>
          </a:p>
          <a:p>
            <a:r>
              <a:rPr lang="en-US" dirty="0" smtClean="0"/>
              <a:t>Usually </a:t>
            </a:r>
            <a:r>
              <a:rPr lang="en-US" dirty="0"/>
              <a:t>the </a:t>
            </a:r>
            <a:r>
              <a:rPr lang="en-US" b="1" dirty="0"/>
              <a:t>male induces </a:t>
            </a:r>
            <a:r>
              <a:rPr lang="en-US" dirty="0"/>
              <a:t>the </a:t>
            </a:r>
            <a:r>
              <a:rPr lang="en-US" b="1" dirty="0"/>
              <a:t>female into a sitting </a:t>
            </a:r>
            <a:r>
              <a:rPr lang="en-US" dirty="0"/>
              <a:t>position, and those in </a:t>
            </a:r>
            <a:r>
              <a:rPr lang="en-US" dirty="0" err="1"/>
              <a:t>oestrus</a:t>
            </a:r>
            <a:r>
              <a:rPr lang="en-US" dirty="0"/>
              <a:t>, especially those in season for </a:t>
            </a:r>
            <a:r>
              <a:rPr lang="en-US" b="1" dirty="0"/>
              <a:t>the first time</a:t>
            </a:r>
            <a:r>
              <a:rPr lang="en-US" dirty="0"/>
              <a:t>, </a:t>
            </a:r>
            <a:r>
              <a:rPr lang="en-US" b="1" dirty="0"/>
              <a:t>will readily assume this position</a:t>
            </a:r>
            <a:r>
              <a:rPr lang="en-US" dirty="0"/>
              <a:t>. </a:t>
            </a:r>
            <a:endParaRPr lang="en-US" dirty="0" smtClean="0"/>
          </a:p>
          <a:p>
            <a:pPr marL="0" indent="0">
              <a:buNone/>
            </a:pPr>
            <a:endParaRPr lang="en-US" dirty="0" smtClean="0"/>
          </a:p>
          <a:p>
            <a:r>
              <a:rPr lang="en-US" b="1" dirty="0" smtClean="0"/>
              <a:t>The </a:t>
            </a:r>
            <a:r>
              <a:rPr lang="en-US" b="1" dirty="0"/>
              <a:t>male then grasps the female</a:t>
            </a:r>
            <a:r>
              <a:rPr lang="en-US" dirty="0"/>
              <a:t> with </a:t>
            </a:r>
            <a:r>
              <a:rPr lang="en-US" b="1" dirty="0"/>
              <a:t>his forelegs</a:t>
            </a:r>
            <a:r>
              <a:rPr lang="en-US" dirty="0"/>
              <a:t>, while </a:t>
            </a:r>
            <a:r>
              <a:rPr lang="en-US" b="1" dirty="0"/>
              <a:t>most of his weight rests</a:t>
            </a:r>
            <a:r>
              <a:rPr lang="en-US" dirty="0"/>
              <a:t> on </a:t>
            </a:r>
            <a:r>
              <a:rPr lang="en-US" b="1" dirty="0"/>
              <a:t>his buttocks</a:t>
            </a:r>
            <a:r>
              <a:rPr lang="en-US" dirty="0"/>
              <a:t>, with all the joints in </a:t>
            </a:r>
            <a:r>
              <a:rPr lang="en-US" b="1" dirty="0"/>
              <a:t>his back legs </a:t>
            </a:r>
            <a:r>
              <a:rPr lang="en-US" b="1" dirty="0" smtClean="0"/>
              <a:t>flexed</a:t>
            </a:r>
            <a:r>
              <a:rPr lang="en-US" dirty="0" smtClean="0"/>
              <a:t>.</a:t>
            </a:r>
          </a:p>
          <a:p>
            <a:endParaRPr lang="en-US" dirty="0"/>
          </a:p>
          <a:p>
            <a:r>
              <a:rPr lang="en-US" dirty="0" smtClean="0"/>
              <a:t>The </a:t>
            </a:r>
            <a:r>
              <a:rPr lang="en-US" dirty="0"/>
              <a:t>animals thus face in the</a:t>
            </a:r>
            <a:r>
              <a:rPr lang="en-US" b="1" dirty="0"/>
              <a:t> same direction</a:t>
            </a:r>
            <a:r>
              <a:rPr lang="en-US" dirty="0"/>
              <a:t>. </a:t>
            </a:r>
            <a:endParaRPr lang="en-US" dirty="0" smtClean="0"/>
          </a:p>
          <a:p>
            <a:r>
              <a:rPr lang="en-US" dirty="0" smtClean="0"/>
              <a:t>During </a:t>
            </a:r>
            <a:r>
              <a:rPr lang="en-US" dirty="0"/>
              <a:t>a </a:t>
            </a:r>
            <a:r>
              <a:rPr lang="en-US" b="1" dirty="0"/>
              <a:t>single mating session </a:t>
            </a:r>
            <a:r>
              <a:rPr lang="en-US" dirty="0"/>
              <a:t>the male may </a:t>
            </a:r>
            <a:r>
              <a:rPr lang="en-US" b="1" dirty="0"/>
              <a:t>ejaculate three or four times</a:t>
            </a:r>
            <a:r>
              <a:rPr lang="en-US" dirty="0"/>
              <a:t>, each service being preceded</a:t>
            </a:r>
            <a:r>
              <a:rPr lang="en-US" b="1" dirty="0"/>
              <a:t> </a:t>
            </a:r>
            <a:r>
              <a:rPr lang="en-US" dirty="0"/>
              <a:t>by</a:t>
            </a:r>
            <a:r>
              <a:rPr lang="en-US" b="1" dirty="0"/>
              <a:t> fresh penile penetration.</a:t>
            </a:r>
          </a:p>
        </p:txBody>
      </p:sp>
    </p:spTree>
    <p:extLst>
      <p:ext uri="{BB962C8B-B14F-4D97-AF65-F5344CB8AC3E}">
        <p14:creationId xmlns:p14="http://schemas.microsoft.com/office/powerpoint/2010/main" val="294588951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458200" cy="5638800"/>
          </a:xfrm>
        </p:spPr>
        <p:txBody>
          <a:bodyPr>
            <a:normAutofit/>
          </a:bodyPr>
          <a:lstStyle/>
          <a:p>
            <a:r>
              <a:rPr lang="en-US" dirty="0"/>
              <a:t>It is </a:t>
            </a:r>
            <a:r>
              <a:rPr lang="en-US" b="1" dirty="0"/>
              <a:t>common</a:t>
            </a:r>
            <a:r>
              <a:rPr lang="en-US" dirty="0"/>
              <a:t> for </a:t>
            </a:r>
            <a:r>
              <a:rPr lang="en-US" b="1" dirty="0" smtClean="0"/>
              <a:t>camel men </a:t>
            </a:r>
            <a:r>
              <a:rPr lang="en-US" b="1" dirty="0"/>
              <a:t>to aid </a:t>
            </a:r>
            <a:r>
              <a:rPr lang="en-US" dirty="0"/>
              <a:t>the entrance of the male penis into the female genitalia, </a:t>
            </a:r>
            <a:r>
              <a:rPr lang="en-US" dirty="0" smtClean="0"/>
              <a:t>although </a:t>
            </a:r>
            <a:r>
              <a:rPr lang="en-US" dirty="0"/>
              <a:t>males are also believed capable of locating the vulvar opening by themselves by rotating the erect </a:t>
            </a:r>
            <a:r>
              <a:rPr lang="en-US" b="1" dirty="0"/>
              <a:t>penis on its longitudinal axis</a:t>
            </a:r>
            <a:r>
              <a:rPr lang="en-US" dirty="0" smtClean="0"/>
              <a:t>.</a:t>
            </a:r>
          </a:p>
          <a:p>
            <a:pPr marL="0" indent="0">
              <a:buNone/>
            </a:pPr>
            <a:endParaRPr lang="en-US" dirty="0"/>
          </a:p>
          <a:p>
            <a:r>
              <a:rPr lang="en-US" dirty="0" smtClean="0"/>
              <a:t> </a:t>
            </a:r>
            <a:r>
              <a:rPr lang="en-US" b="1" dirty="0"/>
              <a:t>In Somalia</a:t>
            </a:r>
            <a:r>
              <a:rPr lang="en-US" dirty="0"/>
              <a:t>, Hartley (1979) noted that </a:t>
            </a:r>
            <a:r>
              <a:rPr lang="en-US" b="1" dirty="0"/>
              <a:t>hand service by herdsmen </a:t>
            </a:r>
            <a:r>
              <a:rPr lang="en-US" dirty="0"/>
              <a:t>well known to the </a:t>
            </a:r>
            <a:r>
              <a:rPr lang="en-US" b="1" dirty="0"/>
              <a:t>male camel is common</a:t>
            </a:r>
            <a:r>
              <a:rPr lang="en-US" b="1" dirty="0" smtClean="0"/>
              <a:t>.</a:t>
            </a:r>
          </a:p>
          <a:p>
            <a:pPr marL="0" indent="0">
              <a:buNone/>
            </a:pPr>
            <a:endParaRPr lang="en-US" dirty="0" smtClean="0"/>
          </a:p>
          <a:p>
            <a:pPr marL="0" indent="0">
              <a:buNone/>
            </a:pPr>
            <a:endParaRPr lang="en-US" dirty="0" smtClean="0"/>
          </a:p>
        </p:txBody>
      </p:sp>
    </p:spTree>
    <p:extLst>
      <p:ext uri="{BB962C8B-B14F-4D97-AF65-F5344CB8AC3E}">
        <p14:creationId xmlns:p14="http://schemas.microsoft.com/office/powerpoint/2010/main" val="17775914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96000"/>
          </a:xfrm>
        </p:spPr>
        <p:txBody>
          <a:bodyPr>
            <a:normAutofit fontScale="92500" lnSpcReduction="10000"/>
          </a:bodyPr>
          <a:lstStyle/>
          <a:p>
            <a:r>
              <a:rPr lang="en-US" b="1" dirty="0"/>
              <a:t>Copulation</a:t>
            </a:r>
            <a:r>
              <a:rPr lang="en-US" dirty="0"/>
              <a:t> among camels may last for a </a:t>
            </a:r>
            <a:r>
              <a:rPr lang="en-US" b="1" dirty="0"/>
              <a:t>short time––12–30 minutes, </a:t>
            </a:r>
            <a:r>
              <a:rPr lang="en-US" b="1" dirty="0" smtClean="0"/>
              <a:t>but </a:t>
            </a:r>
            <a:r>
              <a:rPr lang="en-US" dirty="0" smtClean="0"/>
              <a:t>according </a:t>
            </a:r>
            <a:r>
              <a:rPr lang="en-US" dirty="0"/>
              <a:t>to </a:t>
            </a:r>
            <a:r>
              <a:rPr lang="en-US" dirty="0" err="1" smtClean="0"/>
              <a:t>Droandi</a:t>
            </a:r>
            <a:r>
              <a:rPr lang="en-US" dirty="0"/>
              <a:t>, </a:t>
            </a:r>
            <a:r>
              <a:rPr lang="en-US" dirty="0" smtClean="0"/>
              <a:t>(1915)  </a:t>
            </a:r>
            <a:r>
              <a:rPr lang="en-US" b="1" dirty="0"/>
              <a:t>for an </a:t>
            </a:r>
            <a:r>
              <a:rPr lang="en-US" b="1" dirty="0" smtClean="0"/>
              <a:t>hour.</a:t>
            </a:r>
          </a:p>
          <a:p>
            <a:pPr marL="0" indent="0">
              <a:buNone/>
            </a:pPr>
            <a:endParaRPr lang="en-US" dirty="0" smtClean="0"/>
          </a:p>
          <a:p>
            <a:r>
              <a:rPr lang="en-US" dirty="0" smtClean="0"/>
              <a:t>Leonard </a:t>
            </a:r>
            <a:r>
              <a:rPr lang="en-US" dirty="0"/>
              <a:t>(1894) suggested that mating could </a:t>
            </a:r>
            <a:r>
              <a:rPr lang="en-US" b="1" dirty="0"/>
              <a:t>last the whole day</a:t>
            </a:r>
            <a:r>
              <a:rPr lang="en-US" dirty="0"/>
              <a:t>, with breaks for the male to ward off any </a:t>
            </a:r>
            <a:r>
              <a:rPr lang="en-US" b="1" dirty="0"/>
              <a:t>external disturbances</a:t>
            </a:r>
            <a:r>
              <a:rPr lang="en-US" dirty="0"/>
              <a:t>. </a:t>
            </a:r>
            <a:endParaRPr lang="en-US" dirty="0" smtClean="0"/>
          </a:p>
          <a:p>
            <a:pPr marL="0" indent="0">
              <a:buNone/>
            </a:pPr>
            <a:endParaRPr lang="en-US" dirty="0" smtClean="0"/>
          </a:p>
          <a:p>
            <a:r>
              <a:rPr lang="en-US" dirty="0" smtClean="0"/>
              <a:t>Other </a:t>
            </a:r>
            <a:r>
              <a:rPr lang="en-US" dirty="0"/>
              <a:t>camels often gather </a:t>
            </a:r>
            <a:r>
              <a:rPr lang="en-US" b="1" dirty="0"/>
              <a:t>around</a:t>
            </a:r>
            <a:r>
              <a:rPr lang="en-US" dirty="0"/>
              <a:t> the </a:t>
            </a:r>
            <a:r>
              <a:rPr lang="en-US" b="1" dirty="0"/>
              <a:t>copulating couple. </a:t>
            </a:r>
            <a:endParaRPr lang="en-US" b="1" dirty="0" smtClean="0"/>
          </a:p>
          <a:p>
            <a:r>
              <a:rPr lang="en-US" dirty="0" smtClean="0"/>
              <a:t>At </a:t>
            </a:r>
            <a:r>
              <a:rPr lang="en-US" dirty="0"/>
              <a:t>the </a:t>
            </a:r>
            <a:r>
              <a:rPr lang="en-US" b="1" dirty="0"/>
              <a:t>end of the mating</a:t>
            </a:r>
            <a:r>
              <a:rPr lang="en-US" dirty="0"/>
              <a:t> act the male tends to gurgle and froth at </a:t>
            </a:r>
            <a:r>
              <a:rPr lang="en-US" b="1" dirty="0"/>
              <a:t>the mouth</a:t>
            </a:r>
            <a:r>
              <a:rPr lang="en-US" dirty="0"/>
              <a:t>, while </a:t>
            </a:r>
            <a:r>
              <a:rPr lang="en-US" b="1" dirty="0"/>
              <a:t>the female </a:t>
            </a:r>
            <a:r>
              <a:rPr lang="en-US" dirty="0"/>
              <a:t>is </a:t>
            </a:r>
            <a:r>
              <a:rPr lang="en-US" b="1" dirty="0"/>
              <a:t>inclined to bleat excessively</a:t>
            </a:r>
            <a:r>
              <a:rPr lang="en-US" dirty="0"/>
              <a:t>.</a:t>
            </a:r>
          </a:p>
          <a:p>
            <a:endParaRPr lang="en-US" dirty="0"/>
          </a:p>
        </p:txBody>
      </p:sp>
    </p:spTree>
    <p:extLst>
      <p:ext uri="{BB962C8B-B14F-4D97-AF65-F5344CB8AC3E}">
        <p14:creationId xmlns:p14="http://schemas.microsoft.com/office/powerpoint/2010/main" val="418552698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229600" cy="5943600"/>
          </a:xfrm>
        </p:spPr>
        <p:txBody>
          <a:bodyPr>
            <a:normAutofit fontScale="92500" lnSpcReduction="20000"/>
          </a:bodyPr>
          <a:lstStyle/>
          <a:p>
            <a:r>
              <a:rPr lang="en-US" dirty="0"/>
              <a:t>Using the </a:t>
            </a:r>
            <a:r>
              <a:rPr lang="en-US" b="1" dirty="0"/>
              <a:t>artificial vagina </a:t>
            </a:r>
            <a:r>
              <a:rPr lang="en-US" dirty="0"/>
              <a:t>method, Khan and </a:t>
            </a:r>
            <a:r>
              <a:rPr lang="en-US" dirty="0" err="1"/>
              <a:t>Kholi</a:t>
            </a:r>
            <a:r>
              <a:rPr lang="en-US" dirty="0"/>
              <a:t> (1973b and c) estimated the volume of </a:t>
            </a:r>
            <a:r>
              <a:rPr lang="en-US" dirty="0" err="1"/>
              <a:t>Bikaneri</a:t>
            </a:r>
            <a:r>
              <a:rPr lang="en-US" dirty="0"/>
              <a:t> camel </a:t>
            </a:r>
            <a:r>
              <a:rPr lang="en-US" b="1" dirty="0"/>
              <a:t>ejaculates</a:t>
            </a:r>
            <a:r>
              <a:rPr lang="en-US" dirty="0"/>
              <a:t> to </a:t>
            </a:r>
            <a:r>
              <a:rPr lang="en-US" b="1" dirty="0"/>
              <a:t>average 3.1 ml </a:t>
            </a:r>
            <a:r>
              <a:rPr lang="en-US" dirty="0"/>
              <a:t>(</a:t>
            </a:r>
            <a:r>
              <a:rPr lang="en-US" b="1" dirty="0"/>
              <a:t>range 1–10 ml). </a:t>
            </a:r>
            <a:endParaRPr lang="en-US" b="1" dirty="0" smtClean="0"/>
          </a:p>
          <a:p>
            <a:pPr marL="0" indent="0">
              <a:buNone/>
            </a:pPr>
            <a:endParaRPr lang="en-US" dirty="0" smtClean="0"/>
          </a:p>
          <a:p>
            <a:r>
              <a:rPr lang="en-US" dirty="0" smtClean="0"/>
              <a:t>Though </a:t>
            </a:r>
            <a:r>
              <a:rPr lang="en-US" dirty="0"/>
              <a:t>subject to </a:t>
            </a:r>
            <a:r>
              <a:rPr lang="en-US" b="1" dirty="0"/>
              <a:t>individual variations </a:t>
            </a:r>
            <a:r>
              <a:rPr lang="en-US" dirty="0"/>
              <a:t>the trait was </a:t>
            </a:r>
            <a:r>
              <a:rPr lang="en-US" b="1" dirty="0"/>
              <a:t>unaffected by age.</a:t>
            </a:r>
            <a:r>
              <a:rPr lang="en-US" dirty="0"/>
              <a:t> </a:t>
            </a:r>
            <a:endParaRPr lang="en-US" dirty="0" smtClean="0"/>
          </a:p>
          <a:p>
            <a:r>
              <a:rPr lang="en-US" b="1" dirty="0" smtClean="0"/>
              <a:t>Semen </a:t>
            </a:r>
            <a:r>
              <a:rPr lang="en-US" b="1" dirty="0"/>
              <a:t>appeared white in </a:t>
            </a:r>
            <a:r>
              <a:rPr lang="en-US" b="1" dirty="0" err="1"/>
              <a:t>colour</a:t>
            </a:r>
            <a:r>
              <a:rPr lang="en-US" dirty="0"/>
              <a:t> with </a:t>
            </a:r>
            <a:r>
              <a:rPr lang="en-US" b="1" dirty="0"/>
              <a:t>a thick viscid consistency and had an average pH of 7. 8 </a:t>
            </a:r>
            <a:r>
              <a:rPr lang="en-US" dirty="0"/>
              <a:t>(</a:t>
            </a:r>
            <a:r>
              <a:rPr lang="en-US" b="1" dirty="0"/>
              <a:t>range 7.2–8.8</a:t>
            </a:r>
            <a:r>
              <a:rPr lang="en-US" b="1" dirty="0" smtClean="0"/>
              <a:t>).</a:t>
            </a:r>
          </a:p>
          <a:p>
            <a:pPr marL="0" indent="0">
              <a:buNone/>
            </a:pPr>
            <a:endParaRPr lang="en-US" dirty="0"/>
          </a:p>
          <a:p>
            <a:r>
              <a:rPr lang="en-US" dirty="0" smtClean="0"/>
              <a:t>The </a:t>
            </a:r>
            <a:r>
              <a:rPr lang="en-US" b="1" dirty="0"/>
              <a:t>mass motility </a:t>
            </a:r>
            <a:r>
              <a:rPr lang="en-US" dirty="0"/>
              <a:t>and </a:t>
            </a:r>
            <a:r>
              <a:rPr lang="en-US" b="1" dirty="0"/>
              <a:t>the percentage of spermatozoa</a:t>
            </a:r>
            <a:r>
              <a:rPr lang="en-US" dirty="0"/>
              <a:t> showing </a:t>
            </a:r>
            <a:r>
              <a:rPr lang="en-US" b="1" dirty="0"/>
              <a:t>progressive motility improved with subsequent ejaculates</a:t>
            </a:r>
            <a:r>
              <a:rPr lang="en-US" dirty="0"/>
              <a:t>.</a:t>
            </a:r>
          </a:p>
        </p:txBody>
      </p:sp>
    </p:spTree>
    <p:extLst>
      <p:ext uri="{BB962C8B-B14F-4D97-AF65-F5344CB8AC3E}">
        <p14:creationId xmlns:p14="http://schemas.microsoft.com/office/powerpoint/2010/main" val="306140165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19800"/>
          </a:xfrm>
        </p:spPr>
        <p:txBody>
          <a:bodyPr>
            <a:normAutofit/>
          </a:bodyPr>
          <a:lstStyle/>
          <a:p>
            <a:r>
              <a:rPr lang="en-US" b="1" dirty="0"/>
              <a:t>Ovulation</a:t>
            </a:r>
            <a:endParaRPr lang="en-US" dirty="0"/>
          </a:p>
          <a:p>
            <a:r>
              <a:rPr lang="en-US" dirty="0"/>
              <a:t>Ovulation in the camel occurs normally after the coitus and in this respect it resembles that of cat and rabbit</a:t>
            </a:r>
            <a:r>
              <a:rPr lang="en-US" dirty="0" smtClean="0"/>
              <a:t>.</a:t>
            </a:r>
          </a:p>
          <a:p>
            <a:r>
              <a:rPr lang="en-US" dirty="0" smtClean="0"/>
              <a:t> </a:t>
            </a:r>
            <a:r>
              <a:rPr lang="en-US" dirty="0"/>
              <a:t>It is known that in these animals the neuroendocrine reflex involving the initiation of </a:t>
            </a:r>
            <a:r>
              <a:rPr lang="en-US" dirty="0" err="1"/>
              <a:t>luteinising</a:t>
            </a:r>
            <a:r>
              <a:rPr lang="en-US" dirty="0"/>
              <a:t> hormone release is delayed until coitus occurs. </a:t>
            </a:r>
            <a:endParaRPr lang="en-US" dirty="0" smtClean="0"/>
          </a:p>
          <a:p>
            <a:r>
              <a:rPr lang="en-US" dirty="0" smtClean="0"/>
              <a:t>Ovulation </a:t>
            </a:r>
            <a:r>
              <a:rPr lang="en-US" dirty="0"/>
              <a:t>occurs 32 to 40 hours after copulation under the influence of </a:t>
            </a:r>
            <a:r>
              <a:rPr lang="en-US" dirty="0" err="1"/>
              <a:t>luteinising</a:t>
            </a:r>
            <a:r>
              <a:rPr lang="en-US" dirty="0"/>
              <a:t> hormone (LH).</a:t>
            </a:r>
          </a:p>
        </p:txBody>
      </p:sp>
    </p:spTree>
    <p:extLst>
      <p:ext uri="{BB962C8B-B14F-4D97-AF65-F5344CB8AC3E}">
        <p14:creationId xmlns:p14="http://schemas.microsoft.com/office/powerpoint/2010/main" val="411116094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943600"/>
          </a:xfrm>
        </p:spPr>
        <p:txBody>
          <a:bodyPr>
            <a:normAutofit lnSpcReduction="10000"/>
          </a:bodyPr>
          <a:lstStyle/>
          <a:p>
            <a:r>
              <a:rPr lang="en-US" dirty="0"/>
              <a:t>In the </a:t>
            </a:r>
            <a:r>
              <a:rPr lang="en-US" dirty="0" err="1"/>
              <a:t>bactrian</a:t>
            </a:r>
            <a:r>
              <a:rPr lang="en-US" dirty="0"/>
              <a:t> camel ovulation also takes place within 36 to 48 hours after coitus. Deposition of a minimum of 1 ml seminal plasma in the vagina or the uterus is required for ovulation to occur. </a:t>
            </a:r>
            <a:endParaRPr lang="en-US" dirty="0" smtClean="0"/>
          </a:p>
          <a:p>
            <a:r>
              <a:rPr lang="en-US" dirty="0" smtClean="0"/>
              <a:t>Spermatozoa </a:t>
            </a:r>
            <a:r>
              <a:rPr lang="en-US" dirty="0"/>
              <a:t>could not induce ovulation. Intramuscular administration of luteinizing hormone (LH), human chorionic </a:t>
            </a:r>
            <a:r>
              <a:rPr lang="en-US" dirty="0" err="1"/>
              <a:t>gonadotrophone</a:t>
            </a:r>
            <a:r>
              <a:rPr lang="en-US" dirty="0"/>
              <a:t> (HCG) and luteinizing hormone-releasing hormone (LH-RH) produced ovulation in a similar manner to that of seminal plasma</a:t>
            </a:r>
          </a:p>
        </p:txBody>
      </p:sp>
    </p:spTree>
    <p:extLst>
      <p:ext uri="{BB962C8B-B14F-4D97-AF65-F5344CB8AC3E}">
        <p14:creationId xmlns:p14="http://schemas.microsoft.com/office/powerpoint/2010/main" val="40538282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5134</TotalTime>
  <Words>12475</Words>
  <Application>Microsoft Office PowerPoint</Application>
  <PresentationFormat>On-screen Show (4:3)</PresentationFormat>
  <Paragraphs>761</Paragraphs>
  <Slides>155</Slides>
  <Notes>0</Notes>
  <HiddenSlides>0</HiddenSlides>
  <MMClips>0</MMClips>
  <ScaleCrop>false</ScaleCrop>
  <HeadingPairs>
    <vt:vector size="4" baseType="variant">
      <vt:variant>
        <vt:lpstr>Theme</vt:lpstr>
      </vt:variant>
      <vt:variant>
        <vt:i4>1</vt:i4>
      </vt:variant>
      <vt:variant>
        <vt:lpstr>Slide Titles</vt:lpstr>
      </vt:variant>
      <vt:variant>
        <vt:i4>155</vt:i4>
      </vt:variant>
    </vt:vector>
  </HeadingPairs>
  <TitlesOfParts>
    <vt:vector size="156" baseType="lpstr">
      <vt:lpstr>Office Theme</vt:lpstr>
      <vt:lpstr>Wollo University  School of Veterinary Medicine  </vt:lpstr>
      <vt:lpstr>Ch-1. INTRODUCTION </vt:lpstr>
      <vt:lpstr>PowerPoint Presentation</vt:lpstr>
      <vt:lpstr>Introduction </vt:lpstr>
      <vt:lpstr>PowerPoint Presentation</vt:lpstr>
      <vt:lpstr>PowerPoint Presentation</vt:lpstr>
      <vt:lpstr>Figure 1. Representation of the classification of the dromedary and other Camelidae. </vt:lpstr>
      <vt:lpstr>Cont,d </vt:lpstr>
      <vt:lpstr> Evolution of the dromedary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1.2 The dromedary in Africa</vt:lpstr>
      <vt:lpstr>PowerPoint Presentation</vt:lpstr>
      <vt:lpstr>PowerPoint Presentation</vt:lpstr>
      <vt:lpstr>1.2.2 Classification </vt:lpstr>
      <vt:lpstr>PowerPoint Presentation</vt:lpstr>
      <vt:lpstr>PowerPoint Presentation</vt:lpstr>
      <vt:lpstr>PowerPoint Presentation</vt:lpstr>
      <vt:lpstr>Ethiopia </vt:lpstr>
      <vt:lpstr>2. Reproductive performance </vt:lpstr>
      <vt:lpstr>Chapter 2:- Reproduction and Behavior of camel </vt:lpstr>
      <vt:lpstr>PowerPoint Presentation</vt:lpstr>
      <vt:lpstr>PowerPoint Presentation</vt:lpstr>
      <vt:lpstr>PowerPoint Presentation</vt:lpstr>
      <vt:lpstr>Male organs…cont,d  B. Epididymis and ductus deferens </vt:lpstr>
      <vt:lpstr>PowerPoint Presentation</vt:lpstr>
      <vt:lpstr>  C. Male Accessory Glands </vt:lpstr>
      <vt:lpstr>PowerPoint Presentation</vt:lpstr>
      <vt:lpstr>D. Penis and prepuce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2.1.2. The Female Reproductive System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2.2 Breeding </vt:lpstr>
      <vt:lpstr>PowerPoint Presentation</vt:lpstr>
      <vt:lpstr>PowerPoint Presentation</vt:lpstr>
      <vt:lpstr>PowerPoint Presentation</vt:lpstr>
      <vt:lpstr>PowerPoint Presentation</vt:lpstr>
      <vt:lpstr>PowerPoint Presentation</vt:lpstr>
      <vt:lpstr>PowerPoint Presentation</vt:lpstr>
      <vt:lpstr>2.2.2 Rutting </vt:lpstr>
      <vt:lpstr>PowerPoint Presentation</vt:lpstr>
      <vt:lpstr>PowerPoint Presentation</vt:lpstr>
      <vt:lpstr>PowerPoint Presentation</vt:lpstr>
      <vt:lpstr>PowerPoint Presentation</vt:lpstr>
      <vt:lpstr>2. 2. 3.  Castration </vt:lpstr>
      <vt:lpstr>PowerPoint Presentation</vt:lpstr>
      <vt:lpstr>PowerPoint Presentation</vt:lpstr>
      <vt:lpstr>2.2.4. Estrous(Oestrous)</vt:lpstr>
      <vt:lpstr> Oestrus…Cont,d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2.2.5 Mating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Gestation length </vt:lpstr>
      <vt:lpstr>2.3 Gestation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2.4 Parturition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2.5 Perinatal growth and mortality</vt:lpstr>
      <vt:lpstr>PowerPoint Presentation</vt:lpstr>
      <vt:lpstr>PowerPoint Presentation</vt:lpstr>
      <vt:lpstr>PowerPoint Presentation</vt:lpstr>
      <vt:lpstr>PowerPoint Presentation</vt:lpstr>
      <vt:lpstr>2.6 Fertility </vt:lpstr>
      <vt:lpstr>PowerPoint Presentation</vt:lpstr>
      <vt:lpstr>PowerPoint Presentation</vt:lpstr>
      <vt:lpstr>PowerPoint Presentation</vt:lpstr>
      <vt:lpstr>PowerPoint Presentation</vt:lpstr>
      <vt:lpstr>PowerPoint Presentation</vt:lpstr>
      <vt:lpstr>2.6.2 Causes of Low Fertility </vt:lpstr>
      <vt:lpstr>2. Limited Rutting Potential </vt:lpstr>
      <vt:lpstr>3. Limited Breeding Opportunities </vt:lpstr>
      <vt:lpstr>4. Prolonged Calving Interval </vt:lpstr>
      <vt:lpstr>5. Inadequate Nutrition </vt:lpstr>
      <vt:lpstr>Management Practices and Perinatal Calf Losses </vt:lpstr>
      <vt:lpstr>PowerPoint Presentation</vt:lpstr>
      <vt:lpstr>PowerPoint Presentation</vt:lpstr>
      <vt:lpstr>Disease and Other Factors </vt:lpstr>
      <vt:lpstr>PowerPoint Presentation</vt:lpstr>
      <vt:lpstr>PowerPoint Presentation</vt:lpstr>
      <vt:lpstr>Thank you for Attention </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ismail - [2010]</dc:creator>
  <cp:lastModifiedBy>user</cp:lastModifiedBy>
  <cp:revision>326</cp:revision>
  <dcterms:created xsi:type="dcterms:W3CDTF">2018-02-28T17:13:12Z</dcterms:created>
  <dcterms:modified xsi:type="dcterms:W3CDTF">2020-03-24T20:56:43Z</dcterms:modified>
</cp:coreProperties>
</file>