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0" r:id="rId4"/>
    <p:sldId id="301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303" r:id="rId16"/>
    <p:sldId id="270" r:id="rId17"/>
    <p:sldId id="272" r:id="rId18"/>
    <p:sldId id="273" r:id="rId19"/>
    <p:sldId id="274" r:id="rId20"/>
    <p:sldId id="304" r:id="rId21"/>
    <p:sldId id="275" r:id="rId22"/>
    <p:sldId id="276" r:id="rId23"/>
    <p:sldId id="305" r:id="rId24"/>
    <p:sldId id="283" r:id="rId25"/>
    <p:sldId id="284" r:id="rId26"/>
    <p:sldId id="306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14" y="-4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75BC-70E6-41F4-B0FD-BA5FE1DD85C1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49E32-3360-4C86-AA09-B56C5C561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449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75BC-70E6-41F4-B0FD-BA5FE1DD85C1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49E32-3360-4C86-AA09-B56C5C561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965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75BC-70E6-41F4-B0FD-BA5FE1DD85C1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49E32-3360-4C86-AA09-B56C5C561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157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75BC-70E6-41F4-B0FD-BA5FE1DD85C1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49E32-3360-4C86-AA09-B56C5C561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9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75BC-70E6-41F4-B0FD-BA5FE1DD85C1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49E32-3360-4C86-AA09-B56C5C561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004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75BC-70E6-41F4-B0FD-BA5FE1DD85C1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49E32-3360-4C86-AA09-B56C5C561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914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75BC-70E6-41F4-B0FD-BA5FE1DD85C1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49E32-3360-4C86-AA09-B56C5C561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64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75BC-70E6-41F4-B0FD-BA5FE1DD85C1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49E32-3360-4C86-AA09-B56C5C561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649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75BC-70E6-41F4-B0FD-BA5FE1DD85C1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49E32-3360-4C86-AA09-B56C5C561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816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75BC-70E6-41F4-B0FD-BA5FE1DD85C1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49E32-3360-4C86-AA09-B56C5C561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795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75BC-70E6-41F4-B0FD-BA5FE1DD85C1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49E32-3360-4C86-AA09-B56C5C561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099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975BC-70E6-41F4-B0FD-BA5FE1DD85C1}" type="datetimeFigureOut">
              <a:rPr lang="en-US" smtClean="0"/>
              <a:t>3/23/2020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49E32-3360-4C86-AA09-B56C5C561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143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WOLLO UNIVERSITY SCHOOL OF VETERINARY MEDICINE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CHAPTER 3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ADAPTATION </a:t>
            </a:r>
            <a:r>
              <a:rPr lang="en-US" b="1" dirty="0">
                <a:solidFill>
                  <a:schemeClr val="tx1"/>
                </a:solidFill>
              </a:rPr>
              <a:t>MECHANISMS OF CAMEL TO ITS ENVIRONMENT</a:t>
            </a:r>
          </a:p>
        </p:txBody>
      </p:sp>
    </p:spTree>
    <p:extLst>
      <p:ext uri="{BB962C8B-B14F-4D97-AF65-F5344CB8AC3E}">
        <p14:creationId xmlns:p14="http://schemas.microsoft.com/office/powerpoint/2010/main" val="2251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6172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The </a:t>
            </a:r>
            <a:r>
              <a:rPr lang="en-US" dirty="0"/>
              <a:t>camel has a long </a:t>
            </a:r>
            <a:r>
              <a:rPr lang="en-US" b="1" dirty="0"/>
              <a:t>arched neck </a:t>
            </a:r>
            <a:r>
              <a:rPr lang="en-US" dirty="0"/>
              <a:t>helping them to manipulate the </a:t>
            </a:r>
            <a:r>
              <a:rPr lang="en-US" b="1" dirty="0"/>
              <a:t>high tree plants </a:t>
            </a:r>
            <a:r>
              <a:rPr lang="en-US" dirty="0"/>
              <a:t>and </a:t>
            </a:r>
            <a:r>
              <a:rPr lang="en-US" b="1" dirty="0"/>
              <a:t>to explore </a:t>
            </a:r>
            <a:r>
              <a:rPr lang="en-US" dirty="0"/>
              <a:t>the</a:t>
            </a:r>
            <a:r>
              <a:rPr lang="en-US" b="1" dirty="0"/>
              <a:t> enemy </a:t>
            </a:r>
            <a:r>
              <a:rPr lang="en-US" dirty="0"/>
              <a:t>from long distances.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Skin</a:t>
            </a:r>
            <a:r>
              <a:rPr lang="en-US" dirty="0"/>
              <a:t> of camel is </a:t>
            </a:r>
            <a:r>
              <a:rPr lang="en-US" b="1" dirty="0"/>
              <a:t>attached</a:t>
            </a:r>
            <a:r>
              <a:rPr lang="en-US" dirty="0"/>
              <a:t> rather </a:t>
            </a:r>
            <a:r>
              <a:rPr lang="en-US" b="1" dirty="0"/>
              <a:t>tightly</a:t>
            </a:r>
            <a:r>
              <a:rPr lang="en-US" dirty="0"/>
              <a:t> to the </a:t>
            </a:r>
            <a:r>
              <a:rPr lang="en-US" b="1" dirty="0"/>
              <a:t>underlying tissues </a:t>
            </a:r>
            <a:r>
              <a:rPr lang="en-US" dirty="0"/>
              <a:t>and </a:t>
            </a:r>
            <a:r>
              <a:rPr lang="en-US" b="1" dirty="0"/>
              <a:t>has short fine hairs </a:t>
            </a:r>
            <a:r>
              <a:rPr lang="en-US" dirty="0"/>
              <a:t>which help in </a:t>
            </a:r>
            <a:r>
              <a:rPr lang="en-US" b="1" dirty="0" smtClean="0"/>
              <a:t>thermoregulation.</a:t>
            </a:r>
          </a:p>
          <a:p>
            <a:pPr marL="0" indent="0">
              <a:buNone/>
            </a:pPr>
            <a:endParaRPr lang="en-US" b="1" dirty="0" smtClean="0"/>
          </a:p>
          <a:p>
            <a:pPr lvl="0"/>
            <a:r>
              <a:rPr lang="en-US" b="1" dirty="0"/>
              <a:t>The legs </a:t>
            </a:r>
            <a:r>
              <a:rPr lang="en-US" dirty="0"/>
              <a:t>are relatively </a:t>
            </a:r>
            <a:r>
              <a:rPr lang="en-US" b="1" dirty="0"/>
              <a:t>long</a:t>
            </a:r>
            <a:r>
              <a:rPr lang="en-US" dirty="0"/>
              <a:t> and </a:t>
            </a:r>
            <a:r>
              <a:rPr lang="en-US" b="1" dirty="0"/>
              <a:t>slender</a:t>
            </a:r>
            <a:r>
              <a:rPr lang="en-US" dirty="0"/>
              <a:t>, an adaptation, perhaps to a long easy gait in sandy environment, and to </a:t>
            </a:r>
            <a:r>
              <a:rPr lang="en-US" b="1" dirty="0"/>
              <a:t>adaptive cooling</a:t>
            </a:r>
            <a:r>
              <a:rPr lang="en-US" dirty="0"/>
              <a:t>, </a:t>
            </a:r>
          </a:p>
          <a:p>
            <a:pPr mar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8648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685800"/>
            <a:ext cx="8229600" cy="5715000"/>
          </a:xfrm>
        </p:spPr>
        <p:txBody>
          <a:bodyPr>
            <a:normAutofit/>
          </a:bodyPr>
          <a:lstStyle/>
          <a:p>
            <a:r>
              <a:rPr lang="en-US" dirty="0" smtClean="0"/>
              <a:t>More </a:t>
            </a:r>
            <a:r>
              <a:rPr lang="en-US" dirty="0"/>
              <a:t>than </a:t>
            </a:r>
            <a:r>
              <a:rPr lang="en-US" b="1" dirty="0"/>
              <a:t>65% </a:t>
            </a:r>
            <a:r>
              <a:rPr lang="en-US" dirty="0"/>
              <a:t>of the camel’s total weight is supported by the </a:t>
            </a:r>
            <a:r>
              <a:rPr lang="en-US" b="1" dirty="0"/>
              <a:t>front limbs</a:t>
            </a:r>
            <a:r>
              <a:rPr lang="en-US" dirty="0"/>
              <a:t>. </a:t>
            </a:r>
            <a:endParaRPr lang="en-US" dirty="0" smtClean="0"/>
          </a:p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The</a:t>
            </a:r>
            <a:r>
              <a:rPr lang="en-US" b="1" dirty="0" smtClean="0"/>
              <a:t> </a:t>
            </a:r>
            <a:r>
              <a:rPr lang="en-US" b="1" dirty="0"/>
              <a:t>chest </a:t>
            </a:r>
            <a:r>
              <a:rPr lang="en-US" dirty="0"/>
              <a:t>is deep and narrow which allows the balance to be </a:t>
            </a:r>
            <a:r>
              <a:rPr lang="en-US" b="1" dirty="0"/>
              <a:t>shifted easily, </a:t>
            </a:r>
            <a:r>
              <a:rPr lang="en-US" dirty="0" smtClean="0"/>
              <a:t>so </a:t>
            </a:r>
            <a:r>
              <a:rPr lang="en-US" dirty="0"/>
              <a:t>that it is directly over the </a:t>
            </a:r>
            <a:r>
              <a:rPr lang="en-US" b="1" dirty="0"/>
              <a:t>weight bearing </a:t>
            </a:r>
            <a:r>
              <a:rPr lang="en-US" dirty="0"/>
              <a:t>foreleg </a:t>
            </a:r>
            <a:r>
              <a:rPr lang="en-US" b="1" dirty="0"/>
              <a:t>during locomotion</a:t>
            </a:r>
            <a:r>
              <a:rPr lang="en-US" dirty="0" smtClean="0"/>
              <a:t>.</a:t>
            </a:r>
            <a:r>
              <a:rPr lang="en-US" dirty="0"/>
              <a:t> </a:t>
            </a:r>
            <a:endParaRPr lang="en-US" dirty="0" smtClean="0"/>
          </a:p>
          <a:p>
            <a:pPr marL="0" lvl="0" indent="0">
              <a:buNone/>
            </a:pPr>
            <a:endParaRPr lang="en-US" dirty="0" smtClean="0"/>
          </a:p>
          <a:p>
            <a:r>
              <a:rPr lang="en-US" dirty="0"/>
              <a:t>Camels have two large </a:t>
            </a:r>
            <a:r>
              <a:rPr lang="en-US" b="1" dirty="0"/>
              <a:t>flexible</a:t>
            </a:r>
            <a:r>
              <a:rPr lang="en-US" dirty="0"/>
              <a:t> </a:t>
            </a:r>
            <a:r>
              <a:rPr lang="en-US" b="1" dirty="0"/>
              <a:t>toes </a:t>
            </a:r>
            <a:r>
              <a:rPr lang="en-US" dirty="0"/>
              <a:t>on each foot instead of hooves.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27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867400"/>
          </a:xfrm>
        </p:spPr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toes are connected by </a:t>
            </a:r>
            <a:r>
              <a:rPr lang="en-US" b="1" dirty="0" smtClean="0"/>
              <a:t>skin </a:t>
            </a:r>
            <a:r>
              <a:rPr lang="en-US" dirty="0" smtClean="0"/>
              <a:t>so</a:t>
            </a:r>
            <a:r>
              <a:rPr lang="en-US" b="1" dirty="0" smtClean="0"/>
              <a:t> </a:t>
            </a:r>
            <a:r>
              <a:rPr lang="en-US" dirty="0" smtClean="0"/>
              <a:t>that </a:t>
            </a:r>
            <a:r>
              <a:rPr lang="en-US" dirty="0"/>
              <a:t>when the animal walks their toes splay out and the webs keeps them from </a:t>
            </a:r>
            <a:r>
              <a:rPr lang="en-US" b="1" dirty="0"/>
              <a:t>sinking in </a:t>
            </a:r>
            <a:r>
              <a:rPr lang="en-US" dirty="0"/>
              <a:t>the sand</a:t>
            </a:r>
            <a:r>
              <a:rPr lang="en-US" dirty="0" smtClean="0"/>
              <a:t>.</a:t>
            </a:r>
          </a:p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 </a:t>
            </a:r>
            <a:r>
              <a:rPr lang="en-US" dirty="0"/>
              <a:t>Beneath the toes are </a:t>
            </a:r>
            <a:r>
              <a:rPr lang="en-US" b="1" dirty="0"/>
              <a:t>thick pads </a:t>
            </a:r>
            <a:r>
              <a:rPr lang="en-US" dirty="0"/>
              <a:t>that offer </a:t>
            </a:r>
            <a:r>
              <a:rPr lang="en-US" b="1" dirty="0"/>
              <a:t>protection</a:t>
            </a:r>
            <a:r>
              <a:rPr lang="en-US" dirty="0"/>
              <a:t> from the heat</a:t>
            </a:r>
            <a:r>
              <a:rPr lang="en-US" dirty="0" smtClean="0"/>
              <a:t>.</a:t>
            </a:r>
          </a:p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These </a:t>
            </a:r>
            <a:r>
              <a:rPr lang="en-US" b="1" dirty="0"/>
              <a:t>soft</a:t>
            </a:r>
            <a:r>
              <a:rPr lang="en-US" dirty="0"/>
              <a:t> </a:t>
            </a:r>
            <a:r>
              <a:rPr lang="en-US" b="1" dirty="0"/>
              <a:t>padded</a:t>
            </a:r>
            <a:r>
              <a:rPr lang="en-US" dirty="0"/>
              <a:t> feet are better adapted for traveling on sand than hard surfaces.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78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458200" cy="6248400"/>
          </a:xfrm>
        </p:spPr>
        <p:txBody>
          <a:bodyPr>
            <a:normAutofit/>
          </a:bodyPr>
          <a:lstStyle/>
          <a:p>
            <a:pPr lvl="0"/>
            <a:r>
              <a:rPr lang="en-US" b="1" dirty="0"/>
              <a:t>Physiological adaptations</a:t>
            </a:r>
            <a:endParaRPr lang="en-US" dirty="0"/>
          </a:p>
          <a:p>
            <a:r>
              <a:rPr lang="en-US" dirty="0" smtClean="0"/>
              <a:t>Defined as </a:t>
            </a:r>
            <a:r>
              <a:rPr lang="en-US" dirty="0"/>
              <a:t>the </a:t>
            </a:r>
            <a:r>
              <a:rPr lang="en-US" b="1" dirty="0"/>
              <a:t>physiological processes </a:t>
            </a:r>
            <a:r>
              <a:rPr lang="en-US" dirty="0"/>
              <a:t>involved in </a:t>
            </a:r>
            <a:r>
              <a:rPr lang="en-US" b="1" dirty="0"/>
              <a:t>adjustments</a:t>
            </a:r>
            <a:r>
              <a:rPr lang="en-US" dirty="0"/>
              <a:t> by the individual to </a:t>
            </a:r>
            <a:r>
              <a:rPr lang="en-US" b="1" dirty="0"/>
              <a:t>climatic changes </a:t>
            </a:r>
            <a:r>
              <a:rPr lang="en-US" dirty="0"/>
              <a:t>and </a:t>
            </a:r>
            <a:r>
              <a:rPr lang="en-US" b="1" dirty="0"/>
              <a:t>changes in food </a:t>
            </a:r>
            <a:r>
              <a:rPr lang="en-US" dirty="0"/>
              <a:t>quality…… etc.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requirements for </a:t>
            </a:r>
            <a:r>
              <a:rPr lang="en-US" b="1" dirty="0"/>
              <a:t>survival in hot arid </a:t>
            </a:r>
            <a:r>
              <a:rPr lang="en-US" dirty="0"/>
              <a:t>areas are very important. </a:t>
            </a:r>
            <a:endParaRPr lang="en-US" dirty="0" smtClean="0"/>
          </a:p>
          <a:p>
            <a:r>
              <a:rPr lang="en-US" dirty="0" smtClean="0"/>
              <a:t>Temperature </a:t>
            </a:r>
            <a:r>
              <a:rPr lang="en-US" dirty="0"/>
              <a:t>must be </a:t>
            </a:r>
            <a:r>
              <a:rPr lang="en-US" b="1" dirty="0"/>
              <a:t>maintained</a:t>
            </a:r>
            <a:r>
              <a:rPr lang="en-US" dirty="0"/>
              <a:t> and water must be </a:t>
            </a:r>
            <a:r>
              <a:rPr lang="en-US" b="1" dirty="0"/>
              <a:t>conserved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camel losses body heat </a:t>
            </a:r>
            <a:r>
              <a:rPr lang="en-US" b="1" dirty="0">
                <a:solidFill>
                  <a:srgbClr val="FF0000"/>
                </a:solidFill>
              </a:rPr>
              <a:t>by sweating </a:t>
            </a:r>
            <a:r>
              <a:rPr lang="en-US" dirty="0"/>
              <a:t>more </a:t>
            </a:r>
            <a:r>
              <a:rPr lang="en-US" b="1" dirty="0"/>
              <a:t>efficiently</a:t>
            </a:r>
            <a:r>
              <a:rPr lang="en-US" dirty="0"/>
              <a:t> than other mammals</a:t>
            </a:r>
          </a:p>
        </p:txBody>
      </p:sp>
    </p:spTree>
    <p:extLst>
      <p:ext uri="{BB962C8B-B14F-4D97-AF65-F5344CB8AC3E}">
        <p14:creationId xmlns:p14="http://schemas.microsoft.com/office/powerpoint/2010/main" val="185615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60198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Water Conservation</a:t>
            </a:r>
            <a:endParaRPr lang="en-US" dirty="0">
              <a:solidFill>
                <a:srgbClr val="C00000"/>
              </a:solidFill>
            </a:endParaRPr>
          </a:p>
          <a:p>
            <a:r>
              <a:rPr lang="en-US" b="1" dirty="0"/>
              <a:t>Water is essential </a:t>
            </a:r>
            <a:r>
              <a:rPr lang="en-US" dirty="0"/>
              <a:t>to life and the camel has often to survive on limited quantities for long periods of time. 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To </a:t>
            </a:r>
            <a:r>
              <a:rPr lang="en-US" dirty="0"/>
              <a:t>do this, it has developed not only a </a:t>
            </a:r>
            <a:r>
              <a:rPr lang="en-US" b="1" dirty="0"/>
              <a:t>very low rate </a:t>
            </a:r>
            <a:r>
              <a:rPr lang="en-US" dirty="0"/>
              <a:t>of </a:t>
            </a:r>
            <a:r>
              <a:rPr lang="en-US" b="1" dirty="0"/>
              <a:t>water use </a:t>
            </a:r>
            <a:r>
              <a:rPr lang="en-US" dirty="0"/>
              <a:t>but mechanism for restricting water loss as soon as its intake is reduced.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The hump is mainly comprised of fat and thus the </a:t>
            </a:r>
            <a:r>
              <a:rPr lang="en-US" b="1" dirty="0"/>
              <a:t>metabolic water </a:t>
            </a:r>
            <a:r>
              <a:rPr lang="en-US" dirty="0"/>
              <a:t>content is </a:t>
            </a:r>
            <a:r>
              <a:rPr lang="en-US" b="1" dirty="0"/>
              <a:t>high</a:t>
            </a:r>
            <a:r>
              <a:rPr lang="en-US" dirty="0"/>
              <a:t>, </a:t>
            </a:r>
            <a:endParaRPr lang="en-US" dirty="0" smtClean="0"/>
          </a:p>
          <a:p>
            <a:pPr marL="0" lvl="0" indent="0">
              <a:buNone/>
            </a:pPr>
            <a:r>
              <a:rPr lang="en-US" b="1" dirty="0" smtClean="0"/>
              <a:t>complete </a:t>
            </a:r>
            <a:r>
              <a:rPr lang="en-US" b="1" dirty="0"/>
              <a:t>oxidation </a:t>
            </a:r>
            <a:r>
              <a:rPr lang="en-US" dirty="0"/>
              <a:t>of fat in the hump </a:t>
            </a:r>
            <a:r>
              <a:rPr lang="en-US" b="1" dirty="0"/>
              <a:t>results water. </a:t>
            </a:r>
            <a:endParaRPr lang="en-US" b="1" dirty="0" smtClean="0"/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en-US" dirty="0"/>
              <a:t>The </a:t>
            </a:r>
            <a:r>
              <a:rPr lang="en-US" b="1" dirty="0"/>
              <a:t>camel’s stomach </a:t>
            </a:r>
            <a:r>
              <a:rPr lang="en-US" dirty="0"/>
              <a:t>contains a </a:t>
            </a:r>
            <a:r>
              <a:rPr lang="en-US" b="1" dirty="0"/>
              <a:t>large amount </a:t>
            </a:r>
            <a:r>
              <a:rPr lang="en-US" dirty="0"/>
              <a:t>of </a:t>
            </a:r>
            <a:r>
              <a:rPr lang="en-US" b="1" dirty="0"/>
              <a:t>fluid</a:t>
            </a:r>
            <a:r>
              <a:rPr lang="en-US" dirty="0"/>
              <a:t> secreted by the </a:t>
            </a:r>
            <a:r>
              <a:rPr lang="en-US" b="1" dirty="0"/>
              <a:t>glandular sac </a:t>
            </a:r>
            <a:r>
              <a:rPr lang="en-US" dirty="0"/>
              <a:t>areas which </a:t>
            </a:r>
            <a:r>
              <a:rPr lang="en-US" b="1" dirty="0"/>
              <a:t>called “ water sacs “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98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6096000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/>
              <a:t>Water is lost from the body by evaporative cooling, in the urine and in the feces</a:t>
            </a:r>
            <a:r>
              <a:rPr lang="en-US" dirty="0" smtClean="0"/>
              <a:t>.</a:t>
            </a:r>
          </a:p>
          <a:p>
            <a:pPr marL="0" lvl="0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pPr lvl="0"/>
            <a:r>
              <a:rPr lang="en-US" dirty="0"/>
              <a:t>The structure and function of the kidney are of </a:t>
            </a:r>
            <a:r>
              <a:rPr lang="en-US" b="1" dirty="0"/>
              <a:t>extreme importance </a:t>
            </a:r>
            <a:r>
              <a:rPr lang="en-US" dirty="0"/>
              <a:t>in water conservation.</a:t>
            </a:r>
          </a:p>
          <a:p>
            <a:pPr lvl="0"/>
            <a:r>
              <a:rPr lang="en-US" dirty="0"/>
              <a:t> The </a:t>
            </a:r>
            <a:r>
              <a:rPr lang="en-US" b="1" dirty="0"/>
              <a:t>long loops of </a:t>
            </a:r>
            <a:r>
              <a:rPr lang="en-US" b="1" dirty="0" err="1"/>
              <a:t>Henle</a:t>
            </a:r>
            <a:r>
              <a:rPr lang="en-US" b="1" dirty="0"/>
              <a:t> </a:t>
            </a:r>
            <a:r>
              <a:rPr lang="en-US" dirty="0"/>
              <a:t>in the medulla have the function of </a:t>
            </a:r>
            <a:r>
              <a:rPr lang="en-US" b="1" dirty="0"/>
              <a:t>urine </a:t>
            </a:r>
            <a:r>
              <a:rPr lang="en-US" b="1" dirty="0" smtClean="0"/>
              <a:t>concentration ( </a:t>
            </a:r>
            <a:r>
              <a:rPr lang="en-US" sz="1700" b="1" dirty="0" smtClean="0"/>
              <a:t>recovery of water and </a:t>
            </a:r>
            <a:r>
              <a:rPr lang="en-US" sz="1700" b="1" dirty="0" err="1" smtClean="0"/>
              <a:t>NaCl</a:t>
            </a:r>
            <a:r>
              <a:rPr lang="en-US" sz="1700" b="1" dirty="0" smtClean="0"/>
              <a:t>)</a:t>
            </a:r>
          </a:p>
          <a:p>
            <a:r>
              <a:rPr lang="en-US" dirty="0"/>
              <a:t> Urea is reabsorbed from the intestine and transferred back to the stomach for </a:t>
            </a:r>
            <a:r>
              <a:rPr lang="en-US" b="1" dirty="0"/>
              <a:t>re-conservation to protein. 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39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6019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 </a:t>
            </a:r>
            <a:r>
              <a:rPr lang="en-US" dirty="0"/>
              <a:t>kidney </a:t>
            </a:r>
            <a:r>
              <a:rPr lang="en-US" b="1" dirty="0"/>
              <a:t>controls water loss in two </a:t>
            </a:r>
            <a:r>
              <a:rPr lang="en-US" b="1" dirty="0" smtClean="0"/>
              <a:t>ways: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 </a:t>
            </a:r>
            <a:r>
              <a:rPr lang="en-US" dirty="0"/>
              <a:t>by the absolute concentration achieved or </a:t>
            </a: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by </a:t>
            </a:r>
            <a:r>
              <a:rPr lang="en-US" dirty="0"/>
              <a:t>reduction </a:t>
            </a:r>
            <a:r>
              <a:rPr lang="en-US" dirty="0" smtClean="0"/>
              <a:t>in  </a:t>
            </a:r>
            <a:r>
              <a:rPr lang="en-US" b="1" dirty="0"/>
              <a:t>flow</a:t>
            </a:r>
            <a:r>
              <a:rPr lang="en-US" dirty="0"/>
              <a:t> of urine. 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 </a:t>
            </a:r>
            <a:r>
              <a:rPr lang="en-US" dirty="0"/>
              <a:t>A reduction in </a:t>
            </a:r>
            <a:r>
              <a:rPr lang="en-US" b="1" dirty="0"/>
              <a:t>urine flow </a:t>
            </a:r>
            <a:r>
              <a:rPr lang="en-US" dirty="0"/>
              <a:t>is also achieved by reducing the </a:t>
            </a:r>
            <a:r>
              <a:rPr lang="en-US" b="1" dirty="0" err="1"/>
              <a:t>glomelular</a:t>
            </a:r>
            <a:r>
              <a:rPr lang="en-US" b="1" dirty="0"/>
              <a:t> filtration rate </a:t>
            </a:r>
            <a:r>
              <a:rPr lang="en-US" dirty="0"/>
              <a:t>from a </a:t>
            </a:r>
            <a:r>
              <a:rPr lang="en-US" dirty="0" smtClean="0"/>
              <a:t>normal of </a:t>
            </a:r>
            <a:r>
              <a:rPr lang="en-US" dirty="0"/>
              <a:t>55-65 ml/100kg body weight / minute to 15 ml / 100kg body weight / min</a:t>
            </a:r>
            <a:r>
              <a:rPr lang="en-US" dirty="0" smtClean="0"/>
              <a:t>.</a:t>
            </a:r>
          </a:p>
          <a:p>
            <a:pPr marL="0" lvl="0" indent="0">
              <a:buNone/>
            </a:pPr>
            <a:endParaRPr lang="en-US" dirty="0" smtClean="0"/>
          </a:p>
          <a:p>
            <a:r>
              <a:rPr lang="en-US" dirty="0"/>
              <a:t>The camel’s kidneys play a </a:t>
            </a:r>
            <a:r>
              <a:rPr lang="en-US" b="1" dirty="0"/>
              <a:t>major role </a:t>
            </a:r>
            <a:r>
              <a:rPr lang="en-US" dirty="0"/>
              <a:t>in the process of </a:t>
            </a:r>
            <a:r>
              <a:rPr lang="en-US" b="1" dirty="0"/>
              <a:t>conserving water </a:t>
            </a:r>
            <a:r>
              <a:rPr lang="en-US" dirty="0"/>
              <a:t>through </a:t>
            </a:r>
            <a:r>
              <a:rPr lang="en-US" b="1" dirty="0"/>
              <a:t>increasing the </a:t>
            </a:r>
            <a:r>
              <a:rPr lang="en-US" b="1" dirty="0" err="1"/>
              <a:t>osmolarity</a:t>
            </a:r>
            <a:r>
              <a:rPr lang="en-US" b="1" dirty="0"/>
              <a:t> of </a:t>
            </a:r>
            <a:r>
              <a:rPr lang="en-US" b="1" dirty="0" smtClean="0"/>
              <a:t>urine (</a:t>
            </a:r>
            <a:r>
              <a:rPr lang="en-US" dirty="0" smtClean="0"/>
              <a:t>no. </a:t>
            </a:r>
            <a:r>
              <a:rPr lang="en-US" dirty="0"/>
              <a:t>of </a:t>
            </a:r>
            <a:r>
              <a:rPr lang="en-US" b="1" dirty="0"/>
              <a:t>dissolved particles </a:t>
            </a:r>
            <a:r>
              <a:rPr lang="en-US" dirty="0"/>
              <a:t>per unit of </a:t>
            </a:r>
            <a:r>
              <a:rPr lang="en-US" b="1" dirty="0"/>
              <a:t>water </a:t>
            </a:r>
            <a:r>
              <a:rPr lang="en-US" dirty="0"/>
              <a:t>in the </a:t>
            </a:r>
            <a:r>
              <a:rPr lang="en-US" dirty="0" smtClean="0"/>
              <a:t>urine).</a:t>
            </a:r>
            <a:endParaRPr lang="en-US" b="1" dirty="0"/>
          </a:p>
          <a:p>
            <a:pPr marL="0" lv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57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601980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b="1" dirty="0"/>
              <a:t>Fecal water loss </a:t>
            </a:r>
            <a:r>
              <a:rPr lang="en-US" dirty="0"/>
              <a:t>is also small in camel. Final reabsorption of water occurs in </a:t>
            </a:r>
            <a:r>
              <a:rPr lang="en-US" b="1" dirty="0"/>
              <a:t>the colon</a:t>
            </a:r>
            <a:r>
              <a:rPr lang="en-US" dirty="0" smtClean="0"/>
              <a:t>.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en-US" dirty="0"/>
              <a:t>It has been </a:t>
            </a:r>
            <a:r>
              <a:rPr lang="en-US" b="1" dirty="0"/>
              <a:t>reported that camels can survive up to </a:t>
            </a:r>
            <a:r>
              <a:rPr lang="en-US" dirty="0"/>
              <a:t>14 days without water. </a:t>
            </a:r>
            <a:endParaRPr lang="en-US" dirty="0" smtClean="0"/>
          </a:p>
          <a:p>
            <a:pPr lvl="0"/>
            <a:endParaRPr lang="en-US" dirty="0"/>
          </a:p>
          <a:p>
            <a:pPr lvl="0"/>
            <a:r>
              <a:rPr lang="en-US" dirty="0" smtClean="0"/>
              <a:t>Camels </a:t>
            </a:r>
            <a:r>
              <a:rPr lang="en-US" dirty="0"/>
              <a:t>can tolerate </a:t>
            </a:r>
            <a:r>
              <a:rPr lang="en-US" b="1" dirty="0"/>
              <a:t>water losses of up to 30</a:t>
            </a:r>
            <a:r>
              <a:rPr lang="en-US" b="1" dirty="0" smtClean="0"/>
              <a:t>% </a:t>
            </a:r>
            <a:r>
              <a:rPr lang="en-US" dirty="0" smtClean="0"/>
              <a:t>of </a:t>
            </a:r>
            <a:r>
              <a:rPr lang="en-US" dirty="0"/>
              <a:t>their body weight, whereas the maximum for many mammals is approximately 1</a:t>
            </a:r>
            <a:r>
              <a:rPr lang="en-US" b="1" dirty="0"/>
              <a:t>0 to 12%. </a:t>
            </a:r>
            <a:endParaRPr lang="en-US" b="1" dirty="0" smtClean="0"/>
          </a:p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Other </a:t>
            </a:r>
            <a:r>
              <a:rPr lang="en-US" dirty="0"/>
              <a:t>species such as Australian </a:t>
            </a:r>
            <a:r>
              <a:rPr lang="en-US" b="1" dirty="0"/>
              <a:t>Merinos</a:t>
            </a:r>
            <a:r>
              <a:rPr lang="en-US" dirty="0"/>
              <a:t> can also lose up to </a:t>
            </a:r>
            <a:r>
              <a:rPr lang="en-US" b="1" dirty="0"/>
              <a:t>30% </a:t>
            </a:r>
            <a:r>
              <a:rPr lang="en-US" dirty="0"/>
              <a:t>of body weight but they would </a:t>
            </a:r>
            <a:r>
              <a:rPr lang="en-US" b="1" dirty="0"/>
              <a:t>not be expected </a:t>
            </a:r>
            <a:r>
              <a:rPr lang="en-US" dirty="0"/>
              <a:t>to survive for more than one to two days of exposure to </a:t>
            </a:r>
            <a:r>
              <a:rPr lang="en-US" b="1" dirty="0"/>
              <a:t>hot conditions</a:t>
            </a:r>
            <a:r>
              <a:rPr lang="en-US" dirty="0"/>
              <a:t> (</a:t>
            </a:r>
            <a:r>
              <a:rPr lang="en-US" b="1" dirty="0"/>
              <a:t>41</a:t>
            </a:r>
            <a:r>
              <a:rPr lang="en-US" b="1" baseline="30000" dirty="0"/>
              <a:t>o</a:t>
            </a:r>
            <a:r>
              <a:rPr lang="en-US" b="1" dirty="0"/>
              <a:t>C; </a:t>
            </a:r>
            <a:r>
              <a:rPr lang="en-US" dirty="0"/>
              <a:t>no shade), </a:t>
            </a:r>
            <a:endParaRPr lang="en-US" dirty="0" smtClean="0"/>
          </a:p>
          <a:p>
            <a:pPr lvl="0"/>
            <a:r>
              <a:rPr lang="en-US" dirty="0" smtClean="0"/>
              <a:t>whereas </a:t>
            </a:r>
            <a:r>
              <a:rPr lang="en-US" dirty="0"/>
              <a:t>the camel will survive for </a:t>
            </a:r>
            <a:r>
              <a:rPr lang="en-US" b="1" dirty="0"/>
              <a:t>15 days </a:t>
            </a:r>
            <a:r>
              <a:rPr lang="en-US" dirty="0"/>
              <a:t>under the same conditions.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66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943600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/>
              <a:t>Rehydration following a period of water deprivation is important for animal survival</a:t>
            </a:r>
            <a:r>
              <a:rPr lang="en-US" dirty="0" smtClean="0"/>
              <a:t>.</a:t>
            </a:r>
          </a:p>
          <a:p>
            <a:pPr lvl="0"/>
            <a:r>
              <a:rPr lang="en-US" dirty="0" smtClean="0"/>
              <a:t> </a:t>
            </a:r>
            <a:r>
              <a:rPr lang="en-US" dirty="0"/>
              <a:t>A camel may drink more than </a:t>
            </a:r>
            <a:r>
              <a:rPr lang="en-US" b="1" dirty="0"/>
              <a:t>one third </a:t>
            </a:r>
            <a:r>
              <a:rPr lang="en-US" dirty="0"/>
              <a:t>of its body weight as it </a:t>
            </a:r>
            <a:r>
              <a:rPr lang="en-US" b="1" dirty="0"/>
              <a:t>rehydrates</a:t>
            </a:r>
            <a:r>
              <a:rPr lang="en-US" dirty="0"/>
              <a:t>. </a:t>
            </a:r>
            <a:endParaRPr lang="en-US" dirty="0" smtClean="0"/>
          </a:p>
          <a:p>
            <a:pPr lvl="0"/>
            <a:r>
              <a:rPr lang="en-US" dirty="0" smtClean="0"/>
              <a:t>In </a:t>
            </a:r>
            <a:r>
              <a:rPr lang="en-US" dirty="0"/>
              <a:t>terms of actual water intake it is reported to drink </a:t>
            </a:r>
            <a:r>
              <a:rPr lang="en-US" b="1" dirty="0"/>
              <a:t>200 L </a:t>
            </a:r>
            <a:r>
              <a:rPr lang="en-US" dirty="0"/>
              <a:t>in </a:t>
            </a:r>
            <a:r>
              <a:rPr lang="en-US" b="1" dirty="0"/>
              <a:t>3 </a:t>
            </a:r>
            <a:r>
              <a:rPr lang="en-US" b="1" dirty="0" smtClean="0"/>
              <a:t>days</a:t>
            </a:r>
            <a:endParaRPr lang="en-US" dirty="0" smtClean="0"/>
          </a:p>
          <a:p>
            <a:pPr lvl="0"/>
            <a:r>
              <a:rPr lang="en-US" dirty="0" smtClean="0"/>
              <a:t> </a:t>
            </a:r>
            <a:r>
              <a:rPr lang="en-US" dirty="0"/>
              <a:t>In other animals rehydration at these levels would lead to </a:t>
            </a:r>
            <a:r>
              <a:rPr lang="en-US" b="1" dirty="0"/>
              <a:t>over hydration</a:t>
            </a:r>
            <a:r>
              <a:rPr lang="en-US" dirty="0"/>
              <a:t> and </a:t>
            </a:r>
            <a:r>
              <a:rPr lang="en-US" b="1" dirty="0" smtClean="0"/>
              <a:t>possible to </a:t>
            </a:r>
            <a:r>
              <a:rPr lang="en-US" b="1" dirty="0"/>
              <a:t>death. </a:t>
            </a:r>
            <a:endParaRPr lang="en-US" b="1" dirty="0" smtClean="0"/>
          </a:p>
          <a:p>
            <a:pPr lvl="0"/>
            <a:r>
              <a:rPr lang="en-US" dirty="0" smtClean="0"/>
              <a:t>The </a:t>
            </a:r>
            <a:r>
              <a:rPr lang="en-US" dirty="0"/>
              <a:t>camel is able to do this </a:t>
            </a:r>
            <a:r>
              <a:rPr lang="en-US" b="1" dirty="0"/>
              <a:t>as large amounts of water</a:t>
            </a:r>
            <a:r>
              <a:rPr lang="en-US" dirty="0"/>
              <a:t> can </a:t>
            </a:r>
            <a:r>
              <a:rPr lang="en-US" b="1" dirty="0"/>
              <a:t>be stored </a:t>
            </a:r>
            <a:r>
              <a:rPr lang="en-US" dirty="0"/>
              <a:t>for up to </a:t>
            </a:r>
            <a:r>
              <a:rPr lang="en-US" b="1" dirty="0"/>
              <a:t>24 hours </a:t>
            </a:r>
            <a:r>
              <a:rPr lang="en-US" dirty="0"/>
              <a:t>in the </a:t>
            </a:r>
            <a:r>
              <a:rPr lang="en-US" b="1" dirty="0"/>
              <a:t>gut</a:t>
            </a:r>
            <a:r>
              <a:rPr lang="en-US" dirty="0"/>
              <a:t> to avoid a </a:t>
            </a:r>
            <a:r>
              <a:rPr lang="en-US" b="1" dirty="0"/>
              <a:t>rapid dilution </a:t>
            </a:r>
            <a:r>
              <a:rPr lang="en-US" dirty="0"/>
              <a:t>of the </a:t>
            </a:r>
            <a:r>
              <a:rPr lang="en-US" b="1" dirty="0"/>
              <a:t>blood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25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8600"/>
            <a:ext cx="8229600" cy="64770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Blood</a:t>
            </a:r>
            <a:r>
              <a:rPr lang="en-US" dirty="0"/>
              <a:t> </a:t>
            </a:r>
          </a:p>
          <a:p>
            <a:pPr lvl="0"/>
            <a:r>
              <a:rPr lang="en-US" dirty="0"/>
              <a:t>The camel can dehydrate without compromising blood viscosity. </a:t>
            </a:r>
            <a:endParaRPr lang="en-US" dirty="0" smtClean="0"/>
          </a:p>
          <a:p>
            <a:pPr lvl="0"/>
            <a:r>
              <a:rPr lang="en-US" dirty="0" smtClean="0"/>
              <a:t>Camels </a:t>
            </a:r>
            <a:r>
              <a:rPr lang="en-US" dirty="0"/>
              <a:t>have </a:t>
            </a:r>
            <a:r>
              <a:rPr lang="en-US" b="1" dirty="0"/>
              <a:t>unusual blood</a:t>
            </a:r>
            <a:r>
              <a:rPr lang="en-US" dirty="0"/>
              <a:t>. </a:t>
            </a:r>
            <a:r>
              <a:rPr lang="en-US" dirty="0" smtClean="0"/>
              <a:t>It </a:t>
            </a:r>
            <a:r>
              <a:rPr lang="en-US" dirty="0"/>
              <a:t>has </a:t>
            </a:r>
            <a:r>
              <a:rPr lang="en-US" b="1" dirty="0"/>
              <a:t>more water</a:t>
            </a:r>
            <a:r>
              <a:rPr lang="en-US" dirty="0"/>
              <a:t> than the blood of other animals and </a:t>
            </a:r>
            <a:r>
              <a:rPr lang="en-US" b="1" dirty="0"/>
              <a:t>the oval-shaped</a:t>
            </a:r>
            <a:r>
              <a:rPr lang="en-US" dirty="0"/>
              <a:t> red </a:t>
            </a:r>
            <a:r>
              <a:rPr lang="en-US" dirty="0" smtClean="0"/>
              <a:t>blood cells </a:t>
            </a:r>
            <a:r>
              <a:rPr lang="en-US" dirty="0"/>
              <a:t>stay intact even when the amount of liquid in the blood is low. </a:t>
            </a:r>
            <a:endParaRPr lang="en-US" dirty="0" smtClean="0"/>
          </a:p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When </a:t>
            </a:r>
            <a:r>
              <a:rPr lang="en-US" dirty="0"/>
              <a:t>the amount of liquid is reduced in the blood of other animals, the red blood cells </a:t>
            </a:r>
            <a:r>
              <a:rPr lang="en-US" b="1" dirty="0"/>
              <a:t>shrivel</a:t>
            </a:r>
            <a:r>
              <a:rPr lang="en-US" dirty="0"/>
              <a:t>, the </a:t>
            </a:r>
            <a:r>
              <a:rPr lang="en-US" b="1" dirty="0"/>
              <a:t>blood stops flowing </a:t>
            </a:r>
            <a:r>
              <a:rPr lang="en-US" dirty="0"/>
              <a:t>and </a:t>
            </a:r>
            <a:r>
              <a:rPr lang="en-US" b="1" dirty="0"/>
              <a:t>transferring body heat </a:t>
            </a:r>
            <a:r>
              <a:rPr lang="en-US" dirty="0"/>
              <a:t>and a </a:t>
            </a:r>
            <a:r>
              <a:rPr lang="en-US" b="1" dirty="0"/>
              <a:t>lethal heatstroke occurs</a:t>
            </a:r>
            <a:r>
              <a:rPr lang="en-US" b="1" dirty="0" smtClean="0"/>
              <a:t>.</a:t>
            </a:r>
          </a:p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 </a:t>
            </a:r>
            <a:r>
              <a:rPr lang="en-US" dirty="0"/>
              <a:t>By contrast, the blood of a camel that has lost </a:t>
            </a:r>
            <a:r>
              <a:rPr lang="en-US" dirty="0" smtClean="0"/>
              <a:t>its </a:t>
            </a:r>
            <a:r>
              <a:rPr lang="en-US" dirty="0"/>
              <a:t>body water keep flowing and </a:t>
            </a:r>
            <a:r>
              <a:rPr lang="en-US" b="1" dirty="0"/>
              <a:t>dissipating heat</a:t>
            </a:r>
            <a:r>
              <a:rPr lang="en-US" dirty="0"/>
              <a:t>. </a:t>
            </a:r>
            <a:endParaRPr lang="en-US" dirty="0" smtClean="0"/>
          </a:p>
          <a:p>
            <a:pPr marL="0" lv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3537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Chapter 3</a:t>
            </a:r>
            <a:r>
              <a:rPr lang="en-US" sz="3200" b="1" dirty="0"/>
              <a:t>. ADAPTATION MECHANISMS OF CAMEL TO ITS ENVIRONMENT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054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camel is raised in the </a:t>
            </a:r>
            <a:r>
              <a:rPr lang="en-US" b="1" dirty="0"/>
              <a:t>arid </a:t>
            </a:r>
            <a:r>
              <a:rPr lang="en-US" dirty="0"/>
              <a:t>and </a:t>
            </a:r>
            <a:r>
              <a:rPr lang="en-US" b="1" dirty="0"/>
              <a:t>semi-arid zones </a:t>
            </a:r>
            <a:r>
              <a:rPr lang="en-US" dirty="0"/>
              <a:t>where feed resources are </a:t>
            </a:r>
            <a:r>
              <a:rPr lang="en-US" b="1" dirty="0"/>
              <a:t>frequently scarce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dromedary camel (</a:t>
            </a:r>
            <a:r>
              <a:rPr lang="en-US" i="1" dirty="0" err="1"/>
              <a:t>Camelus</a:t>
            </a:r>
            <a:r>
              <a:rPr lang="en-US" i="1" dirty="0"/>
              <a:t> </a:t>
            </a:r>
            <a:r>
              <a:rPr lang="en-US" i="1" dirty="0" err="1"/>
              <a:t>dromedarius</a:t>
            </a:r>
            <a:r>
              <a:rPr lang="en-US" dirty="0"/>
              <a:t>) is well known for </a:t>
            </a:r>
            <a:r>
              <a:rPr lang="en-US" dirty="0" smtClean="0"/>
              <a:t> </a:t>
            </a:r>
            <a:r>
              <a:rPr lang="en-US" b="1" dirty="0"/>
              <a:t>its ability </a:t>
            </a:r>
            <a:r>
              <a:rPr lang="en-US" dirty="0"/>
              <a:t>to survive </a:t>
            </a:r>
            <a:r>
              <a:rPr lang="en-US" b="1" dirty="0"/>
              <a:t>harsh desert conditions</a:t>
            </a:r>
            <a:r>
              <a:rPr lang="en-US" b="1" dirty="0" smtClean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41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lvl="0"/>
            <a:r>
              <a:rPr lang="en-US" b="1" dirty="0"/>
              <a:t>Blood composition </a:t>
            </a:r>
            <a:r>
              <a:rPr lang="en-US" dirty="0"/>
              <a:t>and </a:t>
            </a:r>
            <a:r>
              <a:rPr lang="en-US" b="1" dirty="0"/>
              <a:t>volume </a:t>
            </a:r>
            <a:r>
              <a:rPr lang="en-US" dirty="0"/>
              <a:t>remains relatively </a:t>
            </a:r>
            <a:r>
              <a:rPr lang="en-US" b="1" dirty="0"/>
              <a:t>constant </a:t>
            </a:r>
            <a:r>
              <a:rPr lang="en-US" dirty="0"/>
              <a:t>and </a:t>
            </a:r>
            <a:r>
              <a:rPr lang="en-US" b="1" dirty="0" err="1"/>
              <a:t>haemoglobin</a:t>
            </a:r>
            <a:r>
              <a:rPr lang="en-US" dirty="0"/>
              <a:t> function remains </a:t>
            </a:r>
            <a:r>
              <a:rPr lang="en-US" b="1" dirty="0"/>
              <a:t>normal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 The </a:t>
            </a:r>
            <a:r>
              <a:rPr lang="en-US" b="1" dirty="0"/>
              <a:t>erythrocytes </a:t>
            </a:r>
            <a:r>
              <a:rPr lang="en-US" dirty="0"/>
              <a:t>of the camel are </a:t>
            </a:r>
            <a:r>
              <a:rPr lang="en-US" b="1" dirty="0"/>
              <a:t>oval shaped</a:t>
            </a:r>
            <a:r>
              <a:rPr lang="en-US" dirty="0"/>
              <a:t> and </a:t>
            </a:r>
            <a:r>
              <a:rPr lang="en-US" b="1" dirty="0"/>
              <a:t>non-nucleated</a:t>
            </a:r>
            <a:r>
              <a:rPr lang="en-US" dirty="0"/>
              <a:t> which resist </a:t>
            </a:r>
            <a:r>
              <a:rPr lang="en-US" b="1" dirty="0"/>
              <a:t>osmotic variation </a:t>
            </a:r>
            <a:r>
              <a:rPr lang="en-US" dirty="0"/>
              <a:t>without rupturing; </a:t>
            </a:r>
          </a:p>
          <a:p>
            <a:pPr marL="0" lvl="0" indent="0">
              <a:buNone/>
            </a:pPr>
            <a:r>
              <a:rPr lang="en-US" dirty="0"/>
              <a:t>these cells can </a:t>
            </a:r>
            <a:r>
              <a:rPr lang="en-US" b="1" dirty="0"/>
              <a:t>swell </a:t>
            </a:r>
            <a:r>
              <a:rPr lang="en-US" dirty="0"/>
              <a:t>to </a:t>
            </a:r>
            <a:r>
              <a:rPr lang="en-US" b="1" dirty="0"/>
              <a:t>twice </a:t>
            </a:r>
            <a:r>
              <a:rPr lang="en-US" dirty="0"/>
              <a:t>their initial volume following </a:t>
            </a:r>
            <a:r>
              <a:rPr lang="en-US" b="1" dirty="0"/>
              <a:t>rehydration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19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60198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Another </a:t>
            </a:r>
            <a:r>
              <a:rPr lang="en-US" b="1" dirty="0"/>
              <a:t>unique feature </a:t>
            </a:r>
            <a:r>
              <a:rPr lang="en-US" dirty="0"/>
              <a:t>of the </a:t>
            </a:r>
            <a:r>
              <a:rPr lang="en-US" b="1" dirty="0"/>
              <a:t>erythrocytes</a:t>
            </a:r>
            <a:r>
              <a:rPr lang="en-US" dirty="0"/>
              <a:t> is their </a:t>
            </a:r>
            <a:r>
              <a:rPr lang="en-US" b="1" dirty="0"/>
              <a:t>long life span </a:t>
            </a:r>
            <a:r>
              <a:rPr lang="en-US" dirty="0"/>
              <a:t>when the camel is dehydrated.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life span of the erythrocytes of </a:t>
            </a:r>
            <a:r>
              <a:rPr lang="en-US" b="1" dirty="0"/>
              <a:t>hydrated</a:t>
            </a:r>
            <a:r>
              <a:rPr lang="en-US" dirty="0"/>
              <a:t> camels is </a:t>
            </a:r>
            <a:r>
              <a:rPr lang="en-US" b="1" dirty="0"/>
              <a:t>90 to 120 days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When </a:t>
            </a:r>
            <a:r>
              <a:rPr lang="en-US" dirty="0"/>
              <a:t>camels were </a:t>
            </a:r>
            <a:r>
              <a:rPr lang="en-US" b="1" dirty="0"/>
              <a:t>chronically dehydrated during summer </a:t>
            </a:r>
            <a:r>
              <a:rPr lang="en-US" dirty="0"/>
              <a:t>(</a:t>
            </a:r>
            <a:r>
              <a:rPr lang="en-US" b="1" dirty="0"/>
              <a:t>40</a:t>
            </a:r>
            <a:r>
              <a:rPr lang="en-US" b="1" baseline="30000" dirty="0"/>
              <a:t>o</a:t>
            </a:r>
            <a:r>
              <a:rPr lang="en-US" b="1" dirty="0"/>
              <a:t>C</a:t>
            </a:r>
            <a:r>
              <a:rPr lang="en-US" dirty="0"/>
              <a:t> mean during</a:t>
            </a:r>
            <a:r>
              <a:rPr lang="en-US" b="1" dirty="0"/>
              <a:t> day</a:t>
            </a:r>
            <a:r>
              <a:rPr lang="en-US" dirty="0"/>
              <a:t>; </a:t>
            </a:r>
            <a:r>
              <a:rPr lang="en-US" b="1" dirty="0"/>
              <a:t>20</a:t>
            </a:r>
            <a:r>
              <a:rPr lang="en-US" b="1" baseline="30000" dirty="0"/>
              <a:t>o</a:t>
            </a:r>
            <a:r>
              <a:rPr lang="en-US" b="1" dirty="0"/>
              <a:t>C</a:t>
            </a:r>
            <a:r>
              <a:rPr lang="en-US" dirty="0"/>
              <a:t> mean at </a:t>
            </a:r>
            <a:r>
              <a:rPr lang="en-US" b="1" dirty="0"/>
              <a:t>night</a:t>
            </a:r>
            <a:r>
              <a:rPr lang="en-US" dirty="0"/>
              <a:t>) the life span of erythrocytes was </a:t>
            </a:r>
            <a:r>
              <a:rPr lang="en-US" b="1" dirty="0"/>
              <a:t>extended to 150 days. </a:t>
            </a:r>
            <a:endParaRPr lang="en-US" b="1" dirty="0" smtClean="0"/>
          </a:p>
          <a:p>
            <a:r>
              <a:rPr lang="en-US" dirty="0" smtClean="0"/>
              <a:t>Erythrocyte </a:t>
            </a:r>
            <a:r>
              <a:rPr lang="en-US" b="1" dirty="0"/>
              <a:t>turnover </a:t>
            </a:r>
            <a:r>
              <a:rPr lang="en-US" dirty="0"/>
              <a:t>is </a:t>
            </a:r>
            <a:r>
              <a:rPr lang="en-US" b="1" dirty="0"/>
              <a:t>water </a:t>
            </a:r>
            <a:r>
              <a:rPr lang="en-US" dirty="0"/>
              <a:t>and </a:t>
            </a:r>
            <a:r>
              <a:rPr lang="en-US" b="1" dirty="0"/>
              <a:t>energy</a:t>
            </a:r>
            <a:r>
              <a:rPr lang="en-US" dirty="0"/>
              <a:t> </a:t>
            </a:r>
            <a:r>
              <a:rPr lang="en-US" b="1" dirty="0"/>
              <a:t>expensive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Therefore </a:t>
            </a:r>
            <a:r>
              <a:rPr lang="en-US" dirty="0"/>
              <a:t>extending the life span of erythrocytes </a:t>
            </a:r>
            <a:r>
              <a:rPr lang="en-US" b="1" dirty="0"/>
              <a:t>reduces</a:t>
            </a:r>
            <a:r>
              <a:rPr lang="en-US" dirty="0"/>
              <a:t> energy and water </a:t>
            </a:r>
            <a:r>
              <a:rPr lang="en-US" b="1" dirty="0"/>
              <a:t>expenditure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6783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3246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/>
              <a:t>Thermoregulation </a:t>
            </a:r>
            <a:endParaRPr lang="en-US" dirty="0"/>
          </a:p>
          <a:p>
            <a:pPr lvl="0"/>
            <a:r>
              <a:rPr lang="en-US" dirty="0"/>
              <a:t>When exposed to high heat load animals need to increase </a:t>
            </a:r>
            <a:r>
              <a:rPr lang="en-US" b="1" dirty="0"/>
              <a:t>evaporative heat loss </a:t>
            </a:r>
            <a:r>
              <a:rPr lang="en-US" dirty="0"/>
              <a:t>in order to keep body temperature below a </a:t>
            </a:r>
            <a:r>
              <a:rPr lang="en-US" b="1" dirty="0"/>
              <a:t>lethal level</a:t>
            </a:r>
            <a:r>
              <a:rPr lang="en-US" dirty="0"/>
              <a:t>. </a:t>
            </a:r>
            <a:endParaRPr lang="en-US" dirty="0" smtClean="0"/>
          </a:p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A </a:t>
            </a:r>
            <a:r>
              <a:rPr lang="en-US" dirty="0"/>
              <a:t>fully </a:t>
            </a:r>
            <a:r>
              <a:rPr lang="en-US" b="1" dirty="0"/>
              <a:t>hydrated camel </a:t>
            </a:r>
            <a:r>
              <a:rPr lang="en-US" dirty="0"/>
              <a:t>has a </a:t>
            </a:r>
            <a:r>
              <a:rPr lang="en-US" b="1" dirty="0"/>
              <a:t>diurnal</a:t>
            </a:r>
            <a:r>
              <a:rPr lang="en-US" dirty="0"/>
              <a:t> body temperature range of </a:t>
            </a:r>
            <a:r>
              <a:rPr lang="en-US" b="1" dirty="0"/>
              <a:t>36 to 38</a:t>
            </a:r>
            <a:r>
              <a:rPr lang="en-US" b="1" baseline="30000" dirty="0"/>
              <a:t>o</a:t>
            </a:r>
            <a:r>
              <a:rPr lang="en-US" b="1" dirty="0"/>
              <a:t>C</a:t>
            </a:r>
            <a:r>
              <a:rPr lang="en-US" dirty="0"/>
              <a:t>. </a:t>
            </a:r>
            <a:endParaRPr lang="en-US" dirty="0" smtClean="0"/>
          </a:p>
          <a:p>
            <a:pPr lvl="0"/>
            <a:r>
              <a:rPr lang="en-US" dirty="0" smtClean="0"/>
              <a:t>However </a:t>
            </a:r>
            <a:r>
              <a:rPr lang="en-US" dirty="0"/>
              <a:t>when </a:t>
            </a:r>
            <a:r>
              <a:rPr lang="en-US" b="1" dirty="0"/>
              <a:t>dehydrated </a:t>
            </a:r>
            <a:r>
              <a:rPr lang="en-US" dirty="0"/>
              <a:t>and </a:t>
            </a:r>
            <a:r>
              <a:rPr lang="en-US" b="1" dirty="0"/>
              <a:t>exposed to high environmental </a:t>
            </a:r>
            <a:r>
              <a:rPr lang="en-US" b="1" dirty="0" smtClean="0"/>
              <a:t>heat, </a:t>
            </a:r>
            <a:r>
              <a:rPr lang="en-US" dirty="0" smtClean="0"/>
              <a:t>the body </a:t>
            </a:r>
            <a:r>
              <a:rPr lang="en-US" dirty="0"/>
              <a:t>temperature may </a:t>
            </a:r>
            <a:r>
              <a:rPr lang="en-US" b="1" dirty="0"/>
              <a:t>fluctuate by 6 to 7</a:t>
            </a:r>
            <a:r>
              <a:rPr lang="en-US" b="1" baseline="30000" dirty="0"/>
              <a:t>o</a:t>
            </a:r>
            <a:r>
              <a:rPr lang="en-US" b="1" dirty="0"/>
              <a:t>C</a:t>
            </a:r>
            <a:r>
              <a:rPr lang="en-US" dirty="0"/>
              <a:t>, from approximately </a:t>
            </a:r>
            <a:r>
              <a:rPr lang="en-US" b="1" dirty="0"/>
              <a:t>34 to 41</a:t>
            </a:r>
            <a:r>
              <a:rPr lang="en-US" b="1" baseline="30000" dirty="0"/>
              <a:t>o</a:t>
            </a:r>
            <a:r>
              <a:rPr lang="en-US" b="1" dirty="0"/>
              <a:t>C</a:t>
            </a:r>
            <a:r>
              <a:rPr lang="en-US" dirty="0" smtClean="0"/>
              <a:t>.</a:t>
            </a:r>
          </a:p>
          <a:p>
            <a:pPr marL="0" lvl="0" indent="0">
              <a:buNone/>
            </a:pPr>
            <a:r>
              <a:rPr lang="en-US" dirty="0" smtClean="0"/>
              <a:t> </a:t>
            </a:r>
          </a:p>
          <a:p>
            <a:pPr lvl="0"/>
            <a:r>
              <a:rPr lang="en-US" dirty="0" smtClean="0"/>
              <a:t>The </a:t>
            </a:r>
            <a:r>
              <a:rPr lang="en-US" dirty="0"/>
              <a:t>increase in body temperature of camels exposed to </a:t>
            </a:r>
            <a:r>
              <a:rPr lang="en-US" b="1" dirty="0"/>
              <a:t>high heat load </a:t>
            </a:r>
            <a:r>
              <a:rPr lang="en-US" dirty="0"/>
              <a:t>is </a:t>
            </a:r>
            <a:r>
              <a:rPr lang="en-US" b="1" dirty="0" smtClean="0"/>
              <a:t>advantageous,</a:t>
            </a:r>
            <a:r>
              <a:rPr lang="en-US" dirty="0" smtClean="0"/>
              <a:t> </a:t>
            </a:r>
          </a:p>
          <a:p>
            <a:pPr lvl="0"/>
            <a:r>
              <a:rPr lang="en-US" dirty="0" smtClean="0"/>
              <a:t>because </a:t>
            </a:r>
            <a:r>
              <a:rPr lang="en-US" dirty="0"/>
              <a:t>it allows a considerable amount of heat to be </a:t>
            </a:r>
            <a:r>
              <a:rPr lang="en-US" b="1" dirty="0"/>
              <a:t>stored during the day</a:t>
            </a:r>
            <a:r>
              <a:rPr lang="en-US" dirty="0"/>
              <a:t> and </a:t>
            </a:r>
            <a:r>
              <a:rPr lang="en-US" b="1" dirty="0"/>
              <a:t>dissipated</a:t>
            </a:r>
            <a:r>
              <a:rPr lang="en-US" dirty="0"/>
              <a:t> at </a:t>
            </a:r>
            <a:r>
              <a:rPr lang="en-US" b="1" dirty="0"/>
              <a:t>night </a:t>
            </a:r>
            <a:r>
              <a:rPr lang="en-US" dirty="0"/>
              <a:t>(by radiation) without the </a:t>
            </a:r>
            <a:r>
              <a:rPr lang="en-US" b="1" dirty="0"/>
              <a:t>expenditure </a:t>
            </a:r>
            <a:r>
              <a:rPr lang="en-US" dirty="0"/>
              <a:t>of water</a:t>
            </a:r>
            <a:r>
              <a:rPr lang="en-US" dirty="0" smtClean="0"/>
              <a:t>.</a:t>
            </a:r>
          </a:p>
          <a:p>
            <a:pPr marL="0" lvl="0" indent="0">
              <a:buNone/>
            </a:pPr>
            <a:endParaRPr lang="en-US" dirty="0" smtClean="0"/>
          </a:p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37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96000"/>
          </a:xfrm>
        </p:spPr>
        <p:txBody>
          <a:bodyPr/>
          <a:lstStyle/>
          <a:p>
            <a:pPr lvl="0"/>
            <a:r>
              <a:rPr lang="en-US" dirty="0"/>
              <a:t>Furthermore, as body temperature increases the temperature </a:t>
            </a:r>
            <a:r>
              <a:rPr lang="en-US" b="1" dirty="0" smtClean="0"/>
              <a:t>gradient(d/</a:t>
            </a:r>
            <a:r>
              <a:rPr lang="en-US" b="1" dirty="0" err="1" smtClean="0"/>
              <a:t>ce</a:t>
            </a:r>
            <a:r>
              <a:rPr lang="en-US" b="1" dirty="0" smtClean="0"/>
              <a:t> )</a:t>
            </a:r>
            <a:r>
              <a:rPr lang="en-US" dirty="0" smtClean="0"/>
              <a:t>between </a:t>
            </a:r>
            <a:r>
              <a:rPr lang="en-US" dirty="0"/>
              <a:t>the camel and the external environment is reduced, and again water use is</a:t>
            </a:r>
            <a:r>
              <a:rPr lang="en-US" b="1" dirty="0"/>
              <a:t> reduced</a:t>
            </a:r>
            <a:r>
              <a:rPr lang="en-US" dirty="0"/>
              <a:t>. </a:t>
            </a:r>
            <a:endParaRPr lang="en-US" dirty="0" smtClean="0"/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en-US" dirty="0" smtClean="0"/>
              <a:t>Because </a:t>
            </a:r>
            <a:r>
              <a:rPr lang="en-US" dirty="0"/>
              <a:t>of this change, the camel doesn’t sweat as much when the temperature rises. </a:t>
            </a:r>
            <a:endParaRPr lang="en-US" dirty="0" smtClean="0"/>
          </a:p>
          <a:p>
            <a:pPr lvl="0"/>
            <a:r>
              <a:rPr lang="en-US" dirty="0" smtClean="0"/>
              <a:t>Sweating </a:t>
            </a:r>
            <a:r>
              <a:rPr lang="en-US" dirty="0"/>
              <a:t>causes an animal to lose water, so the camel’s temperature change helps it to conserve </a:t>
            </a:r>
            <a:r>
              <a:rPr lang="en-US" dirty="0" smtClean="0"/>
              <a:t>water.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30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81000"/>
            <a:ext cx="8610600" cy="6248400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en-US" b="1" dirty="0" smtClean="0"/>
              <a:t>C. </a:t>
            </a:r>
            <a:r>
              <a:rPr lang="en-US" b="1" dirty="0" err="1" smtClean="0"/>
              <a:t>Behavioural</a:t>
            </a:r>
            <a:r>
              <a:rPr lang="en-US" b="1" dirty="0"/>
              <a:t> Adaptation </a:t>
            </a:r>
            <a:endParaRPr lang="en-US" dirty="0"/>
          </a:p>
          <a:p>
            <a:r>
              <a:rPr lang="en-US" dirty="0"/>
              <a:t>Under conditions of dehydration and intense heat the camel adopts </a:t>
            </a:r>
            <a:r>
              <a:rPr lang="en-US" b="1" dirty="0" err="1"/>
              <a:t>behavioural</a:t>
            </a:r>
            <a:r>
              <a:rPr lang="en-US" b="1" dirty="0"/>
              <a:t> </a:t>
            </a:r>
            <a:r>
              <a:rPr lang="en-US" dirty="0"/>
              <a:t>mechanisms to </a:t>
            </a:r>
            <a:r>
              <a:rPr lang="en-US" b="1" dirty="0"/>
              <a:t>conserve </a:t>
            </a:r>
            <a:r>
              <a:rPr lang="en-US" b="1" dirty="0" smtClean="0"/>
              <a:t>energy. </a:t>
            </a:r>
            <a:endParaRPr lang="en-US" b="1" dirty="0"/>
          </a:p>
          <a:p>
            <a:pPr lvl="0"/>
            <a:r>
              <a:rPr lang="en-US" dirty="0" smtClean="0"/>
              <a:t>To </a:t>
            </a:r>
            <a:r>
              <a:rPr lang="en-US" dirty="0"/>
              <a:t>conserve water and </a:t>
            </a:r>
            <a:r>
              <a:rPr lang="en-US" b="1" dirty="0" smtClean="0"/>
              <a:t>resist </a:t>
            </a:r>
            <a:r>
              <a:rPr lang="en-US" dirty="0"/>
              <a:t>the heat, camels stay in a </a:t>
            </a:r>
            <a:r>
              <a:rPr lang="en-US" b="1" dirty="0"/>
              <a:t>recumbent position </a:t>
            </a:r>
            <a:r>
              <a:rPr lang="en-US" dirty="0"/>
              <a:t>for long periods during the day</a:t>
            </a:r>
            <a:r>
              <a:rPr lang="en-US" dirty="0" smtClean="0"/>
              <a:t>,</a:t>
            </a:r>
          </a:p>
          <a:p>
            <a:pPr lvl="0"/>
            <a:r>
              <a:rPr lang="en-US" dirty="0" smtClean="0"/>
              <a:t> </a:t>
            </a:r>
            <a:r>
              <a:rPr lang="en-US" dirty="0"/>
              <a:t>thus </a:t>
            </a:r>
            <a:r>
              <a:rPr lang="en-US" b="1" dirty="0"/>
              <a:t>reducing </a:t>
            </a:r>
            <a:r>
              <a:rPr lang="en-US" dirty="0"/>
              <a:t>the </a:t>
            </a:r>
            <a:r>
              <a:rPr lang="en-US" b="1" dirty="0"/>
              <a:t>heat energy </a:t>
            </a:r>
            <a:r>
              <a:rPr lang="en-US" dirty="0"/>
              <a:t>produced by </a:t>
            </a:r>
            <a:r>
              <a:rPr lang="en-US" b="1" dirty="0"/>
              <a:t>muscle activity </a:t>
            </a:r>
            <a:r>
              <a:rPr lang="en-US" dirty="0"/>
              <a:t>and </a:t>
            </a:r>
            <a:r>
              <a:rPr lang="en-US" b="1" dirty="0"/>
              <a:t>food metabolism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/>
              <a:t>Camels sometimes </a:t>
            </a:r>
            <a:r>
              <a:rPr lang="en-US" b="1" dirty="0"/>
              <a:t>urinate </a:t>
            </a:r>
            <a:r>
              <a:rPr lang="en-US" dirty="0"/>
              <a:t>on their legs. As the </a:t>
            </a:r>
            <a:r>
              <a:rPr lang="en-US" b="1" dirty="0"/>
              <a:t>urine evaporates</a:t>
            </a:r>
            <a:r>
              <a:rPr lang="en-US" dirty="0"/>
              <a:t>, the blood vessels on its legs are cooled. </a:t>
            </a:r>
          </a:p>
          <a:p>
            <a:pPr marL="0" lv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07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457200"/>
            <a:ext cx="7848600" cy="6172200"/>
          </a:xfrm>
        </p:spPr>
        <p:txBody>
          <a:bodyPr>
            <a:normAutofit/>
          </a:bodyPr>
          <a:lstStyle/>
          <a:p>
            <a:pPr lvl="0"/>
            <a:r>
              <a:rPr lang="en-US" b="1" dirty="0" smtClean="0"/>
              <a:t>Nasal </a:t>
            </a:r>
            <a:r>
              <a:rPr lang="en-US" b="1" dirty="0"/>
              <a:t>secretions </a:t>
            </a:r>
            <a:r>
              <a:rPr lang="en-US" dirty="0"/>
              <a:t>that drip between the nose and mouth also act as a</a:t>
            </a:r>
            <a:r>
              <a:rPr lang="en-US" b="1" dirty="0"/>
              <a:t> coolant </a:t>
            </a:r>
            <a:r>
              <a:rPr lang="en-US" dirty="0"/>
              <a:t>but have a relatively </a:t>
            </a:r>
            <a:r>
              <a:rPr lang="en-US" b="1" dirty="0"/>
              <a:t>minor effect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Groups of camels </a:t>
            </a:r>
            <a:r>
              <a:rPr lang="en-US" b="1" dirty="0"/>
              <a:t>sit close together</a:t>
            </a:r>
            <a:r>
              <a:rPr lang="en-US" dirty="0"/>
              <a:t> so they </a:t>
            </a:r>
            <a:r>
              <a:rPr lang="en-US" b="1" dirty="0"/>
              <a:t>cool </a:t>
            </a:r>
            <a:r>
              <a:rPr lang="en-US" dirty="0"/>
              <a:t>each with the </a:t>
            </a:r>
            <a:r>
              <a:rPr lang="en-US" b="1" dirty="0"/>
              <a:t>shade</a:t>
            </a:r>
            <a:r>
              <a:rPr lang="en-US" dirty="0"/>
              <a:t> created by their bodies</a:t>
            </a:r>
            <a:r>
              <a:rPr lang="en-US" dirty="0" smtClean="0"/>
              <a:t>.</a:t>
            </a:r>
          </a:p>
          <a:p>
            <a:pPr lvl="0"/>
            <a:r>
              <a:rPr lang="en-US" dirty="0" smtClean="0"/>
              <a:t> </a:t>
            </a:r>
            <a:r>
              <a:rPr lang="en-US" dirty="0"/>
              <a:t>Each camel </a:t>
            </a:r>
            <a:r>
              <a:rPr lang="en-US" b="1" dirty="0"/>
              <a:t>faces</a:t>
            </a:r>
            <a:r>
              <a:rPr lang="en-US" dirty="0"/>
              <a:t> the sun in such a way that </a:t>
            </a:r>
            <a:r>
              <a:rPr lang="en-US" b="1" dirty="0"/>
              <a:t>its hump absorbs </a:t>
            </a:r>
            <a:r>
              <a:rPr lang="en-US" dirty="0"/>
              <a:t>the direct sunlight. </a:t>
            </a:r>
            <a:endParaRPr lang="en-US" dirty="0" smtClean="0"/>
          </a:p>
          <a:p>
            <a:pPr lvl="0"/>
            <a:r>
              <a:rPr lang="en-US" dirty="0" smtClean="0"/>
              <a:t>Resting </a:t>
            </a:r>
            <a:r>
              <a:rPr lang="en-US" dirty="0"/>
              <a:t>camels will </a:t>
            </a:r>
            <a:r>
              <a:rPr lang="en-US" b="1" dirty="0"/>
              <a:t>reorient themselves </a:t>
            </a:r>
            <a:r>
              <a:rPr lang="en-US" dirty="0"/>
              <a:t>throughout the day in relation to the sun. </a:t>
            </a:r>
          </a:p>
        </p:txBody>
      </p:sp>
    </p:spTree>
    <p:extLst>
      <p:ext uri="{BB962C8B-B14F-4D97-AF65-F5344CB8AC3E}">
        <p14:creationId xmlns:p14="http://schemas.microsoft.com/office/powerpoint/2010/main" val="152615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1"/>
            <a:ext cx="86106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626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this survival ability due to its </a:t>
            </a:r>
            <a:r>
              <a:rPr lang="en-US" b="1" dirty="0"/>
              <a:t>heat tolerance </a:t>
            </a:r>
            <a:r>
              <a:rPr lang="en-US" dirty="0"/>
              <a:t>/</a:t>
            </a:r>
            <a:r>
              <a:rPr lang="en-US" dirty="0" smtClean="0"/>
              <a:t> </a:t>
            </a:r>
            <a:r>
              <a:rPr lang="en-US" b="1" dirty="0"/>
              <a:t>its ability to withstand </a:t>
            </a:r>
            <a:r>
              <a:rPr lang="en-US" dirty="0"/>
              <a:t>the effects of dehydration</a:t>
            </a:r>
            <a:r>
              <a:rPr lang="en-US" dirty="0" smtClean="0"/>
              <a:t>???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Or</a:t>
            </a:r>
          </a:p>
          <a:p>
            <a:r>
              <a:rPr lang="en-US" dirty="0" smtClean="0"/>
              <a:t> Is there </a:t>
            </a:r>
            <a:r>
              <a:rPr lang="en-US" dirty="0"/>
              <a:t>other adaptive </a:t>
            </a:r>
            <a:r>
              <a:rPr lang="en-US" dirty="0" smtClean="0"/>
              <a:t>strategy </a:t>
            </a:r>
            <a:r>
              <a:rPr lang="en-US" dirty="0"/>
              <a:t>employed to overcome the harsh conditions</a:t>
            </a:r>
            <a:r>
              <a:rPr lang="en-US" dirty="0" smtClean="0"/>
              <a:t>???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71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60198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Adaptation of animal to its environment in general is used often for </a:t>
            </a:r>
            <a:r>
              <a:rPr lang="en-US" b="1" dirty="0"/>
              <a:t>the process of adjustment</a:t>
            </a:r>
            <a:r>
              <a:rPr lang="en-US" dirty="0"/>
              <a:t> to the environmental changes.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Adaptations of the camel to </a:t>
            </a:r>
            <a:r>
              <a:rPr lang="en-US" b="1" dirty="0"/>
              <a:t>the desert </a:t>
            </a:r>
            <a:r>
              <a:rPr lang="en-US" dirty="0"/>
              <a:t>environment encompass </a:t>
            </a:r>
            <a:r>
              <a:rPr lang="en-US" b="1" dirty="0"/>
              <a:t>anatomical</a:t>
            </a:r>
            <a:r>
              <a:rPr lang="en-US" dirty="0"/>
              <a:t>, </a:t>
            </a:r>
            <a:r>
              <a:rPr lang="en-US" b="1" dirty="0"/>
              <a:t>behavioral</a:t>
            </a:r>
            <a:r>
              <a:rPr lang="en-US" dirty="0"/>
              <a:t> and </a:t>
            </a:r>
            <a:r>
              <a:rPr lang="en-US" b="1" dirty="0"/>
              <a:t>physiological</a:t>
            </a:r>
            <a:r>
              <a:rPr lang="en-US" dirty="0"/>
              <a:t> changes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 It is quite </a:t>
            </a:r>
            <a:r>
              <a:rPr lang="en-US" b="1" dirty="0"/>
              <a:t>clear</a:t>
            </a:r>
            <a:r>
              <a:rPr lang="en-US" dirty="0"/>
              <a:t> that, the camel </a:t>
            </a:r>
            <a:r>
              <a:rPr lang="en-US" b="1" dirty="0"/>
              <a:t>does not</a:t>
            </a:r>
            <a:r>
              <a:rPr lang="en-US" dirty="0"/>
              <a:t> have any </a:t>
            </a:r>
            <a:r>
              <a:rPr lang="en-US" b="1" dirty="0"/>
              <a:t>special mechanism </a:t>
            </a:r>
            <a:r>
              <a:rPr lang="en-US" dirty="0"/>
              <a:t>for </a:t>
            </a:r>
            <a:r>
              <a:rPr lang="en-US" dirty="0" smtClean="0"/>
              <a:t>survival, but </a:t>
            </a:r>
          </a:p>
          <a:p>
            <a:pPr marL="0" indent="0">
              <a:buNone/>
            </a:pPr>
            <a:r>
              <a:rPr lang="en-US" b="1" dirty="0" smtClean="0"/>
              <a:t>relies </a:t>
            </a:r>
            <a:r>
              <a:rPr lang="en-US" dirty="0"/>
              <a:t>on mechanisms known to and utilized by other animals.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5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382000" cy="6019800"/>
          </a:xfrm>
        </p:spPr>
        <p:txBody>
          <a:bodyPr>
            <a:normAutofit/>
          </a:bodyPr>
          <a:lstStyle/>
          <a:p>
            <a:r>
              <a:rPr lang="en-US" dirty="0" smtClean="0"/>
              <a:t>All </a:t>
            </a:r>
            <a:r>
              <a:rPr lang="en-US" dirty="0"/>
              <a:t>the desert species have </a:t>
            </a:r>
            <a:r>
              <a:rPr lang="en-US" b="1" dirty="0"/>
              <a:t>fluctuating body temperature</a:t>
            </a:r>
            <a:r>
              <a:rPr lang="en-US" dirty="0"/>
              <a:t>, </a:t>
            </a:r>
            <a:r>
              <a:rPr lang="en-US" b="1" dirty="0"/>
              <a:t>decline</a:t>
            </a:r>
            <a:r>
              <a:rPr lang="en-US" dirty="0"/>
              <a:t> in </a:t>
            </a:r>
            <a:r>
              <a:rPr lang="en-US" b="1" dirty="0"/>
              <a:t>metabolism</a:t>
            </a:r>
            <a:r>
              <a:rPr lang="en-US" dirty="0"/>
              <a:t> and </a:t>
            </a:r>
            <a:r>
              <a:rPr lang="en-US" b="1" dirty="0"/>
              <a:t>utilization </a:t>
            </a:r>
            <a:r>
              <a:rPr lang="en-US" dirty="0"/>
              <a:t>of </a:t>
            </a:r>
            <a:r>
              <a:rPr lang="en-US" b="1" dirty="0"/>
              <a:t>intestinal water</a:t>
            </a:r>
            <a:r>
              <a:rPr lang="en-US" dirty="0"/>
              <a:t>. 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dirty="0"/>
              <a:t>camel however </a:t>
            </a:r>
            <a:r>
              <a:rPr lang="en-US" dirty="0"/>
              <a:t>is able to utilize these mechanisms more </a:t>
            </a:r>
            <a:r>
              <a:rPr lang="en-US" b="1" dirty="0"/>
              <a:t>effectively</a:t>
            </a:r>
            <a:r>
              <a:rPr lang="en-US" dirty="0"/>
              <a:t> when exposed to the direct rays of the sun and for extremely long periods </a:t>
            </a:r>
            <a:r>
              <a:rPr lang="en-US" b="1" dirty="0"/>
              <a:t>without drinking water.</a:t>
            </a:r>
          </a:p>
        </p:txBody>
      </p:sp>
    </p:spTree>
    <p:extLst>
      <p:ext uri="{BB962C8B-B14F-4D97-AF65-F5344CB8AC3E}">
        <p14:creationId xmlns:p14="http://schemas.microsoft.com/office/powerpoint/2010/main" val="424228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96000"/>
          </a:xfrm>
        </p:spPr>
        <p:txBody>
          <a:bodyPr>
            <a:normAutofit lnSpcReduction="10000"/>
          </a:bodyPr>
          <a:lstStyle/>
          <a:p>
            <a:pPr lvl="0"/>
            <a:r>
              <a:rPr lang="en-US" b="1" dirty="0"/>
              <a:t>Anatomical adaptations</a:t>
            </a:r>
            <a:endParaRPr lang="en-US" dirty="0"/>
          </a:p>
          <a:p>
            <a:pPr lvl="0"/>
            <a:r>
              <a:rPr lang="en-US" b="1" dirty="0"/>
              <a:t>Camels’ humps </a:t>
            </a:r>
            <a:r>
              <a:rPr lang="en-US" dirty="0"/>
              <a:t>are filled with</a:t>
            </a:r>
            <a:r>
              <a:rPr lang="en-US" b="1" dirty="0"/>
              <a:t> fat </a:t>
            </a:r>
            <a:r>
              <a:rPr lang="en-US" dirty="0"/>
              <a:t>and </a:t>
            </a:r>
            <a:r>
              <a:rPr lang="en-US" b="1" dirty="0"/>
              <a:t>muscle</a:t>
            </a:r>
            <a:r>
              <a:rPr lang="en-US" dirty="0"/>
              <a:t> but </a:t>
            </a:r>
            <a:r>
              <a:rPr lang="en-US" b="1" dirty="0"/>
              <a:t>no bone </a:t>
            </a:r>
            <a:r>
              <a:rPr lang="en-US" dirty="0"/>
              <a:t>or </a:t>
            </a:r>
            <a:r>
              <a:rPr lang="en-US" b="1" dirty="0"/>
              <a:t>free water</a:t>
            </a:r>
            <a:r>
              <a:rPr lang="en-US" dirty="0"/>
              <a:t>. </a:t>
            </a:r>
            <a:endParaRPr lang="en-US" dirty="0" smtClean="0"/>
          </a:p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Their </a:t>
            </a:r>
            <a:r>
              <a:rPr lang="en-US" dirty="0"/>
              <a:t>main purpose is </a:t>
            </a:r>
            <a:r>
              <a:rPr lang="en-US" b="1" dirty="0"/>
              <a:t>to store fat </a:t>
            </a:r>
            <a:r>
              <a:rPr lang="en-US" dirty="0"/>
              <a:t>as </a:t>
            </a:r>
            <a:r>
              <a:rPr lang="en-US" b="1" dirty="0"/>
              <a:t>an energy reserve</a:t>
            </a:r>
            <a:r>
              <a:rPr lang="en-US" dirty="0"/>
              <a:t> that sustains the animal when </a:t>
            </a:r>
            <a:r>
              <a:rPr lang="en-US" b="1" dirty="0"/>
              <a:t>food </a:t>
            </a:r>
            <a:r>
              <a:rPr lang="en-US" dirty="0"/>
              <a:t>and </a:t>
            </a:r>
            <a:r>
              <a:rPr lang="en-US" b="1" dirty="0"/>
              <a:t>water isn't </a:t>
            </a:r>
            <a:r>
              <a:rPr lang="en-US" dirty="0" smtClean="0"/>
              <a:t>available. </a:t>
            </a:r>
          </a:p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By </a:t>
            </a:r>
            <a:r>
              <a:rPr lang="en-US" b="1" dirty="0"/>
              <a:t>concentrating</a:t>
            </a:r>
            <a:r>
              <a:rPr lang="en-US" dirty="0"/>
              <a:t> fat in the hump rather than the body, the camel can </a:t>
            </a:r>
            <a:r>
              <a:rPr lang="en-US" b="1" dirty="0"/>
              <a:t>expel </a:t>
            </a:r>
            <a:r>
              <a:rPr lang="en-US" dirty="0"/>
              <a:t>body heat better through </a:t>
            </a:r>
            <a:r>
              <a:rPr lang="en-US" b="1" dirty="0"/>
              <a:t>its body </a:t>
            </a:r>
            <a:r>
              <a:rPr lang="en-US" dirty="0"/>
              <a:t>(there is </a:t>
            </a:r>
            <a:r>
              <a:rPr lang="en-US" b="1" dirty="0"/>
              <a:t>no layer of fat</a:t>
            </a:r>
            <a:r>
              <a:rPr lang="en-US" dirty="0"/>
              <a:t> to keep it inside). </a:t>
            </a:r>
          </a:p>
        </p:txBody>
      </p:sp>
    </p:spTree>
    <p:extLst>
      <p:ext uri="{BB962C8B-B14F-4D97-AF65-F5344CB8AC3E}">
        <p14:creationId xmlns:p14="http://schemas.microsoft.com/office/powerpoint/2010/main" val="410579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9436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 smtClean="0"/>
              <a:t>Most animals </a:t>
            </a:r>
            <a:r>
              <a:rPr lang="en-US" b="1" dirty="0" smtClean="0"/>
              <a:t>store their fat </a:t>
            </a:r>
            <a:r>
              <a:rPr lang="en-US" dirty="0" smtClean="0"/>
              <a:t>throughout their bodies. </a:t>
            </a:r>
          </a:p>
          <a:p>
            <a:pPr lvl="0"/>
            <a:r>
              <a:rPr lang="en-US" dirty="0" smtClean="0"/>
              <a:t>The camels can survive </a:t>
            </a:r>
            <a:r>
              <a:rPr lang="en-US" b="1" dirty="0" smtClean="0"/>
              <a:t>for weeks </a:t>
            </a:r>
            <a:r>
              <a:rPr lang="en-US" dirty="0" smtClean="0"/>
              <a:t>without food, drawing on the fat from the humps for energy. </a:t>
            </a:r>
          </a:p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The humps acts also like </a:t>
            </a:r>
            <a:r>
              <a:rPr lang="en-US" b="1" dirty="0" smtClean="0"/>
              <a:t>a body cover </a:t>
            </a:r>
            <a:r>
              <a:rPr lang="en-US" dirty="0" smtClean="0"/>
              <a:t>that protect and shade the internal organs by slowing the conduction of heat. </a:t>
            </a:r>
          </a:p>
          <a:p>
            <a:pPr lvl="0"/>
            <a:r>
              <a:rPr lang="en-US" dirty="0"/>
              <a:t>Camels have </a:t>
            </a:r>
            <a:r>
              <a:rPr lang="en-US" b="1" dirty="0"/>
              <a:t>dark eyes </a:t>
            </a:r>
            <a:r>
              <a:rPr lang="en-US" dirty="0"/>
              <a:t>which are good for seeing in </a:t>
            </a:r>
            <a:r>
              <a:rPr lang="en-US" b="1" dirty="0"/>
              <a:t>glaring sunshine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Their </a:t>
            </a:r>
            <a:r>
              <a:rPr lang="en-US" b="1" dirty="0"/>
              <a:t>interlocking eyelashes </a:t>
            </a:r>
            <a:r>
              <a:rPr lang="en-US" dirty="0"/>
              <a:t>also cut </a:t>
            </a:r>
            <a:r>
              <a:rPr lang="en-US" b="1" dirty="0"/>
              <a:t>glare</a:t>
            </a:r>
            <a:r>
              <a:rPr lang="en-US" dirty="0"/>
              <a:t> and keep out </a:t>
            </a:r>
            <a:r>
              <a:rPr lang="en-US" b="1" dirty="0"/>
              <a:t>sand. </a:t>
            </a:r>
            <a:endParaRPr lang="en-US" b="1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52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172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They </a:t>
            </a:r>
            <a:r>
              <a:rPr lang="en-US" dirty="0"/>
              <a:t>have </a:t>
            </a:r>
            <a:r>
              <a:rPr lang="en-US" b="1" dirty="0"/>
              <a:t>thick coarse wool </a:t>
            </a:r>
            <a:r>
              <a:rPr lang="en-US" dirty="0"/>
              <a:t>on their back which acts </a:t>
            </a:r>
            <a:r>
              <a:rPr lang="en-US" b="1" dirty="0"/>
              <a:t>as insulation </a:t>
            </a:r>
            <a:r>
              <a:rPr lang="en-US" dirty="0"/>
              <a:t>from the hot sun but have little hair on their undersides which allows them </a:t>
            </a:r>
            <a:r>
              <a:rPr lang="en-US" b="1" dirty="0"/>
              <a:t>to give off </a:t>
            </a:r>
            <a:r>
              <a:rPr lang="en-US" dirty="0"/>
              <a:t>excess heat. </a:t>
            </a:r>
            <a:endParaRPr lang="en-US" dirty="0" smtClean="0"/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en-US" dirty="0"/>
              <a:t>The camel's </a:t>
            </a:r>
            <a:r>
              <a:rPr lang="en-US" b="1" dirty="0"/>
              <a:t>large size </a:t>
            </a:r>
            <a:r>
              <a:rPr lang="en-US" dirty="0" smtClean="0"/>
              <a:t>has an </a:t>
            </a:r>
            <a:r>
              <a:rPr lang="en-US" dirty="0"/>
              <a:t>advantage. </a:t>
            </a:r>
            <a:r>
              <a:rPr lang="en-US" dirty="0" smtClean="0"/>
              <a:t>A </a:t>
            </a:r>
            <a:r>
              <a:rPr lang="en-US" dirty="0"/>
              <a:t>large object takes </a:t>
            </a:r>
            <a:r>
              <a:rPr lang="en-US" b="1" dirty="0"/>
              <a:t>a long time </a:t>
            </a:r>
            <a:r>
              <a:rPr lang="en-US" dirty="0"/>
              <a:t>to warm up plus it can create a lot of</a:t>
            </a:r>
            <a:r>
              <a:rPr lang="en-US" b="1" dirty="0"/>
              <a:t> its own shade</a:t>
            </a:r>
            <a:r>
              <a:rPr lang="en-US" dirty="0"/>
              <a:t>. </a:t>
            </a:r>
            <a:endParaRPr lang="en-US" dirty="0" smtClean="0"/>
          </a:p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Excluding </a:t>
            </a:r>
            <a:r>
              <a:rPr lang="en-US" dirty="0"/>
              <a:t>the hump, there is </a:t>
            </a:r>
            <a:r>
              <a:rPr lang="en-US" b="1" dirty="0"/>
              <a:t>very little insulating fat. </a:t>
            </a:r>
          </a:p>
        </p:txBody>
      </p:sp>
    </p:spTree>
    <p:extLst>
      <p:ext uri="{BB962C8B-B14F-4D97-AF65-F5344CB8AC3E}">
        <p14:creationId xmlns:p14="http://schemas.microsoft.com/office/powerpoint/2010/main" val="236554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6096000"/>
          </a:xfrm>
        </p:spPr>
        <p:txBody>
          <a:bodyPr>
            <a:normAutofit/>
          </a:bodyPr>
          <a:lstStyle/>
          <a:p>
            <a:r>
              <a:rPr lang="en-US" dirty="0" smtClean="0"/>
              <a:t>Their </a:t>
            </a:r>
            <a:r>
              <a:rPr lang="en-US" b="1" dirty="0"/>
              <a:t>nostrils</a:t>
            </a:r>
            <a:r>
              <a:rPr lang="en-US" dirty="0"/>
              <a:t> have </a:t>
            </a:r>
            <a:r>
              <a:rPr lang="en-US" b="1" dirty="0"/>
              <a:t>small muscles </a:t>
            </a:r>
            <a:r>
              <a:rPr lang="en-US" dirty="0"/>
              <a:t>that allow the animals to close them to small slits to keep out blowing sands. </a:t>
            </a:r>
            <a:endParaRPr lang="en-US" dirty="0" smtClean="0"/>
          </a:p>
          <a:p>
            <a:r>
              <a:rPr lang="en-US" dirty="0" smtClean="0"/>
              <a:t>So </a:t>
            </a:r>
            <a:r>
              <a:rPr lang="en-US" dirty="0"/>
              <a:t>the camel is </a:t>
            </a:r>
            <a:r>
              <a:rPr lang="en-US" b="1" dirty="0"/>
              <a:t>the only animal </a:t>
            </a:r>
            <a:r>
              <a:rPr lang="en-US" dirty="0"/>
              <a:t>that </a:t>
            </a:r>
            <a:r>
              <a:rPr lang="en-US" b="1" dirty="0"/>
              <a:t>can close </a:t>
            </a:r>
            <a:r>
              <a:rPr lang="en-US" dirty="0"/>
              <a:t>its nostril as protection </a:t>
            </a:r>
            <a:r>
              <a:rPr lang="en-US" b="1" dirty="0"/>
              <a:t>against sand </a:t>
            </a:r>
            <a:r>
              <a:rPr lang="en-US" dirty="0"/>
              <a:t>and </a:t>
            </a:r>
            <a:r>
              <a:rPr lang="en-US" b="1" dirty="0"/>
              <a:t>winds </a:t>
            </a:r>
            <a:endParaRPr lang="en-US" b="1" dirty="0" smtClean="0"/>
          </a:p>
          <a:p>
            <a:pPr lvl="0"/>
            <a:r>
              <a:rPr lang="en-US" dirty="0"/>
              <a:t>The upper lip is </a:t>
            </a:r>
            <a:r>
              <a:rPr lang="en-US" b="1" dirty="0"/>
              <a:t>split</a:t>
            </a:r>
            <a:r>
              <a:rPr lang="en-US" dirty="0"/>
              <a:t> and </a:t>
            </a:r>
            <a:r>
              <a:rPr lang="en-US" b="1" dirty="0"/>
              <a:t>hairy</a:t>
            </a:r>
            <a:r>
              <a:rPr lang="en-US" dirty="0"/>
              <a:t>, </a:t>
            </a:r>
            <a:r>
              <a:rPr lang="en-US" b="1" dirty="0"/>
              <a:t>extensible</a:t>
            </a:r>
            <a:r>
              <a:rPr lang="en-US" dirty="0"/>
              <a:t> and </a:t>
            </a:r>
            <a:r>
              <a:rPr lang="en-US" b="1" dirty="0"/>
              <a:t>slightly prehensile</a:t>
            </a:r>
            <a:r>
              <a:rPr lang="en-US" dirty="0"/>
              <a:t> and very s</a:t>
            </a:r>
            <a:r>
              <a:rPr lang="en-US" b="1" dirty="0"/>
              <a:t>ensitive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/>
              <a:t>This modification helps the camel </a:t>
            </a:r>
            <a:r>
              <a:rPr lang="en-US" b="1" dirty="0"/>
              <a:t>to select </a:t>
            </a:r>
            <a:r>
              <a:rPr lang="en-US" dirty="0"/>
              <a:t>its food (selective feeder) and </a:t>
            </a:r>
            <a:r>
              <a:rPr lang="en-US" b="1" dirty="0"/>
              <a:t>avoid</a:t>
            </a:r>
            <a:r>
              <a:rPr lang="en-US" dirty="0"/>
              <a:t> the thorny plants.</a:t>
            </a:r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2293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</TotalTime>
  <Words>1615</Words>
  <Application>Microsoft Office PowerPoint</Application>
  <PresentationFormat>On-screen Show (4:3)</PresentationFormat>
  <Paragraphs>130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WOLLO UNIVERSITY SCHOOL OF VETERINARY MEDICINE</vt:lpstr>
      <vt:lpstr>Chapter 3. ADAPTATION MECHANISMS OF CAMEL TO ITS ENVIRONMENT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WOLLO UNIVERSITY SCHOOL OF VETERINARY MEDICINE</dc:title>
  <dc:creator>ismail - [2010]</dc:creator>
  <cp:lastModifiedBy>user</cp:lastModifiedBy>
  <cp:revision>69</cp:revision>
  <dcterms:created xsi:type="dcterms:W3CDTF">2018-04-17T09:49:23Z</dcterms:created>
  <dcterms:modified xsi:type="dcterms:W3CDTF">2020-03-24T06:13:49Z</dcterms:modified>
</cp:coreProperties>
</file>