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3"/>
  </p:notesMasterIdLst>
  <p:sldIdLst>
    <p:sldId id="256" r:id="rId2"/>
    <p:sldId id="257" r:id="rId3"/>
    <p:sldId id="504" r:id="rId4"/>
    <p:sldId id="368" r:id="rId5"/>
    <p:sldId id="369" r:id="rId6"/>
    <p:sldId id="370" r:id="rId7"/>
    <p:sldId id="371" r:id="rId8"/>
    <p:sldId id="372" r:id="rId9"/>
    <p:sldId id="373" r:id="rId10"/>
    <p:sldId id="374" r:id="rId11"/>
    <p:sldId id="375" r:id="rId12"/>
    <p:sldId id="376" r:id="rId13"/>
    <p:sldId id="377" r:id="rId14"/>
    <p:sldId id="378" r:id="rId15"/>
    <p:sldId id="379" r:id="rId16"/>
    <p:sldId id="380" r:id="rId17"/>
    <p:sldId id="505" r:id="rId18"/>
    <p:sldId id="506" r:id="rId19"/>
    <p:sldId id="262" r:id="rId20"/>
    <p:sldId id="263" r:id="rId21"/>
    <p:sldId id="264" r:id="rId22"/>
    <p:sldId id="265" r:id="rId23"/>
    <p:sldId id="266" r:id="rId24"/>
    <p:sldId id="267" r:id="rId25"/>
    <p:sldId id="268" r:id="rId26"/>
    <p:sldId id="269" r:id="rId27"/>
    <p:sldId id="270" r:id="rId28"/>
    <p:sldId id="271" r:id="rId29"/>
    <p:sldId id="272" r:id="rId30"/>
    <p:sldId id="273" r:id="rId31"/>
    <p:sldId id="274" r:id="rId32"/>
    <p:sldId id="275" r:id="rId33"/>
    <p:sldId id="276" r:id="rId34"/>
    <p:sldId id="277" r:id="rId35"/>
    <p:sldId id="278" r:id="rId36"/>
    <p:sldId id="279" r:id="rId37"/>
    <p:sldId id="280" r:id="rId38"/>
    <p:sldId id="507" r:id="rId39"/>
    <p:sldId id="281" r:id="rId40"/>
    <p:sldId id="282" r:id="rId41"/>
    <p:sldId id="283" r:id="rId42"/>
    <p:sldId id="284" r:id="rId43"/>
    <p:sldId id="285" r:id="rId44"/>
    <p:sldId id="286" r:id="rId45"/>
    <p:sldId id="287" r:id="rId46"/>
    <p:sldId id="288" r:id="rId47"/>
    <p:sldId id="289" r:id="rId48"/>
    <p:sldId id="290" r:id="rId49"/>
    <p:sldId id="291" r:id="rId50"/>
    <p:sldId id="292" r:id="rId51"/>
    <p:sldId id="293" r:id="rId52"/>
    <p:sldId id="294" r:id="rId53"/>
    <p:sldId id="295" r:id="rId54"/>
    <p:sldId id="296" r:id="rId55"/>
    <p:sldId id="297" r:id="rId56"/>
    <p:sldId id="298" r:id="rId57"/>
    <p:sldId id="509" r:id="rId58"/>
    <p:sldId id="299" r:id="rId59"/>
    <p:sldId id="300" r:id="rId60"/>
    <p:sldId id="301" r:id="rId61"/>
    <p:sldId id="302" r:id="rId62"/>
    <p:sldId id="303" r:id="rId63"/>
    <p:sldId id="304" r:id="rId64"/>
    <p:sldId id="305" r:id="rId65"/>
    <p:sldId id="306" r:id="rId66"/>
    <p:sldId id="307" r:id="rId67"/>
    <p:sldId id="308" r:id="rId68"/>
    <p:sldId id="309" r:id="rId69"/>
    <p:sldId id="310" r:id="rId70"/>
    <p:sldId id="311" r:id="rId71"/>
    <p:sldId id="312" r:id="rId72"/>
    <p:sldId id="313" r:id="rId73"/>
    <p:sldId id="314" r:id="rId74"/>
    <p:sldId id="315" r:id="rId75"/>
    <p:sldId id="316" r:id="rId76"/>
    <p:sldId id="317" r:id="rId77"/>
    <p:sldId id="318" r:id="rId78"/>
    <p:sldId id="319" r:id="rId79"/>
    <p:sldId id="320" r:id="rId80"/>
    <p:sldId id="321" r:id="rId81"/>
    <p:sldId id="259" r:id="rId82"/>
    <p:sldId id="510" r:id="rId83"/>
    <p:sldId id="382" r:id="rId84"/>
    <p:sldId id="383" r:id="rId85"/>
    <p:sldId id="384" r:id="rId86"/>
    <p:sldId id="385" r:id="rId87"/>
    <p:sldId id="386" r:id="rId88"/>
    <p:sldId id="387" r:id="rId89"/>
    <p:sldId id="388" r:id="rId90"/>
    <p:sldId id="389" r:id="rId91"/>
    <p:sldId id="390" r:id="rId92"/>
    <p:sldId id="391" r:id="rId93"/>
    <p:sldId id="392" r:id="rId94"/>
    <p:sldId id="323" r:id="rId95"/>
    <p:sldId id="512" r:id="rId96"/>
    <p:sldId id="324" r:id="rId97"/>
    <p:sldId id="325" r:id="rId98"/>
    <p:sldId id="326" r:id="rId99"/>
    <p:sldId id="327" r:id="rId100"/>
    <p:sldId id="328" r:id="rId101"/>
    <p:sldId id="329" r:id="rId102"/>
    <p:sldId id="330" r:id="rId103"/>
    <p:sldId id="331" r:id="rId104"/>
    <p:sldId id="332" r:id="rId105"/>
    <p:sldId id="333" r:id="rId106"/>
    <p:sldId id="334" r:id="rId107"/>
    <p:sldId id="335" r:id="rId108"/>
    <p:sldId id="336" r:id="rId109"/>
    <p:sldId id="337" r:id="rId110"/>
    <p:sldId id="338" r:id="rId111"/>
    <p:sldId id="339" r:id="rId112"/>
    <p:sldId id="340" r:id="rId113"/>
    <p:sldId id="341" r:id="rId114"/>
    <p:sldId id="515" r:id="rId115"/>
    <p:sldId id="516" r:id="rId116"/>
    <p:sldId id="342" r:id="rId117"/>
    <p:sldId id="343" r:id="rId118"/>
    <p:sldId id="344" r:id="rId119"/>
    <p:sldId id="345" r:id="rId120"/>
    <p:sldId id="346" r:id="rId121"/>
    <p:sldId id="347" r:id="rId122"/>
    <p:sldId id="350" r:id="rId123"/>
    <p:sldId id="517" r:id="rId124"/>
    <p:sldId id="351" r:id="rId125"/>
    <p:sldId id="352" r:id="rId126"/>
    <p:sldId id="353" r:id="rId127"/>
    <p:sldId id="354" r:id="rId128"/>
    <p:sldId id="355" r:id="rId129"/>
    <p:sldId id="356" r:id="rId130"/>
    <p:sldId id="357" r:id="rId131"/>
    <p:sldId id="358" r:id="rId132"/>
    <p:sldId id="359" r:id="rId133"/>
    <p:sldId id="360" r:id="rId134"/>
    <p:sldId id="361" r:id="rId135"/>
    <p:sldId id="362" r:id="rId136"/>
    <p:sldId id="363" r:id="rId137"/>
    <p:sldId id="364" r:id="rId138"/>
    <p:sldId id="365" r:id="rId139"/>
    <p:sldId id="366" r:id="rId140"/>
    <p:sldId id="518" r:id="rId141"/>
    <p:sldId id="519" r:id="rId142"/>
    <p:sldId id="420" r:id="rId143"/>
    <p:sldId id="421" r:id="rId144"/>
    <p:sldId id="422" r:id="rId145"/>
    <p:sldId id="423" r:id="rId146"/>
    <p:sldId id="424" r:id="rId147"/>
    <p:sldId id="425" r:id="rId148"/>
    <p:sldId id="426" r:id="rId149"/>
    <p:sldId id="427" r:id="rId150"/>
    <p:sldId id="428" r:id="rId151"/>
    <p:sldId id="429" r:id="rId152"/>
    <p:sldId id="430" r:id="rId153"/>
    <p:sldId id="431" r:id="rId154"/>
    <p:sldId id="432" r:id="rId155"/>
    <p:sldId id="433" r:id="rId156"/>
    <p:sldId id="434" r:id="rId157"/>
    <p:sldId id="435" r:id="rId158"/>
    <p:sldId id="436" r:id="rId159"/>
    <p:sldId id="437" r:id="rId160"/>
    <p:sldId id="438" r:id="rId161"/>
    <p:sldId id="439" r:id="rId162"/>
    <p:sldId id="440" r:id="rId163"/>
    <p:sldId id="441" r:id="rId164"/>
    <p:sldId id="442" r:id="rId165"/>
    <p:sldId id="443" r:id="rId166"/>
    <p:sldId id="444" r:id="rId167"/>
    <p:sldId id="445" r:id="rId168"/>
    <p:sldId id="446" r:id="rId169"/>
    <p:sldId id="447" r:id="rId170"/>
    <p:sldId id="448" r:id="rId171"/>
    <p:sldId id="449" r:id="rId172"/>
    <p:sldId id="450" r:id="rId173"/>
    <p:sldId id="451" r:id="rId174"/>
    <p:sldId id="452" r:id="rId175"/>
    <p:sldId id="455" r:id="rId176"/>
    <p:sldId id="480" r:id="rId177"/>
    <p:sldId id="481" r:id="rId178"/>
    <p:sldId id="482" r:id="rId179"/>
    <p:sldId id="483" r:id="rId180"/>
    <p:sldId id="528" r:id="rId181"/>
    <p:sldId id="484" r:id="rId182"/>
    <p:sldId id="485" r:id="rId183"/>
    <p:sldId id="486" r:id="rId184"/>
    <p:sldId id="487" r:id="rId185"/>
    <p:sldId id="488" r:id="rId186"/>
    <p:sldId id="489" r:id="rId187"/>
    <p:sldId id="490" r:id="rId188"/>
    <p:sldId id="491" r:id="rId189"/>
    <p:sldId id="457" r:id="rId190"/>
    <p:sldId id="459" r:id="rId191"/>
    <p:sldId id="460" r:id="rId192"/>
    <p:sldId id="461" r:id="rId193"/>
    <p:sldId id="462" r:id="rId194"/>
    <p:sldId id="463" r:id="rId195"/>
    <p:sldId id="464" r:id="rId196"/>
    <p:sldId id="465" r:id="rId197"/>
    <p:sldId id="466" r:id="rId198"/>
    <p:sldId id="467" r:id="rId199"/>
    <p:sldId id="468" r:id="rId200"/>
    <p:sldId id="469" r:id="rId201"/>
    <p:sldId id="470" r:id="rId202"/>
    <p:sldId id="471" r:id="rId203"/>
    <p:sldId id="472" r:id="rId204"/>
    <p:sldId id="473" r:id="rId205"/>
    <p:sldId id="474" r:id="rId206"/>
    <p:sldId id="475" r:id="rId207"/>
    <p:sldId id="476" r:id="rId208"/>
    <p:sldId id="492" r:id="rId209"/>
    <p:sldId id="522" r:id="rId210"/>
    <p:sldId id="493" r:id="rId211"/>
    <p:sldId id="523" r:id="rId212"/>
    <p:sldId id="494" r:id="rId213"/>
    <p:sldId id="496" r:id="rId214"/>
    <p:sldId id="497" r:id="rId215"/>
    <p:sldId id="524" r:id="rId216"/>
    <p:sldId id="501" r:id="rId217"/>
    <p:sldId id="525" r:id="rId218"/>
    <p:sldId id="502" r:id="rId219"/>
    <p:sldId id="527" r:id="rId220"/>
    <p:sldId id="503" r:id="rId221"/>
    <p:sldId id="526" r:id="rId2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theme" Target="theme/theme1.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11" Type="http://schemas.openxmlformats.org/officeDocument/2006/relationships/slide" Target="slides/slide210.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slide" Target="slides/slide205.xml"/><Relationship Id="rId227" Type="http://schemas.openxmlformats.org/officeDocument/2006/relationships/tableStyles" Target="tableStyles.xml"/><Relationship Id="rId201" Type="http://schemas.openxmlformats.org/officeDocument/2006/relationships/slide" Target="slides/slide200.xml"/><Relationship Id="rId222" Type="http://schemas.openxmlformats.org/officeDocument/2006/relationships/slide" Target="slides/slide22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217" Type="http://schemas.openxmlformats.org/officeDocument/2006/relationships/slide" Target="slides/slide216.xml"/><Relationship Id="rId1" Type="http://schemas.openxmlformats.org/officeDocument/2006/relationships/slideMaster" Target="slideMasters/slideMaster1.xml"/><Relationship Id="rId6" Type="http://schemas.openxmlformats.org/officeDocument/2006/relationships/slide" Target="slides/slide5.xml"/><Relationship Id="rId212" Type="http://schemas.openxmlformats.org/officeDocument/2006/relationships/slide" Target="slides/slide211.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19" Type="http://schemas.openxmlformats.org/officeDocument/2006/relationships/slide" Target="slides/slide18.xml"/><Relationship Id="rId224" Type="http://schemas.openxmlformats.org/officeDocument/2006/relationships/presProps" Target="presProps.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2D6A338-566F-4780-9E3F-58920277DA65}" type="datetimeFigureOut">
              <a:rPr lang="en-US" smtClean="0"/>
              <a:t>5/3/2020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D081E6-0BAF-458D-A74C-91F56AB6BEDB}" type="slidenum">
              <a:rPr lang="en-US" smtClean="0"/>
              <a:t>‹#›</a:t>
            </a:fld>
            <a:endParaRPr lang="en-US"/>
          </a:p>
        </p:txBody>
      </p:sp>
    </p:spTree>
    <p:extLst>
      <p:ext uri="{BB962C8B-B14F-4D97-AF65-F5344CB8AC3E}">
        <p14:creationId xmlns:p14="http://schemas.microsoft.com/office/powerpoint/2010/main" val="3994901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19</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28</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29</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30</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31</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32</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33</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34</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35</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36</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37</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20</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39</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40</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41</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42</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43</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44</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45</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46</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47</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16FCF54-5FC5-4C69-BA50-687C52F352DA}" type="slidenum">
              <a:rPr lang="en-US" smtClean="0"/>
              <a:pPr/>
              <a:t>48</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21</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49</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50</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51</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52</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53</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54</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55</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56</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58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59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22</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60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61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62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63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016FCF54-5FC5-4C69-BA50-687C52F352DA}" type="slidenum">
              <a:rPr lang="en-US" smtClean="0"/>
              <a:pPr/>
              <a:t>64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65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66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67</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68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69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23</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dirty="0" err="1" smtClean="0">
                <a:solidFill>
                  <a:schemeClr val="tx1"/>
                </a:solidFill>
                <a:latin typeface="+mn-lt"/>
                <a:ea typeface="+mn-ea"/>
                <a:cs typeface="+mn-cs"/>
              </a:rPr>
              <a:t>Couvelaire</a:t>
            </a:r>
            <a:r>
              <a:rPr lang="en-US" sz="1200" b="1" kern="1200" dirty="0" smtClean="0">
                <a:solidFill>
                  <a:schemeClr val="tx1"/>
                </a:solidFill>
                <a:latin typeface="+mn-lt"/>
                <a:ea typeface="+mn-ea"/>
                <a:cs typeface="+mn-cs"/>
              </a:rPr>
              <a:t> uterus</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kü-və-'le</a:t>
            </a:r>
            <a:r>
              <a:rPr lang="en-US" sz="1200" kern="1200" dirty="0" smtClean="0">
                <a:solidFill>
                  <a:schemeClr val="tx1"/>
                </a:solidFill>
                <a:latin typeface="+mn-lt"/>
                <a:ea typeface="+mn-ea"/>
                <a:cs typeface="+mn-cs"/>
              </a:rPr>
              <a:t>(ə)r- n a pregnant uterus in which the placenta has detached prematurely with extravasation of blood into the uterine musculature </a:t>
            </a:r>
          </a:p>
          <a:p>
            <a:r>
              <a:rPr lang="en-US" sz="1200" b="1" kern="1200" dirty="0" err="1" smtClean="0">
                <a:solidFill>
                  <a:schemeClr val="tx1"/>
                </a:solidFill>
                <a:latin typeface="+mn-lt"/>
                <a:ea typeface="+mn-ea"/>
                <a:cs typeface="+mn-cs"/>
              </a:rPr>
              <a:t>Couvelaire</a:t>
            </a:r>
            <a:r>
              <a:rPr lang="en-US" sz="1200" b="1"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küv</a:t>
            </a:r>
            <a:r>
              <a:rPr lang="en-US" sz="1200" kern="1200" dirty="0" smtClean="0">
                <a:solidFill>
                  <a:schemeClr val="tx1"/>
                </a:solidFill>
                <a:latin typeface="+mn-lt"/>
                <a:ea typeface="+mn-ea"/>
                <a:cs typeface="+mn-cs"/>
              </a:rPr>
              <a:t>(-ə)-</a:t>
            </a:r>
            <a:r>
              <a:rPr lang="en-US" sz="1200" kern="1200" dirty="0" err="1" smtClean="0">
                <a:solidFill>
                  <a:schemeClr val="tx1"/>
                </a:solidFill>
                <a:latin typeface="+mn-lt"/>
                <a:ea typeface="+mn-ea"/>
                <a:cs typeface="+mn-cs"/>
              </a:rPr>
              <a:t>ler</a:t>
            </a:r>
            <a:r>
              <a:rPr lang="en-US" sz="1200" b="1" kern="1200" dirty="0" smtClean="0">
                <a:solidFill>
                  <a:schemeClr val="tx1"/>
                </a:solidFill>
                <a:latin typeface="+mn-lt"/>
                <a:ea typeface="+mn-ea"/>
                <a:cs typeface="+mn-cs"/>
              </a:rPr>
              <a:t> </a:t>
            </a:r>
            <a:r>
              <a:rPr lang="en-US" sz="1200" b="1" kern="1200" dirty="0" err="1" smtClean="0">
                <a:solidFill>
                  <a:schemeClr val="tx1"/>
                </a:solidFill>
                <a:latin typeface="+mn-lt"/>
                <a:ea typeface="+mn-ea"/>
                <a:cs typeface="+mn-cs"/>
              </a:rPr>
              <a:t>Alexandre</a:t>
            </a:r>
            <a:r>
              <a:rPr lang="en-US" sz="1200" b="1" kern="1200" dirty="0" smtClean="0">
                <a:solidFill>
                  <a:schemeClr val="tx1"/>
                </a:solidFill>
                <a:latin typeface="+mn-lt"/>
                <a:ea typeface="+mn-ea"/>
                <a:cs typeface="+mn-cs"/>
              </a:rPr>
              <a:t> </a:t>
            </a:r>
            <a:r>
              <a:rPr lang="en-US" sz="1200" i="1" kern="1200" dirty="0" smtClean="0">
                <a:solidFill>
                  <a:schemeClr val="tx1"/>
                </a:solidFill>
                <a:latin typeface="+mn-lt"/>
                <a:ea typeface="+mn-ea"/>
                <a:cs typeface="+mn-cs"/>
              </a:rPr>
              <a:t>(1873-1948)</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French obstetrician. A leading specialist in obstetrics and gynecology, </a:t>
            </a:r>
            <a:r>
              <a:rPr lang="en-US" sz="1200" kern="1200" dirty="0" err="1" smtClean="0">
                <a:solidFill>
                  <a:schemeClr val="tx1"/>
                </a:solidFill>
                <a:latin typeface="+mn-lt"/>
                <a:ea typeface="+mn-ea"/>
                <a:cs typeface="+mn-cs"/>
              </a:rPr>
              <a:t>Couvelaire</a:t>
            </a:r>
            <a:r>
              <a:rPr lang="en-US" sz="1200" kern="1200" dirty="0" smtClean="0">
                <a:solidFill>
                  <a:schemeClr val="tx1"/>
                </a:solidFill>
                <a:latin typeface="+mn-lt"/>
                <a:ea typeface="+mn-ea"/>
                <a:cs typeface="+mn-cs"/>
              </a:rPr>
              <a:t> did original research on the anatomy of the pregnant uterus, uterine hemorrhages, and the pathology of newborn infants. In 1912 he published a work on the condition affecting the pregnant uterus that has been named after him.</a:t>
            </a:r>
          </a:p>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79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24</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D4AA82-B1CF-4265-A4A4-F61539403697}" type="slidenum">
              <a:rPr lang="en-US" smtClean="0"/>
              <a:pPr/>
              <a:t>80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B329E0F-B021-443F-A0A8-B883B40B8D84}" type="slidenum">
              <a:rPr lang="en-US" smtClean="0"/>
              <a:pPr/>
              <a:t>93</a:t>
            </a:fld>
            <a:endParaRPr lang="en-US" dirty="0"/>
          </a:p>
        </p:txBody>
      </p:sp>
      <p:sp>
        <p:nvSpPr>
          <p:cNvPr id="5" name="Footer Placeholder 4"/>
          <p:cNvSpPr>
            <a:spLocks noGrp="1"/>
          </p:cNvSpPr>
          <p:nvPr>
            <p:ph type="ftr" sz="quarter" idx="11"/>
          </p:nvPr>
        </p:nvSpPr>
        <p:spPr/>
        <p:txBody>
          <a:bodyPr/>
          <a:lstStyle/>
          <a:p>
            <a:r>
              <a:rPr lang="pl-PL" smtClean="0"/>
              <a:t>By Tewodros. M (BSc, MSc)</a:t>
            </a:r>
            <a:endParaRPr lang="en-US"/>
          </a:p>
        </p:txBody>
      </p:sp>
      <p:sp>
        <p:nvSpPr>
          <p:cNvPr id="6" name="Date Placeholder 5"/>
          <p:cNvSpPr>
            <a:spLocks noGrp="1"/>
          </p:cNvSpPr>
          <p:nvPr>
            <p:ph type="dt" idx="12"/>
          </p:nvPr>
        </p:nvSpPr>
        <p:spPr/>
        <p:txBody>
          <a:bodyPr/>
          <a:lstStyle/>
          <a:p>
            <a:fld id="{17577E37-6F4E-4FD0-BC18-62D2878A3CAD}" type="datetimeFigureOut">
              <a:rPr lang="en-US" smtClean="0"/>
              <a:pPr/>
              <a:t>5/3/2020</a:t>
            </a:fld>
            <a:endParaRPr lang="en-US"/>
          </a:p>
        </p:txBody>
      </p:sp>
    </p:spTree>
    <p:extLst>
      <p:ext uri="{BB962C8B-B14F-4D97-AF65-F5344CB8AC3E}">
        <p14:creationId xmlns:p14="http://schemas.microsoft.com/office/powerpoint/2010/main" val="45212257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E73B19-3750-432E-830F-E724C38C4DB2}" type="slidenum">
              <a:rPr lang="en-US" smtClean="0"/>
              <a:pPr/>
              <a:t>96</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E73B19-3750-432E-830F-E724C38C4DB2}" type="slidenum">
              <a:rPr lang="en-US" smtClean="0"/>
              <a:pPr/>
              <a:t>97</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E73B19-3750-432E-830F-E724C38C4DB2}" type="slidenum">
              <a:rPr lang="en-US" smtClean="0"/>
              <a:pPr/>
              <a:t>98</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DE73B19-3750-432E-830F-E724C38C4DB2}" type="slidenum">
              <a:rPr lang="en-US" smtClean="0"/>
              <a:pPr/>
              <a:t>99</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C88DABF-7414-40EF-B4D8-782D69A6674A}" type="slidenum">
              <a:rPr lang="en-US" smtClean="0"/>
              <a:pPr/>
              <a:t>131</a:t>
            </a:fld>
            <a:endParaRPr lang="en-US"/>
          </a:p>
        </p:txBody>
      </p:sp>
      <p:sp>
        <p:nvSpPr>
          <p:cNvPr id="5" name="Footer Placeholder 4"/>
          <p:cNvSpPr>
            <a:spLocks noGrp="1"/>
          </p:cNvSpPr>
          <p:nvPr>
            <p:ph type="ftr" sz="quarter" idx="11"/>
          </p:nvPr>
        </p:nvSpPr>
        <p:spPr/>
        <p:txBody>
          <a:bodyPr/>
          <a:lstStyle/>
          <a:p>
            <a:r>
              <a:rPr lang="pl-PL" smtClean="0"/>
              <a:t>By Tewodros. M (BSc, MSc)</a:t>
            </a:r>
            <a:endParaRPr lang="en-US"/>
          </a:p>
        </p:txBody>
      </p:sp>
      <p:sp>
        <p:nvSpPr>
          <p:cNvPr id="6" name="Date Placeholder 5"/>
          <p:cNvSpPr>
            <a:spLocks noGrp="1"/>
          </p:cNvSpPr>
          <p:nvPr>
            <p:ph type="dt" idx="12"/>
          </p:nvPr>
        </p:nvSpPr>
        <p:spPr/>
        <p:txBody>
          <a:bodyPr/>
          <a:lstStyle/>
          <a:p>
            <a:fld id="{17577E37-6F4E-4FD0-BC18-62D2878A3CAD}" type="datetimeFigureOut">
              <a:rPr lang="en-US" smtClean="0"/>
              <a:pPr/>
              <a:t>5/3/2020</a:t>
            </a:fld>
            <a:endParaRPr lang="en-US"/>
          </a:p>
        </p:txBody>
      </p:sp>
    </p:spTree>
    <p:extLst>
      <p:ext uri="{BB962C8B-B14F-4D97-AF65-F5344CB8AC3E}">
        <p14:creationId xmlns:p14="http://schemas.microsoft.com/office/powerpoint/2010/main" val="170836671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the sound of </a:t>
            </a:r>
            <a:r>
              <a:rPr lang="en-US" dirty="0" err="1" smtClean="0"/>
              <a:t>vomitting</a:t>
            </a:r>
            <a:endParaRPr lang="en-US" dirty="0"/>
          </a:p>
        </p:txBody>
      </p:sp>
      <p:sp>
        <p:nvSpPr>
          <p:cNvPr id="4" name="Slide Number Placeholder 3"/>
          <p:cNvSpPr>
            <a:spLocks noGrp="1"/>
          </p:cNvSpPr>
          <p:nvPr>
            <p:ph type="sldNum" sz="quarter" idx="10"/>
          </p:nvPr>
        </p:nvSpPr>
        <p:spPr/>
        <p:txBody>
          <a:bodyPr/>
          <a:lstStyle/>
          <a:p>
            <a:fld id="{2B1DC6A1-6BD5-43CE-9DC2-157C607BB39A}" type="slidenum">
              <a:rPr lang="en-US" smtClean="0"/>
              <a:pPr/>
              <a:t>132</a:t>
            </a:fld>
            <a:endParaRPr lang="en-US"/>
          </a:p>
        </p:txBody>
      </p:sp>
      <p:sp>
        <p:nvSpPr>
          <p:cNvPr id="5" name="Footer Placeholder 4"/>
          <p:cNvSpPr>
            <a:spLocks noGrp="1"/>
          </p:cNvSpPr>
          <p:nvPr>
            <p:ph type="ftr" sz="quarter" idx="11"/>
          </p:nvPr>
        </p:nvSpPr>
        <p:spPr/>
        <p:txBody>
          <a:bodyPr/>
          <a:lstStyle/>
          <a:p>
            <a:r>
              <a:rPr lang="pl-PL" smtClean="0"/>
              <a:t>By Tewodros. M (BSc, MSc)</a:t>
            </a:r>
            <a:endParaRPr lang="en-US"/>
          </a:p>
        </p:txBody>
      </p:sp>
      <p:sp>
        <p:nvSpPr>
          <p:cNvPr id="6" name="Date Placeholder 5"/>
          <p:cNvSpPr>
            <a:spLocks noGrp="1"/>
          </p:cNvSpPr>
          <p:nvPr>
            <p:ph type="dt" idx="12"/>
          </p:nvPr>
        </p:nvSpPr>
        <p:spPr/>
        <p:txBody>
          <a:bodyPr/>
          <a:lstStyle/>
          <a:p>
            <a:fld id="{17577E37-6F4E-4FD0-BC18-62D2878A3CAD}" type="datetimeFigureOut">
              <a:rPr lang="en-US" smtClean="0"/>
              <a:pPr/>
              <a:t>5/3/2020</a:t>
            </a:fld>
            <a:endParaRPr lang="en-US"/>
          </a:p>
        </p:txBody>
      </p:sp>
    </p:spTree>
    <p:extLst>
      <p:ext uri="{BB962C8B-B14F-4D97-AF65-F5344CB8AC3E}">
        <p14:creationId xmlns:p14="http://schemas.microsoft.com/office/powerpoint/2010/main" val="82976065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70E8AB-683C-4D12-AAF8-301C01815577}" type="slidenum">
              <a:rPr lang="en-US"/>
              <a:pPr/>
              <a:t>150</a:t>
            </a:fld>
            <a:endParaRPr lang="en-US"/>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a:xfrm>
            <a:off x="914400" y="4343400"/>
            <a:ext cx="5029200" cy="4114800"/>
          </a:xfrm>
        </p:spPr>
        <p:txBody>
          <a:bodyPr/>
          <a:lstStyle/>
          <a:p>
            <a:r>
              <a:rPr lang="en-US">
                <a:cs typeface="Times New Roman" panose="02020603050405020304" pitchFamily="18" charset="0"/>
              </a:rPr>
              <a:t>How does malaria infection lead to low birth weight newborns? </a:t>
            </a:r>
          </a:p>
          <a:p>
            <a:endParaRPr lang="en-US">
              <a:cs typeface="Times New Roman" panose="02020603050405020304" pitchFamily="18" charset="0"/>
            </a:endParaRPr>
          </a:p>
          <a:p>
            <a:r>
              <a:rPr lang="en-US">
                <a:cs typeface="Times New Roman" panose="02020603050405020304" pitchFamily="18" charset="0"/>
              </a:rPr>
              <a:t>This slide summarizes the sequence of events in stable areas of malaria transmission. In these areas, women have a high level of acquired immunity to </a:t>
            </a:r>
            <a:r>
              <a:rPr lang="en-US" i="1">
                <a:cs typeface="Times New Roman" panose="02020603050405020304" pitchFamily="18" charset="0"/>
              </a:rPr>
              <a:t>Plasmodium falciparum</a:t>
            </a:r>
            <a:r>
              <a:rPr lang="en-US">
                <a:cs typeface="Times New Roman" panose="02020603050405020304" pitchFamily="18" charset="0"/>
              </a:rPr>
              <a:t> malaria and are often asymptomatic due to low peripheral parasitemia. Pregnancy naturally lowers cell-mediated immunity and causes immunosuppression. In areas of stable transmission, the placenta is a protected site for parasite sequestration and growth.  Its effect during pregnancy appears to be “parity-specific”. During the first malaria-exposed pregnancy (that is, in primigravida), local immunity to malaria develops in the placenta. This immunity has no effect in the first pregnancy but is retained in the uterus and increases cumulatively in subsequent pregnancies. This is why women in their first and second pregnancies are more affected by malaria than women in subsequent pregnancies.</a:t>
            </a:r>
          </a:p>
          <a:p>
            <a:endParaRPr lang="en-US">
              <a:cs typeface="Times New Roman" panose="02020603050405020304" pitchFamily="18" charset="0"/>
            </a:endParaRPr>
          </a:p>
          <a:p>
            <a:r>
              <a:rPr lang="en-US">
                <a:cs typeface="Times New Roman" panose="02020603050405020304" pitchFamily="18" charset="0"/>
              </a:rPr>
              <a:t>The malaria parasites in the placenta damage placental integrity and interfere with the ability of the placenta to transport nutrients and oxygen to the fetus, thereby causing intrauterine growth retardation, a factor for delivery of low birth weight newborns.  A low birth weight newborn is defined as one that is born weighing 2500 grams or less. Another pathway to low birth weight is severe maternal anemia which is also caused by the malaria infection. In general, low birth weight  babies have a higher risk of dying in infancy. </a:t>
            </a:r>
          </a:p>
          <a:p>
            <a:endParaRPr lang="en-US">
              <a:cs typeface="Times New Roman" panose="02020603050405020304" pitchFamily="18" charset="0"/>
            </a:endParaRPr>
          </a:p>
          <a:p>
            <a:endParaRPr lang="en-US"/>
          </a:p>
        </p:txBody>
      </p:sp>
      <p:sp>
        <p:nvSpPr>
          <p:cNvPr id="5" name="Footer Placeholder 4"/>
          <p:cNvSpPr>
            <a:spLocks noGrp="1"/>
          </p:cNvSpPr>
          <p:nvPr>
            <p:ph type="ftr" sz="quarter" idx="10"/>
          </p:nvPr>
        </p:nvSpPr>
        <p:spPr/>
        <p:txBody>
          <a:bodyPr/>
          <a:lstStyle/>
          <a:p>
            <a:r>
              <a:rPr lang="pl-PL" smtClean="0"/>
              <a:t>By Tewodros. M (BSc, MSc)</a:t>
            </a:r>
            <a:endParaRPr lang="en-US"/>
          </a:p>
        </p:txBody>
      </p:sp>
      <p:sp>
        <p:nvSpPr>
          <p:cNvPr id="6" name="Date Placeholder 5"/>
          <p:cNvSpPr>
            <a:spLocks noGrp="1"/>
          </p:cNvSpPr>
          <p:nvPr>
            <p:ph type="dt" idx="11"/>
          </p:nvPr>
        </p:nvSpPr>
        <p:spPr/>
        <p:txBody>
          <a:bodyPr/>
          <a:lstStyle/>
          <a:p>
            <a:fld id="{17577E37-6F4E-4FD0-BC18-62D2878A3CAD}" type="datetimeFigureOut">
              <a:rPr lang="en-US" smtClean="0"/>
              <a:pPr/>
              <a:t>5/3/2020</a:t>
            </a:fld>
            <a:endParaRPr lang="en-US"/>
          </a:p>
        </p:txBody>
      </p:sp>
    </p:spTree>
    <p:extLst>
      <p:ext uri="{BB962C8B-B14F-4D97-AF65-F5344CB8AC3E}">
        <p14:creationId xmlns:p14="http://schemas.microsoft.com/office/powerpoint/2010/main" val="368681824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F03897-8C5F-48FC-82A8-F0EDFC28F0C0}" type="slidenum">
              <a:rPr lang="en-US"/>
              <a:pPr/>
              <a:t>151</a:t>
            </a:fld>
            <a:endParaRPr lang="en-US"/>
          </a:p>
        </p:txBody>
      </p:sp>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xfrm>
            <a:off x="914400" y="4343400"/>
            <a:ext cx="5029200" cy="4114800"/>
          </a:xfrm>
        </p:spPr>
        <p:txBody>
          <a:bodyPr/>
          <a:lstStyle/>
          <a:p>
            <a:r>
              <a:rPr lang="en-US"/>
              <a:t>What happens in areas of unstable malaria transmission? </a:t>
            </a:r>
          </a:p>
          <a:p>
            <a:endParaRPr lang="en-US"/>
          </a:p>
          <a:p>
            <a:r>
              <a:rPr lang="en-US"/>
              <a:t>Women in these areas have lower levels of acquired immunity.  Therefore, they have an increased frequency and severity of malaria and anemia. Delayed recognition and inappropriate treatment may lead to a progression to severe disease, which has serious consequences for both the mother and the fetus. This effect is seen in virtually all pregnancies, irrespective of parity. </a:t>
            </a:r>
          </a:p>
        </p:txBody>
      </p:sp>
      <p:sp>
        <p:nvSpPr>
          <p:cNvPr id="5" name="Footer Placeholder 4"/>
          <p:cNvSpPr>
            <a:spLocks noGrp="1"/>
          </p:cNvSpPr>
          <p:nvPr>
            <p:ph type="ftr" sz="quarter" idx="10"/>
          </p:nvPr>
        </p:nvSpPr>
        <p:spPr/>
        <p:txBody>
          <a:bodyPr/>
          <a:lstStyle/>
          <a:p>
            <a:r>
              <a:rPr lang="pl-PL" smtClean="0"/>
              <a:t>By Tewodros. M (BSc, MSc)</a:t>
            </a:r>
            <a:endParaRPr lang="en-US"/>
          </a:p>
        </p:txBody>
      </p:sp>
      <p:sp>
        <p:nvSpPr>
          <p:cNvPr id="6" name="Date Placeholder 5"/>
          <p:cNvSpPr>
            <a:spLocks noGrp="1"/>
          </p:cNvSpPr>
          <p:nvPr>
            <p:ph type="dt" idx="11"/>
          </p:nvPr>
        </p:nvSpPr>
        <p:spPr/>
        <p:txBody>
          <a:bodyPr/>
          <a:lstStyle/>
          <a:p>
            <a:fld id="{17577E37-6F4E-4FD0-BC18-62D2878A3CAD}" type="datetimeFigureOut">
              <a:rPr lang="en-US" smtClean="0"/>
              <a:pPr/>
              <a:t>5/3/2020</a:t>
            </a:fld>
            <a:endParaRPr lang="en-US"/>
          </a:p>
        </p:txBody>
      </p:sp>
    </p:spTree>
    <p:extLst>
      <p:ext uri="{BB962C8B-B14F-4D97-AF65-F5344CB8AC3E}">
        <p14:creationId xmlns:p14="http://schemas.microsoft.com/office/powerpoint/2010/main" val="1000405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25</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F656B0-BC89-4023-A4C4-BC346D43367E}" type="slidenum">
              <a:rPr lang="en-US"/>
              <a:pPr/>
              <a:t>152</a:t>
            </a:fld>
            <a:endParaRPr lang="en-US"/>
          </a:p>
        </p:txBody>
      </p:sp>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a:xfrm>
            <a:off x="914400" y="4343400"/>
            <a:ext cx="5029200" cy="4114800"/>
          </a:xfrm>
        </p:spPr>
        <p:txBody>
          <a:bodyPr/>
          <a:lstStyle/>
          <a:p>
            <a:r>
              <a:rPr lang="en-US"/>
              <a:t>As stated earlier, the effect of malaria infection depends on the intensity of malaria transmission in the area, which in turn determines the woman’s level of acquired immunity to malaria. Furthermore, birth order is also known to be a determining factor in the frequency and severity of malaria during pregnancy.</a:t>
            </a:r>
          </a:p>
          <a:p>
            <a:endParaRPr lang="en-US"/>
          </a:p>
          <a:p>
            <a:r>
              <a:rPr lang="en-US"/>
              <a:t>This table shows that primigravid women living in areas of stable malaria transmission have an increased risk of placental infection and severe anemia. They are less likely to suffer from complicated malaria which may present in the form of cerebral malaria, hypoglycemia, pulmonary edema and acute renal failure. On the other hand, women of any parity living in areas of unstable transmission have a higher risk of malaria fever illness, severe anemia and complicated malaria.</a:t>
            </a:r>
          </a:p>
          <a:p>
            <a:endParaRPr lang="en-US"/>
          </a:p>
          <a:p>
            <a:r>
              <a:rPr lang="en-US"/>
              <a:t>Anemia lowers the woman’s resistance to infection, thereby increasing the likelihood of puerperal sepsis. The risk of maternal mortality from malaria is higher among women living in areas of unstable malaria. The causes of death may include severe anemia, postpartum haemorrhage, puerperal sepsis or anemic heart failure.</a:t>
            </a:r>
          </a:p>
          <a:p>
            <a:endParaRPr lang="en-US"/>
          </a:p>
        </p:txBody>
      </p:sp>
      <p:sp>
        <p:nvSpPr>
          <p:cNvPr id="5" name="Footer Placeholder 4"/>
          <p:cNvSpPr>
            <a:spLocks noGrp="1"/>
          </p:cNvSpPr>
          <p:nvPr>
            <p:ph type="ftr" sz="quarter" idx="10"/>
          </p:nvPr>
        </p:nvSpPr>
        <p:spPr/>
        <p:txBody>
          <a:bodyPr/>
          <a:lstStyle/>
          <a:p>
            <a:r>
              <a:rPr lang="pl-PL" smtClean="0"/>
              <a:t>By Tewodros. M (BSc, MSc)</a:t>
            </a:r>
            <a:endParaRPr lang="en-US"/>
          </a:p>
        </p:txBody>
      </p:sp>
      <p:sp>
        <p:nvSpPr>
          <p:cNvPr id="6" name="Date Placeholder 5"/>
          <p:cNvSpPr>
            <a:spLocks noGrp="1"/>
          </p:cNvSpPr>
          <p:nvPr>
            <p:ph type="dt" idx="11"/>
          </p:nvPr>
        </p:nvSpPr>
        <p:spPr/>
        <p:txBody>
          <a:bodyPr/>
          <a:lstStyle/>
          <a:p>
            <a:fld id="{17577E37-6F4E-4FD0-BC18-62D2878A3CAD}" type="datetimeFigureOut">
              <a:rPr lang="en-US" smtClean="0"/>
              <a:pPr/>
              <a:t>5/3/2020</a:t>
            </a:fld>
            <a:endParaRPr lang="en-US"/>
          </a:p>
        </p:txBody>
      </p:sp>
    </p:spTree>
    <p:extLst>
      <p:ext uri="{BB962C8B-B14F-4D97-AF65-F5344CB8AC3E}">
        <p14:creationId xmlns:p14="http://schemas.microsoft.com/office/powerpoint/2010/main" val="290156895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06E2300-6DE6-4A52-9E21-5A9227E667FC}" type="slidenum">
              <a:rPr lang="en-US"/>
              <a:pPr/>
              <a:t>153</a:t>
            </a:fld>
            <a:endParaRPr lang="en-US"/>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a:xfrm>
            <a:off x="914400" y="4343400"/>
            <a:ext cx="5029200" cy="4114800"/>
          </a:xfrm>
        </p:spPr>
        <p:txBody>
          <a:bodyPr/>
          <a:lstStyle/>
          <a:p>
            <a:r>
              <a:rPr lang="en-US"/>
              <a:t>With regards to the fetus and the newborn, primigravid women living in areas of stable malaria transmission are at higher risk of delivering low birth weight babies due to intrauterine growth retardation. Women of all parities living in areas of unstable malaria are at higher risk of premature delivery (that is, delivery before 37 completed weeks of gestation). They are also at higher risk of spontaneous abortions, stillbirths and congenital malaria. The consequences of these adverse effects is an increased risk of infant mortality among all babies born to mothers living in areas of unstable malaria transmission.</a:t>
            </a:r>
          </a:p>
          <a:p>
            <a:r>
              <a:rPr lang="en-US"/>
              <a:t> </a:t>
            </a:r>
          </a:p>
        </p:txBody>
      </p:sp>
      <p:sp>
        <p:nvSpPr>
          <p:cNvPr id="5" name="Footer Placeholder 4"/>
          <p:cNvSpPr>
            <a:spLocks noGrp="1"/>
          </p:cNvSpPr>
          <p:nvPr>
            <p:ph type="ftr" sz="quarter" idx="10"/>
          </p:nvPr>
        </p:nvSpPr>
        <p:spPr/>
        <p:txBody>
          <a:bodyPr/>
          <a:lstStyle/>
          <a:p>
            <a:r>
              <a:rPr lang="pl-PL" smtClean="0"/>
              <a:t>By Tewodros. M (BSc, MSc)</a:t>
            </a:r>
            <a:endParaRPr lang="en-US"/>
          </a:p>
        </p:txBody>
      </p:sp>
      <p:sp>
        <p:nvSpPr>
          <p:cNvPr id="6" name="Date Placeholder 5"/>
          <p:cNvSpPr>
            <a:spLocks noGrp="1"/>
          </p:cNvSpPr>
          <p:nvPr>
            <p:ph type="dt" idx="11"/>
          </p:nvPr>
        </p:nvSpPr>
        <p:spPr/>
        <p:txBody>
          <a:bodyPr/>
          <a:lstStyle/>
          <a:p>
            <a:fld id="{17577E37-6F4E-4FD0-BC18-62D2878A3CAD}" type="datetimeFigureOut">
              <a:rPr lang="en-US" smtClean="0"/>
              <a:pPr/>
              <a:t>5/3/2020</a:t>
            </a:fld>
            <a:endParaRPr lang="en-US"/>
          </a:p>
        </p:txBody>
      </p:sp>
    </p:spTree>
    <p:extLst>
      <p:ext uri="{BB962C8B-B14F-4D97-AF65-F5344CB8AC3E}">
        <p14:creationId xmlns:p14="http://schemas.microsoft.com/office/powerpoint/2010/main" val="18485300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45E01C-5952-43FA-8BFB-390145795A28}" type="slidenum">
              <a:rPr lang="en-US"/>
              <a:pPr/>
              <a:t>169</a:t>
            </a:fld>
            <a:endParaRPr lang="en-US"/>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xfrm>
            <a:off x="914400" y="4343400"/>
            <a:ext cx="5029200" cy="4114800"/>
          </a:xfrm>
        </p:spPr>
        <p:txBody>
          <a:bodyPr/>
          <a:lstStyle/>
          <a:p>
            <a:r>
              <a:rPr lang="en-GB"/>
              <a:t>Among women in their first to fourth pregnancies, the use of insecticide-treated nets reduced the incidence of peripheral parasitemia by 38% and reduced the incidence of severe anemia by 47%. The use of insecticide-treated nets was also associated with a 23% reduction in placental malaria, 28% reduction in incidence of low birth weight newborns and a 25% reduction in any adverse birth outcome. There is, however, no evidence to suggest that the efficacy of insecticide-treated nets decreases with increasing levels of malaria transmission in the area.</a:t>
            </a:r>
          </a:p>
        </p:txBody>
      </p:sp>
      <p:sp>
        <p:nvSpPr>
          <p:cNvPr id="5" name="Footer Placeholder 4"/>
          <p:cNvSpPr>
            <a:spLocks noGrp="1"/>
          </p:cNvSpPr>
          <p:nvPr>
            <p:ph type="ftr" sz="quarter" idx="10"/>
          </p:nvPr>
        </p:nvSpPr>
        <p:spPr/>
        <p:txBody>
          <a:bodyPr/>
          <a:lstStyle/>
          <a:p>
            <a:r>
              <a:rPr lang="pl-PL" smtClean="0"/>
              <a:t>By Tewodros. M (BSc, MSc)</a:t>
            </a:r>
            <a:endParaRPr lang="en-US"/>
          </a:p>
        </p:txBody>
      </p:sp>
      <p:sp>
        <p:nvSpPr>
          <p:cNvPr id="6" name="Date Placeholder 5"/>
          <p:cNvSpPr>
            <a:spLocks noGrp="1"/>
          </p:cNvSpPr>
          <p:nvPr>
            <p:ph type="dt" idx="11"/>
          </p:nvPr>
        </p:nvSpPr>
        <p:spPr/>
        <p:txBody>
          <a:bodyPr/>
          <a:lstStyle/>
          <a:p>
            <a:fld id="{17577E37-6F4E-4FD0-BC18-62D2878A3CAD}" type="datetimeFigureOut">
              <a:rPr lang="en-US" smtClean="0"/>
              <a:pPr/>
              <a:t>5/3/2020</a:t>
            </a:fld>
            <a:endParaRPr lang="en-US"/>
          </a:p>
        </p:txBody>
      </p:sp>
    </p:spTree>
    <p:extLst>
      <p:ext uri="{BB962C8B-B14F-4D97-AF65-F5344CB8AC3E}">
        <p14:creationId xmlns:p14="http://schemas.microsoft.com/office/powerpoint/2010/main" val="184082674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34C741-783D-4FF6-8078-A251B8274F37}" type="slidenum">
              <a:rPr lang="en-US"/>
              <a:pPr/>
              <a:t>171</a:t>
            </a:fld>
            <a:endParaRPr lang="en-US"/>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xfrm>
            <a:off x="914400" y="4343400"/>
            <a:ext cx="5029200" cy="4114800"/>
          </a:xfrm>
        </p:spPr>
        <p:txBody>
          <a:bodyPr/>
          <a:lstStyle/>
          <a:p>
            <a:r>
              <a:rPr lang="en-US">
                <a:cs typeface="Times New Roman" panose="02020603050405020304" pitchFamily="18" charset="0"/>
              </a:rPr>
              <a:t>The World Health Organization or WHO recommends a schedule of four antenatal clinic visits, with three visits occurring after quickening. At least two doses of IPT should be delivered at scheduled antenatal care visits after quickening until delivery. SP should not be given more frequently than every four weeks. The concern about neonatal jaundice resulting from SP given after 36 weeks of gestation does not appear to be a major one at this time.  </a:t>
            </a:r>
          </a:p>
          <a:p>
            <a:endParaRPr lang="en-US">
              <a:cs typeface="Times New Roman" panose="02020603050405020304" pitchFamily="18" charset="0"/>
            </a:endParaRPr>
          </a:p>
          <a:p>
            <a:r>
              <a:rPr lang="en-US"/>
              <a:t>Kenya, Malawi, Tanzania, Uganda and Zambia have embraced a two-dose SP regimen. In these countries, the first dose of SP is given between 24-28 weeks and the second dose is given between 30-36 weeks of pregnancy. No SP is given after 36 weeks. Countries with no policy should consider adopting a three-dose regimen that is in line with WHO’s 3 recommended scheduled antenatal visits after quickening. </a:t>
            </a:r>
          </a:p>
        </p:txBody>
      </p:sp>
      <p:sp>
        <p:nvSpPr>
          <p:cNvPr id="5" name="Footer Placeholder 4"/>
          <p:cNvSpPr>
            <a:spLocks noGrp="1"/>
          </p:cNvSpPr>
          <p:nvPr>
            <p:ph type="ftr" sz="quarter" idx="10"/>
          </p:nvPr>
        </p:nvSpPr>
        <p:spPr/>
        <p:txBody>
          <a:bodyPr/>
          <a:lstStyle/>
          <a:p>
            <a:r>
              <a:rPr lang="pl-PL" smtClean="0"/>
              <a:t>By Tewodros. M (BSc, MSc)</a:t>
            </a:r>
            <a:endParaRPr lang="en-US"/>
          </a:p>
        </p:txBody>
      </p:sp>
      <p:sp>
        <p:nvSpPr>
          <p:cNvPr id="6" name="Date Placeholder 5"/>
          <p:cNvSpPr>
            <a:spLocks noGrp="1"/>
          </p:cNvSpPr>
          <p:nvPr>
            <p:ph type="dt" idx="11"/>
          </p:nvPr>
        </p:nvSpPr>
        <p:spPr/>
        <p:txBody>
          <a:bodyPr/>
          <a:lstStyle/>
          <a:p>
            <a:fld id="{17577E37-6F4E-4FD0-BC18-62D2878A3CAD}" type="datetimeFigureOut">
              <a:rPr lang="en-US" smtClean="0"/>
              <a:pPr/>
              <a:t>5/3/2020</a:t>
            </a:fld>
            <a:endParaRPr lang="en-US"/>
          </a:p>
        </p:txBody>
      </p:sp>
    </p:spTree>
    <p:extLst>
      <p:ext uri="{BB962C8B-B14F-4D97-AF65-F5344CB8AC3E}">
        <p14:creationId xmlns:p14="http://schemas.microsoft.com/office/powerpoint/2010/main" val="3915169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176</a:t>
            </a:fld>
            <a:endParaRPr lang="en-GB"/>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177</a:t>
            </a:fld>
            <a:endParaRPr lang="en-GB"/>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178</a:t>
            </a:fld>
            <a:endParaRPr lang="en-GB"/>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179</a:t>
            </a:fld>
            <a:endParaRPr lang="en-GB"/>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181</a:t>
            </a:fld>
            <a:endParaRPr lang="en-GB"/>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182</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26</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183</a:t>
            </a:fld>
            <a:endParaRPr lang="en-GB"/>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184</a:t>
            </a:fld>
            <a:endParaRPr lang="en-GB"/>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185</a:t>
            </a:fld>
            <a:endParaRPr lang="en-GB"/>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186</a:t>
            </a:fld>
            <a:endParaRPr lang="en-GB"/>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187</a:t>
            </a:fld>
            <a:endParaRPr lang="en-GB"/>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fld id="{25C8D8D3-0DBD-4450-BCAF-7901C4AECBE1}" type="slidenum">
              <a:rPr lang="en-GB" smtClean="0"/>
              <a:pPr/>
              <a:t>188</a:t>
            </a:fld>
            <a:endParaRPr lang="en-GB"/>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9323CA4-D3A3-4C4E-8E83-383C4BEAD4AD}" type="slidenum">
              <a:rPr lang="en-US" smtClean="0"/>
              <a:t>189</a:t>
            </a:fld>
            <a:endParaRPr lang="en-US"/>
          </a:p>
        </p:txBody>
      </p:sp>
    </p:spTree>
    <p:extLst>
      <p:ext uri="{BB962C8B-B14F-4D97-AF65-F5344CB8AC3E}">
        <p14:creationId xmlns:p14="http://schemas.microsoft.com/office/powerpoint/2010/main" val="1201691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0582065D-30CF-460D-856F-0BBFCD86A050}" type="slidenum">
              <a:rPr lang="en-US" smtClean="0"/>
              <a:pPr/>
              <a:t>27</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0C9C6AE-796F-44DC-AE0F-B52BBF7E258A}" type="datetime1">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6856F18-2232-4828-B22C-8EF83DC6C7B4}" type="datetime1">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DF070A-1B6D-4841-8D7D-B3E0FEE77E82}" type="datetime1">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2"/>
            <a:ext cx="8229600" cy="4525963"/>
          </a:xfrm>
        </p:spPr>
        <p:txBody>
          <a:bodyPr/>
          <a:lstStyle/>
          <a:p>
            <a:pPr lvl="0"/>
            <a:endParaRPr lang="en-US" noProof="0" smtClean="0"/>
          </a:p>
        </p:txBody>
      </p:sp>
      <p:sp>
        <p:nvSpPr>
          <p:cNvPr id="4" name="Rectangle 4"/>
          <p:cNvSpPr>
            <a:spLocks noGrp="1" noChangeArrowheads="1"/>
          </p:cNvSpPr>
          <p:nvPr>
            <p:ph type="dt" sz="half" idx="10"/>
          </p:nvPr>
        </p:nvSpPr>
        <p:spPr>
          <a:ln/>
        </p:spPr>
        <p:txBody>
          <a:bodyPr/>
          <a:lstStyle>
            <a:lvl1pPr>
              <a:defRPr/>
            </a:lvl1pPr>
          </a:lstStyle>
          <a:p>
            <a:pPr>
              <a:defRPr/>
            </a:pPr>
            <a:fld id="{D3A3962F-DB59-4F5E-A03C-08B99B7D07D5}" type="datetime1">
              <a:rPr lang="en-US" smtClean="0"/>
              <a:t>5/3/2020</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0D2C421E-3151-4AF7-A229-41354F604D6F}" type="slidenum">
              <a:rPr lang="ar-SA"/>
              <a:pPr/>
              <a:t>‹#›</a:t>
            </a:fld>
            <a:endParaRPr lang="en-US"/>
          </a:p>
        </p:txBody>
      </p:sp>
    </p:spTree>
    <p:extLst>
      <p:ext uri="{BB962C8B-B14F-4D97-AF65-F5344CB8AC3E}">
        <p14:creationId xmlns:p14="http://schemas.microsoft.com/office/powerpoint/2010/main" val="3969139926"/>
      </p:ext>
    </p:extLst>
  </p:cSld>
  <p:clrMapOvr>
    <a:masterClrMapping/>
  </p:clrMapOvr>
  <p:transition>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3D0BA4-2935-4D11-B565-BF0D03739625}" type="datetime1">
              <a:rPr lang="en-US" smtClean="0"/>
              <a:t>5/3/2020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0B3CEB-628D-43B7-8504-71200E95234A}" type="datetime1">
              <a:rPr lang="en-US" smtClean="0"/>
              <a:t>5/3/2020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3ABC41-6095-436B-9E0F-EFF05AFA33A1}" type="datetime1">
              <a:rPr lang="en-US" smtClean="0"/>
              <a:t>5/3/2020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37DB41-CE85-4D19-9BA4-01FFBEFE2DD0}" type="datetime1">
              <a:rPr lang="en-US" smtClean="0"/>
              <a:t>5/3/2020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1B3E3A6-744A-47B7-A4EE-757A8E3036D4}" type="datetime1">
              <a:rPr lang="en-US" smtClean="0"/>
              <a:t>5/3/2020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75C2355-5902-485E-AEBE-0731101644F2}" type="datetime1">
              <a:rPr lang="en-US" smtClean="0"/>
              <a:t>5/3/2020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2F8017-3CA1-47E6-9480-9214505BF3D9}" type="datetime1">
              <a:rPr lang="en-US" smtClean="0"/>
              <a:t>5/3/2020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746837-166A-4F49-A375-35C8B93BDE1B}" type="datetime1">
              <a:rPr lang="en-US" smtClean="0"/>
              <a:t>5/3/2020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Lst>
  <p:hf hdr="0" ft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tenagneworkd@gmail.com"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Antenatal care Module </a:t>
            </a:r>
            <a:br>
              <a:rPr lang="en-US" dirty="0" smtClean="0"/>
            </a:br>
            <a:r>
              <a:rPr lang="en-US" dirty="0" smtClean="0"/>
              <a:t>part 2 </a:t>
            </a:r>
            <a:endParaRPr lang="en-US" dirty="0"/>
          </a:p>
        </p:txBody>
      </p:sp>
      <p:sp>
        <p:nvSpPr>
          <p:cNvPr id="3" name="Content Placeholder 2"/>
          <p:cNvSpPr>
            <a:spLocks noGrp="1"/>
          </p:cNvSpPr>
          <p:nvPr>
            <p:ph idx="1"/>
          </p:nvPr>
        </p:nvSpPr>
        <p:spPr>
          <a:xfrm>
            <a:off x="457200" y="2286000"/>
            <a:ext cx="8229600" cy="3840163"/>
          </a:xfrm>
        </p:spPr>
        <p:txBody>
          <a:bodyPr/>
          <a:lstStyle/>
          <a:p>
            <a:r>
              <a:rPr lang="en-US" dirty="0" smtClean="0"/>
              <a:t>By :</a:t>
            </a:r>
          </a:p>
          <a:p>
            <a:pPr marL="0" indent="0">
              <a:buNone/>
            </a:pPr>
            <a:r>
              <a:rPr lang="en-US" dirty="0" smtClean="0"/>
              <a:t> </a:t>
            </a:r>
            <a:r>
              <a:rPr lang="en-US" dirty="0" err="1" smtClean="0"/>
              <a:t>Tenagnework</a:t>
            </a:r>
            <a:r>
              <a:rPr lang="en-US" dirty="0" smtClean="0"/>
              <a:t> D. (</a:t>
            </a:r>
            <a:r>
              <a:rPr lang="en-US" dirty="0" err="1" smtClean="0"/>
              <a:t>Msc</a:t>
            </a:r>
            <a:r>
              <a:rPr lang="en-US" dirty="0" smtClean="0"/>
              <a:t> In Clinical Midwifery )</a:t>
            </a:r>
          </a:p>
          <a:p>
            <a:pPr marL="0" indent="0">
              <a:buNone/>
            </a:pPr>
            <a:r>
              <a:rPr lang="en-US" dirty="0" smtClean="0"/>
              <a:t> Email </a:t>
            </a:r>
            <a:r>
              <a:rPr lang="en-US" dirty="0" smtClean="0">
                <a:hlinkClick r:id="rId2"/>
              </a:rPr>
              <a:t>tenagneworkd@gmail.com</a:t>
            </a:r>
            <a:r>
              <a:rPr lang="en-US" dirty="0" smtClean="0"/>
              <a:t> </a:t>
            </a:r>
          </a:p>
          <a:p>
            <a:pPr marL="0" indent="0">
              <a:buNone/>
            </a:pPr>
            <a:r>
              <a:rPr lang="en-US" dirty="0" smtClean="0"/>
              <a:t> Tell +251910223277</a:t>
            </a:r>
            <a:endParaRPr lang="en-US" dirty="0"/>
          </a:p>
        </p:txBody>
      </p:sp>
      <p:sp>
        <p:nvSpPr>
          <p:cNvPr id="4" name="Date Placeholder 3"/>
          <p:cNvSpPr>
            <a:spLocks noGrp="1"/>
          </p:cNvSpPr>
          <p:nvPr>
            <p:ph type="dt" sz="half" idx="10"/>
          </p:nvPr>
        </p:nvSpPr>
        <p:spPr/>
        <p:txBody>
          <a:bodyPr/>
          <a:lstStyle/>
          <a:p>
            <a:fld id="{C776F027-EC99-4984-B292-F363B82FF64D}"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a:t>
            </a:fld>
            <a:endParaRPr lang="en-US"/>
          </a:p>
        </p:txBody>
      </p:sp>
    </p:spTree>
    <p:extLst>
      <p:ext uri="{BB962C8B-B14F-4D97-AF65-F5344CB8AC3E}">
        <p14:creationId xmlns:p14="http://schemas.microsoft.com/office/powerpoint/2010/main" val="6951062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274638"/>
            <a:ext cx="6172200" cy="639762"/>
          </a:xfrm>
        </p:spPr>
        <p:txBody>
          <a:bodyPr>
            <a:normAutofit fontScale="90000"/>
          </a:bodyPr>
          <a:lstStyle/>
          <a:p>
            <a:r>
              <a:rPr lang="en-US" dirty="0" err="1" smtClean="0">
                <a:solidFill>
                  <a:srgbClr val="FF0000"/>
                </a:solidFill>
              </a:rPr>
              <a:t>Con’t</a:t>
            </a:r>
            <a:endParaRPr lang="en-US" dirty="0">
              <a:solidFill>
                <a:srgbClr val="FF0000"/>
              </a:solidFill>
            </a:endParaRPr>
          </a:p>
        </p:txBody>
      </p:sp>
      <p:sp>
        <p:nvSpPr>
          <p:cNvPr id="3" name="Content Placeholder 2"/>
          <p:cNvSpPr>
            <a:spLocks noGrp="1"/>
          </p:cNvSpPr>
          <p:nvPr>
            <p:ph sz="quarter" idx="1"/>
          </p:nvPr>
        </p:nvSpPr>
        <p:spPr>
          <a:xfrm>
            <a:off x="304800" y="1295400"/>
            <a:ext cx="8534400" cy="4830764"/>
          </a:xfrm>
        </p:spPr>
        <p:txBody>
          <a:bodyPr>
            <a:normAutofit/>
          </a:bodyPr>
          <a:lstStyle/>
          <a:p>
            <a:r>
              <a:rPr lang="en-US" sz="2400" dirty="0"/>
              <a:t>The initial exposure  to the D-antigen results production of</a:t>
            </a:r>
          </a:p>
          <a:p>
            <a:pPr>
              <a:buNone/>
            </a:pPr>
            <a:r>
              <a:rPr lang="en-US" sz="2400" b="1" dirty="0">
                <a:solidFill>
                  <a:srgbClr val="FF0000"/>
                </a:solidFill>
              </a:rPr>
              <a:t>       IgM </a:t>
            </a:r>
            <a:r>
              <a:rPr lang="en-US" sz="2400" dirty="0"/>
              <a:t>antibody (doesn’t cross placenta)</a:t>
            </a:r>
          </a:p>
          <a:p>
            <a:r>
              <a:rPr lang="en-US" sz="2400" dirty="0"/>
              <a:t>Subsequent exposure  to D-antigen results production of </a:t>
            </a:r>
          </a:p>
          <a:p>
            <a:pPr>
              <a:buNone/>
            </a:pPr>
            <a:r>
              <a:rPr lang="en-US" sz="2400" dirty="0"/>
              <a:t>      maternal </a:t>
            </a:r>
            <a:r>
              <a:rPr lang="en-US" sz="2400" b="1" dirty="0">
                <a:solidFill>
                  <a:srgbClr val="FF0000"/>
                </a:solidFill>
              </a:rPr>
              <a:t>IgG</a:t>
            </a:r>
            <a:r>
              <a:rPr lang="en-US" sz="2400" dirty="0"/>
              <a:t> (cross placental barrier )</a:t>
            </a:r>
          </a:p>
          <a:p>
            <a:pPr>
              <a:buNone/>
            </a:pPr>
            <a:r>
              <a:rPr lang="en-US" sz="2400" dirty="0"/>
              <a:t>       -response time of 2</a:t>
            </a:r>
            <a:r>
              <a:rPr lang="en-US" sz="2400" baseline="30000" dirty="0"/>
              <a:t>nd</a:t>
            </a:r>
            <a:r>
              <a:rPr lang="en-US" sz="2400" dirty="0"/>
              <a:t>  immunization is much shorter</a:t>
            </a:r>
          </a:p>
          <a:p>
            <a:pPr>
              <a:buNone/>
            </a:pPr>
            <a:r>
              <a:rPr lang="en-US" sz="2400" dirty="0"/>
              <a:t>       -requires only small Rh exposure</a:t>
            </a:r>
          </a:p>
        </p:txBody>
      </p:sp>
      <p:sp>
        <p:nvSpPr>
          <p:cNvPr id="4" name="Date Placeholder 3"/>
          <p:cNvSpPr>
            <a:spLocks noGrp="1"/>
          </p:cNvSpPr>
          <p:nvPr>
            <p:ph type="dt" sz="half" idx="10"/>
          </p:nvPr>
        </p:nvSpPr>
        <p:spPr/>
        <p:txBody>
          <a:bodyPr/>
          <a:lstStyle/>
          <a:p>
            <a:fld id="{C99F7612-7583-40D8-8426-D141BA85F136}"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10</a:t>
            </a:fld>
            <a:endParaRPr lang="en-US"/>
          </a:p>
        </p:txBody>
      </p:sp>
    </p:spTree>
    <p:extLst>
      <p:ext uri="{BB962C8B-B14F-4D97-AF65-F5344CB8AC3E}">
        <p14:creationId xmlns:p14="http://schemas.microsoft.com/office/powerpoint/2010/main" val="3823846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Text Box 4"/>
          <p:cNvSpPr txBox="1">
            <a:spLocks noChangeArrowheads="1"/>
          </p:cNvSpPr>
          <p:nvPr/>
        </p:nvSpPr>
        <p:spPr bwMode="auto">
          <a:xfrm>
            <a:off x="1249363" y="692150"/>
            <a:ext cx="5040312" cy="528638"/>
          </a:xfrm>
          <a:prstGeom prst="rect">
            <a:avLst/>
          </a:prstGeom>
          <a:solidFill>
            <a:srgbClr val="FFFF00"/>
          </a:solidFill>
          <a:ln w="9525">
            <a:solidFill>
              <a:schemeClr val="tx1"/>
            </a:solidFill>
            <a:miter lim="800000"/>
            <a:headEnd/>
            <a:tailEnd/>
          </a:ln>
          <a:effectLst/>
        </p:spPr>
        <p:txBody>
          <a:bodyPr wrap="none">
            <a:spAutoFit/>
          </a:bodyPr>
          <a:lstStyle/>
          <a:p>
            <a:pPr algn="r"/>
            <a:r>
              <a:rPr lang="en-US" sz="2800" dirty="0">
                <a:solidFill>
                  <a:srgbClr val="FF0000"/>
                </a:solidFill>
              </a:rPr>
              <a:t>What are the causes of IUGR?</a:t>
            </a:r>
          </a:p>
        </p:txBody>
      </p:sp>
      <p:sp>
        <p:nvSpPr>
          <p:cNvPr id="75781" name="Text Box 5"/>
          <p:cNvSpPr txBox="1">
            <a:spLocks noChangeArrowheads="1"/>
          </p:cNvSpPr>
          <p:nvPr/>
        </p:nvSpPr>
        <p:spPr bwMode="auto">
          <a:xfrm>
            <a:off x="323850" y="1844674"/>
            <a:ext cx="4608513" cy="4175125"/>
          </a:xfrm>
          <a:prstGeom prst="rect">
            <a:avLst/>
          </a:prstGeom>
          <a:solidFill>
            <a:schemeClr val="accent1"/>
          </a:solidFill>
          <a:ln w="9525">
            <a:solidFill>
              <a:schemeClr val="tx1"/>
            </a:solidFill>
            <a:miter lim="800000"/>
            <a:headEnd/>
            <a:tailEnd/>
          </a:ln>
          <a:effectLst/>
        </p:spPr>
        <p:txBody>
          <a:bodyPr wrap="square">
            <a:spAutoFit/>
          </a:bodyPr>
          <a:lstStyle/>
          <a:p>
            <a:pPr rtl="0">
              <a:buFontTx/>
              <a:buChar char="•"/>
            </a:pPr>
            <a:r>
              <a:rPr lang="en-US" sz="2400" dirty="0">
                <a:solidFill>
                  <a:schemeClr val="bg2"/>
                </a:solidFill>
              </a:rPr>
              <a:t>Maternal medical conditions</a:t>
            </a:r>
          </a:p>
          <a:p>
            <a:pPr rtl="0"/>
            <a:endParaRPr lang="en-US" sz="2400" dirty="0">
              <a:solidFill>
                <a:schemeClr val="bg2"/>
              </a:solidFill>
            </a:endParaRPr>
          </a:p>
          <a:p>
            <a:pPr rtl="0">
              <a:buFontTx/>
              <a:buChar char="•"/>
            </a:pPr>
            <a:r>
              <a:rPr lang="en-US" sz="2400" dirty="0">
                <a:solidFill>
                  <a:schemeClr val="bg2"/>
                </a:solidFill>
              </a:rPr>
              <a:t>Chromosomal anomalies &amp; aneuploidy</a:t>
            </a:r>
          </a:p>
          <a:p>
            <a:pPr rtl="0"/>
            <a:endParaRPr lang="en-US" sz="2400" dirty="0">
              <a:solidFill>
                <a:schemeClr val="bg2"/>
              </a:solidFill>
            </a:endParaRPr>
          </a:p>
          <a:p>
            <a:pPr rtl="0">
              <a:buFontTx/>
              <a:buChar char="•"/>
            </a:pPr>
            <a:r>
              <a:rPr lang="en-US" sz="2400" dirty="0">
                <a:solidFill>
                  <a:schemeClr val="bg2"/>
                </a:solidFill>
              </a:rPr>
              <a:t>Genetic &amp; Structural anomalies</a:t>
            </a:r>
          </a:p>
          <a:p>
            <a:pPr rtl="0"/>
            <a:endParaRPr lang="en-US" sz="2400" dirty="0">
              <a:solidFill>
                <a:schemeClr val="bg2"/>
              </a:solidFill>
            </a:endParaRPr>
          </a:p>
          <a:p>
            <a:pPr rtl="0">
              <a:buFontTx/>
              <a:buChar char="•"/>
            </a:pPr>
            <a:r>
              <a:rPr lang="en-US" sz="2400" dirty="0">
                <a:solidFill>
                  <a:schemeClr val="bg2"/>
                </a:solidFill>
              </a:rPr>
              <a:t>Exposure to drugs &amp; toxins</a:t>
            </a:r>
          </a:p>
          <a:p>
            <a:pPr rtl="0">
              <a:buFontTx/>
              <a:buChar char="•"/>
            </a:pPr>
            <a:endParaRPr lang="en-US" sz="2400" dirty="0">
              <a:solidFill>
                <a:schemeClr val="bg2"/>
              </a:solidFill>
            </a:endParaRPr>
          </a:p>
          <a:p>
            <a:pPr rtl="0"/>
            <a:endParaRPr lang="en-US" sz="2400" dirty="0">
              <a:solidFill>
                <a:schemeClr val="bg2"/>
              </a:solidFill>
            </a:endParaRPr>
          </a:p>
        </p:txBody>
      </p:sp>
      <p:sp>
        <p:nvSpPr>
          <p:cNvPr id="75782" name="Text Box 6"/>
          <p:cNvSpPr txBox="1">
            <a:spLocks noChangeArrowheads="1"/>
          </p:cNvSpPr>
          <p:nvPr/>
        </p:nvSpPr>
        <p:spPr bwMode="auto">
          <a:xfrm>
            <a:off x="5003800" y="1844674"/>
            <a:ext cx="3816350" cy="4154984"/>
          </a:xfrm>
          <a:prstGeom prst="rect">
            <a:avLst/>
          </a:prstGeom>
          <a:solidFill>
            <a:schemeClr val="accent1"/>
          </a:solidFill>
          <a:ln w="9525">
            <a:solidFill>
              <a:schemeClr val="tx1"/>
            </a:solidFill>
            <a:miter lim="800000"/>
            <a:headEnd/>
            <a:tailEnd/>
          </a:ln>
          <a:effectLst/>
        </p:spPr>
        <p:txBody>
          <a:bodyPr wrap="square">
            <a:spAutoFit/>
          </a:bodyPr>
          <a:lstStyle/>
          <a:p>
            <a:pPr rtl="0">
              <a:buFontTx/>
              <a:buChar char="•"/>
            </a:pPr>
            <a:r>
              <a:rPr lang="en-US" sz="2400" dirty="0">
                <a:solidFill>
                  <a:schemeClr val="bg2"/>
                </a:solidFill>
              </a:rPr>
              <a:t>1ry placental disease</a:t>
            </a:r>
          </a:p>
          <a:p>
            <a:pPr rtl="0">
              <a:buFontTx/>
              <a:buChar char="•"/>
            </a:pPr>
            <a:endParaRPr lang="en-US" sz="2400" dirty="0">
              <a:solidFill>
                <a:schemeClr val="bg2"/>
              </a:solidFill>
            </a:endParaRPr>
          </a:p>
          <a:p>
            <a:pPr rtl="0">
              <a:buFontTx/>
              <a:buChar char="•"/>
            </a:pPr>
            <a:r>
              <a:rPr lang="en-US" sz="2400" dirty="0">
                <a:solidFill>
                  <a:schemeClr val="bg2"/>
                </a:solidFill>
              </a:rPr>
              <a:t>Extremes of maternal age</a:t>
            </a:r>
          </a:p>
          <a:p>
            <a:pPr rtl="0">
              <a:buFontTx/>
              <a:buChar char="•"/>
            </a:pPr>
            <a:endParaRPr lang="en-US" sz="2400" dirty="0">
              <a:solidFill>
                <a:schemeClr val="bg2"/>
              </a:solidFill>
            </a:endParaRPr>
          </a:p>
          <a:p>
            <a:pPr rtl="0">
              <a:buFontTx/>
              <a:buChar char="•"/>
            </a:pPr>
            <a:r>
              <a:rPr lang="en-US" sz="2400" dirty="0">
                <a:solidFill>
                  <a:schemeClr val="bg2"/>
                </a:solidFill>
              </a:rPr>
              <a:t>Low socioeconomic status</a:t>
            </a:r>
          </a:p>
          <a:p>
            <a:pPr rtl="0"/>
            <a:endParaRPr lang="en-US" sz="2400" dirty="0">
              <a:solidFill>
                <a:schemeClr val="bg2"/>
              </a:solidFill>
            </a:endParaRPr>
          </a:p>
          <a:p>
            <a:pPr rtl="0">
              <a:buFontTx/>
              <a:buChar char="•"/>
            </a:pPr>
            <a:r>
              <a:rPr lang="en-US" sz="2400" dirty="0">
                <a:solidFill>
                  <a:schemeClr val="bg2"/>
                </a:solidFill>
              </a:rPr>
              <a:t>Infections</a:t>
            </a:r>
          </a:p>
          <a:p>
            <a:pPr rtl="0">
              <a:buFontTx/>
              <a:buChar char="•"/>
            </a:pPr>
            <a:endParaRPr lang="en-US" sz="2400" dirty="0">
              <a:solidFill>
                <a:schemeClr val="bg2"/>
              </a:solidFill>
            </a:endParaRPr>
          </a:p>
          <a:p>
            <a:pPr rtl="0">
              <a:buFontTx/>
              <a:buChar char="•"/>
            </a:pPr>
            <a:r>
              <a:rPr lang="en-US" sz="2400" dirty="0">
                <a:solidFill>
                  <a:schemeClr val="bg2"/>
                </a:solidFill>
              </a:rPr>
              <a:t>Multiple gestation</a:t>
            </a:r>
            <a:r>
              <a:rPr lang="en-US" dirty="0"/>
              <a:t>            </a:t>
            </a:r>
          </a:p>
        </p:txBody>
      </p:sp>
      <p:sp>
        <p:nvSpPr>
          <p:cNvPr id="2" name="Date Placeholder 1"/>
          <p:cNvSpPr>
            <a:spLocks noGrp="1"/>
          </p:cNvSpPr>
          <p:nvPr>
            <p:ph type="dt" sz="half" idx="10"/>
          </p:nvPr>
        </p:nvSpPr>
        <p:spPr/>
        <p:txBody>
          <a:bodyPr/>
          <a:lstStyle/>
          <a:p>
            <a:fld id="{C4FCA817-43E3-44D7-B56B-48108ED64123}"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100</a:t>
            </a:fld>
            <a:endParaRPr lang="en-US"/>
          </a:p>
        </p:txBody>
      </p:sp>
    </p:spTree>
    <p:extLst>
      <p:ext uri="{BB962C8B-B14F-4D97-AF65-F5344CB8AC3E}">
        <p14:creationId xmlns:p14="http://schemas.microsoft.com/office/powerpoint/2010/main" val="3534605993"/>
      </p:ext>
    </p:extLst>
  </p:cSld>
  <p:clrMapOvr>
    <a:masterClrMapping/>
  </p:clrMapOvr>
  <p:transition spd="slow"/>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Text Box 4"/>
          <p:cNvSpPr txBox="1">
            <a:spLocks noChangeArrowheads="1"/>
          </p:cNvSpPr>
          <p:nvPr/>
        </p:nvSpPr>
        <p:spPr bwMode="auto">
          <a:xfrm>
            <a:off x="468313" y="549275"/>
            <a:ext cx="7380287" cy="830997"/>
          </a:xfrm>
          <a:prstGeom prst="rect">
            <a:avLst/>
          </a:prstGeom>
          <a:solidFill>
            <a:srgbClr val="FFFF00"/>
          </a:solidFill>
          <a:ln w="9525">
            <a:solidFill>
              <a:schemeClr val="tx1"/>
            </a:solidFill>
            <a:miter lim="800000"/>
            <a:headEnd/>
            <a:tailEnd/>
          </a:ln>
          <a:effectLst/>
        </p:spPr>
        <p:txBody>
          <a:bodyPr wrap="square">
            <a:spAutoFit/>
          </a:bodyPr>
          <a:lstStyle/>
          <a:p>
            <a:pPr rtl="0"/>
            <a:r>
              <a:rPr lang="en-US" sz="2400" dirty="0">
                <a:solidFill>
                  <a:srgbClr val="FF0000"/>
                </a:solidFill>
              </a:rPr>
              <a:t>Which maternal medical conditions result in IUGR?</a:t>
            </a:r>
          </a:p>
        </p:txBody>
      </p:sp>
      <p:sp>
        <p:nvSpPr>
          <p:cNvPr id="76805" name="Text Box 5"/>
          <p:cNvSpPr txBox="1">
            <a:spLocks noChangeArrowheads="1"/>
          </p:cNvSpPr>
          <p:nvPr/>
        </p:nvSpPr>
        <p:spPr bwMode="auto">
          <a:xfrm>
            <a:off x="609600" y="1523998"/>
            <a:ext cx="7391399" cy="3785652"/>
          </a:xfrm>
          <a:prstGeom prst="rect">
            <a:avLst/>
          </a:prstGeom>
          <a:solidFill>
            <a:schemeClr val="accent1"/>
          </a:solidFill>
          <a:ln w="9525">
            <a:solidFill>
              <a:schemeClr val="tx1"/>
            </a:solidFill>
            <a:miter lim="800000"/>
            <a:headEnd/>
            <a:tailEnd/>
          </a:ln>
          <a:effectLst/>
        </p:spPr>
        <p:txBody>
          <a:bodyPr wrap="square">
            <a:spAutoFit/>
          </a:bodyPr>
          <a:lstStyle/>
          <a:p>
            <a:pPr rtl="0">
              <a:buFontTx/>
              <a:buChar char="•"/>
            </a:pPr>
            <a:r>
              <a:rPr lang="en-US" sz="2400" dirty="0" smtClean="0">
                <a:solidFill>
                  <a:schemeClr val="bg2"/>
                </a:solidFill>
              </a:rPr>
              <a:t>Hypertension</a:t>
            </a:r>
            <a:endParaRPr lang="en-US" sz="2400" dirty="0">
              <a:solidFill>
                <a:schemeClr val="bg2"/>
              </a:solidFill>
            </a:endParaRPr>
          </a:p>
          <a:p>
            <a:pPr rtl="0">
              <a:buFontTx/>
              <a:buChar char="•"/>
            </a:pPr>
            <a:r>
              <a:rPr lang="en-US" sz="2400" dirty="0">
                <a:solidFill>
                  <a:schemeClr val="bg2"/>
                </a:solidFill>
              </a:rPr>
              <a:t>DM with vascular </a:t>
            </a:r>
            <a:r>
              <a:rPr lang="en-US" sz="2400" dirty="0" smtClean="0">
                <a:solidFill>
                  <a:schemeClr val="bg2"/>
                </a:solidFill>
              </a:rPr>
              <a:t>involvement</a:t>
            </a:r>
            <a:endParaRPr lang="en-US" sz="2400" dirty="0">
              <a:solidFill>
                <a:schemeClr val="bg2"/>
              </a:solidFill>
            </a:endParaRPr>
          </a:p>
          <a:p>
            <a:pPr rtl="0">
              <a:buFontTx/>
              <a:buChar char="•"/>
            </a:pPr>
            <a:r>
              <a:rPr lang="en-US" sz="2400" dirty="0">
                <a:solidFill>
                  <a:schemeClr val="bg2"/>
                </a:solidFill>
              </a:rPr>
              <a:t>Anemia</a:t>
            </a:r>
          </a:p>
          <a:p>
            <a:pPr rtl="0">
              <a:buFontTx/>
              <a:buChar char="•"/>
            </a:pPr>
            <a:r>
              <a:rPr lang="en-US" sz="2400" dirty="0">
                <a:solidFill>
                  <a:schemeClr val="bg2"/>
                </a:solidFill>
              </a:rPr>
              <a:t>Sickle cell </a:t>
            </a:r>
            <a:r>
              <a:rPr lang="en-US" sz="2400" dirty="0" smtClean="0">
                <a:solidFill>
                  <a:schemeClr val="bg2"/>
                </a:solidFill>
              </a:rPr>
              <a:t>disease</a:t>
            </a:r>
            <a:endParaRPr lang="en-US" sz="2400" dirty="0">
              <a:solidFill>
                <a:schemeClr val="bg2"/>
              </a:solidFill>
            </a:endParaRPr>
          </a:p>
          <a:p>
            <a:pPr rtl="0">
              <a:buFontTx/>
              <a:buChar char="•"/>
            </a:pPr>
            <a:r>
              <a:rPr lang="en-US" sz="2400" dirty="0">
                <a:solidFill>
                  <a:schemeClr val="bg2"/>
                </a:solidFill>
              </a:rPr>
              <a:t>Renal disease</a:t>
            </a:r>
          </a:p>
          <a:p>
            <a:pPr rtl="0">
              <a:buFontTx/>
              <a:buChar char="•"/>
            </a:pPr>
            <a:r>
              <a:rPr lang="en-US" sz="2400" dirty="0">
                <a:solidFill>
                  <a:schemeClr val="bg2"/>
                </a:solidFill>
              </a:rPr>
              <a:t>Malnutrition</a:t>
            </a:r>
          </a:p>
          <a:p>
            <a:pPr rtl="0">
              <a:buFontTx/>
              <a:buChar char="•"/>
            </a:pPr>
            <a:r>
              <a:rPr lang="en-US" sz="2400" dirty="0">
                <a:solidFill>
                  <a:schemeClr val="bg2"/>
                </a:solidFill>
              </a:rPr>
              <a:t>Inflammatory bowel disease</a:t>
            </a:r>
          </a:p>
          <a:p>
            <a:pPr rtl="0">
              <a:buFontTx/>
              <a:buChar char="•"/>
            </a:pPr>
            <a:r>
              <a:rPr lang="en-US" sz="2400" dirty="0">
                <a:solidFill>
                  <a:schemeClr val="bg2"/>
                </a:solidFill>
              </a:rPr>
              <a:t>Intestinal parasites</a:t>
            </a:r>
          </a:p>
          <a:p>
            <a:pPr rtl="0">
              <a:buFontTx/>
              <a:buChar char="•"/>
            </a:pPr>
            <a:r>
              <a:rPr lang="en-US" sz="2400" dirty="0">
                <a:solidFill>
                  <a:schemeClr val="bg2"/>
                </a:solidFill>
              </a:rPr>
              <a:t>Cyanotic pulmonary disease</a:t>
            </a:r>
          </a:p>
          <a:p>
            <a:pPr rtl="0">
              <a:buFontTx/>
              <a:buChar char="•"/>
            </a:pPr>
            <a:endParaRPr lang="en-US" sz="2400" dirty="0">
              <a:solidFill>
                <a:schemeClr val="bg2"/>
              </a:solidFill>
            </a:endParaRPr>
          </a:p>
        </p:txBody>
      </p:sp>
      <p:sp>
        <p:nvSpPr>
          <p:cNvPr id="2" name="Date Placeholder 1"/>
          <p:cNvSpPr>
            <a:spLocks noGrp="1"/>
          </p:cNvSpPr>
          <p:nvPr>
            <p:ph type="dt" sz="half" idx="10"/>
          </p:nvPr>
        </p:nvSpPr>
        <p:spPr/>
        <p:txBody>
          <a:bodyPr/>
          <a:lstStyle/>
          <a:p>
            <a:fld id="{A952F4A3-91DB-49F7-827A-05B7E3EA0E33}"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101</a:t>
            </a:fld>
            <a:endParaRPr lang="en-US"/>
          </a:p>
        </p:txBody>
      </p:sp>
    </p:spTree>
    <p:extLst>
      <p:ext uri="{BB962C8B-B14F-4D97-AF65-F5344CB8AC3E}">
        <p14:creationId xmlns:p14="http://schemas.microsoft.com/office/powerpoint/2010/main" val="3442175590"/>
      </p:ext>
    </p:extLst>
  </p:cSld>
  <p:clrMapOvr>
    <a:masterClrMapping/>
  </p:clrMapOvr>
  <p:transition spd="slow"/>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3" name="Text Box 5"/>
          <p:cNvSpPr txBox="1">
            <a:spLocks noChangeArrowheads="1"/>
          </p:cNvSpPr>
          <p:nvPr/>
        </p:nvSpPr>
        <p:spPr bwMode="auto">
          <a:xfrm>
            <a:off x="338138" y="836613"/>
            <a:ext cx="8501062" cy="954107"/>
          </a:xfrm>
          <a:prstGeom prst="rect">
            <a:avLst/>
          </a:prstGeom>
          <a:solidFill>
            <a:schemeClr val="bg2">
              <a:lumMod val="90000"/>
            </a:schemeClr>
          </a:solidFill>
          <a:ln w="9525">
            <a:solidFill>
              <a:schemeClr val="bg2"/>
            </a:solidFill>
            <a:miter lim="800000"/>
            <a:headEnd/>
            <a:tailEnd/>
          </a:ln>
          <a:effectLst/>
        </p:spPr>
        <p:txBody>
          <a:bodyPr wrap="square">
            <a:spAutoFit/>
          </a:bodyPr>
          <a:lstStyle/>
          <a:p>
            <a:r>
              <a:rPr lang="en-US" sz="2800" b="1" dirty="0">
                <a:solidFill>
                  <a:srgbClr val="FF0000"/>
                </a:solidFill>
              </a:rPr>
              <a:t>How does the placenta play a role in the development of IUGR?</a:t>
            </a:r>
          </a:p>
        </p:txBody>
      </p:sp>
      <p:sp>
        <p:nvSpPr>
          <p:cNvPr id="83974" name="Text Box 6"/>
          <p:cNvSpPr txBox="1">
            <a:spLocks noChangeArrowheads="1"/>
          </p:cNvSpPr>
          <p:nvPr/>
        </p:nvSpPr>
        <p:spPr bwMode="auto">
          <a:xfrm>
            <a:off x="838200" y="1981198"/>
            <a:ext cx="7239000" cy="2923877"/>
          </a:xfrm>
          <a:prstGeom prst="rect">
            <a:avLst/>
          </a:prstGeom>
          <a:solidFill>
            <a:schemeClr val="tx2"/>
          </a:solidFill>
          <a:ln w="9525">
            <a:solidFill>
              <a:schemeClr val="tx1"/>
            </a:solidFill>
            <a:miter lim="800000"/>
            <a:headEnd/>
            <a:tailEnd/>
          </a:ln>
          <a:effectLst/>
        </p:spPr>
        <p:txBody>
          <a:bodyPr wrap="square">
            <a:spAutoFit/>
          </a:bodyPr>
          <a:lstStyle/>
          <a:p>
            <a:pPr rtl="0"/>
            <a:endParaRPr lang="en-US" sz="2400" dirty="0">
              <a:solidFill>
                <a:schemeClr val="bg2"/>
              </a:solidFill>
            </a:endParaRPr>
          </a:p>
          <a:p>
            <a:pPr rtl="0">
              <a:buFontTx/>
              <a:buChar char="•"/>
            </a:pPr>
            <a:r>
              <a:rPr lang="en-US" sz="3200" dirty="0">
                <a:solidFill>
                  <a:schemeClr val="bg2"/>
                </a:solidFill>
              </a:rPr>
              <a:t>Chronic partial abruption</a:t>
            </a:r>
          </a:p>
          <a:p>
            <a:pPr rtl="0">
              <a:buFontTx/>
              <a:buChar char="•"/>
            </a:pPr>
            <a:r>
              <a:rPr lang="en-US" sz="3200" dirty="0">
                <a:solidFill>
                  <a:schemeClr val="bg2"/>
                </a:solidFill>
              </a:rPr>
              <a:t>Placental </a:t>
            </a:r>
            <a:r>
              <a:rPr lang="en-US" sz="3200" dirty="0" smtClean="0">
                <a:solidFill>
                  <a:schemeClr val="bg2"/>
                </a:solidFill>
              </a:rPr>
              <a:t>infarcts</a:t>
            </a:r>
            <a:endParaRPr lang="en-US" sz="3200" dirty="0">
              <a:solidFill>
                <a:schemeClr val="bg2"/>
              </a:solidFill>
            </a:endParaRPr>
          </a:p>
          <a:p>
            <a:pPr rtl="0">
              <a:buFontTx/>
              <a:buChar char="•"/>
            </a:pPr>
            <a:r>
              <a:rPr lang="en-US" sz="3200" dirty="0">
                <a:solidFill>
                  <a:schemeClr val="bg2"/>
                </a:solidFill>
              </a:rPr>
              <a:t>Chorioangioma</a:t>
            </a:r>
          </a:p>
          <a:p>
            <a:pPr rtl="0">
              <a:buFontTx/>
              <a:buChar char="•"/>
            </a:pPr>
            <a:r>
              <a:rPr lang="en-US" sz="3200" dirty="0" smtClean="0">
                <a:solidFill>
                  <a:schemeClr val="bg2"/>
                </a:solidFill>
              </a:rPr>
              <a:t>Single umbilical artery</a:t>
            </a:r>
            <a:endParaRPr lang="en-US" sz="3200" dirty="0">
              <a:solidFill>
                <a:schemeClr val="bg2"/>
              </a:solidFill>
            </a:endParaRPr>
          </a:p>
          <a:p>
            <a:pPr rtl="0">
              <a:buFontTx/>
              <a:buChar char="•"/>
            </a:pPr>
            <a:r>
              <a:rPr lang="en-US" sz="3200" dirty="0">
                <a:solidFill>
                  <a:schemeClr val="bg2"/>
                </a:solidFill>
              </a:rPr>
              <a:t>Twin to twin transfusion Syndrome</a:t>
            </a:r>
          </a:p>
        </p:txBody>
      </p:sp>
      <p:sp>
        <p:nvSpPr>
          <p:cNvPr id="2" name="Date Placeholder 1"/>
          <p:cNvSpPr>
            <a:spLocks noGrp="1"/>
          </p:cNvSpPr>
          <p:nvPr>
            <p:ph type="dt" sz="half" idx="10"/>
          </p:nvPr>
        </p:nvSpPr>
        <p:spPr/>
        <p:txBody>
          <a:bodyPr/>
          <a:lstStyle/>
          <a:p>
            <a:fld id="{3F25675B-AD92-4990-9155-9E368DC214B5}"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102</a:t>
            </a:fld>
            <a:endParaRPr lang="en-US"/>
          </a:p>
        </p:txBody>
      </p:sp>
    </p:spTree>
    <p:extLst>
      <p:ext uri="{BB962C8B-B14F-4D97-AF65-F5344CB8AC3E}">
        <p14:creationId xmlns:p14="http://schemas.microsoft.com/office/powerpoint/2010/main" val="517701620"/>
      </p:ext>
    </p:extLst>
  </p:cSld>
  <p:clrMapOvr>
    <a:masterClrMapping/>
  </p:clrMapOvr>
  <p:transition spd="slow"/>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Text Box 4"/>
          <p:cNvSpPr txBox="1">
            <a:spLocks noChangeArrowheads="1"/>
          </p:cNvSpPr>
          <p:nvPr/>
        </p:nvSpPr>
        <p:spPr bwMode="auto">
          <a:xfrm>
            <a:off x="1295399" y="692150"/>
            <a:ext cx="6172201" cy="584775"/>
          </a:xfrm>
          <a:prstGeom prst="rect">
            <a:avLst/>
          </a:prstGeom>
          <a:solidFill>
            <a:srgbClr val="FFFF00"/>
          </a:solidFill>
          <a:ln w="9525">
            <a:solidFill>
              <a:schemeClr val="tx1"/>
            </a:solidFill>
            <a:miter lim="800000"/>
            <a:headEnd/>
            <a:tailEnd/>
          </a:ln>
          <a:effectLst/>
        </p:spPr>
        <p:txBody>
          <a:bodyPr wrap="square">
            <a:spAutoFit/>
          </a:bodyPr>
          <a:lstStyle/>
          <a:p>
            <a:pPr algn="r"/>
            <a:r>
              <a:rPr lang="en-US" sz="3200" b="1" dirty="0">
                <a:solidFill>
                  <a:srgbClr val="FF0000"/>
                </a:solidFill>
              </a:rPr>
              <a:t>What infections result in IUGR?</a:t>
            </a:r>
          </a:p>
        </p:txBody>
      </p:sp>
      <p:sp>
        <p:nvSpPr>
          <p:cNvPr id="84997" name="Text Box 5"/>
          <p:cNvSpPr txBox="1">
            <a:spLocks noChangeArrowheads="1"/>
          </p:cNvSpPr>
          <p:nvPr/>
        </p:nvSpPr>
        <p:spPr bwMode="auto">
          <a:xfrm>
            <a:off x="2124075" y="2514599"/>
            <a:ext cx="4810125" cy="3477875"/>
          </a:xfrm>
          <a:prstGeom prst="rect">
            <a:avLst/>
          </a:prstGeom>
          <a:solidFill>
            <a:schemeClr val="accent2"/>
          </a:solidFill>
          <a:ln w="9525">
            <a:solidFill>
              <a:schemeClr val="tx1"/>
            </a:solidFill>
            <a:miter lim="800000"/>
            <a:headEnd/>
            <a:tailEnd/>
          </a:ln>
          <a:effectLst/>
        </p:spPr>
        <p:txBody>
          <a:bodyPr wrap="square">
            <a:spAutoFit/>
          </a:bodyPr>
          <a:lstStyle/>
          <a:p>
            <a:pPr rtl="0"/>
            <a:r>
              <a:rPr lang="en-US" sz="2800" b="1" dirty="0" smtClean="0"/>
              <a:t>Congenital infections</a:t>
            </a:r>
            <a:r>
              <a:rPr lang="en-US" sz="2800" b="1" dirty="0" smtClean="0">
                <a:solidFill>
                  <a:schemeClr val="bg2"/>
                </a:solidFill>
              </a:rPr>
              <a:t>:</a:t>
            </a:r>
          </a:p>
          <a:p>
            <a:pPr rtl="0">
              <a:buFontTx/>
              <a:buChar char="•"/>
            </a:pPr>
            <a:r>
              <a:rPr lang="en-US" sz="2800" b="1" dirty="0" smtClean="0">
                <a:solidFill>
                  <a:schemeClr val="bg2"/>
                </a:solidFill>
              </a:rPr>
              <a:t>CMV</a:t>
            </a:r>
          </a:p>
          <a:p>
            <a:pPr rtl="0">
              <a:buFontTx/>
              <a:buChar char="•"/>
            </a:pPr>
            <a:r>
              <a:rPr lang="en-US" sz="2800" b="1" dirty="0" smtClean="0">
                <a:solidFill>
                  <a:schemeClr val="bg2"/>
                </a:solidFill>
              </a:rPr>
              <a:t>Rubella</a:t>
            </a:r>
            <a:endParaRPr lang="en-US" sz="2800" b="1" dirty="0">
              <a:solidFill>
                <a:schemeClr val="bg2"/>
              </a:solidFill>
            </a:endParaRPr>
          </a:p>
          <a:p>
            <a:pPr rtl="0">
              <a:buFontTx/>
              <a:buChar char="•"/>
            </a:pPr>
            <a:r>
              <a:rPr lang="en-US" sz="2800" b="1" dirty="0">
                <a:solidFill>
                  <a:schemeClr val="bg2"/>
                </a:solidFill>
              </a:rPr>
              <a:t>Toxoplasmosis</a:t>
            </a:r>
          </a:p>
          <a:p>
            <a:pPr rtl="0">
              <a:buFontTx/>
              <a:buChar char="•"/>
            </a:pPr>
            <a:r>
              <a:rPr lang="en-US" sz="2800" b="1" dirty="0" smtClean="0">
                <a:solidFill>
                  <a:schemeClr val="bg2"/>
                </a:solidFill>
              </a:rPr>
              <a:t>Malaria</a:t>
            </a:r>
          </a:p>
          <a:p>
            <a:pPr rtl="0">
              <a:buFontTx/>
              <a:buChar char="•"/>
            </a:pPr>
            <a:r>
              <a:rPr lang="en-US" sz="2800" b="1" dirty="0" smtClean="0">
                <a:solidFill>
                  <a:schemeClr val="bg2"/>
                </a:solidFill>
              </a:rPr>
              <a:t>Syphilis</a:t>
            </a:r>
            <a:endParaRPr lang="en-US" sz="2800" b="1" dirty="0">
              <a:solidFill>
                <a:schemeClr val="bg2"/>
              </a:solidFill>
            </a:endParaRPr>
          </a:p>
          <a:p>
            <a:pPr rtl="0">
              <a:buFontTx/>
              <a:buChar char="•"/>
            </a:pPr>
            <a:r>
              <a:rPr lang="en-US" sz="2800" b="1" dirty="0">
                <a:solidFill>
                  <a:schemeClr val="bg2"/>
                </a:solidFill>
              </a:rPr>
              <a:t>Listeriosis</a:t>
            </a:r>
            <a:endParaRPr lang="en-US" sz="2400" b="1" dirty="0">
              <a:solidFill>
                <a:schemeClr val="bg2"/>
              </a:solidFill>
            </a:endParaRPr>
          </a:p>
          <a:p>
            <a:pPr rtl="0">
              <a:buFontTx/>
              <a:buChar char="•"/>
            </a:pPr>
            <a:endParaRPr lang="en-US" sz="2400" dirty="0">
              <a:solidFill>
                <a:schemeClr val="bg2"/>
              </a:solidFill>
            </a:endParaRPr>
          </a:p>
        </p:txBody>
      </p:sp>
      <p:sp>
        <p:nvSpPr>
          <p:cNvPr id="84998" name="Text Box 6"/>
          <p:cNvSpPr txBox="1">
            <a:spLocks noChangeArrowheads="1"/>
          </p:cNvSpPr>
          <p:nvPr/>
        </p:nvSpPr>
        <p:spPr bwMode="auto">
          <a:xfrm>
            <a:off x="2057400" y="1828800"/>
            <a:ext cx="4876800" cy="523220"/>
          </a:xfrm>
          <a:prstGeom prst="rect">
            <a:avLst/>
          </a:prstGeom>
          <a:solidFill>
            <a:srgbClr val="FF0000"/>
          </a:solidFill>
          <a:ln w="9525">
            <a:solidFill>
              <a:schemeClr val="tx1"/>
            </a:solidFill>
            <a:miter lim="800000"/>
            <a:headEnd/>
            <a:tailEnd/>
          </a:ln>
          <a:effectLst/>
        </p:spPr>
        <p:txBody>
          <a:bodyPr wrap="square">
            <a:spAutoFit/>
          </a:bodyPr>
          <a:lstStyle/>
          <a:p>
            <a:r>
              <a:rPr lang="en-US" sz="2800" b="1" dirty="0">
                <a:solidFill>
                  <a:schemeClr val="bg2"/>
                </a:solidFill>
              </a:rPr>
              <a:t>5-10% of IUGR</a:t>
            </a:r>
          </a:p>
        </p:txBody>
      </p:sp>
      <p:sp>
        <p:nvSpPr>
          <p:cNvPr id="2" name="Date Placeholder 1"/>
          <p:cNvSpPr>
            <a:spLocks noGrp="1"/>
          </p:cNvSpPr>
          <p:nvPr>
            <p:ph type="dt" sz="half" idx="10"/>
          </p:nvPr>
        </p:nvSpPr>
        <p:spPr/>
        <p:txBody>
          <a:bodyPr/>
          <a:lstStyle/>
          <a:p>
            <a:fld id="{4E2593B6-F093-4466-AA13-2C3934E7CE9E}"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103</a:t>
            </a:fld>
            <a:endParaRPr lang="en-US"/>
          </a:p>
        </p:txBody>
      </p:sp>
    </p:spTree>
    <p:extLst>
      <p:ext uri="{BB962C8B-B14F-4D97-AF65-F5344CB8AC3E}">
        <p14:creationId xmlns:p14="http://schemas.microsoft.com/office/powerpoint/2010/main" val="3561431225"/>
      </p:ext>
    </p:extLst>
  </p:cSld>
  <p:clrMapOvr>
    <a:masterClrMapping/>
  </p:clrMapOvr>
  <p:transition spd="slow"/>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Text Box 4"/>
          <p:cNvSpPr txBox="1">
            <a:spLocks noChangeArrowheads="1"/>
          </p:cNvSpPr>
          <p:nvPr/>
        </p:nvSpPr>
        <p:spPr bwMode="auto">
          <a:xfrm>
            <a:off x="990600" y="515939"/>
            <a:ext cx="6858000" cy="523220"/>
          </a:xfrm>
          <a:prstGeom prst="rect">
            <a:avLst/>
          </a:prstGeom>
          <a:solidFill>
            <a:srgbClr val="FFFF00"/>
          </a:solidFill>
          <a:ln w="9525">
            <a:solidFill>
              <a:schemeClr val="tx1"/>
            </a:solidFill>
            <a:miter lim="800000"/>
            <a:headEnd/>
            <a:tailEnd/>
          </a:ln>
          <a:effectLst/>
        </p:spPr>
        <p:txBody>
          <a:bodyPr wrap="square">
            <a:spAutoFit/>
          </a:bodyPr>
          <a:lstStyle/>
          <a:p>
            <a:pPr rtl="0"/>
            <a:r>
              <a:rPr lang="en-US" sz="2800" dirty="0">
                <a:solidFill>
                  <a:srgbClr val="FF0000"/>
                </a:solidFill>
              </a:rPr>
              <a:t>Which drugs can result in IUGR?</a:t>
            </a:r>
          </a:p>
        </p:txBody>
      </p:sp>
      <p:sp>
        <p:nvSpPr>
          <p:cNvPr id="77829" name="Text Box 5"/>
          <p:cNvSpPr txBox="1">
            <a:spLocks noChangeArrowheads="1"/>
          </p:cNvSpPr>
          <p:nvPr/>
        </p:nvSpPr>
        <p:spPr bwMode="auto">
          <a:xfrm>
            <a:off x="1692275" y="1341438"/>
            <a:ext cx="4818948" cy="2308324"/>
          </a:xfrm>
          <a:prstGeom prst="rect">
            <a:avLst/>
          </a:prstGeom>
          <a:solidFill>
            <a:schemeClr val="accent1"/>
          </a:solidFill>
          <a:ln w="9525">
            <a:solidFill>
              <a:schemeClr val="tx1"/>
            </a:solidFill>
            <a:miter lim="800000"/>
            <a:headEnd/>
            <a:tailEnd/>
          </a:ln>
          <a:effectLst/>
        </p:spPr>
        <p:txBody>
          <a:bodyPr wrap="none">
            <a:spAutoFit/>
          </a:bodyPr>
          <a:lstStyle/>
          <a:p>
            <a:pPr rtl="0">
              <a:buFontTx/>
              <a:buChar char="•"/>
            </a:pPr>
            <a:r>
              <a:rPr lang="en-US" sz="2400" b="1" dirty="0"/>
              <a:t>Alcohol</a:t>
            </a:r>
          </a:p>
          <a:p>
            <a:pPr rtl="0">
              <a:buFontTx/>
              <a:buChar char="•"/>
            </a:pPr>
            <a:r>
              <a:rPr lang="en-US" sz="2400" b="1" dirty="0"/>
              <a:t>Cigarette smoking </a:t>
            </a:r>
            <a:r>
              <a:rPr lang="en-US" sz="2400" b="1" dirty="0" smtClean="0"/>
              <a:t>3-4X</a:t>
            </a:r>
            <a:endParaRPr lang="en-US" sz="2400" b="1" dirty="0"/>
          </a:p>
          <a:p>
            <a:pPr rtl="0">
              <a:buFontTx/>
              <a:buChar char="•"/>
            </a:pPr>
            <a:r>
              <a:rPr lang="en-US" sz="2400" b="1" dirty="0"/>
              <a:t>Methotrexate</a:t>
            </a:r>
          </a:p>
          <a:p>
            <a:pPr rtl="0">
              <a:buFontTx/>
              <a:buChar char="•"/>
            </a:pPr>
            <a:r>
              <a:rPr lang="en-US" sz="2400" b="1" dirty="0"/>
              <a:t>Anticonvulsants</a:t>
            </a:r>
          </a:p>
          <a:p>
            <a:pPr rtl="0">
              <a:buFontTx/>
              <a:buChar char="•"/>
            </a:pPr>
            <a:r>
              <a:rPr lang="en-US" sz="2400" b="1" dirty="0"/>
              <a:t>Warfarin</a:t>
            </a:r>
          </a:p>
          <a:p>
            <a:pPr rtl="0">
              <a:buFontTx/>
              <a:buChar char="•"/>
            </a:pPr>
            <a:r>
              <a:rPr lang="en-US" sz="2400" b="1" dirty="0"/>
              <a:t>Antihypertensives /</a:t>
            </a:r>
            <a:r>
              <a:rPr lang="en-US" sz="2400" b="1" dirty="0" smtClean="0"/>
              <a:t>ß-blockers</a:t>
            </a:r>
            <a:endParaRPr lang="en-US" sz="2400" b="1" dirty="0"/>
          </a:p>
        </p:txBody>
      </p:sp>
      <p:sp>
        <p:nvSpPr>
          <p:cNvPr id="2" name="Date Placeholder 1"/>
          <p:cNvSpPr>
            <a:spLocks noGrp="1"/>
          </p:cNvSpPr>
          <p:nvPr>
            <p:ph type="dt" sz="half" idx="10"/>
          </p:nvPr>
        </p:nvSpPr>
        <p:spPr/>
        <p:txBody>
          <a:bodyPr/>
          <a:lstStyle/>
          <a:p>
            <a:fld id="{77DCBFF9-4FAD-4E0E-A910-83DC746CFACD}"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104</a:t>
            </a:fld>
            <a:endParaRPr lang="en-US"/>
          </a:p>
        </p:txBody>
      </p:sp>
    </p:spTree>
    <p:extLst>
      <p:ext uri="{BB962C8B-B14F-4D97-AF65-F5344CB8AC3E}">
        <p14:creationId xmlns:p14="http://schemas.microsoft.com/office/powerpoint/2010/main" val="2128873184"/>
      </p:ext>
    </p:extLst>
  </p:cSld>
  <p:clrMapOvr>
    <a:masterClrMapping/>
  </p:clrMapOvr>
  <p:transition spd="slow"/>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Text Box 4"/>
          <p:cNvSpPr txBox="1">
            <a:spLocks noChangeArrowheads="1"/>
          </p:cNvSpPr>
          <p:nvPr/>
        </p:nvSpPr>
        <p:spPr bwMode="auto">
          <a:xfrm>
            <a:off x="1" y="228601"/>
            <a:ext cx="9144000" cy="1200329"/>
          </a:xfrm>
          <a:prstGeom prst="rect">
            <a:avLst/>
          </a:prstGeom>
          <a:solidFill>
            <a:srgbClr val="FFFF00"/>
          </a:solidFill>
          <a:ln w="9525">
            <a:solidFill>
              <a:schemeClr val="tx1"/>
            </a:solidFill>
            <a:miter lim="800000"/>
            <a:headEnd/>
            <a:tailEnd/>
          </a:ln>
          <a:effectLst/>
        </p:spPr>
        <p:txBody>
          <a:bodyPr wrap="square">
            <a:spAutoFit/>
          </a:bodyPr>
          <a:lstStyle/>
          <a:p>
            <a:pPr rtl="0"/>
            <a:r>
              <a:rPr lang="en-US" sz="3600" b="1" dirty="0"/>
              <a:t>What are the genetic disorders that can result in IUGR?</a:t>
            </a:r>
          </a:p>
        </p:txBody>
      </p:sp>
      <p:sp>
        <p:nvSpPr>
          <p:cNvPr id="86021" name="Text Box 5"/>
          <p:cNvSpPr txBox="1">
            <a:spLocks noChangeArrowheads="1"/>
          </p:cNvSpPr>
          <p:nvPr/>
        </p:nvSpPr>
        <p:spPr bwMode="auto">
          <a:xfrm>
            <a:off x="152400" y="2133600"/>
            <a:ext cx="4311822" cy="3970318"/>
          </a:xfrm>
          <a:prstGeom prst="rect">
            <a:avLst/>
          </a:prstGeom>
          <a:solidFill>
            <a:schemeClr val="accent2"/>
          </a:solidFill>
          <a:ln w="9525">
            <a:solidFill>
              <a:schemeClr val="tx1"/>
            </a:solidFill>
            <a:miter lim="800000"/>
            <a:headEnd/>
            <a:tailEnd/>
          </a:ln>
          <a:effectLst/>
        </p:spPr>
        <p:txBody>
          <a:bodyPr wrap="square">
            <a:spAutoFit/>
          </a:bodyPr>
          <a:lstStyle/>
          <a:p>
            <a:pPr rtl="0">
              <a:buFontTx/>
              <a:buChar char="•"/>
            </a:pPr>
            <a:r>
              <a:rPr lang="en-US" sz="2800" b="1" i="1" dirty="0"/>
              <a:t>Down’s syndrome T21</a:t>
            </a:r>
          </a:p>
          <a:p>
            <a:pPr rtl="0">
              <a:buFontTx/>
              <a:buChar char="•"/>
            </a:pPr>
            <a:r>
              <a:rPr lang="en-US" sz="2800" b="1" i="1" dirty="0"/>
              <a:t>Trisomy 13,18</a:t>
            </a:r>
          </a:p>
          <a:p>
            <a:pPr rtl="0">
              <a:buFontTx/>
              <a:buChar char="•"/>
            </a:pPr>
            <a:r>
              <a:rPr lang="en-US" sz="2800" b="1" i="1" dirty="0"/>
              <a:t>Turner syndrome</a:t>
            </a:r>
          </a:p>
          <a:p>
            <a:pPr rtl="0">
              <a:buFontTx/>
              <a:buChar char="•"/>
            </a:pPr>
            <a:r>
              <a:rPr lang="en-US" sz="2800" b="1" i="1" dirty="0"/>
              <a:t>Neural tube </a:t>
            </a:r>
            <a:r>
              <a:rPr lang="en-US" sz="2800" b="1" i="1" dirty="0" smtClean="0"/>
              <a:t>defects</a:t>
            </a:r>
            <a:endParaRPr lang="en-US" sz="2800" b="1" i="1" dirty="0"/>
          </a:p>
          <a:p>
            <a:pPr rtl="0">
              <a:buFontTx/>
              <a:buChar char="•"/>
            </a:pPr>
            <a:r>
              <a:rPr lang="en-US" sz="2800" b="1" i="1" dirty="0"/>
              <a:t>Abdominal wall defects</a:t>
            </a:r>
          </a:p>
          <a:p>
            <a:pPr rtl="0">
              <a:buFontTx/>
              <a:buChar char="•"/>
            </a:pPr>
            <a:r>
              <a:rPr lang="en-US" sz="2800" b="1" i="1" dirty="0"/>
              <a:t>Duodenal atresia</a:t>
            </a:r>
          </a:p>
          <a:p>
            <a:pPr rtl="0">
              <a:buFontTx/>
              <a:buChar char="•"/>
            </a:pPr>
            <a:r>
              <a:rPr lang="en-US" sz="2800" b="1" i="1" dirty="0"/>
              <a:t>Renal agenesis/ Poter’s S</a:t>
            </a:r>
          </a:p>
        </p:txBody>
      </p:sp>
      <p:sp>
        <p:nvSpPr>
          <p:cNvPr id="86023" name="Text Box 7"/>
          <p:cNvSpPr txBox="1">
            <a:spLocks noChangeArrowheads="1"/>
          </p:cNvSpPr>
          <p:nvPr/>
        </p:nvSpPr>
        <p:spPr bwMode="auto">
          <a:xfrm>
            <a:off x="1258888" y="1557338"/>
            <a:ext cx="1989137" cy="466725"/>
          </a:xfrm>
          <a:prstGeom prst="rect">
            <a:avLst/>
          </a:prstGeom>
          <a:solidFill>
            <a:srgbClr val="C00000"/>
          </a:solidFill>
          <a:ln w="9525">
            <a:solidFill>
              <a:schemeClr val="tx1"/>
            </a:solidFill>
            <a:miter lim="800000"/>
            <a:headEnd/>
            <a:tailEnd/>
          </a:ln>
          <a:effectLst/>
        </p:spPr>
        <p:txBody>
          <a:bodyPr wrap="none">
            <a:spAutoFit/>
          </a:bodyPr>
          <a:lstStyle/>
          <a:p>
            <a:r>
              <a:rPr lang="en-US" sz="2400" b="1" dirty="0">
                <a:solidFill>
                  <a:srgbClr val="00B0F0"/>
                </a:solidFill>
              </a:rPr>
              <a:t>15% of IUGR</a:t>
            </a:r>
          </a:p>
        </p:txBody>
      </p:sp>
      <p:sp>
        <p:nvSpPr>
          <p:cNvPr id="86024" name="Text Box 8"/>
          <p:cNvSpPr txBox="1">
            <a:spLocks noChangeArrowheads="1"/>
          </p:cNvSpPr>
          <p:nvPr/>
        </p:nvSpPr>
        <p:spPr bwMode="auto">
          <a:xfrm>
            <a:off x="4572000" y="2133600"/>
            <a:ext cx="4191000" cy="4524315"/>
          </a:xfrm>
          <a:prstGeom prst="rect">
            <a:avLst/>
          </a:prstGeom>
          <a:solidFill>
            <a:schemeClr val="tx2"/>
          </a:solidFill>
          <a:ln w="9525">
            <a:solidFill>
              <a:schemeClr val="tx1"/>
            </a:solidFill>
            <a:miter lim="800000"/>
            <a:headEnd/>
            <a:tailEnd/>
          </a:ln>
          <a:effectLst/>
        </p:spPr>
        <p:txBody>
          <a:bodyPr wrap="square">
            <a:spAutoFit/>
          </a:bodyPr>
          <a:lstStyle/>
          <a:p>
            <a:pPr rtl="0">
              <a:buFontTx/>
              <a:buChar char="•"/>
            </a:pPr>
            <a:r>
              <a:rPr lang="en-US" sz="3200" b="1" i="1" dirty="0">
                <a:solidFill>
                  <a:schemeClr val="bg2"/>
                </a:solidFill>
              </a:rPr>
              <a:t>Symmetric IUGR</a:t>
            </a:r>
          </a:p>
          <a:p>
            <a:pPr rtl="0">
              <a:buFontTx/>
              <a:buChar char="•"/>
            </a:pPr>
            <a:r>
              <a:rPr lang="en-US" sz="3200" b="1" i="1" dirty="0">
                <a:solidFill>
                  <a:schemeClr val="bg2"/>
                </a:solidFill>
              </a:rPr>
              <a:t>AFV/ Doppler </a:t>
            </a:r>
            <a:r>
              <a:rPr lang="en-US" sz="3200" b="1" i="1" dirty="0">
                <a:solidFill>
                  <a:schemeClr val="bg2"/>
                </a:solidFill>
                <a:sym typeface="Wingdings 3" pitchFamily="18" charset="2"/>
              </a:rPr>
              <a:t>N</a:t>
            </a:r>
          </a:p>
          <a:p>
            <a:pPr rtl="0">
              <a:buFontTx/>
              <a:buChar char="•"/>
            </a:pPr>
            <a:r>
              <a:rPr lang="en-US" sz="3200" b="1" i="1" dirty="0">
                <a:solidFill>
                  <a:schemeClr val="bg2"/>
                </a:solidFill>
                <a:sym typeface="Wingdings 3" pitchFamily="18" charset="2"/>
              </a:rPr>
              <a:t>Structural abnormalities</a:t>
            </a:r>
          </a:p>
          <a:p>
            <a:pPr rtl="0">
              <a:buFontTx/>
              <a:buChar char="•"/>
            </a:pPr>
            <a:r>
              <a:rPr lang="en-US" sz="3200" b="1" i="1" dirty="0">
                <a:solidFill>
                  <a:schemeClr val="bg2"/>
                </a:solidFill>
                <a:sym typeface="Wingdings 3" pitchFamily="18" charset="2"/>
              </a:rPr>
              <a:t>Maternal age</a:t>
            </a:r>
          </a:p>
          <a:p>
            <a:pPr rtl="0">
              <a:buFontTx/>
              <a:buChar char="•"/>
            </a:pPr>
            <a:r>
              <a:rPr lang="en-US" sz="3200" b="1" i="1" dirty="0">
                <a:solidFill>
                  <a:schemeClr val="bg2"/>
                </a:solidFill>
                <a:sym typeface="Wingdings 3" pitchFamily="18" charset="2"/>
              </a:rPr>
              <a:t>Nuchal translucency </a:t>
            </a:r>
          </a:p>
          <a:p>
            <a:pPr rtl="0">
              <a:buFontTx/>
              <a:buChar char="•"/>
            </a:pPr>
            <a:r>
              <a:rPr lang="en-US" sz="3200" b="1" i="1" dirty="0">
                <a:solidFill>
                  <a:schemeClr val="bg2"/>
                </a:solidFill>
                <a:sym typeface="Wingdings 3" pitchFamily="18" charset="2"/>
              </a:rPr>
              <a:t>Biochemical screening results</a:t>
            </a:r>
          </a:p>
        </p:txBody>
      </p:sp>
      <p:sp>
        <p:nvSpPr>
          <p:cNvPr id="86025" name="Text Box 9"/>
          <p:cNvSpPr txBox="1">
            <a:spLocks noChangeArrowheads="1"/>
          </p:cNvSpPr>
          <p:nvPr/>
        </p:nvSpPr>
        <p:spPr bwMode="auto">
          <a:xfrm>
            <a:off x="4572000" y="1484313"/>
            <a:ext cx="4564070" cy="461665"/>
          </a:xfrm>
          <a:prstGeom prst="rect">
            <a:avLst/>
          </a:prstGeom>
          <a:solidFill>
            <a:srgbClr val="C00000"/>
          </a:solidFill>
          <a:ln w="9525">
            <a:solidFill>
              <a:schemeClr val="tx1"/>
            </a:solidFill>
            <a:miter lim="800000"/>
            <a:headEnd/>
            <a:tailEnd/>
          </a:ln>
          <a:effectLst/>
        </p:spPr>
        <p:txBody>
          <a:bodyPr wrap="none">
            <a:spAutoFit/>
          </a:bodyPr>
          <a:lstStyle/>
          <a:p>
            <a:r>
              <a:rPr lang="en-US" sz="2400" b="1" dirty="0">
                <a:solidFill>
                  <a:srgbClr val="00B0F0"/>
                </a:solidFill>
              </a:rPr>
              <a:t>Features suspicious of trisomy</a:t>
            </a:r>
          </a:p>
        </p:txBody>
      </p:sp>
      <p:sp>
        <p:nvSpPr>
          <p:cNvPr id="2" name="Date Placeholder 1"/>
          <p:cNvSpPr>
            <a:spLocks noGrp="1"/>
          </p:cNvSpPr>
          <p:nvPr>
            <p:ph type="dt" sz="half" idx="10"/>
          </p:nvPr>
        </p:nvSpPr>
        <p:spPr/>
        <p:txBody>
          <a:bodyPr/>
          <a:lstStyle/>
          <a:p>
            <a:fld id="{C7162E12-EE4B-4C01-AF2C-B82CA9D657C5}"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105</a:t>
            </a:fld>
            <a:endParaRPr lang="en-US"/>
          </a:p>
        </p:txBody>
      </p:sp>
    </p:spTree>
    <p:extLst>
      <p:ext uri="{BB962C8B-B14F-4D97-AF65-F5344CB8AC3E}">
        <p14:creationId xmlns:p14="http://schemas.microsoft.com/office/powerpoint/2010/main" val="2773483538"/>
      </p:ext>
    </p:extLst>
  </p:cSld>
  <p:clrMapOvr>
    <a:masterClrMapping/>
  </p:clrMapOvr>
  <p:transition spd="slow"/>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9" name="Text Box 7"/>
          <p:cNvSpPr txBox="1">
            <a:spLocks noChangeArrowheads="1"/>
          </p:cNvSpPr>
          <p:nvPr/>
        </p:nvSpPr>
        <p:spPr bwMode="auto">
          <a:xfrm>
            <a:off x="1547813" y="0"/>
            <a:ext cx="6453187" cy="584775"/>
          </a:xfrm>
          <a:prstGeom prst="rect">
            <a:avLst/>
          </a:prstGeom>
          <a:solidFill>
            <a:srgbClr val="FFFF00"/>
          </a:solidFill>
          <a:ln w="9525">
            <a:solidFill>
              <a:schemeClr val="tx1"/>
            </a:solidFill>
            <a:miter lim="800000"/>
            <a:headEnd/>
            <a:tailEnd/>
          </a:ln>
          <a:effectLst/>
        </p:spPr>
        <p:txBody>
          <a:bodyPr wrap="square">
            <a:spAutoFit/>
          </a:bodyPr>
          <a:lstStyle/>
          <a:p>
            <a:pPr algn="r"/>
            <a:r>
              <a:rPr lang="en-US" sz="3200" b="1" dirty="0">
                <a:solidFill>
                  <a:srgbClr val="FF0000"/>
                </a:solidFill>
              </a:rPr>
              <a:t>What are the types of IUGR?</a:t>
            </a:r>
          </a:p>
        </p:txBody>
      </p:sp>
      <p:sp>
        <p:nvSpPr>
          <p:cNvPr id="79880" name="Text Box 8"/>
          <p:cNvSpPr txBox="1">
            <a:spLocks noChangeArrowheads="1"/>
          </p:cNvSpPr>
          <p:nvPr/>
        </p:nvSpPr>
        <p:spPr bwMode="auto">
          <a:xfrm>
            <a:off x="2771774" y="838200"/>
            <a:ext cx="3857625" cy="535531"/>
          </a:xfrm>
          <a:prstGeom prst="rect">
            <a:avLst/>
          </a:prstGeom>
          <a:solidFill>
            <a:srgbClr val="00FFFF"/>
          </a:solidFill>
          <a:ln w="9525">
            <a:solidFill>
              <a:schemeClr val="tx1"/>
            </a:solidFill>
            <a:miter lim="800000"/>
            <a:headEnd/>
            <a:tailEnd/>
          </a:ln>
          <a:effectLst/>
        </p:spPr>
        <p:txBody>
          <a:bodyPr wrap="square">
            <a:spAutoFit/>
          </a:bodyPr>
          <a:lstStyle/>
          <a:p>
            <a:pPr rtl="0">
              <a:lnSpc>
                <a:spcPct val="90000"/>
              </a:lnSpc>
              <a:spcBef>
                <a:spcPct val="20000"/>
              </a:spcBef>
              <a:buClr>
                <a:schemeClr val="bg2"/>
              </a:buClr>
              <a:buSzPct val="75000"/>
              <a:buFont typeface="Wingdings" pitchFamily="2" charset="2"/>
              <a:buNone/>
            </a:pPr>
            <a:r>
              <a:rPr lang="en-US" sz="3200" b="1" dirty="0">
                <a:solidFill>
                  <a:schemeClr val="hlink"/>
                </a:solidFill>
              </a:rPr>
              <a:t>1-Symmetric –20%</a:t>
            </a:r>
          </a:p>
        </p:txBody>
      </p:sp>
      <p:sp>
        <p:nvSpPr>
          <p:cNvPr id="79882" name="Text Box 10"/>
          <p:cNvSpPr txBox="1">
            <a:spLocks noChangeArrowheads="1"/>
          </p:cNvSpPr>
          <p:nvPr/>
        </p:nvSpPr>
        <p:spPr bwMode="auto">
          <a:xfrm>
            <a:off x="323850" y="1371600"/>
            <a:ext cx="8439150" cy="5415379"/>
          </a:xfrm>
          <a:prstGeom prst="rect">
            <a:avLst/>
          </a:prstGeom>
          <a:solidFill>
            <a:schemeClr val="folHlink"/>
          </a:solidFill>
          <a:ln w="9525">
            <a:solidFill>
              <a:schemeClr val="tx1"/>
            </a:solidFill>
            <a:miter lim="800000"/>
            <a:headEnd/>
            <a:tailEnd/>
          </a:ln>
          <a:effectLst/>
        </p:spPr>
        <p:txBody>
          <a:bodyPr wrap="square">
            <a:spAutoFit/>
          </a:bodyPr>
          <a:lstStyle/>
          <a:p>
            <a:pPr rtl="0">
              <a:buFontTx/>
              <a:buChar char="•"/>
            </a:pPr>
            <a:r>
              <a:rPr lang="en-US" sz="2800" b="1" dirty="0">
                <a:solidFill>
                  <a:schemeClr val="bg1"/>
                </a:solidFill>
              </a:rPr>
              <a:t>Proportionate decrease in many organ weights including the brain</a:t>
            </a:r>
          </a:p>
          <a:p>
            <a:pPr rtl="0">
              <a:buFontTx/>
              <a:buChar char="•"/>
            </a:pPr>
            <a:endParaRPr lang="en-US" sz="2800" b="1" dirty="0">
              <a:solidFill>
                <a:schemeClr val="bg1"/>
              </a:solidFill>
            </a:endParaRPr>
          </a:p>
          <a:p>
            <a:pPr rtl="0">
              <a:buFontTx/>
              <a:buChar char="•"/>
            </a:pPr>
            <a:r>
              <a:rPr lang="en-US" sz="2800" b="1" dirty="0">
                <a:solidFill>
                  <a:schemeClr val="bg1"/>
                </a:solidFill>
              </a:rPr>
              <a:t>Deprivation occurs early </a:t>
            </a:r>
          </a:p>
          <a:p>
            <a:pPr rtl="0">
              <a:buFontTx/>
              <a:buChar char="•"/>
            </a:pPr>
            <a:endParaRPr lang="en-US" sz="2800" b="1" dirty="0">
              <a:solidFill>
                <a:schemeClr val="bg1"/>
              </a:solidFill>
            </a:endParaRPr>
          </a:p>
          <a:p>
            <a:pPr rtl="0">
              <a:buFontTx/>
              <a:buChar char="•"/>
            </a:pPr>
            <a:r>
              <a:rPr lang="en-US" sz="2800" b="1" dirty="0">
                <a:solidFill>
                  <a:schemeClr val="bg1"/>
                </a:solidFill>
              </a:rPr>
              <a:t>The fetus is more likely to have an endogenous defect that preclude N development</a:t>
            </a:r>
          </a:p>
          <a:p>
            <a:pPr rtl="0"/>
            <a:r>
              <a:rPr lang="en-US" sz="2800" b="1" dirty="0">
                <a:solidFill>
                  <a:schemeClr val="bg1"/>
                </a:solidFill>
              </a:rPr>
              <a:t>  </a:t>
            </a:r>
          </a:p>
          <a:p>
            <a:pPr rtl="0">
              <a:buFontTx/>
              <a:buChar char="•"/>
            </a:pPr>
            <a:r>
              <a:rPr lang="en-US" sz="2800" b="1" dirty="0">
                <a:solidFill>
                  <a:schemeClr val="bg1"/>
                </a:solidFill>
              </a:rPr>
              <a:t>U/S biometry </a:t>
            </a:r>
            <a:r>
              <a:rPr lang="en-US" sz="2800" b="1" dirty="0">
                <a:solidFill>
                  <a:schemeClr val="bg1"/>
                </a:solidFill>
                <a:sym typeface="Wingdings 3" pitchFamily="18" charset="2"/>
              </a:rPr>
              <a:t> All measurements BPD, FL, AC   </a:t>
            </a:r>
          </a:p>
          <a:p>
            <a:pPr rtl="0"/>
            <a:endParaRPr lang="en-US" sz="2800" b="1" dirty="0">
              <a:solidFill>
                <a:srgbClr val="333399"/>
              </a:solidFill>
            </a:endParaRPr>
          </a:p>
        </p:txBody>
      </p:sp>
      <p:sp>
        <p:nvSpPr>
          <p:cNvPr id="2" name="Date Placeholder 1"/>
          <p:cNvSpPr>
            <a:spLocks noGrp="1"/>
          </p:cNvSpPr>
          <p:nvPr>
            <p:ph type="dt" sz="half" idx="10"/>
          </p:nvPr>
        </p:nvSpPr>
        <p:spPr/>
        <p:txBody>
          <a:bodyPr/>
          <a:lstStyle/>
          <a:p>
            <a:fld id="{DE698A94-E07F-434D-B429-B76E24449359}"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106</a:t>
            </a:fld>
            <a:endParaRPr lang="en-US"/>
          </a:p>
        </p:txBody>
      </p:sp>
    </p:spTree>
    <p:extLst>
      <p:ext uri="{BB962C8B-B14F-4D97-AF65-F5344CB8AC3E}">
        <p14:creationId xmlns:p14="http://schemas.microsoft.com/office/powerpoint/2010/main" val="395210544"/>
      </p:ext>
    </p:extLst>
  </p:cSld>
  <p:clrMapOvr>
    <a:masterClrMapping/>
  </p:clrMapOvr>
  <p:transition spd="slow"/>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Text Box 4"/>
          <p:cNvSpPr txBox="1">
            <a:spLocks noChangeArrowheads="1"/>
          </p:cNvSpPr>
          <p:nvPr/>
        </p:nvSpPr>
        <p:spPr bwMode="auto">
          <a:xfrm>
            <a:off x="2559397" y="152401"/>
            <a:ext cx="4603403" cy="769441"/>
          </a:xfrm>
          <a:prstGeom prst="rect">
            <a:avLst/>
          </a:prstGeom>
          <a:solidFill>
            <a:srgbClr val="FFFF00"/>
          </a:solidFill>
          <a:ln w="9525">
            <a:solidFill>
              <a:schemeClr val="tx1"/>
            </a:solidFill>
            <a:miter lim="800000"/>
            <a:headEnd/>
            <a:tailEnd/>
          </a:ln>
          <a:effectLst/>
        </p:spPr>
        <p:txBody>
          <a:bodyPr wrap="square">
            <a:spAutoFit/>
          </a:bodyPr>
          <a:lstStyle/>
          <a:p>
            <a:pPr algn="r"/>
            <a:r>
              <a:rPr lang="en-US" sz="4400" b="1" dirty="0">
                <a:solidFill>
                  <a:srgbClr val="FF0000"/>
                </a:solidFill>
              </a:rPr>
              <a:t>Types of IUGR</a:t>
            </a:r>
          </a:p>
        </p:txBody>
      </p:sp>
      <p:sp>
        <p:nvSpPr>
          <p:cNvPr id="82950" name="Text Box 6"/>
          <p:cNvSpPr txBox="1">
            <a:spLocks noChangeArrowheads="1"/>
          </p:cNvSpPr>
          <p:nvPr/>
        </p:nvSpPr>
        <p:spPr bwMode="auto">
          <a:xfrm>
            <a:off x="1013539" y="914401"/>
            <a:ext cx="5145961" cy="535531"/>
          </a:xfrm>
          <a:prstGeom prst="rect">
            <a:avLst/>
          </a:prstGeom>
          <a:solidFill>
            <a:srgbClr val="00FFFF"/>
          </a:solidFill>
          <a:ln w="9525">
            <a:solidFill>
              <a:schemeClr val="tx1"/>
            </a:solidFill>
            <a:miter lim="800000"/>
            <a:headEnd/>
            <a:tailEnd/>
          </a:ln>
          <a:effectLst/>
        </p:spPr>
        <p:txBody>
          <a:bodyPr wrap="square">
            <a:spAutoFit/>
          </a:bodyPr>
          <a:lstStyle/>
          <a:p>
            <a:pPr algn="r" rtl="0">
              <a:lnSpc>
                <a:spcPct val="90000"/>
              </a:lnSpc>
              <a:spcBef>
                <a:spcPct val="20000"/>
              </a:spcBef>
              <a:buClr>
                <a:schemeClr val="bg2"/>
              </a:buClr>
              <a:buSzPct val="75000"/>
              <a:buFont typeface="Wingdings" pitchFamily="2" charset="2"/>
              <a:buNone/>
            </a:pPr>
            <a:r>
              <a:rPr lang="en-US" sz="3200" b="1" dirty="0">
                <a:solidFill>
                  <a:schemeClr val="hlink"/>
                </a:solidFill>
                <a:sym typeface="Wingdings 3" pitchFamily="18" charset="2"/>
              </a:rPr>
              <a:t>2-Asymmetric IUGR—80</a:t>
            </a:r>
            <a:r>
              <a:rPr lang="en-US" sz="2400" dirty="0">
                <a:solidFill>
                  <a:schemeClr val="hlink"/>
                </a:solidFill>
                <a:sym typeface="Wingdings 3" pitchFamily="18" charset="2"/>
              </a:rPr>
              <a:t>%</a:t>
            </a:r>
            <a:endParaRPr lang="en-US" dirty="0"/>
          </a:p>
        </p:txBody>
      </p:sp>
      <p:sp>
        <p:nvSpPr>
          <p:cNvPr id="82952" name="Text Box 8"/>
          <p:cNvSpPr txBox="1">
            <a:spLocks noChangeArrowheads="1"/>
          </p:cNvSpPr>
          <p:nvPr/>
        </p:nvSpPr>
        <p:spPr bwMode="auto">
          <a:xfrm>
            <a:off x="304800" y="1447800"/>
            <a:ext cx="8382000" cy="5386090"/>
          </a:xfrm>
          <a:prstGeom prst="rect">
            <a:avLst/>
          </a:prstGeom>
          <a:solidFill>
            <a:schemeClr val="folHlink"/>
          </a:solidFill>
          <a:ln w="9525">
            <a:solidFill>
              <a:schemeClr val="tx1"/>
            </a:solidFill>
            <a:miter lim="800000"/>
            <a:headEnd/>
            <a:tailEnd/>
          </a:ln>
          <a:effectLst/>
        </p:spPr>
        <p:txBody>
          <a:bodyPr wrap="square">
            <a:spAutoFit/>
          </a:bodyPr>
          <a:lstStyle/>
          <a:p>
            <a:pPr rtl="0">
              <a:buFontTx/>
              <a:buChar char="•"/>
            </a:pPr>
            <a:r>
              <a:rPr lang="en-US" sz="3200" b="1" dirty="0">
                <a:solidFill>
                  <a:schemeClr val="bg2"/>
                </a:solidFill>
                <a:sym typeface="Wingdings 3" pitchFamily="18" charset="2"/>
              </a:rPr>
              <a:t>Relative sparing of the brain</a:t>
            </a:r>
          </a:p>
          <a:p>
            <a:pPr rtl="0">
              <a:buFontTx/>
              <a:buChar char="•"/>
            </a:pPr>
            <a:endParaRPr lang="en-US" sz="3200" b="1" dirty="0">
              <a:solidFill>
                <a:schemeClr val="bg2"/>
              </a:solidFill>
              <a:sym typeface="Wingdings 3" pitchFamily="18" charset="2"/>
            </a:endParaRPr>
          </a:p>
          <a:p>
            <a:pPr rtl="0">
              <a:buFontTx/>
              <a:buChar char="•"/>
            </a:pPr>
            <a:r>
              <a:rPr lang="en-US" sz="3200" b="1" dirty="0">
                <a:solidFill>
                  <a:schemeClr val="bg2"/>
                </a:solidFill>
                <a:sym typeface="Wingdings 3" pitchFamily="18" charset="2"/>
              </a:rPr>
              <a:t>Deprivation occurres in the later half of pregnancy</a:t>
            </a:r>
          </a:p>
          <a:p>
            <a:pPr rtl="0">
              <a:buFontTx/>
              <a:buChar char="•"/>
            </a:pPr>
            <a:endParaRPr lang="en-US" sz="3200" b="1" dirty="0">
              <a:solidFill>
                <a:schemeClr val="bg2"/>
              </a:solidFill>
              <a:sym typeface="Wingdings 3" pitchFamily="18" charset="2"/>
            </a:endParaRPr>
          </a:p>
          <a:p>
            <a:pPr rtl="0">
              <a:buFontTx/>
              <a:buChar char="•"/>
            </a:pPr>
            <a:r>
              <a:rPr lang="en-US" sz="3200" b="1" dirty="0">
                <a:solidFill>
                  <a:schemeClr val="bg2"/>
                </a:solidFill>
                <a:sym typeface="Wingdings 3" pitchFamily="18" charset="2"/>
              </a:rPr>
              <a:t>The infant is more likely to be N but small in size due to intrauterine deprivation</a:t>
            </a:r>
          </a:p>
          <a:p>
            <a:pPr rtl="0">
              <a:buFontTx/>
              <a:buChar char="•"/>
            </a:pPr>
            <a:endParaRPr lang="en-US" sz="3200" b="1" dirty="0">
              <a:solidFill>
                <a:schemeClr val="bg2"/>
              </a:solidFill>
              <a:sym typeface="Wingdings 3" pitchFamily="18" charset="2"/>
            </a:endParaRPr>
          </a:p>
          <a:p>
            <a:pPr rtl="0">
              <a:buFontTx/>
              <a:buChar char="•"/>
            </a:pPr>
            <a:r>
              <a:rPr lang="en-US" sz="3200" b="1" dirty="0">
                <a:solidFill>
                  <a:schemeClr val="bg2"/>
                </a:solidFill>
                <a:sym typeface="Wingdings 3" pitchFamily="18" charset="2"/>
              </a:rPr>
              <a:t>U/S biometry BPD, Fl   N, AC    </a:t>
            </a:r>
            <a:endParaRPr lang="en-US" sz="2400" b="1" dirty="0">
              <a:solidFill>
                <a:schemeClr val="bg2"/>
              </a:solidFill>
              <a:sym typeface="Wingdings 3" pitchFamily="18" charset="2"/>
            </a:endParaRPr>
          </a:p>
          <a:p>
            <a:pPr rtl="0">
              <a:buFontTx/>
              <a:buChar char="•"/>
            </a:pPr>
            <a:endParaRPr lang="en-US" sz="2400" dirty="0">
              <a:solidFill>
                <a:schemeClr val="hlink"/>
              </a:solidFill>
            </a:endParaRPr>
          </a:p>
        </p:txBody>
      </p:sp>
      <p:sp>
        <p:nvSpPr>
          <p:cNvPr id="2" name="Date Placeholder 1"/>
          <p:cNvSpPr>
            <a:spLocks noGrp="1"/>
          </p:cNvSpPr>
          <p:nvPr>
            <p:ph type="dt" sz="half" idx="10"/>
          </p:nvPr>
        </p:nvSpPr>
        <p:spPr/>
        <p:txBody>
          <a:bodyPr/>
          <a:lstStyle/>
          <a:p>
            <a:fld id="{AFD3E13D-8DFC-48B4-8DF6-31429FB4EB89}"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107</a:t>
            </a:fld>
            <a:endParaRPr lang="en-US"/>
          </a:p>
        </p:txBody>
      </p:sp>
    </p:spTree>
    <p:extLst>
      <p:ext uri="{BB962C8B-B14F-4D97-AF65-F5344CB8AC3E}">
        <p14:creationId xmlns:p14="http://schemas.microsoft.com/office/powerpoint/2010/main" val="901028985"/>
      </p:ext>
    </p:extLst>
  </p:cSld>
  <p:clrMapOvr>
    <a:masterClrMapping/>
  </p:clrMapOvr>
  <p:transition spd="slow"/>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Text Box 4"/>
          <p:cNvSpPr txBox="1">
            <a:spLocks noChangeArrowheads="1"/>
          </p:cNvSpPr>
          <p:nvPr/>
        </p:nvSpPr>
        <p:spPr bwMode="auto">
          <a:xfrm>
            <a:off x="0" y="228600"/>
            <a:ext cx="8869363" cy="523220"/>
          </a:xfrm>
          <a:prstGeom prst="rect">
            <a:avLst/>
          </a:prstGeom>
          <a:solidFill>
            <a:srgbClr val="FFFF00"/>
          </a:solidFill>
          <a:ln w="9525">
            <a:solidFill>
              <a:schemeClr val="tx1"/>
            </a:solidFill>
            <a:miter lim="800000"/>
            <a:headEnd/>
            <a:tailEnd/>
          </a:ln>
          <a:effectLst/>
        </p:spPr>
        <p:txBody>
          <a:bodyPr wrap="square">
            <a:spAutoFit/>
          </a:bodyPr>
          <a:lstStyle/>
          <a:p>
            <a:pPr algn="r"/>
            <a:r>
              <a:rPr lang="en-US" sz="2800" b="1" dirty="0">
                <a:solidFill>
                  <a:srgbClr val="FF0000"/>
                </a:solidFill>
              </a:rPr>
              <a:t>Why IUGR often associated with olighydramnios?</a:t>
            </a:r>
          </a:p>
        </p:txBody>
      </p:sp>
      <p:sp>
        <p:nvSpPr>
          <p:cNvPr id="80901" name="Text Box 5"/>
          <p:cNvSpPr txBox="1">
            <a:spLocks noChangeArrowheads="1"/>
          </p:cNvSpPr>
          <p:nvPr/>
        </p:nvSpPr>
        <p:spPr bwMode="auto">
          <a:xfrm>
            <a:off x="304800" y="838200"/>
            <a:ext cx="8077199" cy="4259628"/>
          </a:xfrm>
          <a:prstGeom prst="rect">
            <a:avLst/>
          </a:prstGeom>
          <a:solidFill>
            <a:srgbClr val="390EF2"/>
          </a:solidFill>
          <a:ln w="9525">
            <a:solidFill>
              <a:schemeClr val="tx1"/>
            </a:solidFill>
            <a:miter lim="800000"/>
            <a:headEnd/>
            <a:tailEnd/>
          </a:ln>
          <a:effectLst/>
        </p:spPr>
        <p:txBody>
          <a:bodyPr wrap="square">
            <a:spAutoFit/>
          </a:bodyPr>
          <a:lstStyle/>
          <a:p>
            <a:pPr rtl="0">
              <a:spcBef>
                <a:spcPct val="20000"/>
              </a:spcBef>
              <a:buClr>
                <a:schemeClr val="bg2"/>
              </a:buClr>
              <a:buSzPct val="75000"/>
              <a:buFont typeface="Wingdings" pitchFamily="2" charset="2"/>
              <a:buChar char="n"/>
            </a:pPr>
            <a:r>
              <a:rPr lang="en-US" sz="2800" b="1" dirty="0">
                <a:solidFill>
                  <a:schemeClr val="bg2"/>
                </a:solidFill>
                <a:sym typeface="Wingdings 3" pitchFamily="18" charset="2"/>
              </a:rPr>
              <a:t> blood flow to the lungs  pulmonary contribution to amniotic fluid volume</a:t>
            </a:r>
          </a:p>
          <a:p>
            <a:pPr rtl="0">
              <a:spcBef>
                <a:spcPct val="20000"/>
              </a:spcBef>
              <a:buClr>
                <a:schemeClr val="bg2"/>
              </a:buClr>
              <a:buSzPct val="75000"/>
              <a:buFont typeface="Wingdings" pitchFamily="2" charset="2"/>
              <a:buNone/>
            </a:pPr>
            <a:endParaRPr lang="en-US" sz="2800" b="1" dirty="0">
              <a:solidFill>
                <a:schemeClr val="bg2"/>
              </a:solidFill>
              <a:sym typeface="Wingdings 3" pitchFamily="18" charset="2"/>
            </a:endParaRPr>
          </a:p>
          <a:p>
            <a:pPr rtl="0">
              <a:spcBef>
                <a:spcPct val="20000"/>
              </a:spcBef>
              <a:buClr>
                <a:schemeClr val="bg2"/>
              </a:buClr>
              <a:buSzPct val="75000"/>
              <a:buFont typeface="Wingdings" pitchFamily="2" charset="2"/>
              <a:buChar char="n"/>
            </a:pPr>
            <a:r>
              <a:rPr lang="en-US" sz="2800" b="1" dirty="0">
                <a:solidFill>
                  <a:schemeClr val="bg2"/>
                </a:solidFill>
                <a:sym typeface="Wingdings 3" pitchFamily="18" charset="2"/>
              </a:rPr>
              <a:t>blood flow to the kidneys GFR </a:t>
            </a:r>
          </a:p>
          <a:p>
            <a:pPr rtl="0">
              <a:spcBef>
                <a:spcPct val="20000"/>
              </a:spcBef>
              <a:buClr>
                <a:schemeClr val="bg2"/>
              </a:buClr>
              <a:buSzPct val="75000"/>
              <a:buFont typeface="Wingdings" pitchFamily="2" charset="2"/>
              <a:buNone/>
            </a:pPr>
            <a:r>
              <a:rPr lang="en-US" sz="2800" b="1" dirty="0">
                <a:solidFill>
                  <a:schemeClr val="bg2"/>
                </a:solidFill>
                <a:sym typeface="Wingdings 3" pitchFamily="18" charset="2"/>
              </a:rPr>
              <a:t>       urine output</a:t>
            </a:r>
          </a:p>
          <a:p>
            <a:pPr rtl="0">
              <a:spcBef>
                <a:spcPct val="20000"/>
              </a:spcBef>
              <a:buClr>
                <a:schemeClr val="bg2"/>
              </a:buClr>
              <a:buSzPct val="75000"/>
              <a:buFont typeface="Wingdings" pitchFamily="2" charset="2"/>
              <a:buChar char="n"/>
            </a:pPr>
            <a:endParaRPr lang="en-US" sz="2800" b="1" dirty="0">
              <a:solidFill>
                <a:schemeClr val="bg2"/>
              </a:solidFill>
              <a:sym typeface="Wingdings 3" pitchFamily="18" charset="2"/>
            </a:endParaRPr>
          </a:p>
          <a:p>
            <a:pPr rtl="0">
              <a:spcBef>
                <a:spcPct val="20000"/>
              </a:spcBef>
              <a:buClr>
                <a:schemeClr val="bg2"/>
              </a:buClr>
              <a:buSzPct val="75000"/>
              <a:buFont typeface="Wingdings" pitchFamily="2" charset="2"/>
              <a:buChar char="n"/>
            </a:pPr>
            <a:r>
              <a:rPr lang="en-US" sz="2800" b="1" dirty="0">
                <a:solidFill>
                  <a:schemeClr val="bg2"/>
                </a:solidFill>
                <a:sym typeface="Wingdings 3" pitchFamily="18" charset="2"/>
              </a:rPr>
              <a:t>It is present in 80-90% of IUGR fetuses</a:t>
            </a:r>
          </a:p>
          <a:p>
            <a:pPr rtl="0">
              <a:spcBef>
                <a:spcPct val="20000"/>
              </a:spcBef>
              <a:buClr>
                <a:schemeClr val="bg2"/>
              </a:buClr>
              <a:buSzPct val="75000"/>
              <a:buFont typeface="Wingdings" pitchFamily="2" charset="2"/>
              <a:buChar char="n"/>
            </a:pPr>
            <a:endParaRPr lang="en-US" sz="2400" dirty="0">
              <a:solidFill>
                <a:schemeClr val="bg2"/>
              </a:solidFill>
              <a:sym typeface="Wingdings 3" pitchFamily="18" charset="2"/>
            </a:endParaRPr>
          </a:p>
          <a:p>
            <a:pPr rtl="0"/>
            <a:endParaRPr lang="en-US" dirty="0">
              <a:solidFill>
                <a:schemeClr val="bg2"/>
              </a:solidFill>
            </a:endParaRPr>
          </a:p>
        </p:txBody>
      </p:sp>
      <p:sp>
        <p:nvSpPr>
          <p:cNvPr id="2" name="Date Placeholder 1"/>
          <p:cNvSpPr>
            <a:spLocks noGrp="1"/>
          </p:cNvSpPr>
          <p:nvPr>
            <p:ph type="dt" sz="half" idx="10"/>
          </p:nvPr>
        </p:nvSpPr>
        <p:spPr/>
        <p:txBody>
          <a:bodyPr/>
          <a:lstStyle/>
          <a:p>
            <a:fld id="{A1C36872-FE92-4FC3-A75B-0170BCA3170A}"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108</a:t>
            </a:fld>
            <a:endParaRPr lang="en-US"/>
          </a:p>
        </p:txBody>
      </p:sp>
    </p:spTree>
    <p:extLst>
      <p:ext uri="{BB962C8B-B14F-4D97-AF65-F5344CB8AC3E}">
        <p14:creationId xmlns:p14="http://schemas.microsoft.com/office/powerpoint/2010/main" val="3904887220"/>
      </p:ext>
    </p:extLst>
  </p:cSld>
  <p:clrMapOvr>
    <a:masterClrMapping/>
  </p:clrMapOvr>
  <p:transition spd="slow"/>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2" name="Text Box 4"/>
          <p:cNvSpPr txBox="1">
            <a:spLocks noChangeArrowheads="1"/>
          </p:cNvSpPr>
          <p:nvPr/>
        </p:nvSpPr>
        <p:spPr bwMode="auto">
          <a:xfrm>
            <a:off x="1116013" y="228600"/>
            <a:ext cx="7523213" cy="646331"/>
          </a:xfrm>
          <a:prstGeom prst="rect">
            <a:avLst/>
          </a:prstGeom>
          <a:solidFill>
            <a:srgbClr val="FFFF00"/>
          </a:solidFill>
          <a:ln w="9525">
            <a:solidFill>
              <a:schemeClr val="tx1"/>
            </a:solidFill>
            <a:miter lim="800000"/>
            <a:headEnd/>
            <a:tailEnd/>
          </a:ln>
          <a:effectLst/>
        </p:spPr>
        <p:txBody>
          <a:bodyPr wrap="square">
            <a:spAutoFit/>
          </a:bodyPr>
          <a:lstStyle/>
          <a:p>
            <a:pPr rtl="0"/>
            <a:r>
              <a:rPr lang="en-US" sz="3600" b="1" dirty="0">
                <a:solidFill>
                  <a:srgbClr val="FF0000"/>
                </a:solidFill>
              </a:rPr>
              <a:t>How to evaluate a case of IUGR?</a:t>
            </a:r>
          </a:p>
        </p:txBody>
      </p:sp>
      <p:sp>
        <p:nvSpPr>
          <p:cNvPr id="78853" name="Text Box 5"/>
          <p:cNvSpPr txBox="1">
            <a:spLocks noChangeArrowheads="1"/>
          </p:cNvSpPr>
          <p:nvPr/>
        </p:nvSpPr>
        <p:spPr bwMode="auto">
          <a:xfrm>
            <a:off x="250825" y="990600"/>
            <a:ext cx="8435975" cy="5867400"/>
          </a:xfrm>
          <a:prstGeom prst="rect">
            <a:avLst/>
          </a:prstGeom>
          <a:solidFill>
            <a:schemeClr val="folHlink"/>
          </a:solidFill>
          <a:ln w="9525">
            <a:solidFill>
              <a:schemeClr val="tx1"/>
            </a:solidFill>
            <a:miter lim="800000"/>
            <a:headEnd/>
            <a:tailEnd/>
          </a:ln>
          <a:effectLst/>
        </p:spPr>
        <p:txBody>
          <a:bodyPr wrap="square">
            <a:spAutoFit/>
          </a:bodyPr>
          <a:lstStyle/>
          <a:p>
            <a:pPr rtl="0"/>
            <a:r>
              <a:rPr lang="en-US" sz="3200" b="1" dirty="0">
                <a:solidFill>
                  <a:srgbClr val="FF0000"/>
                </a:solidFill>
              </a:rPr>
              <a:t>1-History:</a:t>
            </a:r>
          </a:p>
          <a:p>
            <a:pPr rtl="0">
              <a:buFontTx/>
              <a:buChar char="•"/>
            </a:pPr>
            <a:r>
              <a:rPr lang="en-US" sz="3200" b="1" dirty="0">
                <a:solidFill>
                  <a:schemeClr val="bg2"/>
                </a:solidFill>
              </a:rPr>
              <a:t>Current preg</a:t>
            </a:r>
          </a:p>
          <a:p>
            <a:pPr rtl="0"/>
            <a:r>
              <a:rPr lang="en-US" sz="3200" b="1" dirty="0">
                <a:solidFill>
                  <a:schemeClr val="bg2"/>
                </a:solidFill>
              </a:rPr>
              <a:t>  </a:t>
            </a:r>
            <a:r>
              <a:rPr lang="en-US" sz="3200" b="1" dirty="0">
                <a:solidFill>
                  <a:schemeClr val="bg2"/>
                </a:solidFill>
                <a:sym typeface="Wingdings 3" pitchFamily="18" charset="2"/>
              </a:rPr>
              <a:t> LMP, preg test, quickening </a:t>
            </a:r>
          </a:p>
          <a:p>
            <a:pPr rtl="0"/>
            <a:r>
              <a:rPr lang="en-US" sz="2400" b="1" dirty="0">
                <a:solidFill>
                  <a:schemeClr val="bg2"/>
                </a:solidFill>
                <a:sym typeface="Wingdings 3" pitchFamily="18" charset="2"/>
              </a:rPr>
              <a:t>   </a:t>
            </a:r>
            <a:r>
              <a:rPr lang="en-US" sz="3200" b="1" dirty="0">
                <a:solidFill>
                  <a:schemeClr val="bg2"/>
                </a:solidFill>
                <a:sym typeface="Wingdings 3" pitchFamily="18" charset="2"/>
              </a:rPr>
              <a:t></a:t>
            </a:r>
            <a:r>
              <a:rPr lang="en-US" sz="3200" b="1" dirty="0">
                <a:solidFill>
                  <a:schemeClr val="bg2"/>
                </a:solidFill>
              </a:rPr>
              <a:t> APH, abruptio placentae, &amp; fetal movements</a:t>
            </a:r>
          </a:p>
          <a:p>
            <a:pPr rtl="0">
              <a:buFontTx/>
              <a:buChar char="•"/>
            </a:pPr>
            <a:r>
              <a:rPr lang="en-US" sz="3200" b="1" dirty="0">
                <a:solidFill>
                  <a:schemeClr val="bg2"/>
                </a:solidFill>
              </a:rPr>
              <a:t>Previous obstetric Hx particularly looking for IUGR,&amp; adverse </a:t>
            </a:r>
          </a:p>
          <a:p>
            <a:pPr rtl="0"/>
            <a:r>
              <a:rPr lang="en-US" sz="3200" b="1" dirty="0">
                <a:solidFill>
                  <a:schemeClr val="bg2"/>
                </a:solidFill>
              </a:rPr>
              <a:t> outcome</a:t>
            </a:r>
          </a:p>
          <a:p>
            <a:pPr rtl="0">
              <a:buFontTx/>
              <a:buChar char="•"/>
            </a:pPr>
            <a:r>
              <a:rPr lang="en-US" sz="3200" b="1" dirty="0">
                <a:solidFill>
                  <a:schemeClr val="bg2"/>
                </a:solidFill>
              </a:rPr>
              <a:t>Medical Hx: </a:t>
            </a:r>
          </a:p>
          <a:p>
            <a:pPr rtl="0">
              <a:buFontTx/>
              <a:buChar char="•"/>
            </a:pPr>
            <a:r>
              <a:rPr lang="en-US" sz="3200" b="1" dirty="0">
                <a:solidFill>
                  <a:schemeClr val="bg2"/>
                </a:solidFill>
              </a:rPr>
              <a:t>Hx of recent viral illness</a:t>
            </a:r>
          </a:p>
          <a:p>
            <a:pPr rtl="0">
              <a:buFontTx/>
              <a:buChar char="•"/>
            </a:pPr>
            <a:r>
              <a:rPr lang="en-US" sz="3200" b="1" dirty="0">
                <a:solidFill>
                  <a:schemeClr val="bg2"/>
                </a:solidFill>
              </a:rPr>
              <a:t>Drug </a:t>
            </a:r>
            <a:r>
              <a:rPr lang="en-US" sz="3200" b="1" dirty="0" smtClean="0">
                <a:solidFill>
                  <a:schemeClr val="bg2"/>
                </a:solidFill>
              </a:rPr>
              <a:t>Hx</a:t>
            </a:r>
            <a:endParaRPr lang="en-US" sz="3200" b="1" dirty="0">
              <a:solidFill>
                <a:schemeClr val="bg2"/>
              </a:solidFill>
            </a:endParaRPr>
          </a:p>
          <a:p>
            <a:pPr rtl="0"/>
            <a:endParaRPr lang="en-US" sz="2400" dirty="0">
              <a:solidFill>
                <a:schemeClr val="bg2"/>
              </a:solidFill>
            </a:endParaRPr>
          </a:p>
        </p:txBody>
      </p:sp>
      <p:sp>
        <p:nvSpPr>
          <p:cNvPr id="2" name="Date Placeholder 1"/>
          <p:cNvSpPr>
            <a:spLocks noGrp="1"/>
          </p:cNvSpPr>
          <p:nvPr>
            <p:ph type="dt" sz="half" idx="10"/>
          </p:nvPr>
        </p:nvSpPr>
        <p:spPr/>
        <p:txBody>
          <a:bodyPr/>
          <a:lstStyle/>
          <a:p>
            <a:fld id="{CB2D4925-2484-4888-80FB-E0937665F6D5}"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109</a:t>
            </a:fld>
            <a:endParaRPr lang="en-US"/>
          </a:p>
        </p:txBody>
      </p:sp>
    </p:spTree>
    <p:extLst>
      <p:ext uri="{BB962C8B-B14F-4D97-AF65-F5344CB8AC3E}">
        <p14:creationId xmlns:p14="http://schemas.microsoft.com/office/powerpoint/2010/main" val="953587163"/>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6686550" cy="1143000"/>
          </a:xfrm>
        </p:spPr>
        <p:txBody>
          <a:bodyPr>
            <a:noAutofit/>
          </a:bodyPr>
          <a:lstStyle/>
          <a:p>
            <a:r>
              <a:rPr lang="en-US" sz="3600" b="1" dirty="0">
                <a:solidFill>
                  <a:srgbClr val="FF0000"/>
                </a:solidFill>
              </a:rPr>
              <a:t>The risk of Rh sensitization for all</a:t>
            </a:r>
            <a:br>
              <a:rPr lang="en-US" sz="3600" b="1" dirty="0">
                <a:solidFill>
                  <a:srgbClr val="FF0000"/>
                </a:solidFill>
              </a:rPr>
            </a:br>
            <a:r>
              <a:rPr lang="en-US" sz="3600" b="1" dirty="0">
                <a:solidFill>
                  <a:srgbClr val="FF0000"/>
                </a:solidFill>
              </a:rPr>
              <a:t>Rh –ve ABO compatible woman</a:t>
            </a:r>
          </a:p>
        </p:txBody>
      </p:sp>
      <p:sp>
        <p:nvSpPr>
          <p:cNvPr id="3" name="Content Placeholder 2"/>
          <p:cNvSpPr>
            <a:spLocks noGrp="1"/>
          </p:cNvSpPr>
          <p:nvPr>
            <p:ph sz="quarter" idx="1"/>
          </p:nvPr>
        </p:nvSpPr>
        <p:spPr/>
        <p:txBody>
          <a:bodyPr>
            <a:normAutofit/>
          </a:bodyPr>
          <a:lstStyle/>
          <a:p>
            <a:r>
              <a:rPr lang="en-US" sz="2400" b="1" dirty="0"/>
              <a:t>8%</a:t>
            </a:r>
            <a:r>
              <a:rPr lang="en-US" sz="2400" dirty="0"/>
              <a:t> after </a:t>
            </a:r>
            <a:r>
              <a:rPr lang="en-US" sz="2400" b="1" dirty="0"/>
              <a:t>first Rh +ve pregnancy</a:t>
            </a:r>
          </a:p>
          <a:p>
            <a:r>
              <a:rPr lang="en-US" sz="2400" dirty="0"/>
              <a:t>16%  total risk  b/c 8% another risk is added for 2</a:t>
            </a:r>
            <a:r>
              <a:rPr lang="en-US" sz="2400" baseline="30000" dirty="0"/>
              <a:t>nd</a:t>
            </a:r>
            <a:r>
              <a:rPr lang="en-US" sz="2400" dirty="0"/>
              <a:t>  pregnancy </a:t>
            </a:r>
          </a:p>
          <a:p>
            <a:r>
              <a:rPr lang="en-US" sz="2400" dirty="0"/>
              <a:t>Over all risk of anti D immunization seems &lt; than 50% after  infusion of </a:t>
            </a:r>
            <a:r>
              <a:rPr lang="en-US" sz="2400" b="1" dirty="0">
                <a:solidFill>
                  <a:srgbClr val="FF0000"/>
                </a:solidFill>
              </a:rPr>
              <a:t>&lt; than 30ml </a:t>
            </a:r>
            <a:r>
              <a:rPr lang="en-US" sz="2400" dirty="0"/>
              <a:t>of Rh incompatible cells with multiple deliveries</a:t>
            </a:r>
          </a:p>
          <a:p>
            <a:r>
              <a:rPr lang="en-US" sz="2400" dirty="0"/>
              <a:t>Risk with infusion of large volumes (200ml) is &gt; than</a:t>
            </a:r>
            <a:r>
              <a:rPr lang="en-US" sz="2400" b="1" dirty="0"/>
              <a:t> 80%</a:t>
            </a:r>
          </a:p>
          <a:p>
            <a:pPr>
              <a:buNone/>
            </a:pPr>
            <a:r>
              <a:rPr lang="en-US" sz="2400" dirty="0"/>
              <a:t>      </a:t>
            </a:r>
            <a:r>
              <a:rPr lang="en-US" sz="2400" dirty="0" smtClean="0"/>
              <a:t>but </a:t>
            </a:r>
            <a:r>
              <a:rPr lang="en-US" sz="2400" dirty="0"/>
              <a:t>not </a:t>
            </a:r>
            <a:r>
              <a:rPr lang="en-US" sz="2400" b="1" dirty="0"/>
              <a:t>100%</a:t>
            </a:r>
          </a:p>
          <a:p>
            <a:endParaRPr lang="en-US" sz="2400" dirty="0"/>
          </a:p>
          <a:p>
            <a:endParaRPr lang="en-US" sz="2400" dirty="0"/>
          </a:p>
        </p:txBody>
      </p:sp>
      <p:sp>
        <p:nvSpPr>
          <p:cNvPr id="4" name="Date Placeholder 3"/>
          <p:cNvSpPr>
            <a:spLocks noGrp="1"/>
          </p:cNvSpPr>
          <p:nvPr>
            <p:ph type="dt" sz="half" idx="10"/>
          </p:nvPr>
        </p:nvSpPr>
        <p:spPr/>
        <p:txBody>
          <a:bodyPr/>
          <a:lstStyle/>
          <a:p>
            <a:fld id="{DCF60E09-B3B0-4CFC-B3F8-2DE85E910035}"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11</a:t>
            </a:fld>
            <a:endParaRPr lang="en-US"/>
          </a:p>
        </p:txBody>
      </p:sp>
    </p:spTree>
    <p:extLst>
      <p:ext uri="{BB962C8B-B14F-4D97-AF65-F5344CB8AC3E}">
        <p14:creationId xmlns:p14="http://schemas.microsoft.com/office/powerpoint/2010/main" val="215307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Text Box 4"/>
          <p:cNvSpPr txBox="1">
            <a:spLocks noChangeArrowheads="1"/>
          </p:cNvSpPr>
          <p:nvPr/>
        </p:nvSpPr>
        <p:spPr bwMode="auto">
          <a:xfrm>
            <a:off x="2916238" y="1"/>
            <a:ext cx="3005951" cy="584775"/>
          </a:xfrm>
          <a:prstGeom prst="rect">
            <a:avLst/>
          </a:prstGeom>
          <a:solidFill>
            <a:srgbClr val="FFFF00"/>
          </a:solidFill>
          <a:ln w="9525">
            <a:solidFill>
              <a:schemeClr val="tx1"/>
            </a:solidFill>
            <a:miter lim="800000"/>
            <a:headEnd/>
            <a:tailEnd/>
          </a:ln>
          <a:effectLst/>
        </p:spPr>
        <p:txBody>
          <a:bodyPr wrap="square">
            <a:spAutoFit/>
          </a:bodyPr>
          <a:lstStyle/>
          <a:p>
            <a:r>
              <a:rPr lang="en-US" sz="3200" b="1" dirty="0">
                <a:solidFill>
                  <a:srgbClr val="FF0000"/>
                </a:solidFill>
              </a:rPr>
              <a:t>EXAMINATION</a:t>
            </a:r>
          </a:p>
        </p:txBody>
      </p:sp>
      <p:sp>
        <p:nvSpPr>
          <p:cNvPr id="88069" name="Text Box 5"/>
          <p:cNvSpPr txBox="1">
            <a:spLocks noChangeArrowheads="1"/>
          </p:cNvSpPr>
          <p:nvPr/>
        </p:nvSpPr>
        <p:spPr bwMode="auto">
          <a:xfrm>
            <a:off x="395288" y="762000"/>
            <a:ext cx="8291512" cy="1754326"/>
          </a:xfrm>
          <a:prstGeom prst="rect">
            <a:avLst/>
          </a:prstGeom>
          <a:solidFill>
            <a:schemeClr val="bg2">
              <a:lumMod val="90000"/>
            </a:schemeClr>
          </a:solidFill>
          <a:ln w="9525">
            <a:solidFill>
              <a:schemeClr val="tx1"/>
            </a:solidFill>
            <a:miter lim="800000"/>
            <a:headEnd/>
            <a:tailEnd/>
          </a:ln>
          <a:effectLst/>
        </p:spPr>
        <p:txBody>
          <a:bodyPr wrap="square">
            <a:spAutoFit/>
          </a:bodyPr>
          <a:lstStyle/>
          <a:p>
            <a:pPr rtl="0"/>
            <a:endParaRPr lang="en-US" sz="2400" dirty="0">
              <a:solidFill>
                <a:schemeClr val="bg2"/>
              </a:solidFill>
              <a:sym typeface="Wingdings 3" pitchFamily="18" charset="2"/>
            </a:endParaRPr>
          </a:p>
          <a:p>
            <a:pPr rtl="0">
              <a:buFontTx/>
              <a:buChar char="•"/>
            </a:pPr>
            <a:r>
              <a:rPr lang="en-US" sz="2800" b="1" dirty="0">
                <a:solidFill>
                  <a:srgbClr val="00B0F0"/>
                </a:solidFill>
                <a:sym typeface="Wingdings 3" pitchFamily="18" charset="2"/>
              </a:rPr>
              <a:t>Sensitivity 46-86% in detecting  IUGR</a:t>
            </a:r>
          </a:p>
          <a:p>
            <a:pPr rtl="0">
              <a:buFontTx/>
              <a:buChar char="•"/>
            </a:pPr>
            <a:r>
              <a:rPr lang="en-US" sz="2800" b="1" dirty="0">
                <a:solidFill>
                  <a:srgbClr val="00B0F0"/>
                </a:solidFill>
                <a:sym typeface="Wingdings 3" pitchFamily="18" charset="2"/>
              </a:rPr>
              <a:t>A difference of more than </a:t>
            </a:r>
            <a:r>
              <a:rPr lang="en-US" sz="2800" b="1" dirty="0" smtClean="0">
                <a:solidFill>
                  <a:srgbClr val="00B0F0"/>
                </a:solidFill>
                <a:sym typeface="Wingdings 3" pitchFamily="18" charset="2"/>
              </a:rPr>
              <a:t>3cm </a:t>
            </a:r>
            <a:r>
              <a:rPr lang="en-US" sz="2800" b="1" dirty="0">
                <a:solidFill>
                  <a:srgbClr val="00B0F0"/>
                </a:solidFill>
                <a:sym typeface="Wingdings 3" pitchFamily="18" charset="2"/>
              </a:rPr>
              <a:t>requires fetal </a:t>
            </a:r>
            <a:r>
              <a:rPr lang="en-US" sz="2800" b="1" dirty="0" smtClean="0">
                <a:solidFill>
                  <a:srgbClr val="00B0F0"/>
                </a:solidFill>
                <a:sym typeface="Wingdings 3" pitchFamily="18" charset="2"/>
              </a:rPr>
              <a:t>assessment</a:t>
            </a:r>
            <a:endParaRPr lang="en-US" sz="2800" b="1" dirty="0">
              <a:solidFill>
                <a:srgbClr val="00B0F0"/>
              </a:solidFill>
              <a:sym typeface="Wingdings 3" pitchFamily="18" charset="2"/>
            </a:endParaRPr>
          </a:p>
        </p:txBody>
      </p:sp>
      <p:sp>
        <p:nvSpPr>
          <p:cNvPr id="88070" name="Text Box 6"/>
          <p:cNvSpPr txBox="1">
            <a:spLocks noChangeArrowheads="1"/>
          </p:cNvSpPr>
          <p:nvPr/>
        </p:nvSpPr>
        <p:spPr bwMode="auto">
          <a:xfrm>
            <a:off x="3635375" y="2667000"/>
            <a:ext cx="1774825" cy="707886"/>
          </a:xfrm>
          <a:prstGeom prst="rect">
            <a:avLst/>
          </a:prstGeom>
          <a:solidFill>
            <a:srgbClr val="FFFF00"/>
          </a:solidFill>
          <a:ln w="9525">
            <a:solidFill>
              <a:schemeClr val="tx1"/>
            </a:solidFill>
            <a:miter lim="800000"/>
            <a:headEnd/>
            <a:tailEnd/>
          </a:ln>
          <a:effectLst/>
        </p:spPr>
        <p:txBody>
          <a:bodyPr wrap="square">
            <a:spAutoFit/>
          </a:bodyPr>
          <a:lstStyle/>
          <a:p>
            <a:r>
              <a:rPr lang="en-US" sz="4000" b="1" dirty="0">
                <a:solidFill>
                  <a:srgbClr val="FF0000"/>
                </a:solidFill>
              </a:rPr>
              <a:t>U/S</a:t>
            </a:r>
          </a:p>
        </p:txBody>
      </p:sp>
      <p:sp>
        <p:nvSpPr>
          <p:cNvPr id="88071" name="Text Box 7"/>
          <p:cNvSpPr txBox="1">
            <a:spLocks noChangeArrowheads="1"/>
          </p:cNvSpPr>
          <p:nvPr/>
        </p:nvSpPr>
        <p:spPr bwMode="auto">
          <a:xfrm>
            <a:off x="533400" y="3429000"/>
            <a:ext cx="8153400" cy="2923877"/>
          </a:xfrm>
          <a:prstGeom prst="rect">
            <a:avLst/>
          </a:prstGeom>
          <a:solidFill>
            <a:schemeClr val="accent2">
              <a:lumMod val="50000"/>
            </a:schemeClr>
          </a:solidFill>
          <a:ln w="9525">
            <a:solidFill>
              <a:schemeClr val="tx1"/>
            </a:solidFill>
            <a:miter lim="800000"/>
            <a:headEnd/>
            <a:tailEnd/>
          </a:ln>
          <a:effectLst/>
        </p:spPr>
        <p:txBody>
          <a:bodyPr wrap="square">
            <a:spAutoFit/>
          </a:bodyPr>
          <a:lstStyle/>
          <a:p>
            <a:pPr rtl="0">
              <a:buFontTx/>
              <a:buChar char="•"/>
            </a:pPr>
            <a:r>
              <a:rPr lang="en-US" sz="3200" b="1" dirty="0">
                <a:solidFill>
                  <a:schemeClr val="bg2"/>
                </a:solidFill>
              </a:rPr>
              <a:t>Fetal biometry </a:t>
            </a:r>
            <a:r>
              <a:rPr lang="en-US" sz="3200" b="1" dirty="0">
                <a:solidFill>
                  <a:schemeClr val="bg2"/>
                </a:solidFill>
                <a:sym typeface="Wingdings 3" pitchFamily="18" charset="2"/>
              </a:rPr>
              <a:t>for dating then serial measurements</a:t>
            </a:r>
            <a:endParaRPr lang="en-US" sz="3200" b="1" dirty="0">
              <a:solidFill>
                <a:schemeClr val="bg2"/>
              </a:solidFill>
            </a:endParaRPr>
          </a:p>
          <a:p>
            <a:pPr rtl="0">
              <a:buFontTx/>
              <a:buChar char="•"/>
            </a:pPr>
            <a:r>
              <a:rPr lang="en-US" sz="3200" b="1" dirty="0">
                <a:solidFill>
                  <a:schemeClr val="bg2"/>
                </a:solidFill>
              </a:rPr>
              <a:t>Anomaly scan</a:t>
            </a:r>
          </a:p>
          <a:p>
            <a:pPr rtl="0">
              <a:buFontTx/>
              <a:buChar char="•"/>
            </a:pPr>
            <a:r>
              <a:rPr lang="en-US" sz="3200" b="1" dirty="0">
                <a:solidFill>
                  <a:schemeClr val="bg2"/>
                </a:solidFill>
              </a:rPr>
              <a:t>AF </a:t>
            </a:r>
            <a:r>
              <a:rPr lang="en-US" sz="3200" b="1" dirty="0" smtClean="0">
                <a:solidFill>
                  <a:schemeClr val="bg2"/>
                </a:solidFill>
              </a:rPr>
              <a:t>index</a:t>
            </a:r>
            <a:endParaRPr lang="en-US" sz="3200" b="1" dirty="0">
              <a:solidFill>
                <a:schemeClr val="bg2"/>
              </a:solidFill>
              <a:sym typeface="Wingdings 3" pitchFamily="18" charset="2"/>
            </a:endParaRPr>
          </a:p>
          <a:p>
            <a:pPr rtl="0">
              <a:buFontTx/>
              <a:buChar char="•"/>
            </a:pPr>
            <a:r>
              <a:rPr lang="en-US" sz="3200" b="1" dirty="0">
                <a:solidFill>
                  <a:schemeClr val="bg2"/>
                </a:solidFill>
                <a:sym typeface="Wingdings 3" pitchFamily="18" charset="2"/>
              </a:rPr>
              <a:t>Repeat tests every1-2 wks</a:t>
            </a:r>
            <a:endParaRPr lang="en-US" sz="3200" b="1" dirty="0">
              <a:solidFill>
                <a:schemeClr val="bg2"/>
              </a:solidFill>
            </a:endParaRPr>
          </a:p>
          <a:p>
            <a:pPr rtl="0">
              <a:buFontTx/>
              <a:buChar char="•"/>
            </a:pPr>
            <a:endParaRPr lang="en-US" sz="2400" dirty="0">
              <a:solidFill>
                <a:schemeClr val="bg2"/>
              </a:solidFill>
            </a:endParaRPr>
          </a:p>
        </p:txBody>
      </p:sp>
      <p:sp>
        <p:nvSpPr>
          <p:cNvPr id="2" name="Date Placeholder 1"/>
          <p:cNvSpPr>
            <a:spLocks noGrp="1"/>
          </p:cNvSpPr>
          <p:nvPr>
            <p:ph type="dt" sz="half" idx="10"/>
          </p:nvPr>
        </p:nvSpPr>
        <p:spPr/>
        <p:txBody>
          <a:bodyPr/>
          <a:lstStyle/>
          <a:p>
            <a:fld id="{3E36E399-645E-4B4D-A618-5F4EC4056DF6}"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110</a:t>
            </a:fld>
            <a:endParaRPr lang="en-US"/>
          </a:p>
        </p:txBody>
      </p:sp>
    </p:spTree>
    <p:extLst>
      <p:ext uri="{BB962C8B-B14F-4D97-AF65-F5344CB8AC3E}">
        <p14:creationId xmlns:p14="http://schemas.microsoft.com/office/powerpoint/2010/main" val="1841264872"/>
      </p:ext>
    </p:extLst>
  </p:cSld>
  <p:clrMapOvr>
    <a:masterClrMapping/>
  </p:clrMapOvr>
  <p:transition spd="slow"/>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Text Box 4"/>
          <p:cNvSpPr txBox="1">
            <a:spLocks noChangeArrowheads="1"/>
          </p:cNvSpPr>
          <p:nvPr/>
        </p:nvSpPr>
        <p:spPr bwMode="auto">
          <a:xfrm>
            <a:off x="2700338" y="228601"/>
            <a:ext cx="4725974" cy="646331"/>
          </a:xfrm>
          <a:prstGeom prst="rect">
            <a:avLst/>
          </a:prstGeom>
          <a:solidFill>
            <a:srgbClr val="FFFF00"/>
          </a:solidFill>
          <a:ln w="9525">
            <a:solidFill>
              <a:schemeClr val="tx1"/>
            </a:solidFill>
            <a:miter lim="800000"/>
            <a:headEnd/>
            <a:tailEnd/>
          </a:ln>
          <a:effectLst/>
        </p:spPr>
        <p:txBody>
          <a:bodyPr wrap="square">
            <a:spAutoFit/>
          </a:bodyPr>
          <a:lstStyle/>
          <a:p>
            <a:r>
              <a:rPr lang="en-US" sz="3600" b="1" dirty="0">
                <a:solidFill>
                  <a:srgbClr val="FF0000"/>
                </a:solidFill>
              </a:rPr>
              <a:t>Invasive fetal testing</a:t>
            </a:r>
          </a:p>
        </p:txBody>
      </p:sp>
      <p:sp>
        <p:nvSpPr>
          <p:cNvPr id="89093" name="Text Box 5"/>
          <p:cNvSpPr txBox="1">
            <a:spLocks noChangeArrowheads="1"/>
          </p:cNvSpPr>
          <p:nvPr/>
        </p:nvSpPr>
        <p:spPr bwMode="auto">
          <a:xfrm>
            <a:off x="395288" y="838200"/>
            <a:ext cx="8208962" cy="2677656"/>
          </a:xfrm>
          <a:prstGeom prst="rect">
            <a:avLst/>
          </a:prstGeom>
          <a:solidFill>
            <a:schemeClr val="accent6">
              <a:lumMod val="50000"/>
            </a:schemeClr>
          </a:solidFill>
          <a:ln w="9525">
            <a:solidFill>
              <a:schemeClr val="tx1"/>
            </a:solidFill>
            <a:miter lim="800000"/>
            <a:headEnd/>
            <a:tailEnd/>
          </a:ln>
          <a:effectLst/>
        </p:spPr>
        <p:txBody>
          <a:bodyPr wrap="square">
            <a:spAutoFit/>
          </a:bodyPr>
          <a:lstStyle/>
          <a:p>
            <a:pPr rtl="0">
              <a:buFontTx/>
              <a:buChar char="•"/>
            </a:pPr>
            <a:r>
              <a:rPr lang="en-US" sz="2800" b="1" dirty="0">
                <a:solidFill>
                  <a:schemeClr val="bg2"/>
                </a:solidFill>
              </a:rPr>
              <a:t>Amniocentesis or placental biopsy/ fetal blood sampling </a:t>
            </a:r>
            <a:r>
              <a:rPr lang="en-US" sz="2800" b="1" dirty="0">
                <a:solidFill>
                  <a:schemeClr val="bg2"/>
                </a:solidFill>
                <a:sym typeface="Wingdings 3" pitchFamily="18" charset="2"/>
              </a:rPr>
              <a:t>for karyotyping if aneuploidy is suspected</a:t>
            </a:r>
          </a:p>
          <a:p>
            <a:r>
              <a:rPr lang="en-US" sz="2800" b="1" dirty="0">
                <a:solidFill>
                  <a:schemeClr val="bg2"/>
                </a:solidFill>
                <a:sym typeface="Wingdings 3" pitchFamily="18" charset="2"/>
              </a:rPr>
              <a:t>for viral studies if infections suspected</a:t>
            </a:r>
          </a:p>
          <a:p>
            <a:pPr rtl="0">
              <a:buFontTx/>
              <a:buChar char="•"/>
            </a:pPr>
            <a:r>
              <a:rPr lang="en-US" sz="2800" b="1" dirty="0">
                <a:solidFill>
                  <a:schemeClr val="bg2"/>
                </a:solidFill>
                <a:sym typeface="Wingdings 3" pitchFamily="18" charset="2"/>
              </a:rPr>
              <a:t>Caries the risks of  infection, PROM, Preterm labor </a:t>
            </a:r>
          </a:p>
        </p:txBody>
      </p:sp>
      <p:sp>
        <p:nvSpPr>
          <p:cNvPr id="89094" name="Text Box 6"/>
          <p:cNvSpPr txBox="1">
            <a:spLocks noChangeArrowheads="1"/>
          </p:cNvSpPr>
          <p:nvPr/>
        </p:nvSpPr>
        <p:spPr bwMode="auto">
          <a:xfrm>
            <a:off x="2843213" y="3581400"/>
            <a:ext cx="3882794" cy="584775"/>
          </a:xfrm>
          <a:prstGeom prst="rect">
            <a:avLst/>
          </a:prstGeom>
          <a:solidFill>
            <a:srgbClr val="FFFF00"/>
          </a:solidFill>
          <a:ln w="9525">
            <a:solidFill>
              <a:schemeClr val="tx1"/>
            </a:solidFill>
            <a:miter lim="800000"/>
            <a:headEnd/>
            <a:tailEnd/>
          </a:ln>
          <a:effectLst/>
        </p:spPr>
        <p:txBody>
          <a:bodyPr wrap="square">
            <a:spAutoFit/>
          </a:bodyPr>
          <a:lstStyle/>
          <a:p>
            <a:r>
              <a:rPr lang="en-US" sz="3200" b="1" dirty="0">
                <a:solidFill>
                  <a:srgbClr val="00B0F0"/>
                </a:solidFill>
              </a:rPr>
              <a:t>Retrospective tests</a:t>
            </a:r>
          </a:p>
        </p:txBody>
      </p:sp>
      <p:sp>
        <p:nvSpPr>
          <p:cNvPr id="89095" name="Text Box 7"/>
          <p:cNvSpPr txBox="1">
            <a:spLocks noChangeArrowheads="1"/>
          </p:cNvSpPr>
          <p:nvPr/>
        </p:nvSpPr>
        <p:spPr bwMode="auto">
          <a:xfrm>
            <a:off x="457201" y="4149725"/>
            <a:ext cx="8305800" cy="1815882"/>
          </a:xfrm>
          <a:prstGeom prst="rect">
            <a:avLst/>
          </a:prstGeom>
          <a:solidFill>
            <a:schemeClr val="accent2">
              <a:lumMod val="50000"/>
            </a:schemeClr>
          </a:solidFill>
          <a:ln w="9525">
            <a:solidFill>
              <a:schemeClr val="tx1"/>
            </a:solidFill>
            <a:miter lim="800000"/>
            <a:headEnd/>
            <a:tailEnd/>
          </a:ln>
          <a:effectLst/>
        </p:spPr>
        <p:txBody>
          <a:bodyPr wrap="square">
            <a:spAutoFit/>
          </a:bodyPr>
          <a:lstStyle/>
          <a:p>
            <a:pPr rtl="0">
              <a:buFontTx/>
              <a:buChar char="•"/>
            </a:pPr>
            <a:r>
              <a:rPr lang="en-US" sz="2800" b="1" dirty="0">
                <a:solidFill>
                  <a:schemeClr val="bg2"/>
                </a:solidFill>
              </a:rPr>
              <a:t>Maternal blood tests for </a:t>
            </a:r>
            <a:r>
              <a:rPr lang="en-US" sz="2800" b="1" dirty="0">
                <a:solidFill>
                  <a:schemeClr val="bg2"/>
                </a:solidFill>
                <a:sym typeface="Wingdings 3" pitchFamily="18" charset="2"/>
              </a:rPr>
              <a:t> CMV, Rubella, Toxo</a:t>
            </a:r>
          </a:p>
          <a:p>
            <a:pPr rtl="0"/>
            <a:r>
              <a:rPr lang="en-US" sz="2800" b="1" dirty="0">
                <a:solidFill>
                  <a:schemeClr val="bg2"/>
                </a:solidFill>
                <a:sym typeface="Wingdings 3" pitchFamily="18" charset="2"/>
              </a:rPr>
              <a:t> Metabolic </a:t>
            </a:r>
            <a:r>
              <a:rPr lang="en-US" sz="2800" b="1" dirty="0" smtClean="0">
                <a:solidFill>
                  <a:schemeClr val="bg2"/>
                </a:solidFill>
                <a:sym typeface="Wingdings 3" pitchFamily="18" charset="2"/>
              </a:rPr>
              <a:t>disorders</a:t>
            </a:r>
            <a:endParaRPr lang="en-US" sz="2800" b="1" dirty="0">
              <a:solidFill>
                <a:schemeClr val="bg2"/>
              </a:solidFill>
              <a:sym typeface="Wingdings 3" pitchFamily="18" charset="2"/>
            </a:endParaRPr>
          </a:p>
          <a:p>
            <a:pPr rtl="0">
              <a:buFontTx/>
              <a:buChar char="•"/>
            </a:pPr>
            <a:r>
              <a:rPr lang="en-US" sz="2800" b="1" dirty="0">
                <a:solidFill>
                  <a:schemeClr val="bg2"/>
                </a:solidFill>
                <a:sym typeface="Wingdings 3" pitchFamily="18" charset="2"/>
              </a:rPr>
              <a:t>Placenta should be sent for HP</a:t>
            </a:r>
          </a:p>
          <a:p>
            <a:pPr rtl="0">
              <a:buFontTx/>
              <a:buChar char="•"/>
            </a:pPr>
            <a:r>
              <a:rPr lang="en-US" sz="2800" b="1" dirty="0">
                <a:solidFill>
                  <a:schemeClr val="bg2"/>
                </a:solidFill>
                <a:sym typeface="Wingdings 3" pitchFamily="18" charset="2"/>
              </a:rPr>
              <a:t>Postmortem examination</a:t>
            </a:r>
          </a:p>
        </p:txBody>
      </p:sp>
      <p:sp>
        <p:nvSpPr>
          <p:cNvPr id="2" name="Date Placeholder 1"/>
          <p:cNvSpPr>
            <a:spLocks noGrp="1"/>
          </p:cNvSpPr>
          <p:nvPr>
            <p:ph type="dt" sz="half" idx="10"/>
          </p:nvPr>
        </p:nvSpPr>
        <p:spPr/>
        <p:txBody>
          <a:bodyPr/>
          <a:lstStyle/>
          <a:p>
            <a:fld id="{4F38E873-595C-4756-A285-FFD5EED28F02}"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111</a:t>
            </a:fld>
            <a:endParaRPr lang="en-US"/>
          </a:p>
        </p:txBody>
      </p:sp>
    </p:spTree>
    <p:extLst>
      <p:ext uri="{BB962C8B-B14F-4D97-AF65-F5344CB8AC3E}">
        <p14:creationId xmlns:p14="http://schemas.microsoft.com/office/powerpoint/2010/main" val="3476260560"/>
      </p:ext>
    </p:extLst>
  </p:cSld>
  <p:clrMapOvr>
    <a:masterClrMapping/>
  </p:clrMapOvr>
  <p:transition spd="slow"/>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Text Box 4"/>
          <p:cNvSpPr txBox="1">
            <a:spLocks noChangeArrowheads="1"/>
          </p:cNvSpPr>
          <p:nvPr/>
        </p:nvSpPr>
        <p:spPr bwMode="auto">
          <a:xfrm>
            <a:off x="1979613" y="228601"/>
            <a:ext cx="6159058" cy="584775"/>
          </a:xfrm>
          <a:prstGeom prst="rect">
            <a:avLst/>
          </a:prstGeom>
          <a:solidFill>
            <a:schemeClr val="accent6">
              <a:lumMod val="50000"/>
            </a:schemeClr>
          </a:solidFill>
          <a:ln w="9525">
            <a:solidFill>
              <a:schemeClr val="tx1"/>
            </a:solidFill>
            <a:miter lim="800000"/>
            <a:headEnd/>
            <a:tailEnd/>
          </a:ln>
          <a:effectLst/>
        </p:spPr>
        <p:txBody>
          <a:bodyPr wrap="square">
            <a:spAutoFit/>
          </a:bodyPr>
          <a:lstStyle/>
          <a:p>
            <a:pPr rtl="0"/>
            <a:r>
              <a:rPr lang="en-US" sz="3200" b="1" dirty="0">
                <a:solidFill>
                  <a:srgbClr val="FF0000"/>
                </a:solidFill>
              </a:rPr>
              <a:t>The constitutionally small fetus</a:t>
            </a:r>
          </a:p>
        </p:txBody>
      </p:sp>
      <p:sp>
        <p:nvSpPr>
          <p:cNvPr id="90117" name="Text Box 5"/>
          <p:cNvSpPr txBox="1">
            <a:spLocks noChangeArrowheads="1"/>
          </p:cNvSpPr>
          <p:nvPr/>
        </p:nvSpPr>
        <p:spPr bwMode="auto">
          <a:xfrm>
            <a:off x="395288" y="1412875"/>
            <a:ext cx="8367712" cy="3231654"/>
          </a:xfrm>
          <a:prstGeom prst="rect">
            <a:avLst/>
          </a:prstGeom>
          <a:solidFill>
            <a:schemeClr val="accent1"/>
          </a:solidFill>
          <a:ln w="9525">
            <a:noFill/>
            <a:miter lim="800000"/>
            <a:headEnd/>
            <a:tailEnd/>
          </a:ln>
          <a:effectLst/>
        </p:spPr>
        <p:txBody>
          <a:bodyPr wrap="square">
            <a:spAutoFit/>
          </a:bodyPr>
          <a:lstStyle/>
          <a:p>
            <a:pPr rtl="0">
              <a:buFontTx/>
              <a:buChar char="•"/>
            </a:pPr>
            <a:r>
              <a:rPr lang="en-US" sz="3600" b="1" dirty="0">
                <a:solidFill>
                  <a:schemeClr val="bg2"/>
                </a:solidFill>
              </a:rPr>
              <a:t>A fetus growing parallel to the lower centiles through out preg</a:t>
            </a:r>
          </a:p>
          <a:p>
            <a:pPr rtl="0">
              <a:buFontTx/>
              <a:buChar char="•"/>
            </a:pPr>
            <a:r>
              <a:rPr lang="en-US" sz="3600" b="1" dirty="0">
                <a:solidFill>
                  <a:schemeClr val="bg2"/>
                </a:solidFill>
              </a:rPr>
              <a:t>Anatomically N </a:t>
            </a:r>
          </a:p>
          <a:p>
            <a:pPr rtl="0">
              <a:buFontTx/>
              <a:buChar char="•"/>
            </a:pPr>
            <a:r>
              <a:rPr lang="en-US" sz="3600" b="1" dirty="0">
                <a:solidFill>
                  <a:schemeClr val="bg2"/>
                </a:solidFill>
              </a:rPr>
              <a:t>AFV </a:t>
            </a:r>
            <a:r>
              <a:rPr lang="en-US" sz="3600" b="1" dirty="0">
                <a:solidFill>
                  <a:schemeClr val="bg2"/>
                </a:solidFill>
                <a:sym typeface="Wingdings 3" pitchFamily="18" charset="2"/>
              </a:rPr>
              <a:t>N </a:t>
            </a:r>
          </a:p>
          <a:p>
            <a:pPr rtl="0">
              <a:buFontTx/>
              <a:buChar char="•"/>
            </a:pPr>
            <a:r>
              <a:rPr lang="en-US" sz="3600" b="1" dirty="0">
                <a:solidFill>
                  <a:schemeClr val="bg2"/>
                </a:solidFill>
                <a:sym typeface="Wingdings 3" pitchFamily="18" charset="2"/>
              </a:rPr>
              <a:t>Slim petite women</a:t>
            </a:r>
            <a:endParaRPr lang="en-US" sz="3600" b="1" dirty="0">
              <a:solidFill>
                <a:schemeClr val="bg2"/>
              </a:solidFill>
            </a:endParaRPr>
          </a:p>
          <a:p>
            <a:pPr rtl="0">
              <a:buFontTx/>
              <a:buChar char="•"/>
            </a:pPr>
            <a:endParaRPr lang="en-US" sz="2400" dirty="0">
              <a:solidFill>
                <a:schemeClr val="bg2"/>
              </a:solidFill>
            </a:endParaRPr>
          </a:p>
        </p:txBody>
      </p:sp>
      <p:sp>
        <p:nvSpPr>
          <p:cNvPr id="2" name="Date Placeholder 1"/>
          <p:cNvSpPr>
            <a:spLocks noGrp="1"/>
          </p:cNvSpPr>
          <p:nvPr>
            <p:ph type="dt" sz="half" idx="10"/>
          </p:nvPr>
        </p:nvSpPr>
        <p:spPr/>
        <p:txBody>
          <a:bodyPr/>
          <a:lstStyle/>
          <a:p>
            <a:fld id="{26FF2FC6-6FF7-4D81-BD7A-CF1C1BBCF37A}"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112</a:t>
            </a:fld>
            <a:endParaRPr lang="en-US"/>
          </a:p>
        </p:txBody>
      </p:sp>
    </p:spTree>
    <p:extLst>
      <p:ext uri="{BB962C8B-B14F-4D97-AF65-F5344CB8AC3E}">
        <p14:creationId xmlns:p14="http://schemas.microsoft.com/office/powerpoint/2010/main" val="1339449611"/>
      </p:ext>
    </p:extLst>
  </p:cSld>
  <p:clrMapOvr>
    <a:masterClrMapping/>
  </p:clrMapOvr>
  <p:transition spd="slow"/>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Text Box 4"/>
          <p:cNvSpPr txBox="1">
            <a:spLocks noChangeArrowheads="1"/>
          </p:cNvSpPr>
          <p:nvPr/>
        </p:nvSpPr>
        <p:spPr bwMode="auto">
          <a:xfrm>
            <a:off x="3255963" y="152400"/>
            <a:ext cx="2656496" cy="707886"/>
          </a:xfrm>
          <a:prstGeom prst="rect">
            <a:avLst/>
          </a:prstGeom>
          <a:solidFill>
            <a:srgbClr val="FFFF00"/>
          </a:solidFill>
          <a:ln w="9525">
            <a:solidFill>
              <a:schemeClr val="tx1"/>
            </a:solidFill>
            <a:miter lim="800000"/>
            <a:headEnd/>
            <a:tailEnd/>
          </a:ln>
          <a:effectLst/>
        </p:spPr>
        <p:txBody>
          <a:bodyPr wrap="square">
            <a:spAutoFit/>
          </a:bodyPr>
          <a:lstStyle/>
          <a:p>
            <a:r>
              <a:rPr lang="en-US" sz="4000" b="1" dirty="0">
                <a:solidFill>
                  <a:srgbClr val="FF0000"/>
                </a:solidFill>
              </a:rPr>
              <a:t>Treatment</a:t>
            </a:r>
          </a:p>
        </p:txBody>
      </p:sp>
      <p:sp>
        <p:nvSpPr>
          <p:cNvPr id="92165" name="Text Box 5"/>
          <p:cNvSpPr txBox="1">
            <a:spLocks noChangeArrowheads="1"/>
          </p:cNvSpPr>
          <p:nvPr/>
        </p:nvSpPr>
        <p:spPr bwMode="auto">
          <a:xfrm>
            <a:off x="179389" y="914400"/>
            <a:ext cx="8507412" cy="5262979"/>
          </a:xfrm>
          <a:prstGeom prst="rect">
            <a:avLst/>
          </a:prstGeom>
          <a:solidFill>
            <a:schemeClr val="accent6">
              <a:lumMod val="50000"/>
            </a:schemeClr>
          </a:solidFill>
          <a:ln w="9525">
            <a:solidFill>
              <a:schemeClr val="tx1"/>
            </a:solidFill>
            <a:miter lim="800000"/>
            <a:headEnd/>
            <a:tailEnd/>
          </a:ln>
          <a:effectLst/>
        </p:spPr>
        <p:txBody>
          <a:bodyPr wrap="square">
            <a:spAutoFit/>
          </a:bodyPr>
          <a:lstStyle/>
          <a:p>
            <a:pPr rtl="0">
              <a:buFontTx/>
              <a:buChar char="•"/>
            </a:pPr>
            <a:r>
              <a:rPr lang="en-US" sz="2800" b="1" dirty="0">
                <a:solidFill>
                  <a:schemeClr val="bg2"/>
                </a:solidFill>
              </a:rPr>
              <a:t>Stop smoking / </a:t>
            </a:r>
            <a:r>
              <a:rPr lang="en-US" sz="2800" b="1" dirty="0" smtClean="0">
                <a:solidFill>
                  <a:schemeClr val="bg2"/>
                </a:solidFill>
              </a:rPr>
              <a:t>alcohol</a:t>
            </a:r>
            <a:endParaRPr lang="en-US" sz="2800" b="1" dirty="0">
              <a:solidFill>
                <a:schemeClr val="bg2"/>
              </a:solidFill>
              <a:sym typeface="Wingdings 3" pitchFamily="18" charset="2"/>
            </a:endParaRPr>
          </a:p>
          <a:p>
            <a:pPr rtl="0">
              <a:buFontTx/>
              <a:buChar char="•"/>
            </a:pPr>
            <a:r>
              <a:rPr lang="en-US" sz="2800" b="1" dirty="0">
                <a:solidFill>
                  <a:schemeClr val="bg2"/>
                </a:solidFill>
                <a:sym typeface="Wingdings 3" pitchFamily="18" charset="2"/>
              </a:rPr>
              <a:t>Weekly visits attention to : FM, </a:t>
            </a:r>
            <a:r>
              <a:rPr lang="en-US" sz="2800" b="1" dirty="0" smtClean="0">
                <a:solidFill>
                  <a:schemeClr val="bg2"/>
                </a:solidFill>
                <a:sym typeface="Wingdings 3" pitchFamily="18" charset="2"/>
              </a:rPr>
              <a:t>uterine growth, </a:t>
            </a:r>
            <a:r>
              <a:rPr lang="en-US" sz="2800" b="1" dirty="0">
                <a:solidFill>
                  <a:schemeClr val="bg2"/>
                </a:solidFill>
                <a:sym typeface="Wingdings 3" pitchFamily="18" charset="2"/>
              </a:rPr>
              <a:t>maternal </a:t>
            </a:r>
            <a:r>
              <a:rPr lang="en-US" sz="2800" b="1" dirty="0" smtClean="0">
                <a:solidFill>
                  <a:schemeClr val="bg2"/>
                </a:solidFill>
                <a:sym typeface="Wingdings 3" pitchFamily="18" charset="2"/>
              </a:rPr>
              <a:t>wt ,AFV</a:t>
            </a:r>
            <a:endParaRPr lang="en-US" sz="2800" b="1" dirty="0">
              <a:solidFill>
                <a:schemeClr val="bg2"/>
              </a:solidFill>
              <a:sym typeface="Wingdings 3" pitchFamily="18" charset="2"/>
            </a:endParaRPr>
          </a:p>
          <a:p>
            <a:pPr rtl="0">
              <a:buFontTx/>
              <a:buChar char="•"/>
            </a:pPr>
            <a:r>
              <a:rPr lang="en-US" sz="2800" b="1" dirty="0">
                <a:solidFill>
                  <a:schemeClr val="bg2"/>
                </a:solidFill>
                <a:sym typeface="Wingdings 3" pitchFamily="18" charset="2"/>
              </a:rPr>
              <a:t>U/S every 2-4 </a:t>
            </a:r>
            <a:r>
              <a:rPr lang="en-US" sz="2800" b="1" dirty="0" smtClean="0">
                <a:solidFill>
                  <a:schemeClr val="bg2"/>
                </a:solidFill>
                <a:sym typeface="Wingdings 3" pitchFamily="18" charset="2"/>
              </a:rPr>
              <a:t>wks</a:t>
            </a:r>
            <a:endParaRPr lang="en-US" sz="2800" b="1" dirty="0">
              <a:solidFill>
                <a:schemeClr val="bg2"/>
              </a:solidFill>
              <a:sym typeface="Wingdings 3" pitchFamily="18" charset="2"/>
            </a:endParaRPr>
          </a:p>
          <a:p>
            <a:pPr rtl="0">
              <a:buFontTx/>
              <a:buChar char="•"/>
            </a:pPr>
            <a:r>
              <a:rPr lang="en-US" sz="2800" b="1" dirty="0">
                <a:solidFill>
                  <a:schemeClr val="bg2"/>
                </a:solidFill>
                <a:sym typeface="Wingdings 3" pitchFamily="18" charset="2"/>
              </a:rPr>
              <a:t>Contraction stress test</a:t>
            </a:r>
          </a:p>
          <a:p>
            <a:pPr rtl="0">
              <a:buFontTx/>
              <a:buChar char="•"/>
            </a:pPr>
            <a:r>
              <a:rPr lang="en-US" sz="2800" b="1" dirty="0">
                <a:solidFill>
                  <a:schemeClr val="bg2"/>
                </a:solidFill>
                <a:sym typeface="Wingdings 3" pitchFamily="18" charset="2"/>
              </a:rPr>
              <a:t>Delivery </a:t>
            </a:r>
            <a:r>
              <a:rPr lang="en-US" sz="2800" b="1" dirty="0" smtClean="0">
                <a:solidFill>
                  <a:schemeClr val="bg2"/>
                </a:solidFill>
                <a:sym typeface="Wingdings 3" pitchFamily="18" charset="2"/>
              </a:rPr>
              <a:t>37 </a:t>
            </a:r>
            <a:r>
              <a:rPr lang="en-US" sz="2800" b="1" dirty="0">
                <a:solidFill>
                  <a:schemeClr val="bg2"/>
                </a:solidFill>
                <a:sym typeface="Wingdings 3" pitchFamily="18" charset="2"/>
              </a:rPr>
              <a:t>wks or earlier if there is fetal compromise</a:t>
            </a:r>
          </a:p>
          <a:p>
            <a:pPr rtl="0">
              <a:buFontTx/>
              <a:buChar char="•"/>
            </a:pPr>
            <a:r>
              <a:rPr lang="en-US" sz="2800" b="1" dirty="0">
                <a:solidFill>
                  <a:schemeClr val="bg2"/>
                </a:solidFill>
                <a:sym typeface="Wingdings 3" pitchFamily="18" charset="2"/>
              </a:rPr>
              <a:t>Glucocorticoids if planing delivery before 34 wks</a:t>
            </a:r>
          </a:p>
          <a:p>
            <a:pPr rtl="0">
              <a:buFontTx/>
              <a:buChar char="•"/>
            </a:pPr>
            <a:r>
              <a:rPr lang="en-US" sz="2800" b="1" dirty="0">
                <a:solidFill>
                  <a:schemeClr val="bg2"/>
                </a:solidFill>
                <a:sym typeface="Wingdings 3" pitchFamily="18" charset="2"/>
              </a:rPr>
              <a:t>Close monitoring in labor/ continuous monitoring </a:t>
            </a:r>
          </a:p>
          <a:p>
            <a:pPr rtl="0">
              <a:buFontTx/>
              <a:buChar char="•"/>
            </a:pPr>
            <a:r>
              <a:rPr lang="en-US" sz="2800" b="1" dirty="0">
                <a:solidFill>
                  <a:schemeClr val="bg2"/>
                </a:solidFill>
                <a:sym typeface="Wingdings 3" pitchFamily="18" charset="2"/>
              </a:rPr>
              <a:t>CS may be necessary</a:t>
            </a:r>
          </a:p>
        </p:txBody>
      </p:sp>
      <p:sp>
        <p:nvSpPr>
          <p:cNvPr id="2" name="Date Placeholder 1"/>
          <p:cNvSpPr>
            <a:spLocks noGrp="1"/>
          </p:cNvSpPr>
          <p:nvPr>
            <p:ph type="dt" sz="half" idx="10"/>
          </p:nvPr>
        </p:nvSpPr>
        <p:spPr/>
        <p:txBody>
          <a:bodyPr/>
          <a:lstStyle/>
          <a:p>
            <a:fld id="{7AAFC97B-7AC9-420B-ACB5-197B7DF8FB85}"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113</a:t>
            </a:fld>
            <a:endParaRPr lang="en-US"/>
          </a:p>
        </p:txBody>
      </p:sp>
    </p:spTree>
    <p:extLst>
      <p:ext uri="{BB962C8B-B14F-4D97-AF65-F5344CB8AC3E}">
        <p14:creationId xmlns:p14="http://schemas.microsoft.com/office/powerpoint/2010/main" val="1149224109"/>
      </p:ext>
    </p:extLst>
  </p:cSld>
  <p:clrMapOvr>
    <a:masterClrMapping/>
  </p:clrMapOvr>
  <p:transition spd="slow"/>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30762"/>
          </a:xfrm>
        </p:spPr>
        <p:txBody>
          <a:bodyPr>
            <a:normAutofit/>
          </a:bodyPr>
          <a:lstStyle/>
          <a:p>
            <a:r>
              <a:rPr lang="en-US" dirty="0" smtClean="0"/>
              <a:t/>
            </a:r>
            <a:br>
              <a:rPr lang="en-US" dirty="0" smtClean="0"/>
            </a:br>
            <a:r>
              <a:rPr lang="en-US" dirty="0"/>
              <a:t/>
            </a:r>
            <a:br>
              <a:rPr lang="en-US" dirty="0"/>
            </a:br>
            <a:r>
              <a:rPr lang="en-US" dirty="0" smtClean="0"/>
              <a:t/>
            </a:r>
            <a:br>
              <a:rPr lang="en-US" dirty="0" smtClean="0"/>
            </a:br>
            <a:r>
              <a:rPr lang="en-US" dirty="0" smtClean="0"/>
              <a:t>Intra Uterine </a:t>
            </a:r>
            <a:r>
              <a:rPr lang="en-US" dirty="0"/>
              <a:t>F</a:t>
            </a:r>
            <a:r>
              <a:rPr lang="en-US" dirty="0" smtClean="0"/>
              <a:t>etal Death(IUFD) </a:t>
            </a:r>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114</a:t>
            </a:fld>
            <a:endParaRPr lang="en-US"/>
          </a:p>
        </p:txBody>
      </p:sp>
    </p:spTree>
    <p:extLst>
      <p:ext uri="{BB962C8B-B14F-4D97-AF65-F5344CB8AC3E}">
        <p14:creationId xmlns:p14="http://schemas.microsoft.com/office/powerpoint/2010/main" val="251332138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p:txBody>
          <a:bodyPr/>
          <a:lstStyle/>
          <a:p>
            <a:r>
              <a:rPr lang="en-US" dirty="0"/>
              <a:t>At the end of this session student will be able to :</a:t>
            </a:r>
          </a:p>
          <a:p>
            <a:r>
              <a:rPr lang="en-US" dirty="0"/>
              <a:t>Define </a:t>
            </a:r>
            <a:r>
              <a:rPr lang="en-US" dirty="0" smtClean="0"/>
              <a:t>IUFD </a:t>
            </a:r>
            <a:endParaRPr lang="en-US" dirty="0"/>
          </a:p>
          <a:p>
            <a:r>
              <a:rPr lang="en-US" dirty="0"/>
              <a:t>Identify cause of </a:t>
            </a:r>
            <a:r>
              <a:rPr lang="en-US" dirty="0" smtClean="0"/>
              <a:t>IUFD</a:t>
            </a:r>
            <a:endParaRPr lang="en-US" dirty="0"/>
          </a:p>
          <a:p>
            <a:r>
              <a:rPr lang="en-US" dirty="0"/>
              <a:t>Diagnose </a:t>
            </a:r>
            <a:r>
              <a:rPr lang="en-US" dirty="0" smtClean="0"/>
              <a:t>IUFD</a:t>
            </a:r>
            <a:endParaRPr lang="en-US" dirty="0"/>
          </a:p>
          <a:p>
            <a:r>
              <a:rPr lang="en-US" dirty="0"/>
              <a:t>Manage and/ or refer </a:t>
            </a:r>
            <a:r>
              <a:rPr lang="en-US" dirty="0" smtClean="0"/>
              <a:t>IUFD </a:t>
            </a:r>
            <a:endParaRPr lang="en-US" dirty="0"/>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115</a:t>
            </a:fld>
            <a:endParaRPr lang="en-US"/>
          </a:p>
        </p:txBody>
      </p:sp>
    </p:spTree>
    <p:extLst>
      <p:ext uri="{BB962C8B-B14F-4D97-AF65-F5344CB8AC3E}">
        <p14:creationId xmlns:p14="http://schemas.microsoft.com/office/powerpoint/2010/main" val="48879831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Text Box 4"/>
          <p:cNvSpPr txBox="1">
            <a:spLocks noChangeArrowheads="1"/>
          </p:cNvSpPr>
          <p:nvPr/>
        </p:nvSpPr>
        <p:spPr bwMode="auto">
          <a:xfrm>
            <a:off x="3708400" y="0"/>
            <a:ext cx="1701800" cy="707886"/>
          </a:xfrm>
          <a:prstGeom prst="rect">
            <a:avLst/>
          </a:prstGeom>
          <a:solidFill>
            <a:srgbClr val="FFFF00"/>
          </a:solidFill>
          <a:ln w="9525">
            <a:solidFill>
              <a:schemeClr val="tx1"/>
            </a:solidFill>
            <a:miter lim="800000"/>
            <a:headEnd/>
            <a:tailEnd/>
          </a:ln>
          <a:effectLst/>
        </p:spPr>
        <p:txBody>
          <a:bodyPr wrap="square">
            <a:spAutoFit/>
          </a:bodyPr>
          <a:lstStyle/>
          <a:p>
            <a:pPr rtl="0"/>
            <a:r>
              <a:rPr lang="en-US" sz="4000" b="1" dirty="0">
                <a:solidFill>
                  <a:srgbClr val="00B0F0"/>
                </a:solidFill>
              </a:rPr>
              <a:t>IUFD</a:t>
            </a:r>
          </a:p>
        </p:txBody>
      </p:sp>
      <p:sp>
        <p:nvSpPr>
          <p:cNvPr id="93189" name="Text Box 5"/>
          <p:cNvSpPr txBox="1">
            <a:spLocks noChangeArrowheads="1"/>
          </p:cNvSpPr>
          <p:nvPr/>
        </p:nvSpPr>
        <p:spPr bwMode="auto">
          <a:xfrm>
            <a:off x="228600" y="2743200"/>
            <a:ext cx="8610601" cy="3970318"/>
          </a:xfrm>
          <a:prstGeom prst="rect">
            <a:avLst/>
          </a:prstGeom>
          <a:solidFill>
            <a:srgbClr val="00B050"/>
          </a:solidFill>
          <a:ln w="9525">
            <a:solidFill>
              <a:schemeClr val="tx1"/>
            </a:solidFill>
            <a:miter lim="800000"/>
            <a:headEnd/>
            <a:tailEnd/>
          </a:ln>
          <a:effectLst/>
        </p:spPr>
        <p:txBody>
          <a:bodyPr wrap="square">
            <a:spAutoFit/>
          </a:bodyPr>
          <a:lstStyle/>
          <a:p>
            <a:pPr rtl="0"/>
            <a:r>
              <a:rPr lang="en-US" sz="2800" b="1" dirty="0">
                <a:solidFill>
                  <a:srgbClr val="D60093"/>
                </a:solidFill>
              </a:rPr>
              <a:t>Diagnosis</a:t>
            </a:r>
          </a:p>
          <a:p>
            <a:pPr rtl="0"/>
            <a:r>
              <a:rPr lang="en-US" sz="2800" b="1" dirty="0">
                <a:solidFill>
                  <a:schemeClr val="bg2"/>
                </a:solidFill>
              </a:rPr>
              <a:t>Absence of uterine </a:t>
            </a:r>
            <a:r>
              <a:rPr lang="en-US" sz="2800" b="1" dirty="0" smtClean="0">
                <a:solidFill>
                  <a:schemeClr val="bg2"/>
                </a:solidFill>
              </a:rPr>
              <a:t>growth</a:t>
            </a:r>
            <a:endParaRPr lang="en-US" sz="2800" b="1" dirty="0">
              <a:solidFill>
                <a:schemeClr val="bg2"/>
              </a:solidFill>
              <a:sym typeface="Wingdings 3" pitchFamily="18" charset="2"/>
            </a:endParaRPr>
          </a:p>
          <a:p>
            <a:pPr rtl="0">
              <a:buFont typeface="Wingdings 3" pitchFamily="18" charset="2"/>
              <a:buNone/>
            </a:pPr>
            <a:r>
              <a:rPr lang="en-US" sz="2800" b="1" dirty="0">
                <a:solidFill>
                  <a:schemeClr val="bg2"/>
                </a:solidFill>
                <a:sym typeface="Wingdings 3" pitchFamily="18" charset="2"/>
              </a:rPr>
              <a:t>Loss of fetal movement</a:t>
            </a:r>
          </a:p>
          <a:p>
            <a:pPr rtl="0">
              <a:buFont typeface="Wingdings 3" pitchFamily="18" charset="2"/>
              <a:buNone/>
            </a:pPr>
            <a:r>
              <a:rPr lang="en-US" sz="2800" b="1" dirty="0">
                <a:solidFill>
                  <a:schemeClr val="bg2"/>
                </a:solidFill>
                <a:sym typeface="Wingdings 3" pitchFamily="18" charset="2"/>
              </a:rPr>
              <a:t>Absence of fetal heart</a:t>
            </a:r>
          </a:p>
          <a:p>
            <a:pPr rtl="0">
              <a:buFont typeface="Wingdings 3" pitchFamily="18" charset="2"/>
              <a:buNone/>
            </a:pPr>
            <a:r>
              <a:rPr lang="en-US" sz="2800" b="1" dirty="0">
                <a:solidFill>
                  <a:schemeClr val="bg2"/>
                </a:solidFill>
                <a:sym typeface="Wingdings 3" pitchFamily="18" charset="2"/>
              </a:rPr>
              <a:t>Disappearance of the signs &amp; symptoms of pregnancy</a:t>
            </a:r>
          </a:p>
          <a:p>
            <a:pPr rtl="0">
              <a:buFont typeface="Wingdings 3" pitchFamily="18" charset="2"/>
              <a:buNone/>
            </a:pPr>
            <a:r>
              <a:rPr lang="en-US" sz="2800" b="1" dirty="0">
                <a:solidFill>
                  <a:schemeClr val="bg2"/>
                </a:solidFill>
                <a:sym typeface="Wingdings 3" pitchFamily="18" charset="2"/>
              </a:rPr>
              <a:t>X-ray Spalding sign</a:t>
            </a:r>
          </a:p>
          <a:p>
            <a:pPr rtl="0">
              <a:buFont typeface="Wingdings 3" pitchFamily="18" charset="2"/>
              <a:buNone/>
            </a:pPr>
            <a:r>
              <a:rPr lang="en-US" sz="2800" b="1" dirty="0">
                <a:solidFill>
                  <a:schemeClr val="bg2"/>
                </a:solidFill>
                <a:sym typeface="Wingdings 3" pitchFamily="18" charset="2"/>
              </a:rPr>
              <a:t>             Robert’s sign</a:t>
            </a:r>
          </a:p>
          <a:p>
            <a:pPr rtl="0">
              <a:buFont typeface="Wingdings 3" pitchFamily="18" charset="2"/>
              <a:buNone/>
            </a:pPr>
            <a:r>
              <a:rPr lang="en-US" sz="2800" b="1" dirty="0">
                <a:solidFill>
                  <a:schemeClr val="bg2"/>
                </a:solidFill>
                <a:sym typeface="Wingdings 3" pitchFamily="18" charset="2"/>
              </a:rPr>
              <a:t>U/S 100% accurate Dx</a:t>
            </a:r>
          </a:p>
        </p:txBody>
      </p:sp>
      <p:sp>
        <p:nvSpPr>
          <p:cNvPr id="93190" name="Text Box 6"/>
          <p:cNvSpPr txBox="1">
            <a:spLocks noChangeArrowheads="1"/>
          </p:cNvSpPr>
          <p:nvPr/>
        </p:nvSpPr>
        <p:spPr bwMode="auto">
          <a:xfrm>
            <a:off x="381001" y="685800"/>
            <a:ext cx="8305800" cy="1569660"/>
          </a:xfrm>
          <a:prstGeom prst="rect">
            <a:avLst/>
          </a:prstGeom>
          <a:solidFill>
            <a:schemeClr val="accent2">
              <a:lumMod val="75000"/>
            </a:schemeClr>
          </a:solidFill>
          <a:ln w="9525">
            <a:solidFill>
              <a:schemeClr val="tx1"/>
            </a:solidFill>
            <a:miter lim="800000"/>
            <a:headEnd/>
            <a:tailEnd/>
          </a:ln>
          <a:effectLst/>
        </p:spPr>
        <p:txBody>
          <a:bodyPr wrap="square">
            <a:spAutoFit/>
          </a:bodyPr>
          <a:lstStyle/>
          <a:p>
            <a:pPr rtl="0"/>
            <a:r>
              <a:rPr lang="en-US" sz="3200" b="1" dirty="0">
                <a:solidFill>
                  <a:schemeClr val="bg2"/>
                </a:solidFill>
              </a:rPr>
              <a:t>Definition: dead fetuses or newborns weighing &gt; </a:t>
            </a:r>
            <a:r>
              <a:rPr lang="en-US" sz="3200" b="1" dirty="0" smtClean="0">
                <a:solidFill>
                  <a:schemeClr val="bg2"/>
                </a:solidFill>
              </a:rPr>
              <a:t>1000gm</a:t>
            </a:r>
            <a:endParaRPr lang="en-US" sz="3200" b="1" dirty="0">
              <a:solidFill>
                <a:schemeClr val="bg2"/>
              </a:solidFill>
            </a:endParaRPr>
          </a:p>
          <a:p>
            <a:pPr rtl="0"/>
            <a:r>
              <a:rPr lang="en-US" sz="3200" b="1" dirty="0">
                <a:solidFill>
                  <a:schemeClr val="bg2"/>
                </a:solidFill>
              </a:rPr>
              <a:t>Or  &gt; </a:t>
            </a:r>
            <a:r>
              <a:rPr lang="en-US" sz="3200" b="1" dirty="0" smtClean="0">
                <a:solidFill>
                  <a:schemeClr val="bg2"/>
                </a:solidFill>
              </a:rPr>
              <a:t>28 </a:t>
            </a:r>
            <a:r>
              <a:rPr lang="en-US" sz="3200" b="1" dirty="0">
                <a:solidFill>
                  <a:schemeClr val="bg2"/>
                </a:solidFill>
              </a:rPr>
              <a:t>wks gestation</a:t>
            </a:r>
          </a:p>
        </p:txBody>
      </p:sp>
      <p:sp>
        <p:nvSpPr>
          <p:cNvPr id="93191" name="Text Box 7"/>
          <p:cNvSpPr txBox="1">
            <a:spLocks noChangeArrowheads="1"/>
          </p:cNvSpPr>
          <p:nvPr/>
        </p:nvSpPr>
        <p:spPr bwMode="auto">
          <a:xfrm>
            <a:off x="381000" y="2209800"/>
            <a:ext cx="8305800" cy="584775"/>
          </a:xfrm>
          <a:prstGeom prst="rect">
            <a:avLst/>
          </a:prstGeom>
          <a:solidFill>
            <a:schemeClr val="accent6">
              <a:lumMod val="50000"/>
            </a:schemeClr>
          </a:solidFill>
          <a:ln w="9525">
            <a:noFill/>
            <a:miter lim="800000"/>
            <a:headEnd/>
            <a:tailEnd/>
          </a:ln>
          <a:effectLst/>
        </p:spPr>
        <p:txBody>
          <a:bodyPr wrap="square">
            <a:spAutoFit/>
          </a:bodyPr>
          <a:lstStyle/>
          <a:p>
            <a:r>
              <a:rPr lang="en-US" sz="3200" b="1" dirty="0">
                <a:solidFill>
                  <a:srgbClr val="FFFF00"/>
                </a:solidFill>
              </a:rPr>
              <a:t>4.5/ 1000 total births</a:t>
            </a:r>
          </a:p>
        </p:txBody>
      </p:sp>
      <p:sp>
        <p:nvSpPr>
          <p:cNvPr id="2" name="Date Placeholder 1"/>
          <p:cNvSpPr>
            <a:spLocks noGrp="1"/>
          </p:cNvSpPr>
          <p:nvPr>
            <p:ph type="dt" sz="half" idx="10"/>
          </p:nvPr>
        </p:nvSpPr>
        <p:spPr/>
        <p:txBody>
          <a:bodyPr/>
          <a:lstStyle/>
          <a:p>
            <a:fld id="{6D417563-2194-4773-8D44-1E00552E1560}"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116</a:t>
            </a:fld>
            <a:endParaRPr lang="en-US"/>
          </a:p>
        </p:txBody>
      </p:sp>
    </p:spTree>
    <p:extLst>
      <p:ext uri="{BB962C8B-B14F-4D97-AF65-F5344CB8AC3E}">
        <p14:creationId xmlns:p14="http://schemas.microsoft.com/office/powerpoint/2010/main" val="4266065081"/>
      </p:ext>
    </p:extLst>
  </p:cSld>
  <p:clrMapOvr>
    <a:masterClrMapping/>
  </p:clrMapOvr>
  <p:transition spd="slow"/>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Text Box 4"/>
          <p:cNvSpPr txBox="1">
            <a:spLocks noChangeArrowheads="1"/>
          </p:cNvSpPr>
          <p:nvPr/>
        </p:nvSpPr>
        <p:spPr bwMode="auto">
          <a:xfrm>
            <a:off x="228600" y="838200"/>
            <a:ext cx="4343401" cy="5715000"/>
          </a:xfrm>
          <a:prstGeom prst="rect">
            <a:avLst/>
          </a:prstGeom>
          <a:solidFill>
            <a:schemeClr val="bg2">
              <a:lumMod val="90000"/>
            </a:schemeClr>
          </a:solidFill>
          <a:ln w="9525">
            <a:solidFill>
              <a:schemeClr val="tx1"/>
            </a:solidFill>
            <a:miter lim="800000"/>
            <a:headEnd/>
            <a:tailEnd/>
          </a:ln>
          <a:effectLst/>
        </p:spPr>
        <p:txBody>
          <a:bodyPr wrap="square">
            <a:spAutoFit/>
          </a:bodyPr>
          <a:lstStyle/>
          <a:p>
            <a:pPr rtl="0"/>
            <a:r>
              <a:rPr lang="en-US" sz="2800" b="1" dirty="0">
                <a:solidFill>
                  <a:srgbClr val="390EF2"/>
                </a:solidFill>
              </a:rPr>
              <a:t>Fetal causes 25-40%</a:t>
            </a:r>
          </a:p>
          <a:p>
            <a:pPr rtl="0">
              <a:buFontTx/>
              <a:buChar char="•"/>
            </a:pPr>
            <a:r>
              <a:rPr lang="en-US" sz="2800" b="1" dirty="0">
                <a:solidFill>
                  <a:srgbClr val="D60093"/>
                </a:solidFill>
              </a:rPr>
              <a:t>Chromosomal anomalies</a:t>
            </a:r>
          </a:p>
          <a:p>
            <a:pPr rtl="0">
              <a:buFontTx/>
              <a:buChar char="•"/>
            </a:pPr>
            <a:r>
              <a:rPr lang="en-US" sz="2800" b="1" dirty="0">
                <a:solidFill>
                  <a:srgbClr val="D60093"/>
                </a:solidFill>
              </a:rPr>
              <a:t>Birth </a:t>
            </a:r>
            <a:r>
              <a:rPr lang="en-US" sz="2800" b="1" dirty="0" smtClean="0">
                <a:solidFill>
                  <a:srgbClr val="D60093"/>
                </a:solidFill>
              </a:rPr>
              <a:t>defects</a:t>
            </a:r>
            <a:endParaRPr lang="en-US" sz="2800" b="1" dirty="0">
              <a:solidFill>
                <a:srgbClr val="D60093"/>
              </a:solidFill>
            </a:endParaRPr>
          </a:p>
          <a:p>
            <a:pPr rtl="0">
              <a:buFontTx/>
              <a:buChar char="•"/>
            </a:pPr>
            <a:r>
              <a:rPr lang="en-US" sz="2800" b="1" dirty="0">
                <a:solidFill>
                  <a:srgbClr val="D60093"/>
                </a:solidFill>
              </a:rPr>
              <a:t>Infections</a:t>
            </a:r>
          </a:p>
          <a:p>
            <a:pPr rtl="0"/>
            <a:r>
              <a:rPr lang="en-US" sz="2800" b="1" dirty="0">
                <a:solidFill>
                  <a:srgbClr val="390EF2"/>
                </a:solidFill>
              </a:rPr>
              <a:t>Placental 25-35%</a:t>
            </a:r>
          </a:p>
          <a:p>
            <a:pPr rtl="0">
              <a:buFontTx/>
              <a:buChar char="•"/>
            </a:pPr>
            <a:r>
              <a:rPr lang="en-US" sz="2800" b="1" dirty="0">
                <a:solidFill>
                  <a:srgbClr val="D60093"/>
                </a:solidFill>
              </a:rPr>
              <a:t>Abruption</a:t>
            </a:r>
          </a:p>
          <a:p>
            <a:pPr rtl="0">
              <a:buFontTx/>
              <a:buChar char="•"/>
            </a:pPr>
            <a:r>
              <a:rPr lang="en-US" sz="2800" b="1" dirty="0">
                <a:solidFill>
                  <a:srgbClr val="D60093"/>
                </a:solidFill>
              </a:rPr>
              <a:t>Cord accidents</a:t>
            </a:r>
          </a:p>
          <a:p>
            <a:pPr rtl="0">
              <a:buFontTx/>
              <a:buChar char="•"/>
            </a:pPr>
            <a:r>
              <a:rPr lang="en-US" sz="2800" b="1" dirty="0">
                <a:solidFill>
                  <a:srgbClr val="D60093"/>
                </a:solidFill>
              </a:rPr>
              <a:t>Placental insufficiency</a:t>
            </a:r>
          </a:p>
          <a:p>
            <a:pPr rtl="0">
              <a:buFontTx/>
              <a:buChar char="•"/>
            </a:pPr>
            <a:r>
              <a:rPr lang="en-US" sz="2800" b="1" dirty="0">
                <a:solidFill>
                  <a:srgbClr val="D60093"/>
                </a:solidFill>
              </a:rPr>
              <a:t>Intrapartum </a:t>
            </a:r>
            <a:r>
              <a:rPr lang="en-US" sz="2800" b="1" dirty="0" smtClean="0">
                <a:solidFill>
                  <a:srgbClr val="D60093"/>
                </a:solidFill>
              </a:rPr>
              <a:t>asphyxia</a:t>
            </a:r>
            <a:endParaRPr lang="en-US" sz="2800" b="1" dirty="0">
              <a:solidFill>
                <a:srgbClr val="D60093"/>
              </a:solidFill>
            </a:endParaRPr>
          </a:p>
          <a:p>
            <a:pPr rtl="0">
              <a:buFontTx/>
              <a:buChar char="•"/>
            </a:pPr>
            <a:r>
              <a:rPr lang="en-US" sz="2800" b="1" dirty="0">
                <a:solidFill>
                  <a:srgbClr val="D60093"/>
                </a:solidFill>
              </a:rPr>
              <a:t>Twin to twin transfusion </a:t>
            </a:r>
            <a:r>
              <a:rPr lang="en-US" sz="2800" b="1" dirty="0" smtClean="0">
                <a:solidFill>
                  <a:srgbClr val="D60093"/>
                </a:solidFill>
              </a:rPr>
              <a:t>S</a:t>
            </a:r>
            <a:endParaRPr lang="en-US" sz="2800" b="1" dirty="0">
              <a:solidFill>
                <a:srgbClr val="D60093"/>
              </a:solidFill>
            </a:endParaRPr>
          </a:p>
        </p:txBody>
      </p:sp>
      <p:sp>
        <p:nvSpPr>
          <p:cNvPr id="95237" name="Text Box 5"/>
          <p:cNvSpPr txBox="1">
            <a:spLocks noChangeArrowheads="1"/>
          </p:cNvSpPr>
          <p:nvPr/>
        </p:nvSpPr>
        <p:spPr bwMode="auto">
          <a:xfrm>
            <a:off x="4716462" y="838200"/>
            <a:ext cx="4122737" cy="5693866"/>
          </a:xfrm>
          <a:prstGeom prst="rect">
            <a:avLst/>
          </a:prstGeom>
          <a:solidFill>
            <a:schemeClr val="accent3">
              <a:lumMod val="60000"/>
              <a:lumOff val="40000"/>
            </a:schemeClr>
          </a:solidFill>
          <a:ln w="9525">
            <a:solidFill>
              <a:schemeClr val="tx1"/>
            </a:solidFill>
            <a:miter lim="800000"/>
            <a:headEnd/>
            <a:tailEnd/>
          </a:ln>
          <a:effectLst/>
        </p:spPr>
        <p:txBody>
          <a:bodyPr wrap="square">
            <a:spAutoFit/>
          </a:bodyPr>
          <a:lstStyle/>
          <a:p>
            <a:pPr rtl="0"/>
            <a:r>
              <a:rPr lang="en-US" sz="2800" b="1" dirty="0">
                <a:solidFill>
                  <a:srgbClr val="FFFF00"/>
                </a:solidFill>
              </a:rPr>
              <a:t>Maternal 5-10</a:t>
            </a:r>
            <a:r>
              <a:rPr lang="en-US" sz="2800" b="1" dirty="0" smtClean="0">
                <a:solidFill>
                  <a:srgbClr val="FFFF00"/>
                </a:solidFill>
              </a:rPr>
              <a:t>%</a:t>
            </a:r>
            <a:endParaRPr lang="en-US" sz="2800" b="1" dirty="0">
              <a:solidFill>
                <a:srgbClr val="FFFF00"/>
              </a:solidFill>
            </a:endParaRPr>
          </a:p>
          <a:p>
            <a:pPr rtl="0">
              <a:buFontTx/>
              <a:buChar char="•"/>
            </a:pPr>
            <a:r>
              <a:rPr lang="en-US" sz="2800" b="1" dirty="0">
                <a:solidFill>
                  <a:srgbClr val="390EF2"/>
                </a:solidFill>
              </a:rPr>
              <a:t>DM</a:t>
            </a:r>
          </a:p>
          <a:p>
            <a:pPr rtl="0">
              <a:buFontTx/>
              <a:buChar char="•"/>
            </a:pPr>
            <a:r>
              <a:rPr lang="en-US" sz="2800" b="1" dirty="0">
                <a:solidFill>
                  <a:srgbClr val="390EF2"/>
                </a:solidFill>
              </a:rPr>
              <a:t>HPT</a:t>
            </a:r>
          </a:p>
          <a:p>
            <a:pPr rtl="0">
              <a:buFontTx/>
              <a:buChar char="•"/>
            </a:pPr>
            <a:r>
              <a:rPr lang="en-US" sz="2800" b="1" dirty="0">
                <a:solidFill>
                  <a:srgbClr val="390EF2"/>
                </a:solidFill>
              </a:rPr>
              <a:t>Trauma</a:t>
            </a:r>
          </a:p>
          <a:p>
            <a:pPr rtl="0">
              <a:buFontTx/>
              <a:buChar char="•"/>
            </a:pPr>
            <a:r>
              <a:rPr lang="en-US" sz="2800" b="1" dirty="0">
                <a:solidFill>
                  <a:srgbClr val="390EF2"/>
                </a:solidFill>
              </a:rPr>
              <a:t>Abnormal labor</a:t>
            </a:r>
          </a:p>
          <a:p>
            <a:pPr rtl="0">
              <a:buFontTx/>
              <a:buChar char="•"/>
            </a:pPr>
            <a:r>
              <a:rPr lang="en-US" sz="2800" b="1" dirty="0">
                <a:solidFill>
                  <a:srgbClr val="390EF2"/>
                </a:solidFill>
              </a:rPr>
              <a:t>Sepsis</a:t>
            </a:r>
          </a:p>
          <a:p>
            <a:pPr rtl="0">
              <a:buFontTx/>
              <a:buChar char="•"/>
            </a:pPr>
            <a:r>
              <a:rPr lang="en-US" sz="2800" b="1" dirty="0">
                <a:solidFill>
                  <a:srgbClr val="390EF2"/>
                </a:solidFill>
              </a:rPr>
              <a:t>Acidosis/ Hypoxia</a:t>
            </a:r>
          </a:p>
          <a:p>
            <a:pPr rtl="0">
              <a:buFontTx/>
              <a:buChar char="•"/>
            </a:pPr>
            <a:r>
              <a:rPr lang="en-US" sz="2800" b="1" dirty="0">
                <a:solidFill>
                  <a:srgbClr val="390EF2"/>
                </a:solidFill>
              </a:rPr>
              <a:t>Uterine rupture</a:t>
            </a:r>
          </a:p>
          <a:p>
            <a:pPr rtl="0">
              <a:buFontTx/>
              <a:buChar char="•"/>
            </a:pPr>
            <a:r>
              <a:rPr lang="en-US" sz="2800" b="1" dirty="0">
                <a:solidFill>
                  <a:srgbClr val="390EF2"/>
                </a:solidFill>
              </a:rPr>
              <a:t>Postterm </a:t>
            </a:r>
            <a:r>
              <a:rPr lang="en-US" sz="2800" b="1" dirty="0" smtClean="0">
                <a:solidFill>
                  <a:srgbClr val="390EF2"/>
                </a:solidFill>
              </a:rPr>
              <a:t>pregnancy</a:t>
            </a:r>
            <a:endParaRPr lang="en-US" sz="2800" b="1" dirty="0">
              <a:solidFill>
                <a:srgbClr val="390EF2"/>
              </a:solidFill>
            </a:endParaRPr>
          </a:p>
          <a:p>
            <a:pPr rtl="0">
              <a:buFontTx/>
              <a:buChar char="•"/>
            </a:pPr>
            <a:r>
              <a:rPr lang="en-US" sz="2800" b="1" dirty="0">
                <a:solidFill>
                  <a:srgbClr val="390EF2"/>
                </a:solidFill>
              </a:rPr>
              <a:t>Cyanotic heart </a:t>
            </a:r>
            <a:r>
              <a:rPr lang="en-US" sz="2800" b="1" dirty="0" smtClean="0">
                <a:solidFill>
                  <a:srgbClr val="390EF2"/>
                </a:solidFill>
              </a:rPr>
              <a:t>disease</a:t>
            </a:r>
            <a:endParaRPr lang="en-US" sz="2800" b="1" dirty="0">
              <a:solidFill>
                <a:srgbClr val="390EF2"/>
              </a:solidFill>
            </a:endParaRPr>
          </a:p>
          <a:p>
            <a:pPr rtl="0">
              <a:buFontTx/>
              <a:buChar char="•"/>
            </a:pPr>
            <a:r>
              <a:rPr lang="en-US" sz="2800" b="1" dirty="0">
                <a:solidFill>
                  <a:srgbClr val="390EF2"/>
                </a:solidFill>
              </a:rPr>
              <a:t>Severe anemia</a:t>
            </a:r>
          </a:p>
          <a:p>
            <a:pPr rtl="0"/>
            <a:r>
              <a:rPr lang="en-US" sz="2800" b="1" dirty="0">
                <a:solidFill>
                  <a:srgbClr val="FFFF00"/>
                </a:solidFill>
              </a:rPr>
              <a:t>Unexplained 25-35</a:t>
            </a:r>
            <a:r>
              <a:rPr lang="en-US" sz="2400" b="1" dirty="0">
                <a:solidFill>
                  <a:srgbClr val="FFFF00"/>
                </a:solidFill>
              </a:rPr>
              <a:t>%</a:t>
            </a:r>
          </a:p>
        </p:txBody>
      </p:sp>
      <p:sp>
        <p:nvSpPr>
          <p:cNvPr id="95238" name="Text Box 6"/>
          <p:cNvSpPr txBox="1">
            <a:spLocks noChangeArrowheads="1"/>
          </p:cNvSpPr>
          <p:nvPr/>
        </p:nvSpPr>
        <p:spPr bwMode="auto">
          <a:xfrm>
            <a:off x="4048125" y="6905625"/>
            <a:ext cx="184150" cy="366713"/>
          </a:xfrm>
          <a:prstGeom prst="rect">
            <a:avLst/>
          </a:prstGeom>
          <a:noFill/>
          <a:ln w="9525">
            <a:noFill/>
            <a:miter lim="800000"/>
            <a:headEnd/>
            <a:tailEnd/>
          </a:ln>
          <a:effectLst/>
        </p:spPr>
        <p:txBody>
          <a:bodyPr wrap="none">
            <a:spAutoFit/>
          </a:bodyPr>
          <a:lstStyle/>
          <a:p>
            <a:endParaRPr lang="en-US" dirty="0"/>
          </a:p>
        </p:txBody>
      </p:sp>
      <p:sp>
        <p:nvSpPr>
          <p:cNvPr id="95239" name="Text Box 7"/>
          <p:cNvSpPr txBox="1">
            <a:spLocks noChangeArrowheads="1"/>
          </p:cNvSpPr>
          <p:nvPr/>
        </p:nvSpPr>
        <p:spPr bwMode="auto">
          <a:xfrm>
            <a:off x="1258888" y="152401"/>
            <a:ext cx="4227512" cy="584775"/>
          </a:xfrm>
          <a:prstGeom prst="rect">
            <a:avLst/>
          </a:prstGeom>
          <a:solidFill>
            <a:srgbClr val="FFFF00"/>
          </a:solidFill>
          <a:ln w="9525">
            <a:solidFill>
              <a:schemeClr val="tx1"/>
            </a:solidFill>
            <a:miter lim="800000"/>
            <a:headEnd/>
            <a:tailEnd/>
          </a:ln>
          <a:effectLst/>
        </p:spPr>
        <p:txBody>
          <a:bodyPr wrap="square">
            <a:spAutoFit/>
          </a:bodyPr>
          <a:lstStyle/>
          <a:p>
            <a:pPr rtl="0"/>
            <a:r>
              <a:rPr lang="en-US" sz="3200" b="1" dirty="0">
                <a:solidFill>
                  <a:srgbClr val="FF0000"/>
                </a:solidFill>
              </a:rPr>
              <a:t>Causes OF IUFD</a:t>
            </a:r>
          </a:p>
        </p:txBody>
      </p:sp>
      <p:sp>
        <p:nvSpPr>
          <p:cNvPr id="2" name="Date Placeholder 1"/>
          <p:cNvSpPr>
            <a:spLocks noGrp="1"/>
          </p:cNvSpPr>
          <p:nvPr>
            <p:ph type="dt" sz="half" idx="10"/>
          </p:nvPr>
        </p:nvSpPr>
        <p:spPr/>
        <p:txBody>
          <a:bodyPr/>
          <a:lstStyle/>
          <a:p>
            <a:fld id="{C7EE41C5-7FAE-4AE3-A6E9-7E6657CEC026}"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117</a:t>
            </a:fld>
            <a:endParaRPr lang="en-US"/>
          </a:p>
        </p:txBody>
      </p:sp>
    </p:spTree>
    <p:extLst>
      <p:ext uri="{BB962C8B-B14F-4D97-AF65-F5344CB8AC3E}">
        <p14:creationId xmlns:p14="http://schemas.microsoft.com/office/powerpoint/2010/main" val="3906755154"/>
      </p:ext>
    </p:extLst>
  </p:cSld>
  <p:clrMapOvr>
    <a:masterClrMapping/>
  </p:clrMapOvr>
  <p:transition spd="slow"/>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b="1" dirty="0" smtClean="0">
                <a:solidFill>
                  <a:srgbClr val="D60093"/>
                </a:solidFill>
                <a:latin typeface="+mn-lt"/>
              </a:rPr>
              <a:t>Approaches to fetal death to know the cause </a:t>
            </a:r>
            <a:endParaRPr lang="en-US" sz="3600" b="1" dirty="0">
              <a:solidFill>
                <a:srgbClr val="D60093"/>
              </a:solidFill>
              <a:latin typeface="+mn-lt"/>
            </a:endParaRPr>
          </a:p>
        </p:txBody>
      </p:sp>
      <p:sp>
        <p:nvSpPr>
          <p:cNvPr id="3" name="Content Placeholder 2"/>
          <p:cNvSpPr>
            <a:spLocks noGrp="1"/>
          </p:cNvSpPr>
          <p:nvPr>
            <p:ph sz="quarter" idx="1"/>
          </p:nvPr>
        </p:nvSpPr>
        <p:spPr>
          <a:xfrm>
            <a:off x="457200" y="1600200"/>
            <a:ext cx="8382000" cy="4873752"/>
          </a:xfrm>
        </p:spPr>
        <p:txBody>
          <a:bodyPr>
            <a:normAutofit/>
          </a:bodyPr>
          <a:lstStyle/>
          <a:p>
            <a:r>
              <a:rPr lang="en-US" sz="3200" b="1" dirty="0" smtClean="0"/>
              <a:t>Maternal medical hx</a:t>
            </a:r>
          </a:p>
          <a:p>
            <a:r>
              <a:rPr lang="en-US" sz="3200" b="1" dirty="0" smtClean="0"/>
              <a:t>Current &amp; previous obstetric hx</a:t>
            </a:r>
            <a:endParaRPr lang="en-US" sz="3200" b="1" dirty="0"/>
          </a:p>
        </p:txBody>
      </p:sp>
      <p:sp>
        <p:nvSpPr>
          <p:cNvPr id="4" name="Date Placeholder 3"/>
          <p:cNvSpPr>
            <a:spLocks noGrp="1"/>
          </p:cNvSpPr>
          <p:nvPr>
            <p:ph type="dt" sz="half" idx="10"/>
          </p:nvPr>
        </p:nvSpPr>
        <p:spPr/>
        <p:txBody>
          <a:bodyPr/>
          <a:lstStyle/>
          <a:p>
            <a:fld id="{CAFA7C1E-7EFC-4CF5-85CD-75FC319C0ACE}"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118</a:t>
            </a:fld>
            <a:endParaRPr lang="en-US"/>
          </a:p>
        </p:txBody>
      </p:sp>
    </p:spTree>
    <p:extLst>
      <p:ext uri="{BB962C8B-B14F-4D97-AF65-F5344CB8AC3E}">
        <p14:creationId xmlns:p14="http://schemas.microsoft.com/office/powerpoint/2010/main" val="2454618198"/>
      </p:ext>
    </p:extLst>
  </p:cSld>
  <p:clrMapOvr>
    <a:masterClrMapping/>
  </p:clrMapOvr>
  <p:transition spd="slow"/>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Text Box 4"/>
          <p:cNvSpPr txBox="1">
            <a:spLocks noChangeArrowheads="1"/>
          </p:cNvSpPr>
          <p:nvPr/>
        </p:nvSpPr>
        <p:spPr bwMode="auto">
          <a:xfrm>
            <a:off x="228600" y="1"/>
            <a:ext cx="8686800" cy="1200329"/>
          </a:xfrm>
          <a:prstGeom prst="rect">
            <a:avLst/>
          </a:prstGeom>
          <a:solidFill>
            <a:schemeClr val="accent2"/>
          </a:solidFill>
          <a:ln w="9525">
            <a:solidFill>
              <a:schemeClr val="tx1"/>
            </a:solidFill>
            <a:miter lim="800000"/>
            <a:headEnd/>
            <a:tailEnd/>
          </a:ln>
          <a:effectLst/>
        </p:spPr>
        <p:txBody>
          <a:bodyPr wrap="square">
            <a:spAutoFit/>
          </a:bodyPr>
          <a:lstStyle/>
          <a:p>
            <a:pPr rtl="0"/>
            <a:r>
              <a:rPr lang="en-US" sz="3600" b="1" dirty="0"/>
              <a:t>2-Evaluation of still born infants</a:t>
            </a:r>
          </a:p>
        </p:txBody>
      </p:sp>
      <p:sp>
        <p:nvSpPr>
          <p:cNvPr id="96261" name="Text Box 5"/>
          <p:cNvSpPr txBox="1">
            <a:spLocks noChangeArrowheads="1"/>
          </p:cNvSpPr>
          <p:nvPr/>
        </p:nvSpPr>
        <p:spPr bwMode="auto">
          <a:xfrm>
            <a:off x="228600" y="1143000"/>
            <a:ext cx="4648200" cy="5632311"/>
          </a:xfrm>
          <a:prstGeom prst="rect">
            <a:avLst/>
          </a:prstGeom>
          <a:solidFill>
            <a:srgbClr val="FFC000"/>
          </a:solidFill>
          <a:ln w="9525">
            <a:solidFill>
              <a:schemeClr val="tx1"/>
            </a:solidFill>
            <a:miter lim="800000"/>
            <a:headEnd/>
            <a:tailEnd/>
          </a:ln>
          <a:effectLst/>
        </p:spPr>
        <p:txBody>
          <a:bodyPr wrap="square">
            <a:spAutoFit/>
          </a:bodyPr>
          <a:lstStyle/>
          <a:p>
            <a:pPr rtl="0"/>
            <a:r>
              <a:rPr lang="en-US" sz="2400" b="1" dirty="0">
                <a:solidFill>
                  <a:srgbClr val="390EF2"/>
                </a:solidFill>
              </a:rPr>
              <a:t>Infant desciption</a:t>
            </a:r>
          </a:p>
          <a:p>
            <a:pPr rtl="0">
              <a:buFontTx/>
              <a:buChar char="•"/>
            </a:pPr>
            <a:r>
              <a:rPr lang="en-US" sz="2400" b="1" dirty="0"/>
              <a:t>Malformation</a:t>
            </a:r>
          </a:p>
          <a:p>
            <a:pPr rtl="0">
              <a:buFontTx/>
              <a:buChar char="•"/>
            </a:pPr>
            <a:r>
              <a:rPr lang="en-US" sz="2400" b="1" dirty="0"/>
              <a:t>Skin staining</a:t>
            </a:r>
          </a:p>
          <a:p>
            <a:pPr rtl="0">
              <a:buFontTx/>
              <a:buChar char="•"/>
            </a:pPr>
            <a:r>
              <a:rPr lang="en-US" sz="2400" b="1" dirty="0"/>
              <a:t>Degree of maceration</a:t>
            </a:r>
          </a:p>
          <a:p>
            <a:pPr rtl="0">
              <a:buFontTx/>
              <a:buChar char="•"/>
            </a:pPr>
            <a:r>
              <a:rPr lang="en-US" sz="2400" b="1" dirty="0"/>
              <a:t>Color-pale ,plethoric</a:t>
            </a:r>
          </a:p>
          <a:p>
            <a:pPr rtl="0"/>
            <a:r>
              <a:rPr lang="en-US" sz="2400" b="1" dirty="0">
                <a:solidFill>
                  <a:srgbClr val="390EF2"/>
                </a:solidFill>
              </a:rPr>
              <a:t>Umbilical cord</a:t>
            </a:r>
          </a:p>
          <a:p>
            <a:pPr rtl="0">
              <a:buFontTx/>
              <a:buChar char="•"/>
            </a:pPr>
            <a:r>
              <a:rPr lang="en-US" sz="2400" b="1" dirty="0"/>
              <a:t>Prolapse</a:t>
            </a:r>
          </a:p>
          <a:p>
            <a:pPr rtl="0">
              <a:buFontTx/>
              <a:buChar char="•"/>
            </a:pPr>
            <a:r>
              <a:rPr lang="en-US" sz="2400" b="1" dirty="0"/>
              <a:t>Entanglement-neck, arms, ,legs</a:t>
            </a:r>
          </a:p>
          <a:p>
            <a:pPr rtl="0">
              <a:buFontTx/>
              <a:buChar char="•"/>
            </a:pPr>
            <a:r>
              <a:rPr lang="en-US" sz="2400" b="1" dirty="0"/>
              <a:t>Hematoma or stricture</a:t>
            </a:r>
          </a:p>
          <a:p>
            <a:pPr rtl="0">
              <a:buFontTx/>
              <a:buChar char="•"/>
            </a:pPr>
            <a:r>
              <a:rPr lang="en-US" sz="2400" b="1" dirty="0"/>
              <a:t>Number of vessels</a:t>
            </a:r>
          </a:p>
          <a:p>
            <a:pPr rtl="0">
              <a:buFontTx/>
              <a:buChar char="•"/>
            </a:pPr>
            <a:r>
              <a:rPr lang="en-US" sz="2400" b="1" dirty="0"/>
              <a:t>Length</a:t>
            </a:r>
          </a:p>
          <a:p>
            <a:pPr rtl="0"/>
            <a:r>
              <a:rPr lang="en-US" sz="2400" b="1" dirty="0">
                <a:solidFill>
                  <a:srgbClr val="390EF2"/>
                </a:solidFill>
              </a:rPr>
              <a:t>Amniotic fluid</a:t>
            </a:r>
          </a:p>
          <a:p>
            <a:pPr rtl="0">
              <a:buFontTx/>
              <a:buChar char="•"/>
            </a:pPr>
            <a:r>
              <a:rPr lang="en-US" sz="2400" b="1" dirty="0"/>
              <a:t>Color-meconium</a:t>
            </a:r>
            <a:r>
              <a:rPr lang="en-US" sz="2400" b="1" dirty="0" smtClean="0"/>
              <a:t>,</a:t>
            </a:r>
            <a:endParaRPr lang="en-US" sz="2400" b="1" dirty="0"/>
          </a:p>
          <a:p>
            <a:pPr rtl="0">
              <a:buFontTx/>
              <a:buChar char="•"/>
            </a:pPr>
            <a:r>
              <a:rPr lang="en-US" sz="2400" b="1" dirty="0"/>
              <a:t>Volume</a:t>
            </a:r>
          </a:p>
        </p:txBody>
      </p:sp>
      <p:sp>
        <p:nvSpPr>
          <p:cNvPr id="96262" name="Text Box 6"/>
          <p:cNvSpPr txBox="1">
            <a:spLocks noChangeArrowheads="1"/>
          </p:cNvSpPr>
          <p:nvPr/>
        </p:nvSpPr>
        <p:spPr bwMode="auto">
          <a:xfrm>
            <a:off x="5003801" y="1143000"/>
            <a:ext cx="3759200" cy="4524315"/>
          </a:xfrm>
          <a:prstGeom prst="rect">
            <a:avLst/>
          </a:prstGeom>
          <a:solidFill>
            <a:schemeClr val="bg2">
              <a:lumMod val="25000"/>
            </a:schemeClr>
          </a:solidFill>
          <a:ln w="9525">
            <a:solidFill>
              <a:schemeClr val="tx1"/>
            </a:solidFill>
            <a:miter lim="800000"/>
            <a:headEnd/>
            <a:tailEnd/>
          </a:ln>
          <a:effectLst/>
        </p:spPr>
        <p:txBody>
          <a:bodyPr wrap="square">
            <a:spAutoFit/>
          </a:bodyPr>
          <a:lstStyle/>
          <a:p>
            <a:r>
              <a:rPr lang="en-US" sz="3200" b="1" dirty="0">
                <a:solidFill>
                  <a:srgbClr val="FF66FF"/>
                </a:solidFill>
              </a:rPr>
              <a:t>Placenta</a:t>
            </a:r>
          </a:p>
          <a:p>
            <a:pPr rtl="0">
              <a:buFontTx/>
              <a:buChar char="•"/>
            </a:pPr>
            <a:r>
              <a:rPr lang="en-US" sz="3200" b="1" dirty="0" smtClean="0">
                <a:solidFill>
                  <a:schemeClr val="bg2"/>
                </a:solidFill>
              </a:rPr>
              <a:t>Weight</a:t>
            </a:r>
            <a:endParaRPr lang="en-US" sz="3200" b="1" dirty="0">
              <a:solidFill>
                <a:schemeClr val="bg2"/>
              </a:solidFill>
            </a:endParaRPr>
          </a:p>
          <a:p>
            <a:pPr rtl="0">
              <a:buFontTx/>
              <a:buChar char="•"/>
            </a:pPr>
            <a:r>
              <a:rPr lang="en-US" sz="3200" b="1" dirty="0">
                <a:solidFill>
                  <a:schemeClr val="bg2"/>
                </a:solidFill>
              </a:rPr>
              <a:t>Adherent clots</a:t>
            </a:r>
          </a:p>
          <a:p>
            <a:pPr rtl="0">
              <a:buFontTx/>
              <a:buChar char="•"/>
            </a:pPr>
            <a:r>
              <a:rPr lang="en-US" sz="3200" b="1" dirty="0">
                <a:solidFill>
                  <a:schemeClr val="bg2"/>
                </a:solidFill>
              </a:rPr>
              <a:t>Structural abnormality</a:t>
            </a:r>
          </a:p>
          <a:p>
            <a:pPr rtl="0">
              <a:buFontTx/>
              <a:buChar char="•"/>
            </a:pPr>
            <a:r>
              <a:rPr lang="en-US" sz="3200" b="1" dirty="0">
                <a:solidFill>
                  <a:schemeClr val="bg2"/>
                </a:solidFill>
              </a:rPr>
              <a:t>Velamentous insertion</a:t>
            </a:r>
          </a:p>
          <a:p>
            <a:pPr rtl="0">
              <a:buFontTx/>
              <a:buChar char="•"/>
            </a:pPr>
            <a:r>
              <a:rPr lang="en-US" sz="3200" b="1" dirty="0">
                <a:solidFill>
                  <a:schemeClr val="bg2"/>
                </a:solidFill>
              </a:rPr>
              <a:t>Edema/ hydropic </a:t>
            </a:r>
            <a:r>
              <a:rPr lang="en-US" sz="3200" b="1" dirty="0" smtClean="0">
                <a:solidFill>
                  <a:schemeClr val="bg2"/>
                </a:solidFill>
              </a:rPr>
              <a:t>change</a:t>
            </a:r>
            <a:endParaRPr lang="en-US" sz="3200" b="1" dirty="0">
              <a:solidFill>
                <a:schemeClr val="bg2"/>
              </a:solidFill>
            </a:endParaRPr>
          </a:p>
        </p:txBody>
      </p:sp>
      <p:sp>
        <p:nvSpPr>
          <p:cNvPr id="2" name="Date Placeholder 1"/>
          <p:cNvSpPr>
            <a:spLocks noGrp="1"/>
          </p:cNvSpPr>
          <p:nvPr>
            <p:ph type="dt" sz="half" idx="10"/>
          </p:nvPr>
        </p:nvSpPr>
        <p:spPr/>
        <p:txBody>
          <a:bodyPr/>
          <a:lstStyle/>
          <a:p>
            <a:fld id="{4C62A2CF-EC16-462F-B44D-31EB5CEC87E8}"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119</a:t>
            </a:fld>
            <a:endParaRPr lang="en-US"/>
          </a:p>
        </p:txBody>
      </p:sp>
    </p:spTree>
    <p:extLst>
      <p:ext uri="{BB962C8B-B14F-4D97-AF65-F5344CB8AC3E}">
        <p14:creationId xmlns:p14="http://schemas.microsoft.com/office/powerpoint/2010/main" val="116885758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a:solidFill>
                  <a:srgbClr val="FF0000"/>
                </a:solidFill>
              </a:rPr>
              <a:t>Detection of fetal RBCs in maternal circulation</a:t>
            </a:r>
          </a:p>
        </p:txBody>
      </p:sp>
      <p:sp>
        <p:nvSpPr>
          <p:cNvPr id="3" name="Content Placeholder 2"/>
          <p:cNvSpPr>
            <a:spLocks noGrp="1"/>
          </p:cNvSpPr>
          <p:nvPr>
            <p:ph sz="quarter" idx="1"/>
          </p:nvPr>
        </p:nvSpPr>
        <p:spPr/>
        <p:txBody>
          <a:bodyPr>
            <a:normAutofit/>
          </a:bodyPr>
          <a:lstStyle/>
          <a:p>
            <a:r>
              <a:rPr lang="en-US" dirty="0"/>
              <a:t>7% of pregnancies in 1</a:t>
            </a:r>
            <a:r>
              <a:rPr lang="en-US" baseline="30000" dirty="0"/>
              <a:t>st</a:t>
            </a:r>
            <a:r>
              <a:rPr lang="en-US" dirty="0"/>
              <a:t> trimester</a:t>
            </a:r>
          </a:p>
          <a:p>
            <a:r>
              <a:rPr lang="en-US" dirty="0"/>
              <a:t>16% of      &gt;&gt;            in 2</a:t>
            </a:r>
            <a:r>
              <a:rPr lang="en-US" baseline="30000" dirty="0"/>
              <a:t>nd</a:t>
            </a:r>
            <a:r>
              <a:rPr lang="en-US" dirty="0"/>
              <a:t>        &gt;&gt;</a:t>
            </a:r>
          </a:p>
          <a:p>
            <a:r>
              <a:rPr lang="en-US" dirty="0"/>
              <a:t>29%  of pregnancies in 3</a:t>
            </a:r>
            <a:r>
              <a:rPr lang="en-US" baseline="30000" dirty="0"/>
              <a:t>rd</a:t>
            </a:r>
            <a:r>
              <a:rPr lang="en-US" dirty="0"/>
              <a:t>       &gt;&gt;</a:t>
            </a:r>
          </a:p>
          <a:p>
            <a:pPr>
              <a:buFont typeface="Wingdings" pitchFamily="2" charset="2"/>
              <a:buChar char="q"/>
            </a:pPr>
            <a:r>
              <a:rPr lang="en-US" dirty="0"/>
              <a:t> approximately 50% of normal deliveries have measurable   transplacental bleeding during  or after delivery</a:t>
            </a:r>
          </a:p>
        </p:txBody>
      </p:sp>
      <p:sp>
        <p:nvSpPr>
          <p:cNvPr id="4" name="Date Placeholder 3"/>
          <p:cNvSpPr>
            <a:spLocks noGrp="1"/>
          </p:cNvSpPr>
          <p:nvPr>
            <p:ph type="dt" sz="half" idx="10"/>
          </p:nvPr>
        </p:nvSpPr>
        <p:spPr/>
        <p:txBody>
          <a:bodyPr/>
          <a:lstStyle/>
          <a:p>
            <a:fld id="{100CF715-77EF-4D6E-8E91-C785C44C173E}"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12</a:t>
            </a:fld>
            <a:endParaRPr lang="en-US"/>
          </a:p>
        </p:txBody>
      </p:sp>
    </p:spTree>
    <p:extLst>
      <p:ext uri="{BB962C8B-B14F-4D97-AF65-F5344CB8AC3E}">
        <p14:creationId xmlns:p14="http://schemas.microsoft.com/office/powerpoint/2010/main" val="4104383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Text Box 4"/>
          <p:cNvSpPr txBox="1">
            <a:spLocks noChangeArrowheads="1"/>
          </p:cNvSpPr>
          <p:nvPr/>
        </p:nvSpPr>
        <p:spPr bwMode="auto">
          <a:xfrm>
            <a:off x="3132138" y="908050"/>
            <a:ext cx="4458272" cy="646331"/>
          </a:xfrm>
          <a:prstGeom prst="rect">
            <a:avLst/>
          </a:prstGeom>
          <a:solidFill>
            <a:srgbClr val="FFFF00"/>
          </a:solidFill>
          <a:ln w="9525">
            <a:solidFill>
              <a:schemeClr val="tx1"/>
            </a:solidFill>
            <a:miter lim="800000"/>
            <a:headEnd/>
            <a:tailEnd/>
          </a:ln>
          <a:effectLst/>
        </p:spPr>
        <p:txBody>
          <a:bodyPr wrap="none">
            <a:spAutoFit/>
          </a:bodyPr>
          <a:lstStyle/>
          <a:p>
            <a:pPr rtl="0"/>
            <a:r>
              <a:rPr lang="en-US" sz="3600" b="1" dirty="0">
                <a:solidFill>
                  <a:srgbClr val="390EF2"/>
                </a:solidFill>
              </a:rPr>
              <a:t>IUFD complications</a:t>
            </a:r>
          </a:p>
        </p:txBody>
      </p:sp>
      <p:sp>
        <p:nvSpPr>
          <p:cNvPr id="94213" name="Text Box 5"/>
          <p:cNvSpPr txBox="1">
            <a:spLocks noChangeArrowheads="1"/>
          </p:cNvSpPr>
          <p:nvPr/>
        </p:nvSpPr>
        <p:spPr bwMode="auto">
          <a:xfrm>
            <a:off x="152399" y="1752600"/>
            <a:ext cx="8534401" cy="3046988"/>
          </a:xfrm>
          <a:prstGeom prst="rect">
            <a:avLst/>
          </a:prstGeom>
          <a:solidFill>
            <a:srgbClr val="00B050"/>
          </a:solidFill>
          <a:ln w="9525">
            <a:solidFill>
              <a:schemeClr val="tx1"/>
            </a:solidFill>
            <a:miter lim="800000"/>
            <a:headEnd/>
            <a:tailEnd/>
          </a:ln>
          <a:effectLst/>
        </p:spPr>
        <p:txBody>
          <a:bodyPr wrap="square">
            <a:spAutoFit/>
          </a:bodyPr>
          <a:lstStyle/>
          <a:p>
            <a:pPr rtl="0">
              <a:buFontTx/>
              <a:buChar char="•"/>
            </a:pPr>
            <a:r>
              <a:rPr lang="en-US" sz="3200" b="1" dirty="0">
                <a:solidFill>
                  <a:schemeClr val="bg2"/>
                </a:solidFill>
              </a:rPr>
              <a:t>Hypofibrinogenemia </a:t>
            </a:r>
            <a:r>
              <a:rPr lang="en-US" sz="3200" b="1" dirty="0">
                <a:solidFill>
                  <a:schemeClr val="bg2"/>
                </a:solidFill>
                <a:sym typeface="Wingdings 3" pitchFamily="18" charset="2"/>
              </a:rPr>
              <a:t> 4-5 wks after IUFD</a:t>
            </a:r>
          </a:p>
          <a:p>
            <a:pPr rtl="0">
              <a:buFontTx/>
              <a:buChar char="•"/>
            </a:pPr>
            <a:r>
              <a:rPr lang="en-US" sz="3200" b="1" dirty="0">
                <a:solidFill>
                  <a:schemeClr val="bg2"/>
                </a:solidFill>
                <a:sym typeface="Wingdings 3" pitchFamily="18" charset="2"/>
              </a:rPr>
              <a:t>Coagulation studies must be started 2 wks after IUFD</a:t>
            </a:r>
          </a:p>
          <a:p>
            <a:pPr rtl="0">
              <a:buFontTx/>
              <a:buChar char="•"/>
            </a:pPr>
            <a:r>
              <a:rPr lang="en-US" sz="3200" b="1" dirty="0">
                <a:solidFill>
                  <a:schemeClr val="bg2"/>
                </a:solidFill>
                <a:sym typeface="Wingdings 3" pitchFamily="18" charset="2"/>
              </a:rPr>
              <a:t>Delivery by 4 wks or if fibrinogen &lt; 200mg/ml</a:t>
            </a:r>
          </a:p>
          <a:p>
            <a:pPr rtl="0">
              <a:buFontTx/>
              <a:buChar char="•"/>
            </a:pPr>
            <a:endParaRPr lang="en-US" sz="3200" b="1" dirty="0">
              <a:solidFill>
                <a:schemeClr val="bg2"/>
              </a:solidFill>
              <a:sym typeface="Wingdings 3" pitchFamily="18" charset="2"/>
            </a:endParaRPr>
          </a:p>
        </p:txBody>
      </p:sp>
      <p:sp>
        <p:nvSpPr>
          <p:cNvPr id="2" name="Date Placeholder 1"/>
          <p:cNvSpPr>
            <a:spLocks noGrp="1"/>
          </p:cNvSpPr>
          <p:nvPr>
            <p:ph type="dt" sz="half" idx="10"/>
          </p:nvPr>
        </p:nvSpPr>
        <p:spPr/>
        <p:txBody>
          <a:bodyPr/>
          <a:lstStyle/>
          <a:p>
            <a:fld id="{208071C8-2BB9-41D1-80CF-485354975A42}"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120</a:t>
            </a:fld>
            <a:endParaRPr lang="en-US"/>
          </a:p>
        </p:txBody>
      </p:sp>
    </p:spTree>
    <p:extLst>
      <p:ext uri="{BB962C8B-B14F-4D97-AF65-F5344CB8AC3E}">
        <p14:creationId xmlns:p14="http://schemas.microsoft.com/office/powerpoint/2010/main" val="4067054165"/>
      </p:ext>
    </p:extLst>
  </p:cSld>
  <p:clrMapOvr>
    <a:masterClrMapping/>
  </p:clrMapOvr>
  <p:transition spd="slow"/>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Text Box 4"/>
          <p:cNvSpPr txBox="1">
            <a:spLocks noChangeArrowheads="1"/>
          </p:cNvSpPr>
          <p:nvPr/>
        </p:nvSpPr>
        <p:spPr bwMode="auto">
          <a:xfrm>
            <a:off x="1752600" y="692150"/>
            <a:ext cx="6705600" cy="523220"/>
          </a:xfrm>
          <a:prstGeom prst="rect">
            <a:avLst/>
          </a:prstGeom>
          <a:solidFill>
            <a:srgbClr val="FFFF00"/>
          </a:solidFill>
          <a:ln w="9525">
            <a:solidFill>
              <a:schemeClr val="bg1"/>
            </a:solidFill>
            <a:miter lim="800000"/>
            <a:headEnd/>
            <a:tailEnd/>
          </a:ln>
          <a:effectLst/>
        </p:spPr>
        <p:txBody>
          <a:bodyPr wrap="square">
            <a:spAutoFit/>
          </a:bodyPr>
          <a:lstStyle/>
          <a:p>
            <a:pPr rtl="0"/>
            <a:r>
              <a:rPr lang="en-US" sz="2800" b="1" dirty="0">
                <a:solidFill>
                  <a:srgbClr val="FF0000"/>
                </a:solidFill>
              </a:rPr>
              <a:t>Psychological aspect &amp; counseling</a:t>
            </a:r>
          </a:p>
        </p:txBody>
      </p:sp>
      <p:sp>
        <p:nvSpPr>
          <p:cNvPr id="98309" name="Text Box 5"/>
          <p:cNvSpPr txBox="1">
            <a:spLocks noChangeArrowheads="1"/>
          </p:cNvSpPr>
          <p:nvPr/>
        </p:nvSpPr>
        <p:spPr bwMode="auto">
          <a:xfrm>
            <a:off x="381000" y="1371600"/>
            <a:ext cx="8001000" cy="3908762"/>
          </a:xfrm>
          <a:prstGeom prst="rect">
            <a:avLst/>
          </a:prstGeom>
          <a:solidFill>
            <a:schemeClr val="bg2">
              <a:lumMod val="90000"/>
            </a:schemeClr>
          </a:solidFill>
          <a:ln w="9525">
            <a:solidFill>
              <a:schemeClr val="bg1"/>
            </a:solidFill>
            <a:miter lim="800000"/>
            <a:headEnd/>
            <a:tailEnd/>
          </a:ln>
          <a:effectLst/>
        </p:spPr>
        <p:txBody>
          <a:bodyPr wrap="square">
            <a:spAutoFit/>
          </a:bodyPr>
          <a:lstStyle/>
          <a:p>
            <a:pPr rtl="0">
              <a:buFontTx/>
              <a:buChar char="•"/>
            </a:pPr>
            <a:r>
              <a:rPr lang="en-US" sz="3200" b="1" dirty="0">
                <a:solidFill>
                  <a:srgbClr val="390EF2"/>
                </a:solidFill>
              </a:rPr>
              <a:t>A traumetic event</a:t>
            </a:r>
          </a:p>
          <a:p>
            <a:pPr rtl="0">
              <a:buFontTx/>
              <a:buChar char="•"/>
            </a:pPr>
            <a:r>
              <a:rPr lang="en-US" sz="3200" b="1" dirty="0">
                <a:solidFill>
                  <a:srgbClr val="390EF2"/>
                </a:solidFill>
              </a:rPr>
              <a:t>Post-partum depression</a:t>
            </a:r>
          </a:p>
          <a:p>
            <a:pPr rtl="0">
              <a:buFontTx/>
              <a:buChar char="•"/>
            </a:pPr>
            <a:r>
              <a:rPr lang="en-US" sz="3200" b="1" dirty="0">
                <a:solidFill>
                  <a:srgbClr val="390EF2"/>
                </a:solidFill>
              </a:rPr>
              <a:t>Anxiety</a:t>
            </a:r>
          </a:p>
          <a:p>
            <a:pPr rtl="0">
              <a:buFontTx/>
              <a:buChar char="•"/>
            </a:pPr>
            <a:r>
              <a:rPr lang="en-US" sz="3200" b="1" dirty="0">
                <a:solidFill>
                  <a:srgbClr val="390EF2"/>
                </a:solidFill>
              </a:rPr>
              <a:t>Psychotherapy</a:t>
            </a:r>
          </a:p>
          <a:p>
            <a:pPr rtl="0">
              <a:buFontTx/>
              <a:buChar char="•"/>
            </a:pPr>
            <a:r>
              <a:rPr lang="en-US" sz="3200" b="1" dirty="0">
                <a:solidFill>
                  <a:srgbClr val="390EF2"/>
                </a:solidFill>
              </a:rPr>
              <a:t>Recurrence 0-8% depending on the cause of </a:t>
            </a:r>
            <a:r>
              <a:rPr lang="en-US" sz="3200" b="1" dirty="0" smtClean="0">
                <a:solidFill>
                  <a:srgbClr val="390EF2"/>
                </a:solidFill>
              </a:rPr>
              <a:t>IUFD</a:t>
            </a:r>
          </a:p>
          <a:p>
            <a:pPr rtl="0">
              <a:buFontTx/>
              <a:buChar char="•"/>
            </a:pPr>
            <a:r>
              <a:rPr lang="en-US" sz="3200" b="1" dirty="0" smtClean="0">
                <a:solidFill>
                  <a:srgbClr val="390EF2"/>
                </a:solidFill>
              </a:rPr>
              <a:t>Methods of ablactation</a:t>
            </a:r>
            <a:endParaRPr lang="en-US" sz="3200" b="1" dirty="0">
              <a:solidFill>
                <a:srgbClr val="390EF2"/>
              </a:solidFill>
            </a:endParaRPr>
          </a:p>
          <a:p>
            <a:pPr rtl="0">
              <a:buFontTx/>
              <a:buChar char="•"/>
            </a:pPr>
            <a:endParaRPr lang="en-US" sz="2400" dirty="0">
              <a:solidFill>
                <a:schemeClr val="bg2"/>
              </a:solidFill>
            </a:endParaRPr>
          </a:p>
        </p:txBody>
      </p:sp>
      <p:sp>
        <p:nvSpPr>
          <p:cNvPr id="2" name="Date Placeholder 1"/>
          <p:cNvSpPr>
            <a:spLocks noGrp="1"/>
          </p:cNvSpPr>
          <p:nvPr>
            <p:ph type="dt" sz="half" idx="10"/>
          </p:nvPr>
        </p:nvSpPr>
        <p:spPr/>
        <p:txBody>
          <a:bodyPr/>
          <a:lstStyle/>
          <a:p>
            <a:fld id="{09CF293B-E291-4040-B7A5-7511BA46FC23}"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121</a:t>
            </a:fld>
            <a:endParaRPr lang="en-US"/>
          </a:p>
        </p:txBody>
      </p:sp>
    </p:spTree>
    <p:extLst>
      <p:ext uri="{BB962C8B-B14F-4D97-AF65-F5344CB8AC3E}">
        <p14:creationId xmlns:p14="http://schemas.microsoft.com/office/powerpoint/2010/main" val="2579356659"/>
      </p:ext>
    </p:extLst>
  </p:cSld>
  <p:clrMapOvr>
    <a:masterClrMapping/>
  </p:clrMapOvr>
  <p:transition spd="slow"/>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solidFill>
                  <a:srgbClr val="00B0F0"/>
                </a:solidFill>
              </a:rPr>
              <a:t>Hyperemesis gravidarum </a:t>
            </a:r>
            <a:endParaRPr lang="en-US" b="1" dirty="0">
              <a:solidFill>
                <a:srgbClr val="00B0F0"/>
              </a:solidFill>
            </a:endParaRPr>
          </a:p>
        </p:txBody>
      </p:sp>
      <p:sp>
        <p:nvSpPr>
          <p:cNvPr id="3" name="Subtitle 2"/>
          <p:cNvSpPr>
            <a:spLocks noGrp="1"/>
          </p:cNvSpPr>
          <p:nvPr>
            <p:ph type="subTitle" idx="1"/>
          </p:nvPr>
        </p:nvSpPr>
        <p:spPr/>
        <p:txBody>
          <a:bodyPr/>
          <a:lstStyle/>
          <a:p>
            <a:r>
              <a:rPr lang="en-US" dirty="0" smtClean="0"/>
              <a:t> </a:t>
            </a:r>
            <a:endParaRPr lang="en-US" dirty="0"/>
          </a:p>
        </p:txBody>
      </p:sp>
      <p:sp>
        <p:nvSpPr>
          <p:cNvPr id="4" name="Date Placeholder 3"/>
          <p:cNvSpPr>
            <a:spLocks noGrp="1"/>
          </p:cNvSpPr>
          <p:nvPr>
            <p:ph type="dt" sz="half" idx="10"/>
          </p:nvPr>
        </p:nvSpPr>
        <p:spPr/>
        <p:txBody>
          <a:bodyPr/>
          <a:lstStyle/>
          <a:p>
            <a:fld id="{D8770800-8F9C-4957-93A3-E3BB5D813B5B}"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122</a:t>
            </a:fld>
            <a:endParaRPr lang="en-US"/>
          </a:p>
        </p:txBody>
      </p:sp>
    </p:spTree>
    <p:extLst>
      <p:ext uri="{BB962C8B-B14F-4D97-AF65-F5344CB8AC3E}">
        <p14:creationId xmlns:p14="http://schemas.microsoft.com/office/powerpoint/2010/main" val="18715987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p:txBody>
          <a:bodyPr/>
          <a:lstStyle/>
          <a:p>
            <a:r>
              <a:rPr lang="en-US" dirty="0"/>
              <a:t>At the end of this session student will be able to :</a:t>
            </a:r>
          </a:p>
          <a:p>
            <a:r>
              <a:rPr lang="en-US" dirty="0"/>
              <a:t>Define </a:t>
            </a:r>
            <a:r>
              <a:rPr lang="en-US" dirty="0" smtClean="0"/>
              <a:t>Hyperemesis </a:t>
            </a:r>
            <a:r>
              <a:rPr lang="en-US" dirty="0" err="1" smtClean="0"/>
              <a:t>gravidrum</a:t>
            </a:r>
            <a:r>
              <a:rPr lang="en-US" dirty="0" smtClean="0"/>
              <a:t> </a:t>
            </a:r>
            <a:endParaRPr lang="en-US" dirty="0"/>
          </a:p>
          <a:p>
            <a:r>
              <a:rPr lang="en-US" dirty="0"/>
              <a:t>Identify cause of </a:t>
            </a:r>
            <a:r>
              <a:rPr lang="en-US" dirty="0" smtClean="0"/>
              <a:t> </a:t>
            </a:r>
            <a:r>
              <a:rPr lang="en-US" dirty="0"/>
              <a:t>Hyperemesis </a:t>
            </a:r>
            <a:r>
              <a:rPr lang="en-US" dirty="0" err="1"/>
              <a:t>gravidrum</a:t>
            </a:r>
            <a:r>
              <a:rPr lang="en-US" dirty="0"/>
              <a:t> </a:t>
            </a:r>
          </a:p>
          <a:p>
            <a:r>
              <a:rPr lang="en-US" dirty="0"/>
              <a:t>Diagnose Hyperemesis </a:t>
            </a:r>
            <a:r>
              <a:rPr lang="en-US" dirty="0" err="1"/>
              <a:t>gravidrum</a:t>
            </a:r>
            <a:r>
              <a:rPr lang="en-US" dirty="0"/>
              <a:t> </a:t>
            </a:r>
          </a:p>
          <a:p>
            <a:r>
              <a:rPr lang="en-US" dirty="0"/>
              <a:t>Manage and/ or refer Hyperemesis </a:t>
            </a:r>
            <a:r>
              <a:rPr lang="en-US" dirty="0" err="1"/>
              <a:t>gravidrum</a:t>
            </a:r>
            <a:r>
              <a:rPr lang="en-US" dirty="0"/>
              <a:t> </a:t>
            </a:r>
          </a:p>
          <a:p>
            <a:endParaRPr lang="en-US" dirty="0"/>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123</a:t>
            </a:fld>
            <a:endParaRPr lang="en-US"/>
          </a:p>
        </p:txBody>
      </p:sp>
    </p:spTree>
    <p:extLst>
      <p:ext uri="{BB962C8B-B14F-4D97-AF65-F5344CB8AC3E}">
        <p14:creationId xmlns:p14="http://schemas.microsoft.com/office/powerpoint/2010/main" val="4812406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1" dirty="0" smtClean="0">
                <a:solidFill>
                  <a:srgbClr val="00B0F0"/>
                </a:solidFill>
              </a:rPr>
              <a:t>Definition </a:t>
            </a:r>
            <a:endParaRPr lang="en-US" b="1" dirty="0">
              <a:solidFill>
                <a:srgbClr val="00B0F0"/>
              </a:solidFill>
            </a:endParaRPr>
          </a:p>
        </p:txBody>
      </p:sp>
      <p:sp>
        <p:nvSpPr>
          <p:cNvPr id="3" name="Content Placeholder 2"/>
          <p:cNvSpPr>
            <a:spLocks noGrp="1"/>
          </p:cNvSpPr>
          <p:nvPr>
            <p:ph idx="1"/>
          </p:nvPr>
        </p:nvSpPr>
        <p:spPr/>
        <p:txBody>
          <a:bodyPr>
            <a:normAutofit/>
          </a:bodyPr>
          <a:lstStyle/>
          <a:p>
            <a:r>
              <a:rPr lang="en-US" sz="3200" dirty="0" smtClean="0"/>
              <a:t>Extreme form of nausea &amp; vomiting in the 1</a:t>
            </a:r>
            <a:r>
              <a:rPr lang="en-US" sz="3200" baseline="30000" dirty="0" smtClean="0"/>
              <a:t>st</a:t>
            </a:r>
            <a:r>
              <a:rPr lang="en-US" sz="3200" dirty="0" smtClean="0"/>
              <a:t> TM of pregnancy</a:t>
            </a:r>
          </a:p>
          <a:p>
            <a:r>
              <a:rPr lang="en-US" sz="3200" dirty="0" smtClean="0"/>
              <a:t>The adverse effects of severe vomiting are:</a:t>
            </a:r>
          </a:p>
          <a:p>
            <a:pPr lvl="1"/>
            <a:r>
              <a:rPr lang="en-US" sz="2800" dirty="0" smtClean="0"/>
              <a:t>DHN,</a:t>
            </a:r>
          </a:p>
          <a:p>
            <a:pPr lvl="1"/>
            <a:r>
              <a:rPr lang="en-US" sz="2800" dirty="0" smtClean="0"/>
              <a:t>Metabolic acidosis(from starvation),or</a:t>
            </a:r>
          </a:p>
          <a:p>
            <a:pPr lvl="1"/>
            <a:r>
              <a:rPr lang="en-US" sz="2800" dirty="0" smtClean="0"/>
              <a:t>Alkalosis(from loss of HCl),</a:t>
            </a:r>
          </a:p>
          <a:p>
            <a:pPr lvl="1"/>
            <a:r>
              <a:rPr lang="en-US" sz="2800" dirty="0" smtClean="0"/>
              <a:t>Electrolyte imbalance( hypokalemia ) &amp;</a:t>
            </a:r>
          </a:p>
          <a:p>
            <a:pPr lvl="1"/>
            <a:r>
              <a:rPr lang="en-US" sz="2800" dirty="0" smtClean="0"/>
              <a:t>Wt loss</a:t>
            </a:r>
          </a:p>
        </p:txBody>
      </p:sp>
      <p:sp>
        <p:nvSpPr>
          <p:cNvPr id="4" name="Date Placeholder 3"/>
          <p:cNvSpPr>
            <a:spLocks noGrp="1"/>
          </p:cNvSpPr>
          <p:nvPr>
            <p:ph type="dt" sz="half" idx="10"/>
          </p:nvPr>
        </p:nvSpPr>
        <p:spPr/>
        <p:txBody>
          <a:bodyPr/>
          <a:lstStyle/>
          <a:p>
            <a:fld id="{54F05DA1-D44A-4701-857F-6B0232681601}"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124</a:t>
            </a:fld>
            <a:endParaRPr lang="en-US"/>
          </a:p>
        </p:txBody>
      </p:sp>
    </p:spTree>
    <p:extLst>
      <p:ext uri="{BB962C8B-B14F-4D97-AF65-F5344CB8AC3E}">
        <p14:creationId xmlns:p14="http://schemas.microsoft.com/office/powerpoint/2010/main" val="31470865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6600" b="1" dirty="0" smtClean="0">
                <a:solidFill>
                  <a:srgbClr val="00B0F0"/>
                </a:solidFill>
              </a:rPr>
              <a:t>Incidence </a:t>
            </a:r>
            <a:endParaRPr lang="en-US" sz="6600" b="1" dirty="0">
              <a:solidFill>
                <a:srgbClr val="00B0F0"/>
              </a:solidFill>
            </a:endParaRPr>
          </a:p>
        </p:txBody>
      </p:sp>
      <p:sp>
        <p:nvSpPr>
          <p:cNvPr id="3" name="Content Placeholder 2"/>
          <p:cNvSpPr>
            <a:spLocks noGrp="1"/>
          </p:cNvSpPr>
          <p:nvPr>
            <p:ph idx="1"/>
          </p:nvPr>
        </p:nvSpPr>
        <p:spPr>
          <a:xfrm>
            <a:off x="117871" y="1300164"/>
            <a:ext cx="8883254" cy="4876800"/>
          </a:xfrm>
        </p:spPr>
        <p:txBody>
          <a:bodyPr/>
          <a:lstStyle/>
          <a:p>
            <a:r>
              <a:rPr lang="en-US" sz="4000" dirty="0" smtClean="0"/>
              <a:t>Decreasing due to:</a:t>
            </a:r>
          </a:p>
          <a:p>
            <a:pPr lvl="1"/>
            <a:r>
              <a:rPr lang="en-US" sz="3600" dirty="0" smtClean="0"/>
              <a:t>Better application of FP w/c reduces unplanned Px.</a:t>
            </a:r>
          </a:p>
          <a:p>
            <a:pPr lvl="1"/>
            <a:r>
              <a:rPr lang="en-US" sz="3600" dirty="0" smtClean="0"/>
              <a:t>Early visit to ANC</a:t>
            </a:r>
          </a:p>
          <a:p>
            <a:pPr lvl="1"/>
            <a:r>
              <a:rPr lang="en-US" sz="3600" dirty="0" smtClean="0"/>
              <a:t>Potent antihistamic,antiemetic drugs</a:t>
            </a:r>
          </a:p>
          <a:p>
            <a:endParaRPr lang="en-US" dirty="0"/>
          </a:p>
        </p:txBody>
      </p:sp>
      <p:sp>
        <p:nvSpPr>
          <p:cNvPr id="4" name="Date Placeholder 3"/>
          <p:cNvSpPr>
            <a:spLocks noGrp="1"/>
          </p:cNvSpPr>
          <p:nvPr>
            <p:ph type="dt" sz="half" idx="10"/>
          </p:nvPr>
        </p:nvSpPr>
        <p:spPr/>
        <p:txBody>
          <a:bodyPr/>
          <a:lstStyle/>
          <a:p>
            <a:fld id="{39EAD046-D299-4A5C-8203-701DC5230B41}"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125</a:t>
            </a:fld>
            <a:endParaRPr lang="en-US"/>
          </a:p>
        </p:txBody>
      </p:sp>
    </p:spTree>
    <p:extLst>
      <p:ext uri="{BB962C8B-B14F-4D97-AF65-F5344CB8AC3E}">
        <p14:creationId xmlns:p14="http://schemas.microsoft.com/office/powerpoint/2010/main" val="41549091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725" y="70644"/>
            <a:ext cx="8515350" cy="1325563"/>
          </a:xfrm>
        </p:spPr>
        <p:txBody>
          <a:bodyPr/>
          <a:lstStyle/>
          <a:p>
            <a:pPr algn="ctr"/>
            <a:r>
              <a:rPr lang="en-US" sz="5400" b="1" dirty="0" smtClean="0">
                <a:solidFill>
                  <a:srgbClr val="00B0F0"/>
                </a:solidFill>
              </a:rPr>
              <a:t>Etiology </a:t>
            </a:r>
            <a:endParaRPr lang="en-US" b="1" dirty="0">
              <a:solidFill>
                <a:srgbClr val="00B0F0"/>
              </a:solidFill>
            </a:endParaRPr>
          </a:p>
        </p:txBody>
      </p:sp>
      <p:sp>
        <p:nvSpPr>
          <p:cNvPr id="3" name="Content Placeholder 2"/>
          <p:cNvSpPr>
            <a:spLocks noGrp="1"/>
          </p:cNvSpPr>
          <p:nvPr>
            <p:ph idx="1"/>
          </p:nvPr>
        </p:nvSpPr>
        <p:spPr>
          <a:xfrm>
            <a:off x="628650" y="1485901"/>
            <a:ext cx="8329613" cy="4691063"/>
          </a:xfrm>
        </p:spPr>
        <p:txBody>
          <a:bodyPr>
            <a:normAutofit fontScale="92500"/>
          </a:bodyPr>
          <a:lstStyle/>
          <a:p>
            <a:r>
              <a:rPr lang="en-US" sz="4000" dirty="0" smtClean="0"/>
              <a:t>Obscure but z ff are z known facts:</a:t>
            </a:r>
          </a:p>
          <a:p>
            <a:pPr lvl="1"/>
            <a:r>
              <a:rPr lang="en-US" sz="3600" dirty="0" smtClean="0"/>
              <a:t>It is mostly limited to 1</a:t>
            </a:r>
            <a:r>
              <a:rPr lang="en-US" sz="3600" baseline="30000" dirty="0" smtClean="0"/>
              <a:t>st</a:t>
            </a:r>
            <a:r>
              <a:rPr lang="en-US" sz="3600" dirty="0" smtClean="0"/>
              <a:t> TM(peak in 9</a:t>
            </a:r>
            <a:r>
              <a:rPr lang="en-US" sz="3600" baseline="30000" dirty="0" smtClean="0"/>
              <a:t>th</a:t>
            </a:r>
            <a:r>
              <a:rPr lang="en-US" sz="3600" dirty="0" smtClean="0"/>
              <a:t> &amp; 10</a:t>
            </a:r>
            <a:r>
              <a:rPr lang="en-US" sz="3600" baseline="30000" dirty="0" smtClean="0"/>
              <a:t>th</a:t>
            </a:r>
            <a:r>
              <a:rPr lang="en-US" sz="3600" dirty="0" smtClean="0"/>
              <a:t> wk)</a:t>
            </a:r>
          </a:p>
          <a:p>
            <a:pPr lvl="1"/>
            <a:r>
              <a:rPr lang="en-US" sz="3600" dirty="0" smtClean="0"/>
              <a:t>It is more common In 1</a:t>
            </a:r>
            <a:r>
              <a:rPr lang="en-US" sz="3600" baseline="30000" dirty="0" smtClean="0"/>
              <a:t>st  </a:t>
            </a:r>
            <a:r>
              <a:rPr lang="en-US" sz="3600" dirty="0" smtClean="0"/>
              <a:t> Px, with a tendency to recur again in subsequent </a:t>
            </a:r>
            <a:r>
              <a:rPr lang="en-US" sz="3600" dirty="0" err="1" smtClean="0"/>
              <a:t>Pxs</a:t>
            </a:r>
            <a:endParaRPr lang="en-US" sz="3600" dirty="0" smtClean="0"/>
          </a:p>
          <a:p>
            <a:pPr lvl="1"/>
            <a:r>
              <a:rPr lang="en-US" sz="3600" dirty="0" smtClean="0"/>
              <a:t>Family Hx-genetic</a:t>
            </a:r>
          </a:p>
          <a:p>
            <a:pPr lvl="1"/>
            <a:r>
              <a:rPr lang="en-US" sz="3600" dirty="0" smtClean="0"/>
              <a:t>More common in molar Px &amp; multiple </a:t>
            </a:r>
            <a:r>
              <a:rPr lang="en-US" sz="3600" dirty="0" err="1" smtClean="0"/>
              <a:t>Px</a:t>
            </a:r>
            <a:endParaRPr lang="en-US" sz="3600" dirty="0" smtClean="0"/>
          </a:p>
          <a:p>
            <a:pPr lvl="1"/>
            <a:r>
              <a:rPr lang="en-US" sz="3600" dirty="0" smtClean="0"/>
              <a:t>More common in unplanned </a:t>
            </a:r>
            <a:r>
              <a:rPr lang="en-US" sz="3600" dirty="0" err="1" smtClean="0"/>
              <a:t>Px</a:t>
            </a:r>
            <a:endParaRPr lang="en-US" sz="3600" dirty="0" smtClean="0"/>
          </a:p>
          <a:p>
            <a:endParaRPr lang="en-US" dirty="0"/>
          </a:p>
        </p:txBody>
      </p:sp>
      <p:sp>
        <p:nvSpPr>
          <p:cNvPr id="4" name="Date Placeholder 3"/>
          <p:cNvSpPr>
            <a:spLocks noGrp="1"/>
          </p:cNvSpPr>
          <p:nvPr>
            <p:ph type="dt" sz="half" idx="10"/>
          </p:nvPr>
        </p:nvSpPr>
        <p:spPr/>
        <p:txBody>
          <a:bodyPr/>
          <a:lstStyle/>
          <a:p>
            <a:fld id="{6A56E5CC-F4B5-4BB5-A6F0-BB5E33ED158F}"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126</a:t>
            </a:fld>
            <a:endParaRPr lang="en-US"/>
          </a:p>
        </p:txBody>
      </p:sp>
    </p:spTree>
    <p:extLst>
      <p:ext uri="{BB962C8B-B14F-4D97-AF65-F5344CB8AC3E}">
        <p14:creationId xmlns:p14="http://schemas.microsoft.com/office/powerpoint/2010/main" val="12605279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274638"/>
            <a:ext cx="6172200" cy="715962"/>
          </a:xfrm>
        </p:spPr>
        <p:txBody>
          <a:bodyPr>
            <a:normAutofit fontScale="90000"/>
          </a:bodyPr>
          <a:lstStyle/>
          <a:p>
            <a:r>
              <a:rPr lang="en-US" sz="6000" b="1" dirty="0">
                <a:solidFill>
                  <a:srgbClr val="00B0F0"/>
                </a:solidFill>
              </a:rPr>
              <a:t>Theories </a:t>
            </a:r>
            <a:endParaRPr lang="en-US" b="1" dirty="0">
              <a:solidFill>
                <a:srgbClr val="00B0F0"/>
              </a:solidFill>
            </a:endParaRPr>
          </a:p>
        </p:txBody>
      </p:sp>
      <p:sp>
        <p:nvSpPr>
          <p:cNvPr id="3" name="Content Placeholder 2"/>
          <p:cNvSpPr>
            <a:spLocks noGrp="1"/>
          </p:cNvSpPr>
          <p:nvPr>
            <p:ph idx="1"/>
          </p:nvPr>
        </p:nvSpPr>
        <p:spPr>
          <a:xfrm>
            <a:off x="609600" y="1295400"/>
            <a:ext cx="8305800" cy="4830765"/>
          </a:xfrm>
        </p:spPr>
        <p:txBody>
          <a:bodyPr/>
          <a:lstStyle/>
          <a:p>
            <a:pPr>
              <a:buNone/>
            </a:pPr>
            <a:r>
              <a:rPr lang="en-US" sz="4000" b="1" dirty="0">
                <a:solidFill>
                  <a:schemeClr val="accent2"/>
                </a:solidFill>
              </a:rPr>
              <a:t>1.Hormonal</a:t>
            </a:r>
            <a:r>
              <a:rPr lang="en-US" dirty="0" smtClean="0">
                <a:solidFill>
                  <a:schemeClr val="accent2"/>
                </a:solidFill>
              </a:rPr>
              <a:t>:</a:t>
            </a:r>
          </a:p>
          <a:p>
            <a:pPr>
              <a:buFont typeface="Wingdings" pitchFamily="2" charset="2"/>
              <a:buChar char="Ø"/>
            </a:pPr>
            <a:r>
              <a:rPr lang="en-US" dirty="0" smtClean="0"/>
              <a:t>Excess hCG or higher biologic activity of hCG </a:t>
            </a:r>
          </a:p>
          <a:p>
            <a:pPr>
              <a:buFont typeface="Wingdings" pitchFamily="2" charset="2"/>
              <a:buChar char="Ø"/>
            </a:pPr>
            <a:r>
              <a:rPr lang="en-US" sz="2400" dirty="0" smtClean="0"/>
              <a:t>This </a:t>
            </a:r>
            <a:r>
              <a:rPr lang="en-US" sz="2400" dirty="0"/>
              <a:t>is proved by the frequency of vomiting at the peak level of hCG &amp; also the increased association with molar </a:t>
            </a:r>
            <a:r>
              <a:rPr lang="en-US" sz="2400" dirty="0" err="1"/>
              <a:t>Px</a:t>
            </a:r>
            <a:r>
              <a:rPr lang="en-US" sz="2400" dirty="0"/>
              <a:t> </a:t>
            </a:r>
            <a:r>
              <a:rPr lang="en-US" sz="2400" dirty="0" smtClean="0"/>
              <a:t>or multiple </a:t>
            </a:r>
            <a:r>
              <a:rPr lang="en-US" sz="2400" dirty="0"/>
              <a:t>Px when z hCG titer is very raised.</a:t>
            </a:r>
          </a:p>
          <a:p>
            <a:pPr>
              <a:buFont typeface="Wingdings" pitchFamily="2" charset="2"/>
              <a:buChar char="Ø"/>
            </a:pPr>
            <a:r>
              <a:rPr lang="en-US" dirty="0"/>
              <a:t>High level of estrogen </a:t>
            </a:r>
          </a:p>
          <a:p>
            <a:pPr>
              <a:buFont typeface="Wingdings" pitchFamily="2" charset="2"/>
              <a:buChar char="Ø"/>
            </a:pPr>
            <a:r>
              <a:rPr lang="en-US" dirty="0"/>
              <a:t>Excessive progesterone</a:t>
            </a:r>
          </a:p>
          <a:p>
            <a:pPr>
              <a:buFont typeface="Wingdings" pitchFamily="2" charset="2"/>
              <a:buChar char="Ø"/>
            </a:pPr>
            <a:r>
              <a:rPr lang="en-US" dirty="0"/>
              <a:t>Other hormones</a:t>
            </a:r>
          </a:p>
          <a:p>
            <a:pPr>
              <a:buFont typeface="Wingdings" pitchFamily="2" charset="2"/>
              <a:buChar char="Ø"/>
            </a:pPr>
            <a:endParaRPr lang="en-US" sz="2400" dirty="0"/>
          </a:p>
          <a:p>
            <a:pPr>
              <a:buFont typeface="Wingdings" pitchFamily="2" charset="2"/>
              <a:buChar char="Ø"/>
            </a:pPr>
            <a:endParaRPr lang="en-US" dirty="0"/>
          </a:p>
        </p:txBody>
      </p:sp>
      <p:sp>
        <p:nvSpPr>
          <p:cNvPr id="4" name="Date Placeholder 3"/>
          <p:cNvSpPr>
            <a:spLocks noGrp="1"/>
          </p:cNvSpPr>
          <p:nvPr>
            <p:ph type="dt" sz="half" idx="10"/>
          </p:nvPr>
        </p:nvSpPr>
        <p:spPr/>
        <p:txBody>
          <a:bodyPr/>
          <a:lstStyle/>
          <a:p>
            <a:fld id="{0E4355CD-AF9D-4F6D-9E44-352BFB61959D}"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127</a:t>
            </a:fld>
            <a:endParaRPr lang="en-US"/>
          </a:p>
        </p:txBody>
      </p:sp>
    </p:spTree>
    <p:extLst>
      <p:ext uri="{BB962C8B-B14F-4D97-AF65-F5344CB8AC3E}">
        <p14:creationId xmlns:p14="http://schemas.microsoft.com/office/powerpoint/2010/main" val="27687021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a:t>
            </a:r>
            <a:endParaRPr lang="en-US" dirty="0"/>
          </a:p>
        </p:txBody>
      </p:sp>
      <p:sp>
        <p:nvSpPr>
          <p:cNvPr id="3" name="Content Placeholder 2"/>
          <p:cNvSpPr>
            <a:spLocks noGrp="1"/>
          </p:cNvSpPr>
          <p:nvPr>
            <p:ph idx="1"/>
          </p:nvPr>
        </p:nvSpPr>
        <p:spPr>
          <a:xfrm>
            <a:off x="396478" y="1414463"/>
            <a:ext cx="8118872" cy="4762500"/>
          </a:xfrm>
        </p:spPr>
        <p:txBody>
          <a:bodyPr/>
          <a:lstStyle/>
          <a:p>
            <a:pPr>
              <a:buNone/>
            </a:pPr>
            <a:r>
              <a:rPr lang="en-US" b="1" dirty="0" smtClean="0">
                <a:solidFill>
                  <a:schemeClr val="accent2"/>
                </a:solidFill>
              </a:rPr>
              <a:t>2.Psychogenic</a:t>
            </a:r>
          </a:p>
          <a:p>
            <a:pPr>
              <a:buNone/>
            </a:pPr>
            <a:r>
              <a:rPr lang="en-US" b="1" dirty="0" smtClean="0">
                <a:solidFill>
                  <a:schemeClr val="accent2"/>
                </a:solidFill>
              </a:rPr>
              <a:t>3.dietetic def:-     </a:t>
            </a:r>
            <a:r>
              <a:rPr lang="en-US" dirty="0" smtClean="0"/>
              <a:t>low CHO,def of vitB6,vit B1 &amp; proteins</a:t>
            </a:r>
          </a:p>
          <a:p>
            <a:pPr>
              <a:buNone/>
            </a:pPr>
            <a:r>
              <a:rPr lang="en-US" dirty="0" smtClean="0">
                <a:solidFill>
                  <a:schemeClr val="accent2"/>
                </a:solidFill>
              </a:rPr>
              <a:t>4.Allergy or immunologic basis</a:t>
            </a:r>
          </a:p>
          <a:p>
            <a:pPr>
              <a:buNone/>
            </a:pPr>
            <a:r>
              <a:rPr lang="en-US" dirty="0" smtClean="0">
                <a:solidFill>
                  <a:schemeClr val="accent2"/>
                </a:solidFill>
              </a:rPr>
              <a:t>5.Decreased gastric motility;-</a:t>
            </a:r>
            <a:r>
              <a:rPr lang="en-US" dirty="0" smtClean="0"/>
              <a:t>causes nausea </a:t>
            </a:r>
          </a:p>
          <a:p>
            <a:endParaRPr lang="en-US" dirty="0"/>
          </a:p>
        </p:txBody>
      </p:sp>
      <p:sp>
        <p:nvSpPr>
          <p:cNvPr id="4" name="Date Placeholder 3"/>
          <p:cNvSpPr>
            <a:spLocks noGrp="1"/>
          </p:cNvSpPr>
          <p:nvPr>
            <p:ph type="dt" sz="half" idx="10"/>
          </p:nvPr>
        </p:nvSpPr>
        <p:spPr/>
        <p:txBody>
          <a:bodyPr/>
          <a:lstStyle/>
          <a:p>
            <a:fld id="{3E4840BE-5BBC-4CB1-B40D-AE6D5419E902}"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128</a:t>
            </a:fld>
            <a:endParaRPr lang="en-US"/>
          </a:p>
        </p:txBody>
      </p:sp>
    </p:spTree>
    <p:extLst>
      <p:ext uri="{BB962C8B-B14F-4D97-AF65-F5344CB8AC3E}">
        <p14:creationId xmlns:p14="http://schemas.microsoft.com/office/powerpoint/2010/main" val="700280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050" y="1"/>
            <a:ext cx="8343900" cy="1325563"/>
          </a:xfrm>
        </p:spPr>
        <p:txBody>
          <a:bodyPr>
            <a:normAutofit fontScale="90000"/>
          </a:bodyPr>
          <a:lstStyle/>
          <a:p>
            <a:r>
              <a:rPr lang="en-US" b="1" dirty="0" smtClean="0">
                <a:solidFill>
                  <a:srgbClr val="00B0F0"/>
                </a:solidFill>
              </a:rPr>
              <a:t>Metabolic, biochemical,&amp; circulatory changes</a:t>
            </a:r>
            <a:endParaRPr lang="en-US" b="1" dirty="0">
              <a:solidFill>
                <a:srgbClr val="00B0F0"/>
              </a:solidFill>
            </a:endParaRPr>
          </a:p>
        </p:txBody>
      </p:sp>
      <p:sp>
        <p:nvSpPr>
          <p:cNvPr id="3" name="Content Placeholder 2"/>
          <p:cNvSpPr>
            <a:spLocks noGrp="1"/>
          </p:cNvSpPr>
          <p:nvPr>
            <p:ph idx="1"/>
          </p:nvPr>
        </p:nvSpPr>
        <p:spPr>
          <a:xfrm>
            <a:off x="128588" y="1100139"/>
            <a:ext cx="8915400" cy="5076825"/>
          </a:xfrm>
        </p:spPr>
        <p:txBody>
          <a:bodyPr>
            <a:normAutofit lnSpcReduction="10000"/>
          </a:bodyPr>
          <a:lstStyle/>
          <a:p>
            <a:r>
              <a:rPr lang="en-US" b="1" i="1" dirty="0" smtClean="0"/>
              <a:t>Metabolic</a:t>
            </a:r>
            <a:r>
              <a:rPr lang="en-US" dirty="0" smtClean="0"/>
              <a:t>-glycogen depletion due to poor intake</a:t>
            </a:r>
          </a:p>
          <a:p>
            <a:r>
              <a:rPr lang="en-US" b="1" i="1" dirty="0" smtClean="0"/>
              <a:t>Biochemical</a:t>
            </a:r>
            <a:r>
              <a:rPr lang="en-US" dirty="0" smtClean="0"/>
              <a:t>-loss of H2O &amp; salt in vomitus cause fall in plasma Na,K,Cl </a:t>
            </a:r>
          </a:p>
          <a:p>
            <a:r>
              <a:rPr lang="en-US" dirty="0" smtClean="0"/>
              <a:t>Urinary Cl fall significantly</a:t>
            </a:r>
          </a:p>
          <a:p>
            <a:r>
              <a:rPr lang="en-US" dirty="0" smtClean="0"/>
              <a:t>Hepatic dysfunction results in acidosis &amp; ketosis with rise in blood urea &amp; uric acid;hypoglycemia;hyonatremia</a:t>
            </a:r>
          </a:p>
          <a:p>
            <a:r>
              <a:rPr lang="en-US" b="1" i="1" dirty="0" smtClean="0"/>
              <a:t>Circulatory</a:t>
            </a:r>
            <a:r>
              <a:rPr lang="en-US" dirty="0" smtClean="0"/>
              <a:t>:hemoconcentration leads to rise in Hgb % tage,RBC count &amp; Hct value</a:t>
            </a:r>
          </a:p>
          <a:p>
            <a:r>
              <a:rPr lang="en-US" dirty="0" smtClean="0"/>
              <a:t> Reduction in ECF occurs</a:t>
            </a:r>
          </a:p>
          <a:p>
            <a:endParaRPr lang="en-US" dirty="0" smtClean="0"/>
          </a:p>
          <a:p>
            <a:endParaRPr lang="en-US" dirty="0"/>
          </a:p>
        </p:txBody>
      </p:sp>
      <p:sp>
        <p:nvSpPr>
          <p:cNvPr id="4" name="Date Placeholder 3"/>
          <p:cNvSpPr>
            <a:spLocks noGrp="1"/>
          </p:cNvSpPr>
          <p:nvPr>
            <p:ph type="dt" sz="half" idx="10"/>
          </p:nvPr>
        </p:nvSpPr>
        <p:spPr/>
        <p:txBody>
          <a:bodyPr/>
          <a:lstStyle/>
          <a:p>
            <a:fld id="{6BD7556B-1171-489B-8146-500DA7E9142F}"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129</a:t>
            </a:fld>
            <a:endParaRPr lang="en-US"/>
          </a:p>
        </p:txBody>
      </p:sp>
    </p:spTree>
    <p:extLst>
      <p:ext uri="{BB962C8B-B14F-4D97-AF65-F5344CB8AC3E}">
        <p14:creationId xmlns:p14="http://schemas.microsoft.com/office/powerpoint/2010/main" val="26127337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4450" y="274638"/>
            <a:ext cx="6686550" cy="868362"/>
          </a:xfrm>
        </p:spPr>
        <p:txBody>
          <a:bodyPr>
            <a:normAutofit fontScale="90000"/>
          </a:bodyPr>
          <a:lstStyle/>
          <a:p>
            <a:r>
              <a:rPr lang="en-US" b="1" dirty="0" smtClean="0">
                <a:solidFill>
                  <a:srgbClr val="FF0000"/>
                </a:solidFill>
              </a:rPr>
              <a:t>Factors </a:t>
            </a:r>
            <a:r>
              <a:rPr lang="en-US" b="1" dirty="0" smtClean="0">
                <a:solidFill>
                  <a:srgbClr val="FF0000"/>
                </a:solidFill>
                <a:latin typeface="Calibri"/>
              </a:rPr>
              <a:t>↑fetomaternal hemorrhage</a:t>
            </a:r>
            <a:endParaRPr lang="en-US" b="1" dirty="0">
              <a:solidFill>
                <a:srgbClr val="FF0000"/>
              </a:solidFill>
            </a:endParaRPr>
          </a:p>
        </p:txBody>
      </p:sp>
      <p:sp>
        <p:nvSpPr>
          <p:cNvPr id="3" name="Content Placeholder 2"/>
          <p:cNvSpPr>
            <a:spLocks noGrp="1"/>
          </p:cNvSpPr>
          <p:nvPr>
            <p:ph sz="quarter" idx="1"/>
          </p:nvPr>
        </p:nvSpPr>
        <p:spPr>
          <a:xfrm>
            <a:off x="533400" y="1447800"/>
            <a:ext cx="8153400" cy="4678365"/>
          </a:xfrm>
        </p:spPr>
        <p:txBody>
          <a:bodyPr>
            <a:normAutofit fontScale="92500" lnSpcReduction="10000"/>
          </a:bodyPr>
          <a:lstStyle/>
          <a:p>
            <a:r>
              <a:rPr lang="en-US" dirty="0" smtClean="0"/>
              <a:t>Cesarean section delivery</a:t>
            </a:r>
          </a:p>
          <a:p>
            <a:r>
              <a:rPr lang="en-US" dirty="0" smtClean="0"/>
              <a:t>Manual removal of placenta</a:t>
            </a:r>
          </a:p>
          <a:p>
            <a:r>
              <a:rPr lang="en-US" dirty="0" smtClean="0"/>
              <a:t>Bleeding placenta previa</a:t>
            </a:r>
          </a:p>
          <a:p>
            <a:r>
              <a:rPr lang="en-US" dirty="0" smtClean="0"/>
              <a:t>Abruptio placenta</a:t>
            </a:r>
          </a:p>
          <a:p>
            <a:r>
              <a:rPr lang="en-US" dirty="0" smtClean="0"/>
              <a:t>Intrauterine  manipulation</a:t>
            </a:r>
          </a:p>
          <a:p>
            <a:r>
              <a:rPr lang="en-US" dirty="0" smtClean="0"/>
              <a:t>ECV</a:t>
            </a:r>
          </a:p>
          <a:p>
            <a:r>
              <a:rPr lang="en-US" dirty="0" smtClean="0"/>
              <a:t>Tubal pregnancy</a:t>
            </a:r>
          </a:p>
          <a:p>
            <a:r>
              <a:rPr lang="en-US" dirty="0" smtClean="0"/>
              <a:t>Amniocentesis</a:t>
            </a:r>
          </a:p>
          <a:p>
            <a:r>
              <a:rPr lang="en-US" dirty="0" smtClean="0"/>
              <a:t>Multiple gestation</a:t>
            </a:r>
          </a:p>
          <a:p>
            <a:endParaRPr lang="en-US" sz="2400" dirty="0"/>
          </a:p>
        </p:txBody>
      </p:sp>
      <p:sp>
        <p:nvSpPr>
          <p:cNvPr id="4" name="Date Placeholder 3"/>
          <p:cNvSpPr>
            <a:spLocks noGrp="1"/>
          </p:cNvSpPr>
          <p:nvPr>
            <p:ph type="dt" sz="half" idx="10"/>
          </p:nvPr>
        </p:nvSpPr>
        <p:spPr/>
        <p:txBody>
          <a:bodyPr/>
          <a:lstStyle/>
          <a:p>
            <a:fld id="{BDC418EB-9B08-43E3-932F-91E1A1D9FF9F}"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a:t>
            </a:fld>
            <a:endParaRPr lang="en-US"/>
          </a:p>
        </p:txBody>
      </p:sp>
    </p:spTree>
    <p:extLst>
      <p:ext uri="{BB962C8B-B14F-4D97-AF65-F5344CB8AC3E}">
        <p14:creationId xmlns:p14="http://schemas.microsoft.com/office/powerpoint/2010/main" val="1877543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274638"/>
            <a:ext cx="6286500" cy="715962"/>
          </a:xfrm>
        </p:spPr>
        <p:txBody>
          <a:bodyPr>
            <a:normAutofit fontScale="90000"/>
          </a:bodyPr>
          <a:lstStyle/>
          <a:p>
            <a:r>
              <a:rPr lang="en-US" sz="5400" b="1" dirty="0">
                <a:solidFill>
                  <a:srgbClr val="00B0F0"/>
                </a:solidFill>
              </a:rPr>
              <a:t>Risk factors</a:t>
            </a:r>
          </a:p>
        </p:txBody>
      </p:sp>
      <p:sp>
        <p:nvSpPr>
          <p:cNvPr id="3" name="Content Placeholder 2"/>
          <p:cNvSpPr>
            <a:spLocks noGrp="1"/>
          </p:cNvSpPr>
          <p:nvPr>
            <p:ph idx="1"/>
          </p:nvPr>
        </p:nvSpPr>
        <p:spPr>
          <a:xfrm>
            <a:off x="300037" y="990600"/>
            <a:ext cx="7472363" cy="5410200"/>
          </a:xfrm>
        </p:spPr>
        <p:txBody>
          <a:bodyPr>
            <a:normAutofit/>
          </a:bodyPr>
          <a:lstStyle/>
          <a:p>
            <a:pPr lvl="1"/>
            <a:r>
              <a:rPr lang="en-US" dirty="0" smtClean="0"/>
              <a:t>Younger age</a:t>
            </a:r>
          </a:p>
          <a:p>
            <a:pPr lvl="1"/>
            <a:r>
              <a:rPr lang="en-US" dirty="0" smtClean="0"/>
              <a:t>Low pregnancy body mass</a:t>
            </a:r>
          </a:p>
          <a:p>
            <a:pPr lvl="1"/>
            <a:r>
              <a:rPr lang="en-US" dirty="0" smtClean="0"/>
              <a:t>Female fetus</a:t>
            </a:r>
          </a:p>
          <a:p>
            <a:pPr lvl="1"/>
            <a:r>
              <a:rPr lang="en-US" dirty="0" smtClean="0"/>
              <a:t>Hx of motion sickness &amp; migraine</a:t>
            </a:r>
          </a:p>
          <a:p>
            <a:r>
              <a:rPr lang="en-US" dirty="0" smtClean="0">
                <a:solidFill>
                  <a:srgbClr val="00B0F0"/>
                </a:solidFill>
              </a:rPr>
              <a:t>Smoking &amp; obesity are associated with decreased risk of hyperemesis</a:t>
            </a:r>
          </a:p>
        </p:txBody>
      </p:sp>
      <p:sp>
        <p:nvSpPr>
          <p:cNvPr id="4" name="Date Placeholder 3"/>
          <p:cNvSpPr>
            <a:spLocks noGrp="1"/>
          </p:cNvSpPr>
          <p:nvPr>
            <p:ph type="dt" sz="half" idx="10"/>
          </p:nvPr>
        </p:nvSpPr>
        <p:spPr/>
        <p:txBody>
          <a:bodyPr/>
          <a:lstStyle/>
          <a:p>
            <a:fld id="{61C803D3-56F2-4EE8-9F8C-12C0EFAF50A3}"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130</a:t>
            </a:fld>
            <a:endParaRPr lang="en-US"/>
          </a:p>
        </p:txBody>
      </p:sp>
    </p:spTree>
    <p:extLst>
      <p:ext uri="{BB962C8B-B14F-4D97-AF65-F5344CB8AC3E}">
        <p14:creationId xmlns:p14="http://schemas.microsoft.com/office/powerpoint/2010/main" val="25145120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478" y="274638"/>
            <a:ext cx="7261622" cy="639762"/>
          </a:xfrm>
        </p:spPr>
        <p:txBody>
          <a:bodyPr>
            <a:noAutofit/>
          </a:bodyPr>
          <a:lstStyle/>
          <a:p>
            <a:pPr algn="ctr"/>
            <a:r>
              <a:rPr lang="en-US" sz="6000" b="1" dirty="0">
                <a:solidFill>
                  <a:srgbClr val="00B0F0"/>
                </a:solidFill>
              </a:rPr>
              <a:t>Clinical course</a:t>
            </a:r>
          </a:p>
        </p:txBody>
      </p:sp>
      <p:sp>
        <p:nvSpPr>
          <p:cNvPr id="3" name="Content Placeholder 2"/>
          <p:cNvSpPr>
            <a:spLocks noGrp="1"/>
          </p:cNvSpPr>
          <p:nvPr>
            <p:ph idx="1"/>
          </p:nvPr>
        </p:nvSpPr>
        <p:spPr>
          <a:xfrm>
            <a:off x="300037" y="914401"/>
            <a:ext cx="8379619" cy="5211765"/>
          </a:xfrm>
        </p:spPr>
        <p:txBody>
          <a:bodyPr/>
          <a:lstStyle/>
          <a:p>
            <a:r>
              <a:rPr lang="en-US" sz="3600" dirty="0" smtClean="0"/>
              <a:t>The onset is insidious</a:t>
            </a:r>
          </a:p>
          <a:p>
            <a:r>
              <a:rPr lang="en-US" sz="3600" b="1" i="1" dirty="0" smtClean="0"/>
              <a:t>early:</a:t>
            </a:r>
          </a:p>
          <a:p>
            <a:pPr lvl="1"/>
            <a:r>
              <a:rPr lang="en-US" sz="3200" dirty="0" smtClean="0"/>
              <a:t>Vomiting occurs throughout the day</a:t>
            </a:r>
          </a:p>
          <a:p>
            <a:pPr lvl="1"/>
            <a:r>
              <a:rPr lang="en-US" sz="3200" dirty="0" smtClean="0"/>
              <a:t>Normal day to day activities are curtailed</a:t>
            </a:r>
          </a:p>
          <a:p>
            <a:pPr lvl="1"/>
            <a:r>
              <a:rPr lang="en-US" sz="3200" dirty="0" smtClean="0"/>
              <a:t>There is no evidence of DHN or starvation</a:t>
            </a:r>
          </a:p>
          <a:p>
            <a:endParaRPr lang="en-US" dirty="0"/>
          </a:p>
        </p:txBody>
      </p:sp>
      <p:sp>
        <p:nvSpPr>
          <p:cNvPr id="4" name="Date Placeholder 3"/>
          <p:cNvSpPr>
            <a:spLocks noGrp="1"/>
          </p:cNvSpPr>
          <p:nvPr>
            <p:ph type="dt" sz="half" idx="10"/>
          </p:nvPr>
        </p:nvSpPr>
        <p:spPr/>
        <p:txBody>
          <a:bodyPr/>
          <a:lstStyle/>
          <a:p>
            <a:fld id="{D04D6BBB-5E2F-4246-B2B5-BDBE5725E91F}"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131</a:t>
            </a:fld>
            <a:endParaRPr lang="en-US"/>
          </a:p>
        </p:txBody>
      </p:sp>
    </p:spTree>
    <p:extLst>
      <p:ext uri="{BB962C8B-B14F-4D97-AF65-F5344CB8AC3E}">
        <p14:creationId xmlns:p14="http://schemas.microsoft.com/office/powerpoint/2010/main" val="9416513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460" y="31751"/>
            <a:ext cx="8268890" cy="1325563"/>
          </a:xfrm>
        </p:spPr>
        <p:txBody>
          <a:bodyPr/>
          <a:lstStyle/>
          <a:p>
            <a:r>
              <a:rPr lang="en-US" dirty="0" smtClean="0">
                <a:solidFill>
                  <a:srgbClr val="00B0F0"/>
                </a:solidFill>
              </a:rPr>
              <a:t>Con’t…</a:t>
            </a:r>
            <a:endParaRPr lang="en-US" dirty="0">
              <a:solidFill>
                <a:srgbClr val="00B0F0"/>
              </a:solidFill>
            </a:endParaRPr>
          </a:p>
        </p:txBody>
      </p:sp>
      <p:sp>
        <p:nvSpPr>
          <p:cNvPr id="3" name="Content Placeholder 2"/>
          <p:cNvSpPr>
            <a:spLocks noGrp="1"/>
          </p:cNvSpPr>
          <p:nvPr>
            <p:ph idx="1"/>
          </p:nvPr>
        </p:nvSpPr>
        <p:spPr>
          <a:xfrm>
            <a:off x="107157" y="957263"/>
            <a:ext cx="8408194" cy="4819650"/>
          </a:xfrm>
        </p:spPr>
        <p:txBody>
          <a:bodyPr>
            <a:normAutofit/>
          </a:bodyPr>
          <a:lstStyle/>
          <a:p>
            <a:r>
              <a:rPr lang="en-US" sz="4400" b="1" dirty="0" smtClean="0">
                <a:solidFill>
                  <a:srgbClr val="00B0F0"/>
                </a:solidFill>
              </a:rPr>
              <a:t>Late(moderate to severe):</a:t>
            </a:r>
          </a:p>
          <a:p>
            <a:pPr>
              <a:buFont typeface="Wingdings" pitchFamily="2" charset="2"/>
              <a:buChar char="Ø"/>
            </a:pPr>
            <a:r>
              <a:rPr lang="en-US" sz="3600" dirty="0" smtClean="0"/>
              <a:t>Sxs: </a:t>
            </a:r>
          </a:p>
          <a:p>
            <a:pPr lvl="1"/>
            <a:r>
              <a:rPr lang="en-US" sz="3200" dirty="0" smtClean="0"/>
              <a:t>Vomiting increases with retching</a:t>
            </a:r>
          </a:p>
          <a:p>
            <a:pPr lvl="1"/>
            <a:r>
              <a:rPr lang="en-US" sz="3200" dirty="0" smtClean="0"/>
              <a:t>Urine quantity is diminished even to the level of </a:t>
            </a:r>
            <a:r>
              <a:rPr lang="en-US" sz="3200" dirty="0" err="1" smtClean="0"/>
              <a:t>oliguria</a:t>
            </a:r>
            <a:endParaRPr lang="en-US" sz="3200" dirty="0" smtClean="0"/>
          </a:p>
          <a:p>
            <a:pPr lvl="1"/>
            <a:r>
              <a:rPr lang="en-US" sz="3200" dirty="0" smtClean="0"/>
              <a:t>Epigastric pain, constipation may occur</a:t>
            </a:r>
          </a:p>
          <a:p>
            <a:pPr lvl="1"/>
            <a:r>
              <a:rPr lang="en-US" sz="3200" dirty="0" smtClean="0"/>
              <a:t>Complication may appear if not treated</a:t>
            </a:r>
            <a:endParaRPr lang="en-US" sz="3200" dirty="0"/>
          </a:p>
        </p:txBody>
      </p:sp>
      <p:sp>
        <p:nvSpPr>
          <p:cNvPr id="4" name="Date Placeholder 3"/>
          <p:cNvSpPr>
            <a:spLocks noGrp="1"/>
          </p:cNvSpPr>
          <p:nvPr>
            <p:ph type="dt" sz="half" idx="10"/>
          </p:nvPr>
        </p:nvSpPr>
        <p:spPr/>
        <p:txBody>
          <a:bodyPr/>
          <a:lstStyle/>
          <a:p>
            <a:fld id="{A9FEAE8E-3253-47D2-83E6-E09AAF2F838F}"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132</a:t>
            </a:fld>
            <a:endParaRPr lang="en-US"/>
          </a:p>
        </p:txBody>
      </p:sp>
    </p:spTree>
    <p:extLst>
      <p:ext uri="{BB962C8B-B14F-4D97-AF65-F5344CB8AC3E}">
        <p14:creationId xmlns:p14="http://schemas.microsoft.com/office/powerpoint/2010/main" val="39709950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744" y="365126"/>
            <a:ext cx="8776097" cy="490539"/>
          </a:xfrm>
        </p:spPr>
        <p:txBody>
          <a:bodyPr>
            <a:normAutofit fontScale="90000"/>
          </a:bodyPr>
          <a:lstStyle/>
          <a:p>
            <a:r>
              <a:rPr lang="en-US" dirty="0" smtClean="0">
                <a:solidFill>
                  <a:srgbClr val="00B0F0"/>
                </a:solidFill>
              </a:rPr>
              <a:t>Con’t…</a:t>
            </a:r>
            <a:endParaRPr lang="en-US" dirty="0">
              <a:solidFill>
                <a:srgbClr val="00B0F0"/>
              </a:solidFill>
            </a:endParaRPr>
          </a:p>
        </p:txBody>
      </p:sp>
      <p:sp>
        <p:nvSpPr>
          <p:cNvPr id="3" name="Content Placeholder 2"/>
          <p:cNvSpPr>
            <a:spLocks noGrp="1"/>
          </p:cNvSpPr>
          <p:nvPr>
            <p:ph idx="1"/>
          </p:nvPr>
        </p:nvSpPr>
        <p:spPr>
          <a:xfrm>
            <a:off x="75010" y="855664"/>
            <a:ext cx="8829675" cy="5270500"/>
          </a:xfrm>
        </p:spPr>
        <p:txBody>
          <a:bodyPr>
            <a:normAutofit fontScale="92500" lnSpcReduction="10000"/>
          </a:bodyPr>
          <a:lstStyle/>
          <a:p>
            <a:r>
              <a:rPr lang="en-US" sz="4400" dirty="0" smtClean="0">
                <a:solidFill>
                  <a:srgbClr val="00B0F0"/>
                </a:solidFill>
              </a:rPr>
              <a:t>Signs</a:t>
            </a:r>
          </a:p>
          <a:p>
            <a:pPr lvl="1"/>
            <a:r>
              <a:rPr lang="en-US" sz="4000" dirty="0" smtClean="0"/>
              <a:t>Features of DHN &amp; ketoacidosis:</a:t>
            </a:r>
          </a:p>
          <a:p>
            <a:pPr lvl="2"/>
            <a:r>
              <a:rPr lang="en-US" sz="3600" dirty="0" smtClean="0"/>
              <a:t>Dry coated tongue</a:t>
            </a:r>
          </a:p>
          <a:p>
            <a:pPr lvl="2"/>
            <a:r>
              <a:rPr lang="en-US" sz="3600" dirty="0" smtClean="0"/>
              <a:t>Sunken eyes</a:t>
            </a:r>
          </a:p>
          <a:p>
            <a:pPr lvl="2"/>
            <a:r>
              <a:rPr lang="en-US" sz="3600" dirty="0" err="1" smtClean="0"/>
              <a:t>Aceton</a:t>
            </a:r>
            <a:r>
              <a:rPr lang="en-US" sz="3600" dirty="0" smtClean="0"/>
              <a:t> smell in breath</a:t>
            </a:r>
          </a:p>
          <a:p>
            <a:pPr lvl="2"/>
            <a:r>
              <a:rPr lang="en-US" sz="3600" dirty="0" smtClean="0"/>
              <a:t>Tachycardia</a:t>
            </a:r>
          </a:p>
          <a:p>
            <a:pPr lvl="2"/>
            <a:r>
              <a:rPr lang="en-US" sz="3600" dirty="0" smtClean="0"/>
              <a:t>Hypotension</a:t>
            </a:r>
          </a:p>
          <a:p>
            <a:pPr lvl="2"/>
            <a:r>
              <a:rPr lang="en-US" sz="3600" dirty="0" smtClean="0"/>
              <a:t>Rise in Temp may be noted</a:t>
            </a:r>
          </a:p>
          <a:p>
            <a:pPr lvl="2"/>
            <a:r>
              <a:rPr lang="en-US" sz="4000" dirty="0" smtClean="0"/>
              <a:t>Jaundice is a late feature</a:t>
            </a:r>
          </a:p>
          <a:p>
            <a:endParaRPr lang="en-US" dirty="0"/>
          </a:p>
        </p:txBody>
      </p:sp>
      <p:sp>
        <p:nvSpPr>
          <p:cNvPr id="4" name="Date Placeholder 3"/>
          <p:cNvSpPr>
            <a:spLocks noGrp="1"/>
          </p:cNvSpPr>
          <p:nvPr>
            <p:ph type="dt" sz="half" idx="10"/>
          </p:nvPr>
        </p:nvSpPr>
        <p:spPr/>
        <p:txBody>
          <a:bodyPr/>
          <a:lstStyle/>
          <a:p>
            <a:fld id="{C194CB34-04A8-44DA-96CE-3E058A6E6F71}"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133</a:t>
            </a:fld>
            <a:endParaRPr lang="en-US"/>
          </a:p>
        </p:txBody>
      </p:sp>
    </p:spTree>
    <p:extLst>
      <p:ext uri="{BB962C8B-B14F-4D97-AF65-F5344CB8AC3E}">
        <p14:creationId xmlns:p14="http://schemas.microsoft.com/office/powerpoint/2010/main" val="3675015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274638"/>
            <a:ext cx="6172200" cy="715962"/>
          </a:xfrm>
        </p:spPr>
        <p:txBody>
          <a:bodyPr>
            <a:normAutofit fontScale="90000"/>
          </a:bodyPr>
          <a:lstStyle/>
          <a:p>
            <a:r>
              <a:rPr lang="en-US" sz="7300" dirty="0"/>
              <a:t>Ddx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858224399"/>
              </p:ext>
            </p:extLst>
          </p:nvPr>
        </p:nvGraphicFramePr>
        <p:xfrm>
          <a:off x="396480" y="1185863"/>
          <a:ext cx="8137920" cy="4910137"/>
        </p:xfrm>
        <a:graphic>
          <a:graphicData uri="http://schemas.openxmlformats.org/drawingml/2006/table">
            <a:tbl>
              <a:tblPr firstRow="1" bandRow="1">
                <a:tableStyleId>{5C22544A-7EE6-4342-B048-85BDC9FD1C3A}</a:tableStyleId>
              </a:tblPr>
              <a:tblGrid>
                <a:gridCol w="2712640"/>
                <a:gridCol w="2712640"/>
                <a:gridCol w="2712640"/>
              </a:tblGrid>
              <a:tr h="804425">
                <a:tc>
                  <a:txBody>
                    <a:bodyPr/>
                    <a:lstStyle/>
                    <a:p>
                      <a:r>
                        <a:rPr lang="en-US" sz="3600" dirty="0" smtClean="0"/>
                        <a:t>medical</a:t>
                      </a:r>
                      <a:endParaRPr lang="en-US" dirty="0"/>
                    </a:p>
                  </a:txBody>
                  <a:tcPr marL="68580" marR="68580"/>
                </a:tc>
                <a:tc>
                  <a:txBody>
                    <a:bodyPr/>
                    <a:lstStyle/>
                    <a:p>
                      <a:r>
                        <a:rPr lang="en-US" sz="3600" dirty="0" smtClean="0"/>
                        <a:t>surgical</a:t>
                      </a:r>
                      <a:endParaRPr lang="en-US" dirty="0"/>
                    </a:p>
                  </a:txBody>
                  <a:tcPr marL="68580" marR="68580"/>
                </a:tc>
                <a:tc>
                  <a:txBody>
                    <a:bodyPr/>
                    <a:lstStyle/>
                    <a:p>
                      <a:r>
                        <a:rPr lang="en-US" sz="3200" dirty="0" smtClean="0"/>
                        <a:t>gynecological</a:t>
                      </a:r>
                      <a:endParaRPr lang="en-US" sz="3200" dirty="0"/>
                    </a:p>
                  </a:txBody>
                  <a:tcPr marL="68580" marR="68580"/>
                </a:tc>
              </a:tr>
              <a:tr h="4105712">
                <a:tc>
                  <a:txBody>
                    <a:bodyPr/>
                    <a:lstStyle/>
                    <a:p>
                      <a:r>
                        <a:rPr lang="en-US" sz="2800" dirty="0" smtClean="0"/>
                        <a:t>Intestinal</a:t>
                      </a:r>
                      <a:r>
                        <a:rPr lang="en-US" sz="2800" baseline="0" dirty="0" smtClean="0"/>
                        <a:t> </a:t>
                      </a:r>
                      <a:r>
                        <a:rPr lang="en-US" sz="2800" dirty="0" smtClean="0"/>
                        <a:t>infestation</a:t>
                      </a:r>
                    </a:p>
                    <a:p>
                      <a:r>
                        <a:rPr lang="en-US" sz="2800" dirty="0" smtClean="0"/>
                        <a:t>UTI</a:t>
                      </a:r>
                    </a:p>
                    <a:p>
                      <a:r>
                        <a:rPr lang="en-US" sz="2800" dirty="0" smtClean="0"/>
                        <a:t>Hepatitis</a:t>
                      </a:r>
                    </a:p>
                    <a:p>
                      <a:r>
                        <a:rPr lang="en-US" sz="2800" dirty="0" smtClean="0"/>
                        <a:t>DKA</a:t>
                      </a:r>
                    </a:p>
                    <a:p>
                      <a:r>
                        <a:rPr lang="en-US" sz="2800" dirty="0" smtClean="0"/>
                        <a:t>uremia</a:t>
                      </a:r>
                      <a:endParaRPr lang="en-US" sz="2800" dirty="0"/>
                    </a:p>
                  </a:txBody>
                  <a:tcPr marL="68580" marR="68580"/>
                </a:tc>
                <a:tc>
                  <a:txBody>
                    <a:bodyPr/>
                    <a:lstStyle/>
                    <a:p>
                      <a:r>
                        <a:rPr lang="en-US" sz="2800" dirty="0" smtClean="0"/>
                        <a:t>Appendicitis</a:t>
                      </a:r>
                    </a:p>
                    <a:p>
                      <a:r>
                        <a:rPr lang="en-US" sz="2800" dirty="0" smtClean="0"/>
                        <a:t>Peptic ulcer</a:t>
                      </a:r>
                    </a:p>
                    <a:p>
                      <a:r>
                        <a:rPr lang="en-US" sz="2800" dirty="0" smtClean="0"/>
                        <a:t>Intestinal obstruction</a:t>
                      </a:r>
                    </a:p>
                    <a:p>
                      <a:r>
                        <a:rPr lang="en-US" sz="2800" dirty="0" smtClean="0"/>
                        <a:t>cholecystitis</a:t>
                      </a:r>
                      <a:endParaRPr lang="en-US" sz="2800" dirty="0"/>
                    </a:p>
                  </a:txBody>
                  <a:tcPr marL="68580" marR="68580"/>
                </a:tc>
                <a:tc>
                  <a:txBody>
                    <a:bodyPr/>
                    <a:lstStyle/>
                    <a:p>
                      <a:r>
                        <a:rPr lang="en-US" sz="2800" dirty="0" smtClean="0"/>
                        <a:t>Twisted ovarian tumor</a:t>
                      </a:r>
                    </a:p>
                    <a:p>
                      <a:r>
                        <a:rPr lang="en-US" sz="2800" dirty="0" smtClean="0"/>
                        <a:t>Red degeneration of fibroid</a:t>
                      </a:r>
                      <a:endParaRPr lang="en-US" sz="2800" dirty="0"/>
                    </a:p>
                  </a:txBody>
                  <a:tcPr marL="68580" marR="68580"/>
                </a:tc>
              </a:tr>
            </a:tbl>
          </a:graphicData>
        </a:graphic>
      </p:graphicFrame>
      <p:sp>
        <p:nvSpPr>
          <p:cNvPr id="5" name="Date Placeholder 4"/>
          <p:cNvSpPr>
            <a:spLocks noGrp="1"/>
          </p:cNvSpPr>
          <p:nvPr>
            <p:ph type="dt" sz="half" idx="10"/>
          </p:nvPr>
        </p:nvSpPr>
        <p:spPr/>
        <p:txBody>
          <a:bodyPr/>
          <a:lstStyle/>
          <a:p>
            <a:fld id="{EBEF612A-C37F-44CC-A3B0-88D34AFA03E0}" type="datetime1">
              <a:rPr lang="en-US" smtClean="0"/>
              <a:t>5/3/2020</a:t>
            </a:fld>
            <a:endParaRPr lang="en-US" dirty="0"/>
          </a:p>
        </p:txBody>
      </p:sp>
      <p:sp>
        <p:nvSpPr>
          <p:cNvPr id="6" name="Slide Number Placeholder 5"/>
          <p:cNvSpPr>
            <a:spLocks noGrp="1"/>
          </p:cNvSpPr>
          <p:nvPr>
            <p:ph type="sldNum" sz="quarter" idx="12"/>
          </p:nvPr>
        </p:nvSpPr>
        <p:spPr/>
        <p:txBody>
          <a:bodyPr/>
          <a:lstStyle/>
          <a:p>
            <a:fld id="{4A2B5051-6EEF-4235-8B22-024F020AED2B}" type="slidenum">
              <a:rPr lang="en-US" smtClean="0"/>
              <a:pPr/>
              <a:t>134</a:t>
            </a:fld>
            <a:endParaRPr lang="en-US" dirty="0"/>
          </a:p>
        </p:txBody>
      </p:sp>
    </p:spTree>
    <p:extLst>
      <p:ext uri="{BB962C8B-B14F-4D97-AF65-F5344CB8AC3E}">
        <p14:creationId xmlns:p14="http://schemas.microsoft.com/office/powerpoint/2010/main" val="2792426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584" y="131763"/>
            <a:ext cx="8429625" cy="1325563"/>
          </a:xfrm>
        </p:spPr>
        <p:txBody>
          <a:bodyPr>
            <a:normAutofit/>
          </a:bodyPr>
          <a:lstStyle/>
          <a:p>
            <a:pPr algn="ctr"/>
            <a:r>
              <a:rPr lang="en-US" sz="6600" b="1" dirty="0" smtClean="0">
                <a:solidFill>
                  <a:srgbClr val="00B0F0"/>
                </a:solidFill>
              </a:rPr>
              <a:t>Investigations </a:t>
            </a:r>
            <a:endParaRPr lang="en-US" sz="6600" b="1" dirty="0">
              <a:solidFill>
                <a:srgbClr val="00B0F0"/>
              </a:solidFill>
            </a:endParaRPr>
          </a:p>
        </p:txBody>
      </p:sp>
      <p:sp>
        <p:nvSpPr>
          <p:cNvPr id="3" name="Content Placeholder 2"/>
          <p:cNvSpPr>
            <a:spLocks noGrp="1"/>
          </p:cNvSpPr>
          <p:nvPr>
            <p:ph idx="1"/>
          </p:nvPr>
        </p:nvSpPr>
        <p:spPr>
          <a:xfrm>
            <a:off x="278607" y="1457325"/>
            <a:ext cx="8668940" cy="4668839"/>
          </a:xfrm>
        </p:spPr>
        <p:txBody>
          <a:bodyPr>
            <a:normAutofit fontScale="85000" lnSpcReduction="20000"/>
          </a:bodyPr>
          <a:lstStyle/>
          <a:p>
            <a:r>
              <a:rPr lang="en-US" b="1" i="1" dirty="0" smtClean="0"/>
              <a:t>U/A:</a:t>
            </a:r>
          </a:p>
          <a:p>
            <a:pPr lvl="1"/>
            <a:r>
              <a:rPr lang="en-US" dirty="0" smtClean="0"/>
              <a:t>small, dark color, high specific gravity,acetone,diminished or even absent Cl</a:t>
            </a:r>
          </a:p>
          <a:p>
            <a:r>
              <a:rPr lang="en-US" b="1" i="1" dirty="0" smtClean="0"/>
              <a:t>Biochemical &amp; circular change</a:t>
            </a:r>
            <a:r>
              <a:rPr lang="en-US" dirty="0" smtClean="0"/>
              <a:t>:</a:t>
            </a:r>
          </a:p>
          <a:p>
            <a:r>
              <a:rPr lang="en-US" b="1" i="1" dirty="0" smtClean="0"/>
              <a:t>Ophthalmologic exam</a:t>
            </a:r>
          </a:p>
          <a:p>
            <a:pPr lvl="1"/>
            <a:r>
              <a:rPr lang="en-US" dirty="0" smtClean="0"/>
              <a:t>Retinal hemorrhage &amp; detachment is unfavorable signs</a:t>
            </a:r>
          </a:p>
          <a:p>
            <a:r>
              <a:rPr lang="en-US" b="1" i="1" dirty="0" smtClean="0"/>
              <a:t>ECG</a:t>
            </a:r>
          </a:p>
          <a:p>
            <a:pPr lvl="1"/>
            <a:r>
              <a:rPr lang="en-US" dirty="0" smtClean="0"/>
              <a:t>Abnormal serum potassium level</a:t>
            </a:r>
          </a:p>
          <a:p>
            <a:r>
              <a:rPr lang="en-US" b="1" i="1" dirty="0" smtClean="0"/>
              <a:t>Transient Lab. abnormalities occur</a:t>
            </a:r>
            <a:r>
              <a:rPr lang="en-US" dirty="0" smtClean="0"/>
              <a:t>:</a:t>
            </a:r>
          </a:p>
          <a:p>
            <a:pPr lvl="1"/>
            <a:r>
              <a:rPr lang="en-US" dirty="0" smtClean="0"/>
              <a:t>Suppressed TSH or elevated free thyroxin</a:t>
            </a:r>
          </a:p>
          <a:p>
            <a:pPr lvl="1"/>
            <a:r>
              <a:rPr lang="en-US" dirty="0" smtClean="0"/>
              <a:t>Elevated liver enzymes,bilirubin, amylase, lipase &amp; </a:t>
            </a:r>
          </a:p>
          <a:p>
            <a:pPr lvl="1"/>
            <a:r>
              <a:rPr lang="en-US" dirty="0" smtClean="0"/>
              <a:t>Altered electrolytes(loss of Na,K,&amp; Cl)</a:t>
            </a:r>
          </a:p>
        </p:txBody>
      </p:sp>
      <p:sp>
        <p:nvSpPr>
          <p:cNvPr id="4" name="Date Placeholder 3"/>
          <p:cNvSpPr>
            <a:spLocks noGrp="1"/>
          </p:cNvSpPr>
          <p:nvPr>
            <p:ph type="dt" sz="half" idx="10"/>
          </p:nvPr>
        </p:nvSpPr>
        <p:spPr/>
        <p:txBody>
          <a:bodyPr/>
          <a:lstStyle/>
          <a:p>
            <a:fld id="{2F676FF3-A14A-462B-95A2-3EECD6E62D1D}"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135</a:t>
            </a:fld>
            <a:endParaRPr lang="en-US"/>
          </a:p>
        </p:txBody>
      </p:sp>
    </p:spTree>
    <p:extLst>
      <p:ext uri="{BB962C8B-B14F-4D97-AF65-F5344CB8AC3E}">
        <p14:creationId xmlns:p14="http://schemas.microsoft.com/office/powerpoint/2010/main" val="34712182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763588"/>
          </a:xfrm>
        </p:spPr>
        <p:txBody>
          <a:bodyPr>
            <a:normAutofit fontScale="90000"/>
          </a:bodyPr>
          <a:lstStyle/>
          <a:p>
            <a:pPr algn="ctr"/>
            <a:r>
              <a:rPr lang="en-US" sz="6600" dirty="0" smtClean="0">
                <a:solidFill>
                  <a:srgbClr val="00B0F0"/>
                </a:solidFill>
              </a:rPr>
              <a:t>Diagnosis</a:t>
            </a:r>
            <a:endParaRPr lang="en-US" dirty="0">
              <a:solidFill>
                <a:srgbClr val="00B0F0"/>
              </a:solidFill>
            </a:endParaRPr>
          </a:p>
        </p:txBody>
      </p:sp>
      <p:sp>
        <p:nvSpPr>
          <p:cNvPr id="3" name="Content Placeholder 2"/>
          <p:cNvSpPr>
            <a:spLocks noGrp="1"/>
          </p:cNvSpPr>
          <p:nvPr>
            <p:ph idx="1"/>
          </p:nvPr>
        </p:nvSpPr>
        <p:spPr>
          <a:xfrm>
            <a:off x="85726" y="1357314"/>
            <a:ext cx="8893968" cy="4819650"/>
          </a:xfrm>
        </p:spPr>
        <p:txBody>
          <a:bodyPr>
            <a:normAutofit/>
          </a:bodyPr>
          <a:lstStyle/>
          <a:p>
            <a:r>
              <a:rPr lang="en-US" sz="4000" dirty="0" smtClean="0"/>
              <a:t>The Px is to be confirmed first</a:t>
            </a:r>
          </a:p>
          <a:p>
            <a:r>
              <a:rPr lang="en-US" sz="4000" b="1" i="1" dirty="0" smtClean="0"/>
              <a:t>U/S:</a:t>
            </a:r>
          </a:p>
          <a:p>
            <a:pPr lvl="1"/>
            <a:r>
              <a:rPr lang="en-US" sz="3600" dirty="0" smtClean="0"/>
              <a:t>to confirm Px</a:t>
            </a:r>
          </a:p>
          <a:p>
            <a:pPr lvl="1"/>
            <a:r>
              <a:rPr lang="en-US" sz="3600" dirty="0" smtClean="0"/>
              <a:t>To exclude other obstetrics( hydatid mole, multiple Px, gynecologic, surgical or medical causes of vomiting)</a:t>
            </a:r>
            <a:endParaRPr lang="en-US" sz="3600" dirty="0"/>
          </a:p>
        </p:txBody>
      </p:sp>
      <p:sp>
        <p:nvSpPr>
          <p:cNvPr id="4" name="Date Placeholder 3"/>
          <p:cNvSpPr>
            <a:spLocks noGrp="1"/>
          </p:cNvSpPr>
          <p:nvPr>
            <p:ph type="dt" sz="half" idx="10"/>
          </p:nvPr>
        </p:nvSpPr>
        <p:spPr/>
        <p:txBody>
          <a:bodyPr/>
          <a:lstStyle/>
          <a:p>
            <a:fld id="{FE380CCB-1676-445F-80C8-113AE49BC006}"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136</a:t>
            </a:fld>
            <a:endParaRPr lang="en-US"/>
          </a:p>
        </p:txBody>
      </p:sp>
    </p:spTree>
    <p:extLst>
      <p:ext uri="{BB962C8B-B14F-4D97-AF65-F5344CB8AC3E}">
        <p14:creationId xmlns:p14="http://schemas.microsoft.com/office/powerpoint/2010/main" val="2693723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5066" y="0"/>
            <a:ext cx="7133034" cy="914400"/>
          </a:xfrm>
        </p:spPr>
        <p:txBody>
          <a:bodyPr>
            <a:normAutofit fontScale="90000"/>
          </a:bodyPr>
          <a:lstStyle/>
          <a:p>
            <a:r>
              <a:rPr lang="en-US" sz="6000" b="1" dirty="0" smtClean="0">
                <a:solidFill>
                  <a:srgbClr val="00B0F0"/>
                </a:solidFill>
              </a:rPr>
              <a:t>Rx of HEG</a:t>
            </a:r>
            <a:endParaRPr lang="en-US" sz="6000" b="1" dirty="0">
              <a:solidFill>
                <a:srgbClr val="00B0F0"/>
              </a:solidFill>
            </a:endParaRPr>
          </a:p>
        </p:txBody>
      </p:sp>
      <p:sp>
        <p:nvSpPr>
          <p:cNvPr id="3" name="Content Placeholder 2"/>
          <p:cNvSpPr>
            <a:spLocks noGrp="1"/>
          </p:cNvSpPr>
          <p:nvPr>
            <p:ph idx="1"/>
          </p:nvPr>
        </p:nvSpPr>
        <p:spPr>
          <a:xfrm>
            <a:off x="157163" y="1029493"/>
            <a:ext cx="8829675" cy="5211765"/>
          </a:xfrm>
        </p:spPr>
        <p:txBody>
          <a:bodyPr>
            <a:normAutofit/>
          </a:bodyPr>
          <a:lstStyle/>
          <a:p>
            <a:pPr>
              <a:buNone/>
            </a:pPr>
            <a:r>
              <a:rPr lang="en-US" sz="3200" b="1" i="1" dirty="0" smtClean="0"/>
              <a:t>Mx principles</a:t>
            </a:r>
          </a:p>
          <a:p>
            <a:pPr lvl="1">
              <a:buFont typeface="Wingdings" pitchFamily="2" charset="2"/>
              <a:buChar char="ü"/>
            </a:pPr>
            <a:r>
              <a:rPr lang="en-US" sz="2800" dirty="0" smtClean="0"/>
              <a:t>To control vomiting</a:t>
            </a:r>
          </a:p>
          <a:p>
            <a:pPr lvl="1">
              <a:buFont typeface="Wingdings" pitchFamily="2" charset="2"/>
              <a:buChar char="ü"/>
            </a:pPr>
            <a:r>
              <a:rPr lang="en-US" sz="2800" dirty="0" smtClean="0"/>
              <a:t>To correct fluid &amp; electrolytes</a:t>
            </a:r>
          </a:p>
          <a:p>
            <a:pPr lvl="1">
              <a:buFont typeface="Wingdings" pitchFamily="2" charset="2"/>
              <a:buChar char="ü"/>
            </a:pPr>
            <a:r>
              <a:rPr lang="en-US" sz="2800" dirty="0" smtClean="0"/>
              <a:t>To correct metabolic disturbance(acidosis &amp; alkalosis)</a:t>
            </a:r>
          </a:p>
          <a:p>
            <a:pPr lvl="1">
              <a:buFont typeface="Wingdings" pitchFamily="2" charset="2"/>
              <a:buChar char="ü"/>
            </a:pPr>
            <a:r>
              <a:rPr lang="en-US" sz="2800" dirty="0" smtClean="0"/>
              <a:t>To prevent serious complications</a:t>
            </a:r>
          </a:p>
          <a:p>
            <a:pPr>
              <a:buFont typeface="Wingdings" pitchFamily="2" charset="2"/>
              <a:buChar char="q"/>
            </a:pPr>
            <a:r>
              <a:rPr lang="en-US" sz="3200" b="1" i="1" dirty="0" smtClean="0"/>
              <a:t> If It is primarily  symptomatic</a:t>
            </a:r>
            <a:endParaRPr lang="en-US" sz="3200" b="1" i="1" dirty="0"/>
          </a:p>
          <a:p>
            <a:r>
              <a:rPr lang="en-US" sz="3200" dirty="0" smtClean="0"/>
              <a:t>Frequent, small, dry meals that favor protein over carbohydrates &amp;  liquids over solids</a:t>
            </a:r>
          </a:p>
        </p:txBody>
      </p:sp>
      <p:sp>
        <p:nvSpPr>
          <p:cNvPr id="4" name="Date Placeholder 3"/>
          <p:cNvSpPr>
            <a:spLocks noGrp="1"/>
          </p:cNvSpPr>
          <p:nvPr>
            <p:ph type="dt" sz="half" idx="10"/>
          </p:nvPr>
        </p:nvSpPr>
        <p:spPr/>
        <p:txBody>
          <a:bodyPr/>
          <a:lstStyle/>
          <a:p>
            <a:fld id="{8A938F82-81A1-481E-9957-67A04A874FED}"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137</a:t>
            </a:fld>
            <a:endParaRPr lang="en-US"/>
          </a:p>
        </p:txBody>
      </p:sp>
    </p:spTree>
    <p:extLst>
      <p:ext uri="{BB962C8B-B14F-4D97-AF65-F5344CB8AC3E}">
        <p14:creationId xmlns:p14="http://schemas.microsoft.com/office/powerpoint/2010/main" val="1653395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304800"/>
            <a:ext cx="6172200" cy="639762"/>
          </a:xfrm>
        </p:spPr>
        <p:txBody>
          <a:bodyPr>
            <a:normAutofit fontScale="90000"/>
          </a:bodyPr>
          <a:lstStyle/>
          <a:p>
            <a:r>
              <a:rPr lang="en-US" dirty="0" smtClean="0"/>
              <a:t>Con’t…</a:t>
            </a:r>
            <a:endParaRPr lang="en-US" dirty="0"/>
          </a:p>
        </p:txBody>
      </p:sp>
      <p:sp>
        <p:nvSpPr>
          <p:cNvPr id="3" name="Content Placeholder 2"/>
          <p:cNvSpPr>
            <a:spLocks noGrp="1"/>
          </p:cNvSpPr>
          <p:nvPr>
            <p:ph idx="1"/>
          </p:nvPr>
        </p:nvSpPr>
        <p:spPr>
          <a:xfrm>
            <a:off x="85725" y="800100"/>
            <a:ext cx="8958262" cy="5326064"/>
          </a:xfrm>
        </p:spPr>
        <p:txBody>
          <a:bodyPr>
            <a:normAutofit fontScale="92500" lnSpcReduction="20000"/>
          </a:bodyPr>
          <a:lstStyle/>
          <a:p>
            <a:r>
              <a:rPr lang="en-US" sz="4400" b="1" i="1" dirty="0" smtClean="0">
                <a:solidFill>
                  <a:srgbClr val="00B0F0"/>
                </a:solidFill>
              </a:rPr>
              <a:t>Fluid</a:t>
            </a:r>
            <a:r>
              <a:rPr lang="en-US" sz="4400" dirty="0" smtClean="0">
                <a:solidFill>
                  <a:srgbClr val="00B0F0"/>
                </a:solidFill>
              </a:rPr>
              <a:t> </a:t>
            </a:r>
          </a:p>
          <a:p>
            <a:pPr lvl="1"/>
            <a:r>
              <a:rPr lang="en-US" sz="2800" dirty="0" smtClean="0"/>
              <a:t>Withheld oral fluids for at least 24hr</a:t>
            </a:r>
          </a:p>
          <a:p>
            <a:pPr lvl="1"/>
            <a:r>
              <a:rPr lang="en-US" sz="2800" dirty="0" smtClean="0"/>
              <a:t>Total amount of fluid/24 hr approximates 3L of w/c ½ is 5% dextrose &amp; ½ is R/L solution</a:t>
            </a:r>
          </a:p>
          <a:p>
            <a:pPr lvl="1"/>
            <a:r>
              <a:rPr lang="en-US" sz="2800" dirty="0" smtClean="0"/>
              <a:t>Extra amount of 5% dextrose equal to the amount of vomitus &amp; urine in 24 hr, is to be added</a:t>
            </a:r>
          </a:p>
          <a:p>
            <a:r>
              <a:rPr lang="en-US" sz="4800" b="1" i="1" dirty="0" smtClean="0">
                <a:solidFill>
                  <a:srgbClr val="00B0F0"/>
                </a:solidFill>
              </a:rPr>
              <a:t>Drugs</a:t>
            </a:r>
          </a:p>
          <a:p>
            <a:pPr lvl="1"/>
            <a:r>
              <a:rPr lang="en-US" sz="3200" dirty="0" smtClean="0"/>
              <a:t> antiemetic drugs:promethazine 25mg or prochlorperazin 5mg ,metoclopramide</a:t>
            </a:r>
          </a:p>
          <a:p>
            <a:pPr lvl="1"/>
            <a:r>
              <a:rPr lang="en-US" sz="3200" dirty="0" smtClean="0"/>
              <a:t>Hydrocortisone 100mg Iv in the drip in case of hypotension</a:t>
            </a:r>
          </a:p>
          <a:p>
            <a:pPr lvl="1"/>
            <a:r>
              <a:rPr lang="en-US" sz="3200" dirty="0" smtClean="0"/>
              <a:t>Nutritional support: vitamin  B1,B6,C &amp; B12</a:t>
            </a:r>
            <a:endParaRPr lang="en-US" sz="3200" dirty="0"/>
          </a:p>
        </p:txBody>
      </p:sp>
      <p:sp>
        <p:nvSpPr>
          <p:cNvPr id="4" name="Date Placeholder 3"/>
          <p:cNvSpPr>
            <a:spLocks noGrp="1"/>
          </p:cNvSpPr>
          <p:nvPr>
            <p:ph type="dt" sz="half" idx="10"/>
          </p:nvPr>
        </p:nvSpPr>
        <p:spPr/>
        <p:txBody>
          <a:bodyPr/>
          <a:lstStyle/>
          <a:p>
            <a:fld id="{36EEC5BA-3FBC-448D-898C-807FBE464734}"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138</a:t>
            </a:fld>
            <a:endParaRPr lang="en-US"/>
          </a:p>
        </p:txBody>
      </p:sp>
    </p:spTree>
    <p:extLst>
      <p:ext uri="{BB962C8B-B14F-4D97-AF65-F5344CB8AC3E}">
        <p14:creationId xmlns:p14="http://schemas.microsoft.com/office/powerpoint/2010/main" val="3639565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1463" y="185739"/>
            <a:ext cx="8601075" cy="1325563"/>
          </a:xfrm>
        </p:spPr>
        <p:txBody>
          <a:bodyPr>
            <a:normAutofit fontScale="90000"/>
          </a:bodyPr>
          <a:lstStyle/>
          <a:p>
            <a:pPr algn="ctr"/>
            <a:r>
              <a:rPr lang="en-US" b="1" dirty="0" smtClean="0">
                <a:solidFill>
                  <a:srgbClr val="00B0F0"/>
                </a:solidFill>
              </a:rPr>
              <a:t>HEG Chart should be used daily to know the progress </a:t>
            </a:r>
            <a:endParaRPr lang="en-US" b="1" dirty="0">
              <a:solidFill>
                <a:srgbClr val="00B0F0"/>
              </a:solidFill>
            </a:endParaRPr>
          </a:p>
        </p:txBody>
      </p:sp>
      <p:sp>
        <p:nvSpPr>
          <p:cNvPr id="3" name="Content Placeholder 2"/>
          <p:cNvSpPr>
            <a:spLocks noGrp="1"/>
          </p:cNvSpPr>
          <p:nvPr>
            <p:ph idx="1"/>
          </p:nvPr>
        </p:nvSpPr>
        <p:spPr>
          <a:xfrm>
            <a:off x="1" y="1690688"/>
            <a:ext cx="8936831" cy="4486275"/>
          </a:xfrm>
        </p:spPr>
        <p:txBody>
          <a:bodyPr>
            <a:normAutofit fontScale="77500" lnSpcReduction="20000"/>
          </a:bodyPr>
          <a:lstStyle/>
          <a:p>
            <a:pPr lvl="1"/>
            <a:r>
              <a:rPr lang="en-US" sz="4800" dirty="0" smtClean="0"/>
              <a:t>includes: </a:t>
            </a:r>
          </a:p>
          <a:p>
            <a:pPr lvl="2"/>
            <a:r>
              <a:rPr lang="en-US" sz="4400" dirty="0" smtClean="0"/>
              <a:t>V/S twice daily</a:t>
            </a:r>
          </a:p>
          <a:p>
            <a:pPr lvl="2"/>
            <a:r>
              <a:rPr lang="en-US" sz="4400" dirty="0" smtClean="0"/>
              <a:t>Intake-out put</a:t>
            </a:r>
          </a:p>
          <a:p>
            <a:pPr lvl="2"/>
            <a:r>
              <a:rPr lang="en-US" sz="4400" dirty="0" smtClean="0"/>
              <a:t>Urine for aceton,protine,bile,</a:t>
            </a:r>
          </a:p>
          <a:p>
            <a:pPr lvl="2"/>
            <a:r>
              <a:rPr lang="en-US" sz="4400" dirty="0" smtClean="0"/>
              <a:t>Blood biochemistry</a:t>
            </a:r>
          </a:p>
          <a:p>
            <a:pPr lvl="2"/>
            <a:r>
              <a:rPr lang="en-US" sz="4400" dirty="0" smtClean="0"/>
              <a:t>ECG</a:t>
            </a:r>
          </a:p>
          <a:p>
            <a:pPr lvl="1"/>
            <a:r>
              <a:rPr lang="en-US" sz="4800" dirty="0"/>
              <a:t>Termination of </a:t>
            </a:r>
            <a:r>
              <a:rPr lang="en-US" sz="4800" dirty="0" smtClean="0"/>
              <a:t>pregnancy</a:t>
            </a:r>
          </a:p>
          <a:p>
            <a:pPr lvl="2"/>
            <a:r>
              <a:rPr lang="en-US" sz="4400" i="1" dirty="0" smtClean="0"/>
              <a:t>Only </a:t>
            </a:r>
            <a:r>
              <a:rPr lang="en-US" sz="4400" i="1" dirty="0"/>
              <a:t>in case of intractable HEG</a:t>
            </a:r>
          </a:p>
          <a:p>
            <a:pPr lvl="2"/>
            <a:endParaRPr lang="en-US" sz="4400" dirty="0" smtClean="0"/>
          </a:p>
          <a:p>
            <a:endParaRPr lang="en-US" dirty="0"/>
          </a:p>
        </p:txBody>
      </p:sp>
      <p:sp>
        <p:nvSpPr>
          <p:cNvPr id="4" name="Date Placeholder 3"/>
          <p:cNvSpPr>
            <a:spLocks noGrp="1"/>
          </p:cNvSpPr>
          <p:nvPr>
            <p:ph type="dt" sz="half" idx="10"/>
          </p:nvPr>
        </p:nvSpPr>
        <p:spPr/>
        <p:txBody>
          <a:bodyPr/>
          <a:lstStyle/>
          <a:p>
            <a:fld id="{0C41559A-147E-428D-9262-4B2A2BECD6A0}"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139</a:t>
            </a:fld>
            <a:endParaRPr lang="en-US"/>
          </a:p>
        </p:txBody>
      </p:sp>
    </p:spTree>
    <p:extLst>
      <p:ext uri="{BB962C8B-B14F-4D97-AF65-F5344CB8AC3E}">
        <p14:creationId xmlns:p14="http://schemas.microsoft.com/office/powerpoint/2010/main" val="12109402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endParaRPr lang="en-US" dirty="0"/>
          </a:p>
        </p:txBody>
      </p:sp>
      <p:sp>
        <p:nvSpPr>
          <p:cNvPr id="3" name="Content Placeholder 2"/>
          <p:cNvSpPr>
            <a:spLocks noGrp="1"/>
          </p:cNvSpPr>
          <p:nvPr>
            <p:ph sz="quarter" idx="1"/>
          </p:nvPr>
        </p:nvSpPr>
        <p:spPr>
          <a:xfrm>
            <a:off x="609600" y="1524000"/>
            <a:ext cx="8229600" cy="4602165"/>
          </a:xfrm>
        </p:spPr>
        <p:txBody>
          <a:bodyPr>
            <a:normAutofit/>
          </a:bodyPr>
          <a:lstStyle/>
          <a:p>
            <a:r>
              <a:rPr lang="en-US" sz="2400" dirty="0"/>
              <a:t>Amount of fetomaternal hemorrhage necessary to cause immunization  varies probably due to</a:t>
            </a:r>
          </a:p>
          <a:p>
            <a:pPr>
              <a:buNone/>
            </a:pPr>
            <a:r>
              <a:rPr lang="en-US" sz="2400" dirty="0"/>
              <a:t>      -immunogenic capacity of the Rh +ve RBCs</a:t>
            </a:r>
          </a:p>
          <a:p>
            <a:pPr>
              <a:buNone/>
            </a:pPr>
            <a:r>
              <a:rPr lang="en-US" sz="2400" dirty="0"/>
              <a:t>      - and immune responsiveness of the mother</a:t>
            </a:r>
          </a:p>
          <a:p>
            <a:r>
              <a:rPr lang="en-US" sz="2400" dirty="0"/>
              <a:t>As small as </a:t>
            </a:r>
            <a:r>
              <a:rPr lang="en-US" sz="2400" b="1" dirty="0">
                <a:solidFill>
                  <a:srgbClr val="FF0000"/>
                </a:solidFill>
              </a:rPr>
              <a:t>0.1ml </a:t>
            </a:r>
            <a:r>
              <a:rPr lang="en-US" sz="2400" dirty="0"/>
              <a:t>of Rh +ve RBCs  shown to sensitize </a:t>
            </a:r>
            <a:r>
              <a:rPr lang="en-US" sz="2400" b="1" dirty="0">
                <a:solidFill>
                  <a:srgbClr val="FF0000"/>
                </a:solidFill>
              </a:rPr>
              <a:t>3% </a:t>
            </a:r>
            <a:r>
              <a:rPr lang="en-US" sz="2400" dirty="0"/>
              <a:t>of</a:t>
            </a:r>
          </a:p>
          <a:p>
            <a:pPr>
              <a:buNone/>
            </a:pPr>
            <a:r>
              <a:rPr lang="en-US" sz="2400" dirty="0"/>
              <a:t>        </a:t>
            </a:r>
            <a:r>
              <a:rPr lang="en-US" sz="2400" dirty="0" err="1"/>
              <a:t>Rh-Ve</a:t>
            </a:r>
            <a:r>
              <a:rPr lang="en-US" sz="2400" dirty="0"/>
              <a:t> volunteers</a:t>
            </a:r>
          </a:p>
          <a:p>
            <a:pPr>
              <a:buFont typeface="Courier New" pitchFamily="49" charset="0"/>
              <a:buChar char="o"/>
            </a:pPr>
            <a:r>
              <a:rPr lang="en-US" sz="2400" dirty="0"/>
              <a:t>Over all about 16 % of Rh-ve women will become isoimmunized by their 1</a:t>
            </a:r>
            <a:r>
              <a:rPr lang="en-US" sz="2400" baseline="30000" dirty="0"/>
              <a:t>st</a:t>
            </a:r>
            <a:r>
              <a:rPr lang="en-US" sz="2400" dirty="0"/>
              <a:t> Rh-incompatible but ABO compatible pregnancy , if not treated with Rh immunoglobulin</a:t>
            </a:r>
          </a:p>
          <a:p>
            <a:pPr>
              <a:buNone/>
            </a:pPr>
            <a:endParaRPr lang="en-US" sz="2400" dirty="0"/>
          </a:p>
          <a:p>
            <a:pPr>
              <a:buNone/>
            </a:pPr>
            <a:endParaRPr lang="en-US" sz="2400" dirty="0"/>
          </a:p>
        </p:txBody>
      </p:sp>
      <p:sp>
        <p:nvSpPr>
          <p:cNvPr id="4" name="Date Placeholder 3"/>
          <p:cNvSpPr>
            <a:spLocks noGrp="1"/>
          </p:cNvSpPr>
          <p:nvPr>
            <p:ph type="dt" sz="half" idx="10"/>
          </p:nvPr>
        </p:nvSpPr>
        <p:spPr/>
        <p:txBody>
          <a:bodyPr/>
          <a:lstStyle/>
          <a:p>
            <a:fld id="{350C0306-CBC7-48AA-99EA-1CA77787D73A}"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14</a:t>
            </a:fld>
            <a:endParaRPr lang="en-US"/>
          </a:p>
        </p:txBody>
      </p:sp>
    </p:spTree>
    <p:extLst>
      <p:ext uri="{BB962C8B-B14F-4D97-AF65-F5344CB8AC3E}">
        <p14:creationId xmlns:p14="http://schemas.microsoft.com/office/powerpoint/2010/main" val="505022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Malaria </a:t>
            </a:r>
            <a:endParaRPr lang="en-US" dirty="0"/>
          </a:p>
        </p:txBody>
      </p:sp>
      <p:sp>
        <p:nvSpPr>
          <p:cNvPr id="3" name="Content Placeholder 2"/>
          <p:cNvSpPr>
            <a:spLocks noGrp="1"/>
          </p:cNvSpPr>
          <p:nvPr>
            <p:ph idx="1"/>
          </p:nvPr>
        </p:nvSpPr>
        <p:spPr/>
        <p:txBody>
          <a:bodyPr/>
          <a:lstStyle/>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140</a:t>
            </a:fld>
            <a:endParaRPr lang="en-US"/>
          </a:p>
        </p:txBody>
      </p:sp>
    </p:spTree>
    <p:extLst>
      <p:ext uri="{BB962C8B-B14F-4D97-AF65-F5344CB8AC3E}">
        <p14:creationId xmlns:p14="http://schemas.microsoft.com/office/powerpoint/2010/main" val="988181850"/>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Objectives</a:t>
            </a:r>
            <a:br>
              <a:rPr lang="en-US" dirty="0" smtClean="0"/>
            </a:br>
            <a:endParaRPr lang="en-US" dirty="0"/>
          </a:p>
        </p:txBody>
      </p:sp>
      <p:sp>
        <p:nvSpPr>
          <p:cNvPr id="3" name="Content Placeholder 2"/>
          <p:cNvSpPr>
            <a:spLocks noGrp="1"/>
          </p:cNvSpPr>
          <p:nvPr>
            <p:ph idx="1"/>
          </p:nvPr>
        </p:nvSpPr>
        <p:spPr/>
        <p:txBody>
          <a:bodyPr/>
          <a:lstStyle/>
          <a:p>
            <a:r>
              <a:rPr lang="en-US" dirty="0"/>
              <a:t>At the end of this session the student will able to </a:t>
            </a:r>
            <a:r>
              <a:rPr lang="en-US" dirty="0" smtClean="0"/>
              <a:t>:</a:t>
            </a:r>
          </a:p>
          <a:p>
            <a:r>
              <a:rPr lang="en-US" dirty="0" smtClean="0"/>
              <a:t>Identify effect of Malaria on Pregnancy </a:t>
            </a:r>
            <a:endParaRPr lang="en-US" dirty="0"/>
          </a:p>
          <a:p>
            <a:r>
              <a:rPr lang="en-US" dirty="0"/>
              <a:t>Diagnose Malaria</a:t>
            </a:r>
          </a:p>
          <a:p>
            <a:r>
              <a:rPr lang="en-US" dirty="0"/>
              <a:t>Manage and/ or refer Malaria</a:t>
            </a:r>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141</a:t>
            </a:fld>
            <a:endParaRPr lang="en-US"/>
          </a:p>
        </p:txBody>
      </p:sp>
    </p:spTree>
    <p:extLst>
      <p:ext uri="{BB962C8B-B14F-4D97-AF65-F5344CB8AC3E}">
        <p14:creationId xmlns:p14="http://schemas.microsoft.com/office/powerpoint/2010/main" val="401111239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AutoShape 2"/>
          <p:cNvSpPr>
            <a:spLocks noGrp="1" noChangeArrowheads="1"/>
          </p:cNvSpPr>
          <p:nvPr>
            <p:ph type="title"/>
          </p:nvPr>
        </p:nvSpPr>
        <p:spPr/>
        <p:txBody>
          <a:bodyPr/>
          <a:lstStyle/>
          <a:p>
            <a:r>
              <a:rPr lang="en-US"/>
              <a:t>Effect of pregnancy on malaria</a:t>
            </a:r>
          </a:p>
        </p:txBody>
      </p:sp>
      <p:sp>
        <p:nvSpPr>
          <p:cNvPr id="39939" name="Rectangle 3"/>
          <p:cNvSpPr>
            <a:spLocks noGrp="1" noChangeArrowheads="1"/>
          </p:cNvSpPr>
          <p:nvPr>
            <p:ph type="body" idx="1"/>
          </p:nvPr>
        </p:nvSpPr>
        <p:spPr>
          <a:xfrm>
            <a:off x="609600" y="1371600"/>
            <a:ext cx="8229600" cy="4724400"/>
          </a:xfrm>
        </p:spPr>
        <p:txBody>
          <a:bodyPr>
            <a:normAutofit/>
          </a:bodyPr>
          <a:lstStyle/>
          <a:p>
            <a:pPr>
              <a:buFont typeface="Wingdings" panose="05000000000000000000" pitchFamily="2" charset="2"/>
              <a:buNone/>
            </a:pPr>
            <a:r>
              <a:rPr lang="en-US" b="1" dirty="0">
                <a:sym typeface="Wingdings" panose="05000000000000000000" pitchFamily="2" charset="2"/>
              </a:rPr>
              <a:t></a:t>
            </a:r>
            <a:r>
              <a:rPr lang="en-US" b="1" dirty="0"/>
              <a:t>Break down of acquired malarial immunity	- immunosuppression of pregnancy		- increased protein demand			- parasite sequestration in placenta</a:t>
            </a:r>
          </a:p>
          <a:p>
            <a:r>
              <a:rPr lang="en-US" b="1" dirty="0"/>
              <a:t>Break down most marked in 1</a:t>
            </a:r>
            <a:r>
              <a:rPr lang="en-US" b="1" baseline="30000" dirty="0"/>
              <a:t>st</a:t>
            </a:r>
            <a:r>
              <a:rPr lang="en-US" b="1" dirty="0"/>
              <a:t> pregnancy</a:t>
            </a:r>
          </a:p>
          <a:p>
            <a:r>
              <a:rPr lang="en-US" b="1" dirty="0"/>
              <a:t>Febrile attacks more in 3</a:t>
            </a:r>
            <a:r>
              <a:rPr lang="en-US" b="1" baseline="30000" dirty="0"/>
              <a:t>rd</a:t>
            </a:r>
            <a:r>
              <a:rPr lang="en-US" b="1" dirty="0"/>
              <a:t> trimester.</a:t>
            </a:r>
          </a:p>
          <a:p>
            <a:r>
              <a:rPr lang="en-US" b="1" dirty="0"/>
              <a:t>The effect persists for 60 days postpartum.</a:t>
            </a:r>
          </a:p>
        </p:txBody>
      </p:sp>
      <p:sp>
        <p:nvSpPr>
          <p:cNvPr id="2" name="Date Placeholder 1"/>
          <p:cNvSpPr>
            <a:spLocks noGrp="1"/>
          </p:cNvSpPr>
          <p:nvPr>
            <p:ph type="dt" sz="half" idx="10"/>
          </p:nvPr>
        </p:nvSpPr>
        <p:spPr/>
        <p:txBody>
          <a:bodyPr/>
          <a:lstStyle/>
          <a:p>
            <a:fld id="{510C19D8-CDA8-45C9-841F-3AC18A1D02DA}"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142</a:t>
            </a:fld>
            <a:endParaRPr lang="en-US"/>
          </a:p>
        </p:txBody>
      </p:sp>
    </p:spTree>
    <p:extLst>
      <p:ext uri="{BB962C8B-B14F-4D97-AF65-F5344CB8AC3E}">
        <p14:creationId xmlns:p14="http://schemas.microsoft.com/office/powerpoint/2010/main" val="25232342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Grp="1" noChangeArrowheads="1"/>
          </p:cNvSpPr>
          <p:nvPr>
            <p:ph type="title"/>
          </p:nvPr>
        </p:nvSpPr>
        <p:spPr/>
        <p:txBody>
          <a:bodyPr/>
          <a:lstStyle/>
          <a:p>
            <a:r>
              <a:rPr lang="en-US"/>
              <a:t>Contd.</a:t>
            </a:r>
          </a:p>
        </p:txBody>
      </p:sp>
      <p:sp>
        <p:nvSpPr>
          <p:cNvPr id="40963" name="Rectangle 3"/>
          <p:cNvSpPr>
            <a:spLocks noGrp="1" noChangeArrowheads="1"/>
          </p:cNvSpPr>
          <p:nvPr>
            <p:ph type="body" idx="1"/>
          </p:nvPr>
        </p:nvSpPr>
        <p:spPr/>
        <p:txBody>
          <a:bodyPr/>
          <a:lstStyle/>
          <a:p>
            <a:r>
              <a:rPr lang="en-US" b="1"/>
              <a:t>Effect of immunity break down:-		</a:t>
            </a:r>
          </a:p>
          <a:p>
            <a:pPr lvl="1">
              <a:buFont typeface="Wingdings" panose="05000000000000000000" pitchFamily="2" charset="2"/>
              <a:buChar char="Ø"/>
            </a:pPr>
            <a:r>
              <a:rPr lang="en-US" sz="2800" b="1"/>
              <a:t>Increase in frequency &amp; severity of malarial attacks.</a:t>
            </a:r>
          </a:p>
          <a:p>
            <a:pPr lvl="1">
              <a:buFont typeface="Wingdings" panose="05000000000000000000" pitchFamily="2" charset="2"/>
              <a:buChar char="Ø"/>
            </a:pPr>
            <a:r>
              <a:rPr lang="en-US" sz="2800" b="1"/>
              <a:t>4-12x </a:t>
            </a:r>
            <a:r>
              <a:rPr lang="en-US" sz="2800" b="1">
                <a:cs typeface="Arial" panose="020B0604020202020204" pitchFamily="34" charset="0"/>
              </a:rPr>
              <a:t>↑ed parasitemia</a:t>
            </a:r>
          </a:p>
          <a:p>
            <a:pPr lvl="1">
              <a:buFont typeface="Wingdings" panose="05000000000000000000" pitchFamily="2" charset="2"/>
              <a:buChar char="Ø"/>
            </a:pPr>
            <a:r>
              <a:rPr lang="en-US" sz="2800" b="1">
                <a:cs typeface="Arial" panose="020B0604020202020204" pitchFamily="34" charset="0"/>
              </a:rPr>
              <a:t>10x higher average intensity of parasitemia. </a:t>
            </a:r>
          </a:p>
        </p:txBody>
      </p:sp>
      <p:sp>
        <p:nvSpPr>
          <p:cNvPr id="2" name="Date Placeholder 1"/>
          <p:cNvSpPr>
            <a:spLocks noGrp="1"/>
          </p:cNvSpPr>
          <p:nvPr>
            <p:ph type="dt" sz="half" idx="10"/>
          </p:nvPr>
        </p:nvSpPr>
        <p:spPr/>
        <p:txBody>
          <a:bodyPr/>
          <a:lstStyle/>
          <a:p>
            <a:fld id="{5F8FEBE5-7FCD-484E-8C66-E6F7C5AADBF1}"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143</a:t>
            </a:fld>
            <a:endParaRPr lang="en-US"/>
          </a:p>
        </p:txBody>
      </p:sp>
    </p:spTree>
    <p:extLst>
      <p:ext uri="{BB962C8B-B14F-4D97-AF65-F5344CB8AC3E}">
        <p14:creationId xmlns:p14="http://schemas.microsoft.com/office/powerpoint/2010/main" val="17090741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AutoShape 2"/>
          <p:cNvSpPr>
            <a:spLocks noGrp="1" noChangeArrowheads="1"/>
          </p:cNvSpPr>
          <p:nvPr>
            <p:ph type="title"/>
          </p:nvPr>
        </p:nvSpPr>
        <p:spPr/>
        <p:txBody>
          <a:bodyPr/>
          <a:lstStyle/>
          <a:p>
            <a:r>
              <a:rPr lang="en-US"/>
              <a:t>Effect of malaria on pregnant</a:t>
            </a:r>
          </a:p>
        </p:txBody>
      </p:sp>
      <p:sp>
        <p:nvSpPr>
          <p:cNvPr id="41987" name="Rectangle 3"/>
          <p:cNvSpPr>
            <a:spLocks noGrp="1" noChangeArrowheads="1"/>
          </p:cNvSpPr>
          <p:nvPr>
            <p:ph type="body" idx="1"/>
          </p:nvPr>
        </p:nvSpPr>
        <p:spPr>
          <a:xfrm>
            <a:off x="1143000" y="1295400"/>
            <a:ext cx="7543800" cy="4724400"/>
          </a:xfrm>
        </p:spPr>
        <p:txBody>
          <a:bodyPr>
            <a:normAutofit/>
          </a:bodyPr>
          <a:lstStyle/>
          <a:p>
            <a:pPr>
              <a:buFont typeface="Wingdings" panose="05000000000000000000" pitchFamily="2" charset="2"/>
              <a:buNone/>
            </a:pPr>
            <a:r>
              <a:rPr lang="en-US" sz="3200" b="1" dirty="0"/>
              <a:t>1.Anemia:-</a:t>
            </a:r>
          </a:p>
          <a:p>
            <a:pPr>
              <a:buFont typeface="Wingdings" panose="05000000000000000000" pitchFamily="2" charset="2"/>
              <a:buNone/>
            </a:pPr>
            <a:r>
              <a:rPr lang="en-US" b="1" dirty="0">
                <a:sym typeface="Wingdings" panose="05000000000000000000" pitchFamily="2" charset="2"/>
              </a:rPr>
              <a:t>   </a:t>
            </a:r>
            <a:r>
              <a:rPr lang="en-US" sz="2400" b="1" dirty="0">
                <a:sym typeface="Wingdings" panose="05000000000000000000" pitchFamily="2" charset="2"/>
              </a:rPr>
              <a:t> established b/n 20</a:t>
            </a:r>
            <a:r>
              <a:rPr lang="en-US" sz="2400" b="1" baseline="30000" dirty="0">
                <a:sym typeface="Wingdings" panose="05000000000000000000" pitchFamily="2" charset="2"/>
              </a:rPr>
              <a:t>th</a:t>
            </a:r>
            <a:r>
              <a:rPr lang="en-US" sz="2400" b="1" dirty="0">
                <a:sym typeface="Wingdings" panose="05000000000000000000" pitchFamily="2" charset="2"/>
              </a:rPr>
              <a:t>-28</a:t>
            </a:r>
            <a:r>
              <a:rPr lang="en-US" sz="2400" b="1" baseline="30000" dirty="0">
                <a:sym typeface="Wingdings" panose="05000000000000000000" pitchFamily="2" charset="2"/>
              </a:rPr>
              <a:t>th</a:t>
            </a:r>
            <a:r>
              <a:rPr lang="en-US" sz="2400" b="1" dirty="0">
                <a:sym typeface="Wingdings" panose="05000000000000000000" pitchFamily="2" charset="2"/>
              </a:rPr>
              <a:t> </a:t>
            </a:r>
            <a:r>
              <a:rPr lang="en-US" sz="2400" b="1" dirty="0" err="1">
                <a:sym typeface="Wingdings" panose="05000000000000000000" pitchFamily="2" charset="2"/>
              </a:rPr>
              <a:t>wk</a:t>
            </a:r>
            <a:r>
              <a:rPr lang="en-US" sz="2400" b="1" dirty="0">
                <a:sym typeface="Wingdings" panose="05000000000000000000" pitchFamily="2" charset="2"/>
              </a:rPr>
              <a:t> </a:t>
            </a:r>
          </a:p>
          <a:p>
            <a:pPr>
              <a:buFont typeface="Wingdings" panose="05000000000000000000" pitchFamily="2" charset="2"/>
              <a:buNone/>
            </a:pPr>
            <a:r>
              <a:rPr lang="en-US" sz="2400" b="1" dirty="0">
                <a:sym typeface="Wingdings" panose="05000000000000000000" pitchFamily="2" charset="2"/>
              </a:rPr>
              <a:t>    especially partially immune (ST) </a:t>
            </a:r>
            <a:r>
              <a:rPr lang="en-US" sz="2400" b="1" dirty="0" err="1">
                <a:sym typeface="Wingdings" panose="05000000000000000000" pitchFamily="2" charset="2"/>
              </a:rPr>
              <a:t>primigravid</a:t>
            </a:r>
            <a:r>
              <a:rPr lang="en-US" sz="2400" b="1" dirty="0">
                <a:sym typeface="Wingdings" panose="05000000000000000000" pitchFamily="2" charset="2"/>
              </a:rPr>
              <a:t> </a:t>
            </a:r>
          </a:p>
          <a:p>
            <a:pPr>
              <a:buFont typeface="Wingdings" panose="05000000000000000000" pitchFamily="2" charset="2"/>
              <a:buNone/>
            </a:pPr>
            <a:r>
              <a:rPr lang="en-US" sz="2400" b="1" dirty="0">
                <a:sym typeface="Wingdings" panose="05000000000000000000" pitchFamily="2" charset="2"/>
              </a:rPr>
              <a:t>    PAR= 3 - 15% (all parity, severe anemia) </a:t>
            </a:r>
          </a:p>
          <a:p>
            <a:pPr>
              <a:buFont typeface="Wingdings" panose="05000000000000000000" pitchFamily="2" charset="2"/>
              <a:buNone/>
            </a:pPr>
            <a:r>
              <a:rPr lang="en-US" sz="2400" b="1" dirty="0">
                <a:sym typeface="Wingdings" panose="05000000000000000000" pitchFamily="2" charset="2"/>
              </a:rPr>
              <a:t> *Malawi =14.2%(p-I=34.2%), Kenya=12.7%(p-I=32%)</a:t>
            </a:r>
          </a:p>
          <a:p>
            <a:pPr>
              <a:buFont typeface="Wingdings" panose="05000000000000000000" pitchFamily="2" charset="2"/>
              <a:buNone/>
            </a:pPr>
            <a:r>
              <a:rPr lang="en-US" sz="2400" b="1" dirty="0">
                <a:sym typeface="Wingdings" panose="05000000000000000000" pitchFamily="2" charset="2"/>
              </a:rPr>
              <a:t> </a:t>
            </a:r>
            <a:r>
              <a:rPr lang="en-US" sz="2400" b="1" dirty="0">
                <a:cs typeface="Arial" panose="020B0604020202020204" pitchFamily="34" charset="0"/>
                <a:sym typeface="Wingdings" panose="05000000000000000000" pitchFamily="2" charset="2"/>
              </a:rPr>
              <a:t>*Eth:-overall(&lt;11g/dl) = 43%(ST) </a:t>
            </a:r>
            <a:r>
              <a:rPr lang="en-US" sz="2400" b="1" dirty="0" err="1">
                <a:cs typeface="Arial" panose="020B0604020202020204" pitchFamily="34" charset="0"/>
                <a:sym typeface="Wingdings" panose="05000000000000000000" pitchFamily="2" charset="2"/>
              </a:rPr>
              <a:t>vs</a:t>
            </a:r>
            <a:r>
              <a:rPr lang="en-US" sz="2400" b="1" dirty="0">
                <a:cs typeface="Arial" panose="020B0604020202020204" pitchFamily="34" charset="0"/>
                <a:sym typeface="Wingdings" panose="05000000000000000000" pitchFamily="2" charset="2"/>
              </a:rPr>
              <a:t> 14.7%(UT).</a:t>
            </a:r>
          </a:p>
          <a:p>
            <a:pPr>
              <a:buFont typeface="Wingdings" panose="05000000000000000000" pitchFamily="2" charset="2"/>
              <a:buNone/>
            </a:pPr>
            <a:r>
              <a:rPr lang="en-US" sz="2400" b="1" dirty="0">
                <a:cs typeface="Arial" panose="020B0604020202020204" pitchFamily="34" charset="0"/>
                <a:sym typeface="Wingdings" panose="05000000000000000000" pitchFamily="2" charset="2"/>
              </a:rPr>
              <a:t>          -    “      (&lt;8   “    ) = 7.2   “       “   1.5  “        .</a:t>
            </a:r>
          </a:p>
          <a:p>
            <a:pPr>
              <a:buFont typeface="Wingdings" panose="05000000000000000000" pitchFamily="2" charset="2"/>
              <a:buNone/>
            </a:pPr>
            <a:r>
              <a:rPr lang="en-US" sz="2400" b="1" dirty="0">
                <a:cs typeface="Arial" panose="020B0604020202020204" pitchFamily="34" charset="0"/>
                <a:sym typeface="Wingdings" panose="05000000000000000000" pitchFamily="2" charset="2"/>
              </a:rPr>
              <a:t>          -no sig. different by gravidity.  </a:t>
            </a:r>
          </a:p>
        </p:txBody>
      </p:sp>
      <p:sp>
        <p:nvSpPr>
          <p:cNvPr id="2" name="Date Placeholder 1"/>
          <p:cNvSpPr>
            <a:spLocks noGrp="1"/>
          </p:cNvSpPr>
          <p:nvPr>
            <p:ph type="dt" sz="half" idx="10"/>
          </p:nvPr>
        </p:nvSpPr>
        <p:spPr/>
        <p:txBody>
          <a:bodyPr/>
          <a:lstStyle/>
          <a:p>
            <a:fld id="{20186307-BB78-48B7-A09E-5F2609F79BAB}"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144</a:t>
            </a:fld>
            <a:endParaRPr lang="en-US"/>
          </a:p>
        </p:txBody>
      </p:sp>
    </p:spTree>
    <p:extLst>
      <p:ext uri="{BB962C8B-B14F-4D97-AF65-F5344CB8AC3E}">
        <p14:creationId xmlns:p14="http://schemas.microsoft.com/office/powerpoint/2010/main" val="34262054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AutoShape 2"/>
          <p:cNvSpPr>
            <a:spLocks noGrp="1" noChangeArrowheads="1"/>
          </p:cNvSpPr>
          <p:nvPr>
            <p:ph type="title"/>
          </p:nvPr>
        </p:nvSpPr>
        <p:spPr/>
        <p:txBody>
          <a:bodyPr/>
          <a:lstStyle/>
          <a:p>
            <a:r>
              <a:rPr lang="en-US"/>
              <a:t>Contd.</a:t>
            </a:r>
          </a:p>
        </p:txBody>
      </p:sp>
      <p:sp>
        <p:nvSpPr>
          <p:cNvPr id="72707" name="Rectangle 3"/>
          <p:cNvSpPr>
            <a:spLocks noGrp="1" noChangeArrowheads="1"/>
          </p:cNvSpPr>
          <p:nvPr>
            <p:ph type="body" idx="1"/>
          </p:nvPr>
        </p:nvSpPr>
        <p:spPr/>
        <p:txBody>
          <a:bodyPr/>
          <a:lstStyle/>
          <a:p>
            <a:pPr>
              <a:buFont typeface="Wingdings" panose="05000000000000000000" pitchFamily="2" charset="2"/>
              <a:buNone/>
            </a:pPr>
            <a:r>
              <a:rPr lang="en-US" b="1"/>
              <a:t>2. 2-10x higher mortality than non-pregnant, 13.2 Vs 6.47%.</a:t>
            </a:r>
          </a:p>
          <a:p>
            <a:pPr>
              <a:buFont typeface="Wingdings" panose="05000000000000000000" pitchFamily="2" charset="2"/>
              <a:buNone/>
            </a:pPr>
            <a:r>
              <a:rPr lang="en-US" b="1"/>
              <a:t>3. Increased risk of associated infections; particularly  pneumonia and UTI.</a:t>
            </a:r>
          </a:p>
        </p:txBody>
      </p:sp>
      <p:sp>
        <p:nvSpPr>
          <p:cNvPr id="2" name="Date Placeholder 1"/>
          <p:cNvSpPr>
            <a:spLocks noGrp="1"/>
          </p:cNvSpPr>
          <p:nvPr>
            <p:ph type="dt" sz="half" idx="10"/>
          </p:nvPr>
        </p:nvSpPr>
        <p:spPr/>
        <p:txBody>
          <a:bodyPr/>
          <a:lstStyle/>
          <a:p>
            <a:fld id="{FCCD61D3-45E5-4D28-A124-4A31EEC96D71}"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145</a:t>
            </a:fld>
            <a:endParaRPr lang="en-US"/>
          </a:p>
        </p:txBody>
      </p:sp>
    </p:spTree>
    <p:extLst>
      <p:ext uri="{BB962C8B-B14F-4D97-AF65-F5344CB8AC3E}">
        <p14:creationId xmlns:p14="http://schemas.microsoft.com/office/powerpoint/2010/main" val="30620065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AutoShape 2"/>
          <p:cNvSpPr>
            <a:spLocks noGrp="1" noChangeArrowheads="1"/>
          </p:cNvSpPr>
          <p:nvPr>
            <p:ph type="title"/>
          </p:nvPr>
        </p:nvSpPr>
        <p:spPr/>
        <p:txBody>
          <a:bodyPr/>
          <a:lstStyle/>
          <a:p>
            <a:r>
              <a:rPr lang="en-US"/>
              <a:t>Effect of malaria on labor </a:t>
            </a:r>
          </a:p>
        </p:txBody>
      </p:sp>
      <p:sp>
        <p:nvSpPr>
          <p:cNvPr id="44035" name="Rectangle 3"/>
          <p:cNvSpPr>
            <a:spLocks noGrp="1" noChangeArrowheads="1"/>
          </p:cNvSpPr>
          <p:nvPr>
            <p:ph type="body" idx="1"/>
          </p:nvPr>
        </p:nvSpPr>
        <p:spPr/>
        <p:txBody>
          <a:bodyPr/>
          <a:lstStyle/>
          <a:p>
            <a:pPr>
              <a:lnSpc>
                <a:spcPct val="90000"/>
              </a:lnSpc>
            </a:pPr>
            <a:r>
              <a:rPr lang="en-US" b="1"/>
              <a:t>3</a:t>
            </a:r>
            <a:r>
              <a:rPr lang="en-US" b="1" baseline="30000"/>
              <a:t>rd</a:t>
            </a:r>
            <a:r>
              <a:rPr lang="en-US" b="1"/>
              <a:t> trimester acute attack can precipitate labor.</a:t>
            </a:r>
          </a:p>
          <a:p>
            <a:pPr>
              <a:lnSpc>
                <a:spcPct val="90000"/>
              </a:lnSpc>
            </a:pPr>
            <a:r>
              <a:rPr lang="en-US" b="1"/>
              <a:t>Fetal distress is common but frequently not diagnosed .</a:t>
            </a:r>
          </a:p>
          <a:p>
            <a:pPr>
              <a:lnSpc>
                <a:spcPct val="90000"/>
              </a:lnSpc>
            </a:pPr>
            <a:r>
              <a:rPr lang="en-US" b="1"/>
              <a:t>Increased instrumental delivery.</a:t>
            </a:r>
          </a:p>
          <a:p>
            <a:pPr>
              <a:lnSpc>
                <a:spcPct val="90000"/>
              </a:lnSpc>
            </a:pPr>
            <a:r>
              <a:rPr lang="en-US" b="1"/>
              <a:t>PPH is badly tolerated.</a:t>
            </a:r>
          </a:p>
          <a:p>
            <a:pPr>
              <a:lnSpc>
                <a:spcPct val="90000"/>
              </a:lnSpc>
            </a:pPr>
            <a:r>
              <a:rPr lang="en-US" b="1"/>
              <a:t>Cardiac failure may develop immediately postpartum.</a:t>
            </a:r>
          </a:p>
        </p:txBody>
      </p:sp>
      <p:sp>
        <p:nvSpPr>
          <p:cNvPr id="2" name="Date Placeholder 1"/>
          <p:cNvSpPr>
            <a:spLocks noGrp="1"/>
          </p:cNvSpPr>
          <p:nvPr>
            <p:ph type="dt" sz="half" idx="10"/>
          </p:nvPr>
        </p:nvSpPr>
        <p:spPr/>
        <p:txBody>
          <a:bodyPr/>
          <a:lstStyle/>
          <a:p>
            <a:fld id="{6C2ADDD4-342B-4C54-AB9A-C4FF19D61C4F}"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146</a:t>
            </a:fld>
            <a:endParaRPr lang="en-US"/>
          </a:p>
        </p:txBody>
      </p:sp>
    </p:spTree>
    <p:extLst>
      <p:ext uri="{BB962C8B-B14F-4D97-AF65-F5344CB8AC3E}">
        <p14:creationId xmlns:p14="http://schemas.microsoft.com/office/powerpoint/2010/main" val="15275290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AutoShape 2"/>
          <p:cNvSpPr>
            <a:spLocks noGrp="1" noChangeArrowheads="1"/>
          </p:cNvSpPr>
          <p:nvPr>
            <p:ph type="title"/>
          </p:nvPr>
        </p:nvSpPr>
        <p:spPr/>
        <p:txBody>
          <a:bodyPr/>
          <a:lstStyle/>
          <a:p>
            <a:r>
              <a:rPr lang="en-US"/>
              <a:t>Effect of malaria on puerperium</a:t>
            </a:r>
          </a:p>
        </p:txBody>
      </p:sp>
      <p:sp>
        <p:nvSpPr>
          <p:cNvPr id="46083" name="Rectangle 3"/>
          <p:cNvSpPr>
            <a:spLocks noGrp="1" noChangeArrowheads="1"/>
          </p:cNvSpPr>
          <p:nvPr>
            <p:ph type="body" idx="1"/>
          </p:nvPr>
        </p:nvSpPr>
        <p:spPr/>
        <p:txBody>
          <a:bodyPr/>
          <a:lstStyle/>
          <a:p>
            <a:r>
              <a:rPr lang="en-US" b="1"/>
              <a:t>A cause of puerperal pyrexia.</a:t>
            </a:r>
          </a:p>
          <a:p>
            <a:r>
              <a:rPr lang="en-US" b="1"/>
              <a:t>In endemic areas it masks other causes of puerperal pyrexia and delays initiation of appropriate treatment.</a:t>
            </a:r>
          </a:p>
          <a:p>
            <a:r>
              <a:rPr lang="en-US" b="1"/>
              <a:t>Does not interfere with lactation unless gravely ill.</a:t>
            </a:r>
          </a:p>
        </p:txBody>
      </p:sp>
      <p:sp>
        <p:nvSpPr>
          <p:cNvPr id="2" name="Date Placeholder 1"/>
          <p:cNvSpPr>
            <a:spLocks noGrp="1"/>
          </p:cNvSpPr>
          <p:nvPr>
            <p:ph type="dt" sz="half" idx="10"/>
          </p:nvPr>
        </p:nvSpPr>
        <p:spPr/>
        <p:txBody>
          <a:bodyPr/>
          <a:lstStyle/>
          <a:p>
            <a:fld id="{B020DC79-F805-4223-811F-AA8C1B0FE271}"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147</a:t>
            </a:fld>
            <a:endParaRPr lang="en-US"/>
          </a:p>
        </p:txBody>
      </p:sp>
    </p:spTree>
    <p:extLst>
      <p:ext uri="{BB962C8B-B14F-4D97-AF65-F5344CB8AC3E}">
        <p14:creationId xmlns:p14="http://schemas.microsoft.com/office/powerpoint/2010/main" val="35658576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AutoShape 2"/>
          <p:cNvSpPr>
            <a:spLocks noGrp="1" noChangeArrowheads="1"/>
          </p:cNvSpPr>
          <p:nvPr>
            <p:ph type="title"/>
          </p:nvPr>
        </p:nvSpPr>
        <p:spPr/>
        <p:txBody>
          <a:bodyPr/>
          <a:lstStyle/>
          <a:p>
            <a:r>
              <a:rPr lang="en-US" sz="3200"/>
              <a:t>Effect of malaria on outcome  of pregnancy </a:t>
            </a:r>
          </a:p>
        </p:txBody>
      </p:sp>
      <p:sp>
        <p:nvSpPr>
          <p:cNvPr id="47107" name="Rectangle 3"/>
          <p:cNvSpPr>
            <a:spLocks noGrp="1" noChangeArrowheads="1"/>
          </p:cNvSpPr>
          <p:nvPr>
            <p:ph type="body" idx="1"/>
          </p:nvPr>
        </p:nvSpPr>
        <p:spPr/>
        <p:txBody>
          <a:bodyPr>
            <a:normAutofit lnSpcReduction="10000"/>
          </a:bodyPr>
          <a:lstStyle/>
          <a:p>
            <a:pPr>
              <a:buFont typeface="Wingdings" panose="05000000000000000000" pitchFamily="2" charset="2"/>
              <a:buNone/>
            </a:pPr>
            <a:r>
              <a:rPr lang="en-US" b="1"/>
              <a:t>A. Effect of pyrexia </a:t>
            </a:r>
            <a:r>
              <a:rPr lang="en-US" b="1">
                <a:sym typeface="Wingdings" panose="05000000000000000000" pitchFamily="2" charset="2"/>
              </a:rPr>
              <a:t>may activate uterus</a:t>
            </a:r>
          </a:p>
          <a:p>
            <a:pPr>
              <a:buFont typeface="Wingdings" panose="05000000000000000000" pitchFamily="2" charset="2"/>
              <a:buNone/>
            </a:pPr>
            <a:r>
              <a:rPr lang="en-US" b="1">
                <a:sym typeface="Wingdings" panose="05000000000000000000" pitchFamily="2" charset="2"/>
              </a:rPr>
              <a:t>     abortion (1</a:t>
            </a:r>
            <a:r>
              <a:rPr lang="en-US" b="1" baseline="30000">
                <a:sym typeface="Wingdings" panose="05000000000000000000" pitchFamily="2" charset="2"/>
              </a:rPr>
              <a:t>st</a:t>
            </a:r>
            <a:r>
              <a:rPr lang="en-US" b="1">
                <a:sym typeface="Wingdings" panose="05000000000000000000" pitchFamily="2" charset="2"/>
              </a:rPr>
              <a:t> trimester) </a:t>
            </a:r>
          </a:p>
          <a:p>
            <a:pPr>
              <a:buFont typeface="Wingdings" panose="05000000000000000000" pitchFamily="2" charset="2"/>
              <a:buNone/>
            </a:pPr>
            <a:r>
              <a:rPr lang="en-US" b="1">
                <a:sym typeface="Wingdings" panose="05000000000000000000" pitchFamily="2" charset="2"/>
              </a:rPr>
              <a:t>     premature labor, PAR = 8-36%</a:t>
            </a:r>
          </a:p>
          <a:p>
            <a:pPr>
              <a:buFont typeface="Wingdings" panose="05000000000000000000" pitchFamily="2" charset="2"/>
              <a:buNone/>
            </a:pPr>
            <a:r>
              <a:rPr lang="en-US" b="1"/>
              <a:t>B. Effect of placental parasitization:-	</a:t>
            </a:r>
          </a:p>
          <a:p>
            <a:pPr>
              <a:buFont typeface="Wingdings" panose="05000000000000000000" pitchFamily="2" charset="2"/>
              <a:buNone/>
            </a:pPr>
            <a:r>
              <a:rPr lang="en-US" b="1">
                <a:sym typeface="Wingdings" panose="05000000000000000000" pitchFamily="2" charset="2"/>
              </a:rPr>
              <a:t>    lower mean birth wt, more in primies.</a:t>
            </a:r>
          </a:p>
          <a:p>
            <a:pPr>
              <a:buFont typeface="Wingdings" panose="05000000000000000000" pitchFamily="2" charset="2"/>
              <a:buNone/>
            </a:pPr>
            <a:r>
              <a:rPr lang="en-US" b="1">
                <a:sym typeface="Wingdings" panose="05000000000000000000" pitchFamily="2" charset="2"/>
              </a:rPr>
              <a:t>    </a:t>
            </a:r>
            <a:r>
              <a:rPr lang="en-US" b="1">
                <a:cs typeface="Arial" panose="020B0604020202020204" pitchFamily="34" charset="0"/>
                <a:sym typeface="Wingdings" panose="05000000000000000000" pitchFamily="2" charset="2"/>
              </a:rPr>
              <a:t>↑LBW rate [PAR= 8-14%]			           </a:t>
            </a:r>
          </a:p>
          <a:p>
            <a:pPr>
              <a:buFont typeface="Wingdings" panose="05000000000000000000" pitchFamily="2" charset="2"/>
              <a:buNone/>
            </a:pPr>
            <a:r>
              <a:rPr lang="en-US" b="1">
                <a:cs typeface="Arial" panose="020B0604020202020204" pitchFamily="34" charset="0"/>
                <a:sym typeface="Wingdings" panose="05000000000000000000" pitchFamily="2" charset="2"/>
              </a:rPr>
              <a:t>           *Eth=15.5%(ST) vs 6.6%(UT)   		         	         =20, 16.3 &amp; 10.5% in G-1,2 &amp; &gt;2  </a:t>
            </a:r>
            <a:endParaRPr lang="en-US" b="1">
              <a:cs typeface="Arial" panose="020B0604020202020204" pitchFamily="34" charset="0"/>
            </a:endParaRPr>
          </a:p>
        </p:txBody>
      </p:sp>
      <p:sp>
        <p:nvSpPr>
          <p:cNvPr id="2" name="Date Placeholder 1"/>
          <p:cNvSpPr>
            <a:spLocks noGrp="1"/>
          </p:cNvSpPr>
          <p:nvPr>
            <p:ph type="dt" sz="half" idx="10"/>
          </p:nvPr>
        </p:nvSpPr>
        <p:spPr/>
        <p:txBody>
          <a:bodyPr/>
          <a:lstStyle/>
          <a:p>
            <a:fld id="{48B609DF-A22E-4B03-A7BC-28C6072EC636}"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148</a:t>
            </a:fld>
            <a:endParaRPr lang="en-US"/>
          </a:p>
        </p:txBody>
      </p:sp>
    </p:spTree>
    <p:extLst>
      <p:ext uri="{BB962C8B-B14F-4D97-AF65-F5344CB8AC3E}">
        <p14:creationId xmlns:p14="http://schemas.microsoft.com/office/powerpoint/2010/main" val="25492298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AutoShape 2"/>
          <p:cNvSpPr>
            <a:spLocks noGrp="1" noChangeArrowheads="1"/>
          </p:cNvSpPr>
          <p:nvPr>
            <p:ph type="title"/>
          </p:nvPr>
        </p:nvSpPr>
        <p:spPr/>
        <p:txBody>
          <a:bodyPr/>
          <a:lstStyle/>
          <a:p>
            <a:r>
              <a:rPr lang="en-US"/>
              <a:t>Contd.</a:t>
            </a:r>
          </a:p>
        </p:txBody>
      </p:sp>
      <p:sp>
        <p:nvSpPr>
          <p:cNvPr id="49155" name="Rectangle 3"/>
          <p:cNvSpPr>
            <a:spLocks noGrp="1" noChangeArrowheads="1"/>
          </p:cNvSpPr>
          <p:nvPr>
            <p:ph type="body" idx="1"/>
          </p:nvPr>
        </p:nvSpPr>
        <p:spPr/>
        <p:txBody>
          <a:bodyPr/>
          <a:lstStyle/>
          <a:p>
            <a:pPr>
              <a:buFont typeface="Wingdings" panose="05000000000000000000" pitchFamily="2" charset="2"/>
              <a:buNone/>
            </a:pPr>
            <a:r>
              <a:rPr lang="en-US"/>
              <a:t>    </a:t>
            </a:r>
            <a:r>
              <a:rPr lang="en-US">
                <a:sym typeface="Wingdings" panose="05000000000000000000" pitchFamily="2" charset="2"/>
              </a:rPr>
              <a:t></a:t>
            </a:r>
            <a:r>
              <a:rPr lang="en-US" b="1">
                <a:sym typeface="Wingdings" panose="05000000000000000000" pitchFamily="2" charset="2"/>
              </a:rPr>
              <a:t>placental insufficiency  IUGR (PAR        	=13-70%)  &amp; </a:t>
            </a:r>
            <a:r>
              <a:rPr lang="en-US" b="1">
                <a:cs typeface="Arial" panose="020B0604020202020204" pitchFamily="34" charset="0"/>
                <a:sym typeface="Wingdings" panose="05000000000000000000" pitchFamily="2" charset="2"/>
              </a:rPr>
              <a:t>↑perinatal loss.</a:t>
            </a:r>
            <a:endParaRPr lang="en-US">
              <a:cs typeface="Arial" panose="020B0604020202020204" pitchFamily="34" charset="0"/>
            </a:endParaRPr>
          </a:p>
          <a:p>
            <a:pPr>
              <a:buFont typeface="Wingdings" panose="05000000000000000000" pitchFamily="2" charset="2"/>
              <a:buNone/>
            </a:pPr>
            <a:r>
              <a:rPr lang="en-US" b="1"/>
              <a:t>3. Effect of transplacental infection:-		     </a:t>
            </a:r>
            <a:r>
              <a:rPr lang="en-US" b="1">
                <a:sym typeface="Wingdings" panose="05000000000000000000" pitchFamily="2" charset="2"/>
              </a:rPr>
              <a:t>congenital malaria</a:t>
            </a:r>
            <a:r>
              <a:rPr lang="en-US" sz="2000" b="1">
                <a:sym typeface="Wingdings" panose="05000000000000000000" pitchFamily="2" charset="2"/>
              </a:rPr>
              <a:t>= If </a:t>
            </a:r>
            <a:r>
              <a:rPr lang="en-US" sz="2000" b="1">
                <a:cs typeface="Arial" panose="020B0604020202020204" pitchFamily="34" charset="0"/>
                <a:sym typeface="Wingdings" panose="05000000000000000000" pitchFamily="2" charset="2"/>
              </a:rPr>
              <a:t>≤7 days or &gt;7 Ŝ exposure.</a:t>
            </a:r>
            <a:r>
              <a:rPr lang="en-US" sz="1800" b="1">
                <a:cs typeface="Arial" panose="020B0604020202020204" pitchFamily="34" charset="0"/>
                <a:sym typeface="Wingdings" panose="05000000000000000000" pitchFamily="2" charset="2"/>
              </a:rPr>
              <a:t>     </a:t>
            </a:r>
            <a:r>
              <a:rPr lang="en-US" b="1">
                <a:sym typeface="Wingdings" panose="05000000000000000000" pitchFamily="2" charset="2"/>
              </a:rPr>
              <a:t>	 </a:t>
            </a:r>
            <a:r>
              <a:rPr lang="en-US" b="1">
                <a:cs typeface="Arial" panose="020B0604020202020204" pitchFamily="34" charset="0"/>
                <a:sym typeface="Wingdings" panose="05000000000000000000" pitchFamily="2" charset="2"/>
              </a:rPr>
              <a:t>►very rare in ST, more common in UT rarely cause IUFD &amp; ENND.			 umbilical cord parasitemia in Ethiopian                                                </a:t>
            </a:r>
          </a:p>
          <a:p>
            <a:pPr>
              <a:buFont typeface="Wingdings" panose="05000000000000000000" pitchFamily="2" charset="2"/>
              <a:buNone/>
            </a:pPr>
            <a:r>
              <a:rPr lang="en-US" b="1">
                <a:cs typeface="Arial" panose="020B0604020202020204" pitchFamily="34" charset="0"/>
                <a:sym typeface="Wingdings" panose="05000000000000000000" pitchFamily="2" charset="2"/>
              </a:rPr>
              <a:t>         study = 1.6%(ST) &amp; 1.1%(UT)</a:t>
            </a:r>
            <a:r>
              <a:rPr lang="en-US" b="1"/>
              <a:t>	  </a:t>
            </a:r>
          </a:p>
        </p:txBody>
      </p:sp>
      <p:sp>
        <p:nvSpPr>
          <p:cNvPr id="2" name="Date Placeholder 1"/>
          <p:cNvSpPr>
            <a:spLocks noGrp="1"/>
          </p:cNvSpPr>
          <p:nvPr>
            <p:ph type="dt" sz="half" idx="10"/>
          </p:nvPr>
        </p:nvSpPr>
        <p:spPr/>
        <p:txBody>
          <a:bodyPr/>
          <a:lstStyle/>
          <a:p>
            <a:fld id="{B6DF10D4-7007-4694-8113-1000AC96C2E9}"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149</a:t>
            </a:fld>
            <a:endParaRPr lang="en-US"/>
          </a:p>
        </p:txBody>
      </p:sp>
    </p:spTree>
    <p:extLst>
      <p:ext uri="{BB962C8B-B14F-4D97-AF65-F5344CB8AC3E}">
        <p14:creationId xmlns:p14="http://schemas.microsoft.com/office/powerpoint/2010/main" val="2759259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US" b="1" dirty="0" smtClean="0">
                <a:solidFill>
                  <a:srgbClr val="FF0000"/>
                </a:solidFill>
              </a:rPr>
              <a:t>Grand mother theory </a:t>
            </a:r>
            <a:endParaRPr lang="en-US" b="1" dirty="0">
              <a:solidFill>
                <a:srgbClr val="FF0000"/>
              </a:solidFill>
            </a:endParaRPr>
          </a:p>
        </p:txBody>
      </p:sp>
      <p:sp>
        <p:nvSpPr>
          <p:cNvPr id="5" name="Content Placeholder 2"/>
          <p:cNvSpPr txBox="1">
            <a:spLocks/>
          </p:cNvSpPr>
          <p:nvPr/>
        </p:nvSpPr>
        <p:spPr>
          <a:xfrm>
            <a:off x="457200" y="1752602"/>
            <a:ext cx="8382000" cy="4525963"/>
          </a:xfrm>
          <a:prstGeom prst="rect">
            <a:avLst/>
          </a:prstGeom>
        </p:spPr>
        <p:txBody>
          <a:bodyPr vert="horz" lIns="91440" tIns="45720" rIns="91440" bIns="45720" rtlCol="0">
            <a:normAutofit/>
          </a:bodyPr>
          <a:lstStyle/>
          <a:p>
            <a:pPr marL="342900" indent="-342900" defTabSz="914400">
              <a:spcBef>
                <a:spcPct val="20000"/>
              </a:spcBef>
              <a:buFont typeface="Arial" pitchFamily="34" charset="0"/>
              <a:buChar char="•"/>
              <a:defRPr/>
            </a:pPr>
            <a:r>
              <a:rPr lang="en-US" sz="2400" dirty="0"/>
              <a:t>Theoretical possibility of Rh sensitization in the 1</a:t>
            </a:r>
            <a:r>
              <a:rPr lang="en-US" sz="2400" baseline="30000" dirty="0"/>
              <a:t>st</a:t>
            </a:r>
            <a:r>
              <a:rPr lang="en-US" sz="2400" dirty="0"/>
              <a:t> pregnancy</a:t>
            </a:r>
          </a:p>
          <a:p>
            <a:pPr marL="342900" indent="-342900" defTabSz="914400">
              <a:spcBef>
                <a:spcPct val="20000"/>
              </a:spcBef>
              <a:defRPr/>
            </a:pPr>
            <a:r>
              <a:rPr lang="en-US" sz="2400" dirty="0"/>
              <a:t>                                </a:t>
            </a:r>
            <a:r>
              <a:rPr lang="en-US" sz="2400" dirty="0">
                <a:solidFill>
                  <a:srgbClr val="FF0000"/>
                </a:solidFill>
              </a:rPr>
              <a:t>↓</a:t>
            </a:r>
          </a:p>
          <a:p>
            <a:pPr marL="342900" indent="-342900" defTabSz="914400">
              <a:spcBef>
                <a:spcPct val="20000"/>
              </a:spcBef>
              <a:defRPr/>
            </a:pPr>
            <a:r>
              <a:rPr lang="en-US" sz="2400" dirty="0"/>
              <a:t> An Rh-female fetus exposed to maternal Rh+cells in utero by</a:t>
            </a:r>
          </a:p>
          <a:p>
            <a:pPr marL="342900" indent="-342900" defTabSz="914400">
              <a:spcBef>
                <a:spcPct val="20000"/>
              </a:spcBef>
              <a:defRPr/>
            </a:pPr>
            <a:r>
              <a:rPr lang="en-US" sz="2400" dirty="0"/>
              <a:t>    maternal-fetal bleed then that fetus is already sensitized by </a:t>
            </a:r>
          </a:p>
          <a:p>
            <a:pPr marL="342900" indent="-342900" defTabSz="914400">
              <a:spcBef>
                <a:spcPct val="20000"/>
              </a:spcBef>
              <a:defRPr/>
            </a:pPr>
            <a:r>
              <a:rPr lang="en-US" sz="2400" dirty="0"/>
              <a:t>   her </a:t>
            </a:r>
            <a:r>
              <a:rPr lang="en-US" sz="2400" b="1" dirty="0">
                <a:solidFill>
                  <a:srgbClr val="FF0000"/>
                </a:solidFill>
              </a:rPr>
              <a:t>1</a:t>
            </a:r>
            <a:r>
              <a:rPr lang="en-US" sz="2400" b="1" baseline="30000" dirty="0">
                <a:solidFill>
                  <a:srgbClr val="FF0000"/>
                </a:solidFill>
              </a:rPr>
              <a:t>st</a:t>
            </a:r>
            <a:r>
              <a:rPr lang="en-US" sz="2400" dirty="0"/>
              <a:t> pregnancy</a:t>
            </a:r>
          </a:p>
          <a:p>
            <a:pPr marL="342900" indent="-342900" defTabSz="914400">
              <a:spcBef>
                <a:spcPct val="20000"/>
              </a:spcBef>
              <a:defRPr/>
            </a:pPr>
            <a:r>
              <a:rPr lang="en-US" sz="2400" dirty="0"/>
              <a:t>                                </a:t>
            </a:r>
            <a:endParaRPr lang="en-US" sz="2400" dirty="0">
              <a:solidFill>
                <a:srgbClr val="FF0000"/>
              </a:solidFill>
            </a:endParaRPr>
          </a:p>
        </p:txBody>
      </p:sp>
      <p:sp>
        <p:nvSpPr>
          <p:cNvPr id="6" name="Date Placeholder 5"/>
          <p:cNvSpPr>
            <a:spLocks noGrp="1"/>
          </p:cNvSpPr>
          <p:nvPr>
            <p:ph type="dt" sz="half" idx="10"/>
          </p:nvPr>
        </p:nvSpPr>
        <p:spPr/>
        <p:txBody>
          <a:bodyPr/>
          <a:lstStyle/>
          <a:p>
            <a:fld id="{004D726C-5AFC-471D-A312-33797B3CCD1A}" type="datetime1">
              <a:rPr lang="en-US" smtClean="0"/>
              <a:t>5/3/2020</a:t>
            </a:fld>
            <a:endParaRPr lang="en-US"/>
          </a:p>
        </p:txBody>
      </p:sp>
      <p:sp>
        <p:nvSpPr>
          <p:cNvPr id="7" name="Slide Number Placeholder 6"/>
          <p:cNvSpPr>
            <a:spLocks noGrp="1"/>
          </p:cNvSpPr>
          <p:nvPr>
            <p:ph type="sldNum" sz="quarter" idx="12"/>
          </p:nvPr>
        </p:nvSpPr>
        <p:spPr/>
        <p:txBody>
          <a:bodyPr/>
          <a:lstStyle/>
          <a:p>
            <a:fld id="{4A2B5051-6EEF-4235-8B22-024F020AED2B}" type="slidenum">
              <a:rPr lang="en-US" smtClean="0"/>
              <a:pPr/>
              <a:t>15</a:t>
            </a:fld>
            <a:endParaRPr lang="en-US"/>
          </a:p>
        </p:txBody>
      </p:sp>
    </p:spTree>
    <p:extLst>
      <p:ext uri="{BB962C8B-B14F-4D97-AF65-F5344CB8AC3E}">
        <p14:creationId xmlns:p14="http://schemas.microsoft.com/office/powerpoint/2010/main" val="1490107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1485900" y="304800"/>
            <a:ext cx="6172200" cy="1143000"/>
          </a:xfrm>
        </p:spPr>
        <p:txBody>
          <a:bodyPr>
            <a:normAutofit fontScale="90000"/>
          </a:bodyPr>
          <a:lstStyle/>
          <a:p>
            <a:r>
              <a:rPr lang="en-US" sz="4000" dirty="0"/>
              <a:t>Effect of Malaria on </a:t>
            </a:r>
            <a:r>
              <a:rPr lang="en-US" sz="4000" dirty="0">
                <a:solidFill>
                  <a:srgbClr val="438C00"/>
                </a:solidFill>
              </a:rPr>
              <a:t>Pregnancy in</a:t>
            </a:r>
            <a:r>
              <a:rPr lang="en-US" sz="4000" dirty="0"/>
              <a:t/>
            </a:r>
            <a:br>
              <a:rPr lang="en-US" sz="4000" dirty="0"/>
            </a:br>
            <a:r>
              <a:rPr lang="en-US" sz="4000" dirty="0"/>
              <a:t>Stable Transmission Areas</a:t>
            </a:r>
          </a:p>
        </p:txBody>
      </p:sp>
      <p:sp>
        <p:nvSpPr>
          <p:cNvPr id="135171" name="Text Box 3"/>
          <p:cNvSpPr txBox="1">
            <a:spLocks noChangeArrowheads="1"/>
          </p:cNvSpPr>
          <p:nvPr/>
        </p:nvSpPr>
        <p:spPr bwMode="auto">
          <a:xfrm>
            <a:off x="2446736" y="2790827"/>
            <a:ext cx="406836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531813" indent="-74613" defTabSz="425450">
              <a:defRPr>
                <a:solidFill>
                  <a:schemeClr val="tx1"/>
                </a:solidFill>
                <a:latin typeface="Arial" panose="020B0604020202020204" pitchFamily="34" charset="0"/>
              </a:defRPr>
            </a:lvl2pPr>
            <a:lvl3pPr marL="936625" indent="-22225"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2000" b="1"/>
              <a:t>Asymptomatic Infection (</a:t>
            </a:r>
            <a:r>
              <a:rPr lang="en-US" sz="2000" b="1">
                <a:solidFill>
                  <a:schemeClr val="accent2"/>
                </a:solidFill>
              </a:rPr>
              <a:t>often overlooked</a:t>
            </a:r>
            <a:r>
              <a:rPr lang="en-US" sz="2000" b="1"/>
              <a:t>)</a:t>
            </a:r>
            <a:endParaRPr lang="en-US" sz="2000"/>
          </a:p>
        </p:txBody>
      </p:sp>
      <p:sp>
        <p:nvSpPr>
          <p:cNvPr id="135172" name="Text Box 4"/>
          <p:cNvSpPr txBox="1">
            <a:spLocks noChangeArrowheads="1"/>
          </p:cNvSpPr>
          <p:nvPr/>
        </p:nvSpPr>
        <p:spPr bwMode="auto">
          <a:xfrm>
            <a:off x="3028951" y="3581401"/>
            <a:ext cx="2818210" cy="39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531813" indent="-74613" defTabSz="425450">
              <a:defRPr>
                <a:solidFill>
                  <a:schemeClr val="tx1"/>
                </a:solidFill>
                <a:latin typeface="Arial" panose="020B0604020202020204" pitchFamily="34" charset="0"/>
              </a:defRPr>
            </a:lvl2pPr>
            <a:lvl3pPr marL="936625" indent="-22225"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2000" b="1"/>
              <a:t>Altered Placental Integrity</a:t>
            </a:r>
            <a:endParaRPr lang="en-US" sz="2000"/>
          </a:p>
        </p:txBody>
      </p:sp>
      <p:sp>
        <p:nvSpPr>
          <p:cNvPr id="135173" name="Text Box 5"/>
          <p:cNvSpPr txBox="1">
            <a:spLocks noChangeArrowheads="1"/>
          </p:cNvSpPr>
          <p:nvPr/>
        </p:nvSpPr>
        <p:spPr bwMode="auto">
          <a:xfrm>
            <a:off x="3543300" y="4191000"/>
            <a:ext cx="4220766"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531813" indent="-74613" defTabSz="425450">
              <a:defRPr>
                <a:solidFill>
                  <a:schemeClr val="tx1"/>
                </a:solidFill>
                <a:latin typeface="Arial" panose="020B0604020202020204" pitchFamily="34" charset="0"/>
              </a:defRPr>
            </a:lvl2pPr>
            <a:lvl3pPr marL="936625" indent="-22225"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2000" b="1"/>
              <a:t>Reduced Nutrient and Oxygen Transport</a:t>
            </a:r>
            <a:endParaRPr lang="en-US" sz="2000"/>
          </a:p>
        </p:txBody>
      </p:sp>
      <p:sp>
        <p:nvSpPr>
          <p:cNvPr id="135174" name="Text Box 6"/>
          <p:cNvSpPr txBox="1">
            <a:spLocks noChangeArrowheads="1"/>
          </p:cNvSpPr>
          <p:nvPr/>
        </p:nvSpPr>
        <p:spPr bwMode="auto">
          <a:xfrm>
            <a:off x="3028950" y="3352800"/>
            <a:ext cx="2528888"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531813" indent="-74613" defTabSz="425450">
              <a:defRPr>
                <a:solidFill>
                  <a:schemeClr val="tx1"/>
                </a:solidFill>
                <a:latin typeface="Arial" panose="020B0604020202020204" pitchFamily="34" charset="0"/>
              </a:defRPr>
            </a:lvl2pPr>
            <a:lvl3pPr marL="936625" indent="-22225"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2000" b="1" dirty="0"/>
              <a:t>Placental Sequestration</a:t>
            </a:r>
            <a:endParaRPr lang="en-US" sz="2000" dirty="0"/>
          </a:p>
        </p:txBody>
      </p:sp>
      <p:sp>
        <p:nvSpPr>
          <p:cNvPr id="135175" name="Text Box 7"/>
          <p:cNvSpPr txBox="1">
            <a:spLocks noChangeArrowheads="1"/>
          </p:cNvSpPr>
          <p:nvPr/>
        </p:nvSpPr>
        <p:spPr bwMode="auto">
          <a:xfrm>
            <a:off x="4501753" y="4881563"/>
            <a:ext cx="2475309" cy="4572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lvl1pPr defTabSz="425450">
              <a:defRPr>
                <a:solidFill>
                  <a:schemeClr val="tx1"/>
                </a:solidFill>
                <a:latin typeface="Arial" panose="020B0604020202020204" pitchFamily="34" charset="0"/>
              </a:defRPr>
            </a:lvl1pPr>
            <a:lvl2pPr marL="568325" indent="-111125" defTabSz="425450">
              <a:defRPr>
                <a:solidFill>
                  <a:schemeClr val="tx1"/>
                </a:solidFill>
                <a:latin typeface="Arial" panose="020B0604020202020204" pitchFamily="34" charset="0"/>
              </a:defRPr>
            </a:lvl2pPr>
            <a:lvl3pPr marL="992188" indent="-7778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2000" b="1"/>
              <a:t>Low Birth Weight (IUGR)</a:t>
            </a:r>
          </a:p>
        </p:txBody>
      </p:sp>
      <p:sp>
        <p:nvSpPr>
          <p:cNvPr id="135176" name="Text Box 8"/>
          <p:cNvSpPr txBox="1">
            <a:spLocks noChangeArrowheads="1"/>
          </p:cNvSpPr>
          <p:nvPr/>
        </p:nvSpPr>
        <p:spPr bwMode="auto">
          <a:xfrm>
            <a:off x="5054205" y="5656265"/>
            <a:ext cx="2377678"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568325" indent="-111125" defTabSz="425450">
              <a:defRPr>
                <a:solidFill>
                  <a:schemeClr val="tx1"/>
                </a:solidFill>
                <a:latin typeface="Arial" panose="020B0604020202020204" pitchFamily="34" charset="0"/>
              </a:defRPr>
            </a:lvl2pPr>
            <a:lvl3pPr marL="992188" indent="-7778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1900" b="1">
                <a:solidFill>
                  <a:srgbClr val="CC0000"/>
                </a:solidFill>
              </a:rPr>
              <a:t>Risk of Newborn Mortality</a:t>
            </a:r>
            <a:endParaRPr lang="en-US" sz="2400">
              <a:solidFill>
                <a:srgbClr val="CC0000"/>
              </a:solidFill>
              <a:latin typeface="Times New Roman" panose="02020603050405020304" pitchFamily="18" charset="0"/>
            </a:endParaRPr>
          </a:p>
        </p:txBody>
      </p:sp>
      <p:sp>
        <p:nvSpPr>
          <p:cNvPr id="135177" name="Line 9"/>
          <p:cNvSpPr>
            <a:spLocks noChangeShapeType="1"/>
          </p:cNvSpPr>
          <p:nvPr/>
        </p:nvSpPr>
        <p:spPr bwMode="auto">
          <a:xfrm>
            <a:off x="2472930" y="2527302"/>
            <a:ext cx="154781" cy="180975"/>
          </a:xfrm>
          <a:prstGeom prst="line">
            <a:avLst/>
          </a:prstGeom>
          <a:noFill/>
          <a:ln w="31353">
            <a:solidFill>
              <a:srgbClr val="2F2F2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78" name="Line 10"/>
          <p:cNvSpPr>
            <a:spLocks noChangeShapeType="1"/>
          </p:cNvSpPr>
          <p:nvPr/>
        </p:nvSpPr>
        <p:spPr bwMode="auto">
          <a:xfrm flipV="1">
            <a:off x="4914900" y="5535613"/>
            <a:ext cx="1191" cy="38100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79" name="Line 11"/>
          <p:cNvSpPr>
            <a:spLocks noChangeShapeType="1"/>
          </p:cNvSpPr>
          <p:nvPr/>
        </p:nvSpPr>
        <p:spPr bwMode="auto">
          <a:xfrm>
            <a:off x="3043239" y="3114675"/>
            <a:ext cx="154781" cy="179388"/>
          </a:xfrm>
          <a:prstGeom prst="line">
            <a:avLst/>
          </a:prstGeom>
          <a:noFill/>
          <a:ln w="31353">
            <a:solidFill>
              <a:srgbClr val="2F2F2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80" name="Line 12"/>
          <p:cNvSpPr>
            <a:spLocks noChangeShapeType="1"/>
          </p:cNvSpPr>
          <p:nvPr/>
        </p:nvSpPr>
        <p:spPr bwMode="auto">
          <a:xfrm>
            <a:off x="3943350" y="3962402"/>
            <a:ext cx="153591" cy="182563"/>
          </a:xfrm>
          <a:prstGeom prst="line">
            <a:avLst/>
          </a:prstGeom>
          <a:noFill/>
          <a:ln w="31353">
            <a:solidFill>
              <a:srgbClr val="2F2F2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81" name="Line 13"/>
          <p:cNvSpPr>
            <a:spLocks noChangeShapeType="1"/>
          </p:cNvSpPr>
          <p:nvPr/>
        </p:nvSpPr>
        <p:spPr bwMode="auto">
          <a:xfrm>
            <a:off x="4614864" y="4603752"/>
            <a:ext cx="154781" cy="182563"/>
          </a:xfrm>
          <a:prstGeom prst="line">
            <a:avLst/>
          </a:prstGeom>
          <a:noFill/>
          <a:ln w="31353">
            <a:solidFill>
              <a:srgbClr val="2F2F2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82" name="Line 14"/>
          <p:cNvSpPr>
            <a:spLocks noChangeShapeType="1"/>
          </p:cNvSpPr>
          <p:nvPr/>
        </p:nvSpPr>
        <p:spPr bwMode="auto">
          <a:xfrm>
            <a:off x="5257800" y="5459413"/>
            <a:ext cx="153591" cy="182562"/>
          </a:xfrm>
          <a:prstGeom prst="line">
            <a:avLst/>
          </a:prstGeom>
          <a:noFill/>
          <a:ln w="31353">
            <a:solidFill>
              <a:srgbClr val="2F2F2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35183" name="Text Box 15"/>
          <p:cNvSpPr txBox="1">
            <a:spLocks noChangeArrowheads="1"/>
          </p:cNvSpPr>
          <p:nvPr/>
        </p:nvSpPr>
        <p:spPr bwMode="auto">
          <a:xfrm>
            <a:off x="1664495" y="2133600"/>
            <a:ext cx="3193256" cy="30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531813" indent="-74613" defTabSz="425450">
              <a:defRPr>
                <a:solidFill>
                  <a:schemeClr val="tx1"/>
                </a:solidFill>
                <a:latin typeface="Arial" panose="020B0604020202020204" pitchFamily="34" charset="0"/>
              </a:defRPr>
            </a:lvl2pPr>
            <a:lvl3pPr marL="936625" indent="-22225"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2000" b="1" i="1" dirty="0"/>
              <a:t>Plasmodium falciparum </a:t>
            </a:r>
            <a:r>
              <a:rPr lang="en-US" sz="2000" b="1" dirty="0"/>
              <a:t>malaria</a:t>
            </a:r>
            <a:endParaRPr lang="en-US" sz="2000" dirty="0"/>
          </a:p>
        </p:txBody>
      </p:sp>
      <p:sp>
        <p:nvSpPr>
          <p:cNvPr id="135184" name="Text Box 16"/>
          <p:cNvSpPr txBox="1">
            <a:spLocks noChangeArrowheads="1"/>
          </p:cNvSpPr>
          <p:nvPr/>
        </p:nvSpPr>
        <p:spPr bwMode="auto">
          <a:xfrm>
            <a:off x="1600200" y="4800600"/>
            <a:ext cx="971550" cy="9906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lvl1pPr defTabSz="425450">
              <a:defRPr>
                <a:solidFill>
                  <a:schemeClr val="tx1"/>
                </a:solidFill>
                <a:latin typeface="Arial" panose="020B0604020202020204" pitchFamily="34" charset="0"/>
              </a:defRPr>
            </a:lvl1pPr>
            <a:lvl2pPr marL="531813" indent="-74613" defTabSz="425450">
              <a:defRPr>
                <a:solidFill>
                  <a:schemeClr val="tx1"/>
                </a:solidFill>
                <a:latin typeface="Arial" panose="020B0604020202020204" pitchFamily="34" charset="0"/>
              </a:defRPr>
            </a:lvl2pPr>
            <a:lvl3pPr marL="936625" indent="-22225"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2000" b="1"/>
              <a:t>Anemia esp. primi</a:t>
            </a:r>
            <a:endParaRPr lang="en-US" sz="2000"/>
          </a:p>
        </p:txBody>
      </p:sp>
      <p:sp>
        <p:nvSpPr>
          <p:cNvPr id="135185" name="Line 17"/>
          <p:cNvSpPr>
            <a:spLocks noChangeShapeType="1"/>
          </p:cNvSpPr>
          <p:nvPr/>
        </p:nvSpPr>
        <p:spPr bwMode="auto">
          <a:xfrm>
            <a:off x="2571751" y="5105400"/>
            <a:ext cx="1816894" cy="1588"/>
          </a:xfrm>
          <a:prstGeom prst="line">
            <a:avLst/>
          </a:prstGeom>
          <a:noFill/>
          <a:ln w="2857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lstStyle/>
          <a:p>
            <a:endParaRPr lang="en-US"/>
          </a:p>
        </p:txBody>
      </p:sp>
      <p:sp>
        <p:nvSpPr>
          <p:cNvPr id="135186" name="Text Box 18"/>
          <p:cNvSpPr txBox="1">
            <a:spLocks noChangeArrowheads="1"/>
          </p:cNvSpPr>
          <p:nvPr/>
        </p:nvSpPr>
        <p:spPr bwMode="auto">
          <a:xfrm>
            <a:off x="1257301" y="6096002"/>
            <a:ext cx="179601" cy="36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spAutoFit/>
          </a:bodyPr>
          <a:lstStyle/>
          <a:p>
            <a:pPr>
              <a:spcBef>
                <a:spcPct val="10000"/>
              </a:spcBef>
              <a:spcAft>
                <a:spcPct val="40000"/>
              </a:spcAft>
              <a:buClr>
                <a:srgbClr val="CF0E30"/>
              </a:buClr>
              <a:buFont typeface="WP TypographicSymbols" pitchFamily="2" charset="0"/>
              <a:buNone/>
            </a:pPr>
            <a:endParaRPr lang="en-GB" b="1">
              <a:solidFill>
                <a:srgbClr val="00279F"/>
              </a:solidFill>
            </a:endParaRPr>
          </a:p>
        </p:txBody>
      </p:sp>
      <p:sp>
        <p:nvSpPr>
          <p:cNvPr id="135187" name="Text Box 19"/>
          <p:cNvSpPr txBox="1">
            <a:spLocks noChangeArrowheads="1"/>
          </p:cNvSpPr>
          <p:nvPr/>
        </p:nvSpPr>
        <p:spPr bwMode="auto">
          <a:xfrm>
            <a:off x="1143000" y="5943600"/>
            <a:ext cx="6858000" cy="1059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p>
            <a:pPr>
              <a:spcBef>
                <a:spcPct val="10000"/>
              </a:spcBef>
              <a:spcAft>
                <a:spcPct val="40000"/>
              </a:spcAft>
              <a:buClr>
                <a:srgbClr val="CF0E30"/>
              </a:buClr>
              <a:buFont typeface="WP TypographicSymbols" pitchFamily="2" charset="0"/>
              <a:buNone/>
            </a:pPr>
            <a:r>
              <a:rPr lang="en-US" b="1" i="1" dirty="0">
                <a:solidFill>
                  <a:srgbClr val="00279F"/>
                </a:solidFill>
              </a:rPr>
              <a:t>NB: -</a:t>
            </a:r>
            <a:r>
              <a:rPr lang="en-US" b="1" dirty="0">
                <a:solidFill>
                  <a:srgbClr val="00279F"/>
                </a:solidFill>
              </a:rPr>
              <a:t>SEVERITY SYMPTOMS ARE LIKELY FROM ECLAMPSIA, MENINGITIS…</a:t>
            </a:r>
            <a:r>
              <a:rPr lang="en-US" b="1" dirty="0">
                <a:solidFill>
                  <a:srgbClr val="00279F"/>
                </a:solidFill>
                <a:cs typeface="Times New Roman" panose="02020603050405020304" pitchFamily="18" charset="0"/>
              </a:rPr>
              <a:t>.</a:t>
            </a:r>
          </a:p>
          <a:p>
            <a:pPr>
              <a:spcBef>
                <a:spcPct val="10000"/>
              </a:spcBef>
              <a:spcAft>
                <a:spcPct val="40000"/>
              </a:spcAft>
              <a:buClr>
                <a:srgbClr val="CF0E30"/>
              </a:buClr>
              <a:buFont typeface="WP TypographicSymbols" pitchFamily="2" charset="0"/>
              <a:buNone/>
            </a:pPr>
            <a:r>
              <a:rPr lang="en-US" b="1" dirty="0">
                <a:solidFill>
                  <a:srgbClr val="00279F"/>
                </a:solidFill>
                <a:cs typeface="Times New Roman" panose="02020603050405020304" pitchFamily="18" charset="0"/>
              </a:rPr>
              <a:t>       -PERIPHERAL FILMS MAY BE NEGATIVE</a:t>
            </a:r>
            <a:endParaRPr lang="en-US" b="1" dirty="0">
              <a:solidFill>
                <a:srgbClr val="00279F"/>
              </a:solidFill>
            </a:endParaRPr>
          </a:p>
        </p:txBody>
      </p:sp>
      <p:sp>
        <p:nvSpPr>
          <p:cNvPr id="135188" name="Line 20"/>
          <p:cNvSpPr>
            <a:spLocks noChangeShapeType="1"/>
          </p:cNvSpPr>
          <p:nvPr/>
        </p:nvSpPr>
        <p:spPr bwMode="auto">
          <a:xfrm>
            <a:off x="2000250" y="2514600"/>
            <a:ext cx="0" cy="2133600"/>
          </a:xfrm>
          <a:prstGeom prst="line">
            <a:avLst/>
          </a:prstGeom>
          <a:noFill/>
          <a:ln w="31353">
            <a:solidFill>
              <a:srgbClr val="2F2F2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Date Placeholder 1"/>
          <p:cNvSpPr>
            <a:spLocks noGrp="1"/>
          </p:cNvSpPr>
          <p:nvPr>
            <p:ph type="dt" sz="half" idx="10"/>
          </p:nvPr>
        </p:nvSpPr>
        <p:spPr/>
        <p:txBody>
          <a:bodyPr/>
          <a:lstStyle/>
          <a:p>
            <a:fld id="{4BA5AF55-6D21-403B-95E5-AF2DA227EEB2}"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150</a:t>
            </a:fld>
            <a:endParaRPr lang="en-US"/>
          </a:p>
        </p:txBody>
      </p:sp>
    </p:spTree>
    <p:extLst>
      <p:ext uri="{BB962C8B-B14F-4D97-AF65-F5344CB8AC3E}">
        <p14:creationId xmlns:p14="http://schemas.microsoft.com/office/powerpoint/2010/main" val="9393884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AutoShape 2"/>
          <p:cNvSpPr>
            <a:spLocks noGrp="1" noChangeArrowheads="1"/>
          </p:cNvSpPr>
          <p:nvPr>
            <p:ph type="title"/>
          </p:nvPr>
        </p:nvSpPr>
        <p:spPr/>
        <p:txBody>
          <a:bodyPr/>
          <a:lstStyle/>
          <a:p>
            <a:r>
              <a:rPr lang="en-US" sz="3200"/>
              <a:t>Effect of Malaria on </a:t>
            </a:r>
            <a:r>
              <a:rPr lang="en-US" sz="3200">
                <a:solidFill>
                  <a:srgbClr val="438C00"/>
                </a:solidFill>
              </a:rPr>
              <a:t>Pregnancy in</a:t>
            </a:r>
            <a:r>
              <a:rPr lang="en-US" sz="3200"/>
              <a:t/>
            </a:r>
            <a:br>
              <a:rPr lang="en-US" sz="3200"/>
            </a:br>
            <a:r>
              <a:rPr lang="en-US" sz="3200"/>
              <a:t>Unstable Transmission Areas</a:t>
            </a:r>
          </a:p>
        </p:txBody>
      </p:sp>
      <p:grpSp>
        <p:nvGrpSpPr>
          <p:cNvPr id="141315" name="Group 3"/>
          <p:cNvGrpSpPr>
            <a:grpSpLocks/>
          </p:cNvGrpSpPr>
          <p:nvPr/>
        </p:nvGrpSpPr>
        <p:grpSpPr bwMode="auto">
          <a:xfrm>
            <a:off x="2655095" y="2286000"/>
            <a:ext cx="4031456" cy="3505200"/>
            <a:chOff x="406" y="1488"/>
            <a:chExt cx="3194" cy="2160"/>
          </a:xfrm>
        </p:grpSpPr>
        <p:sp>
          <p:nvSpPr>
            <p:cNvPr id="141316" name="Text Box 4"/>
            <p:cNvSpPr txBox="1">
              <a:spLocks noChangeArrowheads="1"/>
            </p:cNvSpPr>
            <p:nvPr/>
          </p:nvSpPr>
          <p:spPr bwMode="auto">
            <a:xfrm>
              <a:off x="795" y="1488"/>
              <a:ext cx="2395" cy="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lvl1pPr defTabSz="425450">
                <a:defRPr>
                  <a:solidFill>
                    <a:schemeClr val="tx1"/>
                  </a:solidFill>
                  <a:latin typeface="Arial" panose="020B0604020202020204" pitchFamily="34" charset="0"/>
                </a:defRPr>
              </a:lvl1pPr>
              <a:lvl2pPr marL="530225" indent="-73025" defTabSz="425450">
                <a:defRPr>
                  <a:solidFill>
                    <a:schemeClr val="tx1"/>
                  </a:solidFill>
                  <a:latin typeface="Arial" panose="020B0604020202020204" pitchFamily="34" charset="0"/>
                </a:defRPr>
              </a:lvl2pPr>
              <a:lvl3pPr marL="935038" indent="-2063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2000" b="1"/>
                <a:t>Acquired Immunity </a:t>
              </a:r>
              <a:r>
                <a:rPr lang="en-US" sz="2000" b="1">
                  <a:cs typeface="Arial" panose="020B0604020202020204" pitchFamily="34" charset="0"/>
                </a:rPr>
                <a:t>–</a:t>
              </a:r>
              <a:r>
                <a:rPr lang="en-US" sz="2000" b="1"/>
                <a:t> Low</a:t>
              </a:r>
              <a:endParaRPr lang="en-US" sz="2000">
                <a:latin typeface="Times New Roman" panose="02020603050405020304" pitchFamily="18" charset="0"/>
              </a:endParaRPr>
            </a:p>
          </p:txBody>
        </p:sp>
        <p:sp>
          <p:nvSpPr>
            <p:cNvPr id="141317" name="Text Box 5"/>
            <p:cNvSpPr txBox="1">
              <a:spLocks noChangeArrowheads="1"/>
            </p:cNvSpPr>
            <p:nvPr/>
          </p:nvSpPr>
          <p:spPr bwMode="auto">
            <a:xfrm>
              <a:off x="1314" y="2112"/>
              <a:ext cx="1366" cy="2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lvl1pPr defTabSz="425450">
                <a:defRPr>
                  <a:solidFill>
                    <a:schemeClr val="tx1"/>
                  </a:solidFill>
                  <a:latin typeface="Arial" panose="020B0604020202020204" pitchFamily="34" charset="0"/>
                </a:defRPr>
              </a:lvl1pPr>
              <a:lvl2pPr marL="530225" indent="-73025" defTabSz="425450">
                <a:defRPr>
                  <a:solidFill>
                    <a:schemeClr val="tx1"/>
                  </a:solidFill>
                  <a:latin typeface="Arial" panose="020B0604020202020204" pitchFamily="34" charset="0"/>
                </a:defRPr>
              </a:lvl2pPr>
              <a:lvl3pPr marL="935038" indent="-2063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2000" b="1"/>
                <a:t>Clinical Illness</a:t>
              </a:r>
              <a:endParaRPr lang="en-US" sz="2000">
                <a:latin typeface="Times New Roman" panose="02020603050405020304" pitchFamily="18" charset="0"/>
              </a:endParaRPr>
            </a:p>
          </p:txBody>
        </p:sp>
        <p:sp>
          <p:nvSpPr>
            <p:cNvPr id="141318" name="Text Box 6"/>
            <p:cNvSpPr txBox="1">
              <a:spLocks noChangeArrowheads="1"/>
            </p:cNvSpPr>
            <p:nvPr/>
          </p:nvSpPr>
          <p:spPr bwMode="auto">
            <a:xfrm>
              <a:off x="1184" y="2736"/>
              <a:ext cx="1616" cy="2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lvl1pPr defTabSz="425450">
                <a:defRPr>
                  <a:solidFill>
                    <a:schemeClr val="tx1"/>
                  </a:solidFill>
                  <a:latin typeface="Arial" panose="020B0604020202020204" pitchFamily="34" charset="0"/>
                </a:defRPr>
              </a:lvl1pPr>
              <a:lvl2pPr marL="530225" indent="-73025" defTabSz="425450">
                <a:defRPr>
                  <a:solidFill>
                    <a:schemeClr val="tx1"/>
                  </a:solidFill>
                  <a:latin typeface="Arial" panose="020B0604020202020204" pitchFamily="34" charset="0"/>
                </a:defRPr>
              </a:lvl2pPr>
              <a:lvl3pPr marL="935038" indent="-2063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2000" b="1"/>
                <a:t>Severe Disease</a:t>
              </a:r>
              <a:endParaRPr lang="en-US" sz="2000">
                <a:latin typeface="Times New Roman" panose="02020603050405020304" pitchFamily="18" charset="0"/>
              </a:endParaRPr>
            </a:p>
          </p:txBody>
        </p:sp>
        <p:sp>
          <p:nvSpPr>
            <p:cNvPr id="141319" name="Text Box 7"/>
            <p:cNvSpPr txBox="1">
              <a:spLocks noChangeArrowheads="1"/>
            </p:cNvSpPr>
            <p:nvPr/>
          </p:nvSpPr>
          <p:spPr bwMode="auto">
            <a:xfrm>
              <a:off x="406" y="3408"/>
              <a:ext cx="1562"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lvl1pPr defTabSz="425450">
                <a:defRPr>
                  <a:solidFill>
                    <a:schemeClr val="tx1"/>
                  </a:solidFill>
                  <a:latin typeface="Arial" panose="020B0604020202020204" pitchFamily="34" charset="0"/>
                </a:defRPr>
              </a:lvl1pPr>
              <a:lvl2pPr marL="530225" indent="-73025" defTabSz="425450">
                <a:defRPr>
                  <a:solidFill>
                    <a:schemeClr val="tx1"/>
                  </a:solidFill>
                  <a:latin typeface="Arial" panose="020B0604020202020204" pitchFamily="34" charset="0"/>
                </a:defRPr>
              </a:lvl2pPr>
              <a:lvl3pPr marL="935038" indent="-2063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2000" b="1"/>
                <a:t>Risk to Mother</a:t>
              </a:r>
              <a:endParaRPr lang="en-US" sz="2000"/>
            </a:p>
          </p:txBody>
        </p:sp>
        <p:sp>
          <p:nvSpPr>
            <p:cNvPr id="141320" name="Text Box 8"/>
            <p:cNvSpPr txBox="1">
              <a:spLocks noChangeArrowheads="1"/>
            </p:cNvSpPr>
            <p:nvPr/>
          </p:nvSpPr>
          <p:spPr bwMode="auto">
            <a:xfrm>
              <a:off x="2176" y="3408"/>
              <a:ext cx="1424"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chorCtr="1"/>
            <a:lstStyle>
              <a:lvl1pPr defTabSz="425450">
                <a:defRPr>
                  <a:solidFill>
                    <a:schemeClr val="tx1"/>
                  </a:solidFill>
                  <a:latin typeface="Arial" panose="020B0604020202020204" pitchFamily="34" charset="0"/>
                </a:defRPr>
              </a:lvl1pPr>
              <a:lvl2pPr marL="530225" indent="-73025" defTabSz="425450">
                <a:defRPr>
                  <a:solidFill>
                    <a:schemeClr val="tx1"/>
                  </a:solidFill>
                  <a:latin typeface="Arial" panose="020B0604020202020204" pitchFamily="34" charset="0"/>
                </a:defRPr>
              </a:lvl2pPr>
              <a:lvl3pPr marL="935038" indent="-2063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2000" b="1"/>
                <a:t>Risk to Fetus</a:t>
              </a:r>
              <a:endParaRPr lang="en-US" sz="2000"/>
            </a:p>
          </p:txBody>
        </p:sp>
        <p:sp>
          <p:nvSpPr>
            <p:cNvPr id="141321" name="Line 9"/>
            <p:cNvSpPr>
              <a:spLocks noChangeShapeType="1"/>
            </p:cNvSpPr>
            <p:nvPr/>
          </p:nvSpPr>
          <p:spPr bwMode="auto">
            <a:xfrm>
              <a:off x="1992" y="1773"/>
              <a:ext cx="0" cy="320"/>
            </a:xfrm>
            <a:prstGeom prst="line">
              <a:avLst/>
            </a:prstGeom>
            <a:noFill/>
            <a:ln w="31313">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p>
              <a:endParaRPr lang="en-US"/>
            </a:p>
          </p:txBody>
        </p:sp>
        <p:sp>
          <p:nvSpPr>
            <p:cNvPr id="141322" name="Line 10"/>
            <p:cNvSpPr>
              <a:spLocks noChangeShapeType="1"/>
            </p:cNvSpPr>
            <p:nvPr/>
          </p:nvSpPr>
          <p:spPr bwMode="auto">
            <a:xfrm>
              <a:off x="1992" y="2374"/>
              <a:ext cx="0" cy="339"/>
            </a:xfrm>
            <a:prstGeom prst="line">
              <a:avLst/>
            </a:prstGeom>
            <a:noFill/>
            <a:ln w="31313">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p>
              <a:endParaRPr lang="en-US"/>
            </a:p>
          </p:txBody>
        </p:sp>
        <p:sp>
          <p:nvSpPr>
            <p:cNvPr id="141323" name="Line 11"/>
            <p:cNvSpPr>
              <a:spLocks noChangeShapeType="1"/>
            </p:cNvSpPr>
            <p:nvPr/>
          </p:nvSpPr>
          <p:spPr bwMode="auto">
            <a:xfrm>
              <a:off x="2518" y="2975"/>
              <a:ext cx="365" cy="354"/>
            </a:xfrm>
            <a:prstGeom prst="line">
              <a:avLst/>
            </a:prstGeom>
            <a:noFill/>
            <a:ln w="31313">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p>
              <a:endParaRPr lang="en-US"/>
            </a:p>
          </p:txBody>
        </p:sp>
        <p:sp>
          <p:nvSpPr>
            <p:cNvPr id="141324" name="Line 12"/>
            <p:cNvSpPr>
              <a:spLocks noChangeShapeType="1"/>
            </p:cNvSpPr>
            <p:nvPr/>
          </p:nvSpPr>
          <p:spPr bwMode="auto">
            <a:xfrm flipH="1">
              <a:off x="1126" y="2976"/>
              <a:ext cx="365" cy="354"/>
            </a:xfrm>
            <a:prstGeom prst="line">
              <a:avLst/>
            </a:prstGeom>
            <a:noFill/>
            <a:ln w="31313">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nchorCtr="1"/>
            <a:lstStyle/>
            <a:p>
              <a:endParaRPr lang="en-US"/>
            </a:p>
          </p:txBody>
        </p:sp>
        <p:sp>
          <p:nvSpPr>
            <p:cNvPr id="141325" name="Line 13"/>
            <p:cNvSpPr>
              <a:spLocks noChangeShapeType="1"/>
            </p:cNvSpPr>
            <p:nvPr/>
          </p:nvSpPr>
          <p:spPr bwMode="auto">
            <a:xfrm flipV="1">
              <a:off x="552" y="3390"/>
              <a:ext cx="0" cy="24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nchorCtr="1"/>
            <a:lstStyle/>
            <a:p>
              <a:endParaRPr lang="en-US"/>
            </a:p>
          </p:txBody>
        </p:sp>
        <p:sp>
          <p:nvSpPr>
            <p:cNvPr id="141326" name="Line 14"/>
            <p:cNvSpPr>
              <a:spLocks noChangeShapeType="1"/>
            </p:cNvSpPr>
            <p:nvPr/>
          </p:nvSpPr>
          <p:spPr bwMode="auto">
            <a:xfrm flipV="1">
              <a:off x="2322" y="3390"/>
              <a:ext cx="0" cy="240"/>
            </a:xfrm>
            <a:prstGeom prst="line">
              <a:avLst/>
            </a:prstGeom>
            <a:noFill/>
            <a:ln w="38100">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nchor="ctr" anchorCtr="1"/>
            <a:lstStyle/>
            <a:p>
              <a:endParaRPr lang="en-US"/>
            </a:p>
          </p:txBody>
        </p:sp>
      </p:grpSp>
      <p:sp>
        <p:nvSpPr>
          <p:cNvPr id="141327" name="Text Box 15"/>
          <p:cNvSpPr txBox="1">
            <a:spLocks noChangeArrowheads="1"/>
          </p:cNvSpPr>
          <p:nvPr/>
        </p:nvSpPr>
        <p:spPr bwMode="auto">
          <a:xfrm>
            <a:off x="2286000" y="5867402"/>
            <a:ext cx="2686050" cy="920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spAutoFit/>
          </a:bodyPr>
          <a:lstStyle/>
          <a:p>
            <a:pPr>
              <a:spcBef>
                <a:spcPct val="10000"/>
              </a:spcBef>
              <a:spcAft>
                <a:spcPct val="40000"/>
              </a:spcAft>
              <a:buClr>
                <a:srgbClr val="CF0E30"/>
              </a:buClr>
              <a:buFont typeface="WP TypographicSymbols" pitchFamily="2" charset="0"/>
              <a:buNone/>
            </a:pPr>
            <a:r>
              <a:rPr lang="en-US" b="1">
                <a:solidFill>
                  <a:srgbClr val="00279F"/>
                </a:solidFill>
              </a:rPr>
              <a:t>Particularly susceptible to hypoglycemia &amp; pulm edema.</a:t>
            </a:r>
          </a:p>
        </p:txBody>
      </p:sp>
      <p:sp>
        <p:nvSpPr>
          <p:cNvPr id="2" name="Date Placeholder 1"/>
          <p:cNvSpPr>
            <a:spLocks noGrp="1"/>
          </p:cNvSpPr>
          <p:nvPr>
            <p:ph type="dt" sz="half" idx="10"/>
          </p:nvPr>
        </p:nvSpPr>
        <p:spPr/>
        <p:txBody>
          <a:bodyPr/>
          <a:lstStyle/>
          <a:p>
            <a:fld id="{C3D7CA05-6365-4209-B2CE-A9E4F69D7FB8}"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151</a:t>
            </a:fld>
            <a:endParaRPr lang="en-US"/>
          </a:p>
        </p:txBody>
      </p:sp>
    </p:spTree>
    <p:extLst>
      <p:ext uri="{BB962C8B-B14F-4D97-AF65-F5344CB8AC3E}">
        <p14:creationId xmlns:p14="http://schemas.microsoft.com/office/powerpoint/2010/main" val="3788059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1428750" y="0"/>
            <a:ext cx="6172200" cy="762000"/>
          </a:xfrm>
        </p:spPr>
        <p:txBody>
          <a:bodyPr>
            <a:normAutofit fontScale="90000"/>
          </a:bodyPr>
          <a:lstStyle/>
          <a:p>
            <a:pPr defTabSz="885825"/>
            <a:r>
              <a:rPr lang="en-US"/>
              <a:t>Effects on the Pregnant Woman</a:t>
            </a:r>
          </a:p>
        </p:txBody>
      </p:sp>
      <p:sp>
        <p:nvSpPr>
          <p:cNvPr id="155651" name="Rectangle 3"/>
          <p:cNvSpPr>
            <a:spLocks noChangeArrowheads="1"/>
          </p:cNvSpPr>
          <p:nvPr/>
        </p:nvSpPr>
        <p:spPr bwMode="auto">
          <a:xfrm>
            <a:off x="2400301" y="6524627"/>
            <a:ext cx="5275355"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spAutoFit/>
          </a:bodyPr>
          <a:lstStyle/>
          <a:p>
            <a:pPr>
              <a:spcBef>
                <a:spcPct val="10000"/>
              </a:spcBef>
              <a:spcAft>
                <a:spcPct val="40000"/>
              </a:spcAft>
              <a:buClr>
                <a:srgbClr val="CF0E30"/>
              </a:buClr>
              <a:buFont typeface="WP TypographicSymbols" pitchFamily="2" charset="0"/>
              <a:buNone/>
            </a:pPr>
            <a:r>
              <a:rPr lang="en-US" sz="1600" b="1">
                <a:solidFill>
                  <a:srgbClr val="00279F"/>
                </a:solidFill>
              </a:rPr>
              <a:t>( +++ =Very Common, ++ =Common, + =Infrequent, -- =Rare)</a:t>
            </a:r>
          </a:p>
        </p:txBody>
      </p:sp>
      <p:graphicFrame>
        <p:nvGraphicFramePr>
          <p:cNvPr id="155683" name="Group 35"/>
          <p:cNvGraphicFramePr>
            <a:graphicFrameLocks noGrp="1"/>
          </p:cNvGraphicFramePr>
          <p:nvPr>
            <p:ph type="tbl" idx="1"/>
          </p:nvPr>
        </p:nvGraphicFramePr>
        <p:xfrm>
          <a:off x="1257300" y="914400"/>
          <a:ext cx="6572251" cy="6523990"/>
        </p:xfrm>
        <a:graphic>
          <a:graphicData uri="http://schemas.openxmlformats.org/drawingml/2006/table">
            <a:tbl>
              <a:tblPr/>
              <a:tblGrid>
                <a:gridCol w="2358629"/>
                <a:gridCol w="2099072"/>
                <a:gridCol w="2114550"/>
              </a:tblGrid>
              <a:tr h="1009650">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Effects</a:t>
                      </a:r>
                    </a:p>
                  </a:txBody>
                  <a:tcPr marL="66675" marR="66675" marT="44450" marB="4445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Primigravidae in Stable malaria areas</a:t>
                      </a:r>
                    </a:p>
                  </a:txBody>
                  <a:tcPr marL="66675" marR="66675" marT="44450" marB="4445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All parities in Unstable malaria areas</a:t>
                      </a:r>
                    </a:p>
                  </a:txBody>
                  <a:tcPr marL="66675" marR="66675" marT="44450" marB="4445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4629150">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l" defTabSz="885825" rtl="0" eaLnBrk="1" fontAlgn="base" latinLnBrk="0" hangingPunct="1">
                        <a:lnSpc>
                          <a:spcPct val="100000"/>
                        </a:lnSpc>
                        <a:spcBef>
                          <a:spcPct val="20000"/>
                        </a:spcBef>
                        <a:spcAft>
                          <a:spcPct val="0"/>
                        </a:spcAft>
                        <a:buClrTx/>
                        <a:buSzTx/>
                        <a:buFontTx/>
                        <a:buChar char="•"/>
                        <a:tabLst/>
                      </a:pPr>
                      <a:r>
                        <a:rPr kumimoji="0" lang="en-US" sz="2000" b="1" i="0" u="none" strike="noStrike" cap="none" normalizeH="0" baseline="0" smtClean="0">
                          <a:ln>
                            <a:noFill/>
                          </a:ln>
                          <a:solidFill>
                            <a:schemeClr val="tx1"/>
                          </a:solidFill>
                          <a:effectLst/>
                          <a:latin typeface="Arial" panose="020B0604020202020204" pitchFamily="34" charset="0"/>
                        </a:rPr>
                        <a:t> High fever</a:t>
                      </a:r>
                    </a:p>
                    <a:p>
                      <a:pPr marL="0" marR="0" lvl="0" indent="0" algn="l" defTabSz="885825" rtl="0" eaLnBrk="1" fontAlgn="base" latinLnBrk="0" hangingPunct="1">
                        <a:lnSpc>
                          <a:spcPct val="100000"/>
                        </a:lnSpc>
                        <a:spcBef>
                          <a:spcPct val="20000"/>
                        </a:spcBef>
                        <a:spcAft>
                          <a:spcPct val="0"/>
                        </a:spcAft>
                        <a:buClrTx/>
                        <a:buSzTx/>
                        <a:buFontTx/>
                        <a:buChar char="•"/>
                        <a:tabLst/>
                      </a:pPr>
                      <a:r>
                        <a:rPr kumimoji="0" lang="en-US" sz="2000" b="1" i="0" u="none" strike="noStrike" cap="none" normalizeH="0" baseline="0" smtClean="0">
                          <a:ln>
                            <a:noFill/>
                          </a:ln>
                          <a:solidFill>
                            <a:schemeClr val="tx1"/>
                          </a:solidFill>
                          <a:effectLst/>
                          <a:latin typeface="Arial" panose="020B0604020202020204" pitchFamily="34" charset="0"/>
                        </a:rPr>
                        <a:t> Placental infection</a:t>
                      </a:r>
                    </a:p>
                    <a:p>
                      <a:pPr marL="0" marR="0" lvl="0" indent="0" algn="l" defTabSz="885825" rtl="0" eaLnBrk="1" fontAlgn="base" latinLnBrk="0" hangingPunct="1">
                        <a:lnSpc>
                          <a:spcPct val="100000"/>
                        </a:lnSpc>
                        <a:spcBef>
                          <a:spcPct val="20000"/>
                        </a:spcBef>
                        <a:spcAft>
                          <a:spcPct val="0"/>
                        </a:spcAft>
                        <a:buClrTx/>
                        <a:buSzTx/>
                        <a:buFontTx/>
                        <a:buChar char="•"/>
                        <a:tabLst/>
                      </a:pPr>
                      <a:r>
                        <a:rPr kumimoji="0" lang="en-US" sz="2000" b="1" i="0" u="none" strike="noStrike" cap="none" normalizeH="0" baseline="0" smtClean="0">
                          <a:ln>
                            <a:noFill/>
                          </a:ln>
                          <a:solidFill>
                            <a:schemeClr val="tx1"/>
                          </a:solidFill>
                          <a:effectLst/>
                          <a:latin typeface="Arial" panose="020B0604020202020204" pitchFamily="34" charset="0"/>
                        </a:rPr>
                        <a:t> Puerperal sepsis</a:t>
                      </a:r>
                    </a:p>
                    <a:p>
                      <a:pPr marL="0" marR="0" lvl="0" indent="0" algn="l" defTabSz="885825" rtl="0" eaLnBrk="1" fontAlgn="base" latinLnBrk="0" hangingPunct="1">
                        <a:lnSpc>
                          <a:spcPct val="100000"/>
                        </a:lnSpc>
                        <a:spcBef>
                          <a:spcPct val="20000"/>
                        </a:spcBef>
                        <a:spcAft>
                          <a:spcPct val="0"/>
                        </a:spcAft>
                        <a:buClrTx/>
                        <a:buSzTx/>
                        <a:buFontTx/>
                        <a:buChar char="•"/>
                        <a:tabLst/>
                      </a:pPr>
                      <a:r>
                        <a:rPr kumimoji="0" lang="en-US" sz="2000" b="1" i="0" u="none" strike="noStrike" cap="none" normalizeH="0" baseline="0" smtClean="0">
                          <a:ln>
                            <a:noFill/>
                          </a:ln>
                          <a:solidFill>
                            <a:schemeClr val="tx1"/>
                          </a:solidFill>
                          <a:effectLst/>
                          <a:latin typeface="Arial" panose="020B0604020202020204" pitchFamily="34" charset="0"/>
                        </a:rPr>
                        <a:t> Complicated malaria</a:t>
                      </a:r>
                    </a:p>
                    <a:p>
                      <a:pPr marL="446088" marR="0" lvl="1" indent="0" algn="l" defTabSz="885825" rtl="0" eaLnBrk="1" fontAlgn="base" latinLnBrk="0" hangingPunct="1">
                        <a:lnSpc>
                          <a:spcPct val="100000"/>
                        </a:lnSpc>
                        <a:spcBef>
                          <a:spcPct val="20000"/>
                        </a:spcBef>
                        <a:spcAft>
                          <a:spcPct val="0"/>
                        </a:spcAft>
                        <a:buClrTx/>
                        <a:buSzTx/>
                        <a:buFontTx/>
                        <a:buChar char="–"/>
                        <a:tabLst/>
                      </a:pPr>
                      <a:r>
                        <a:rPr kumimoji="0" lang="en-US" sz="1800" b="1" i="0" u="none" strike="noStrike" cap="none" normalizeH="0" baseline="0" smtClean="0">
                          <a:ln>
                            <a:noFill/>
                          </a:ln>
                          <a:solidFill>
                            <a:schemeClr val="tx1"/>
                          </a:solidFill>
                          <a:effectLst/>
                          <a:latin typeface="Arial" panose="020B0604020202020204" pitchFamily="34" charset="0"/>
                        </a:rPr>
                        <a:t> Severe anemia</a:t>
                      </a:r>
                    </a:p>
                    <a:p>
                      <a:pPr marL="446088" marR="0" lvl="1" indent="0" algn="l" defTabSz="885825" rtl="0" eaLnBrk="1" fontAlgn="base" latinLnBrk="0" hangingPunct="1">
                        <a:lnSpc>
                          <a:spcPct val="100000"/>
                        </a:lnSpc>
                        <a:spcBef>
                          <a:spcPct val="20000"/>
                        </a:spcBef>
                        <a:spcAft>
                          <a:spcPct val="0"/>
                        </a:spcAft>
                        <a:buClrTx/>
                        <a:buSzTx/>
                        <a:buFontTx/>
                        <a:buChar char="–"/>
                        <a:tabLst/>
                      </a:pPr>
                      <a:r>
                        <a:rPr kumimoji="0" lang="en-US" sz="1800" b="1" i="0" u="none" strike="noStrike" cap="none" normalizeH="0" baseline="0" smtClean="0">
                          <a:ln>
                            <a:noFill/>
                          </a:ln>
                          <a:solidFill>
                            <a:schemeClr val="tx1"/>
                          </a:solidFill>
                          <a:effectLst/>
                          <a:latin typeface="Arial" panose="020B0604020202020204" pitchFamily="34" charset="0"/>
                        </a:rPr>
                        <a:t> Cerebral malaria</a:t>
                      </a:r>
                    </a:p>
                    <a:p>
                      <a:pPr marL="446088" marR="0" lvl="1" indent="0" algn="l" defTabSz="885825" rtl="0" eaLnBrk="1" fontAlgn="base" latinLnBrk="0" hangingPunct="1">
                        <a:lnSpc>
                          <a:spcPct val="100000"/>
                        </a:lnSpc>
                        <a:spcBef>
                          <a:spcPct val="20000"/>
                        </a:spcBef>
                        <a:spcAft>
                          <a:spcPct val="0"/>
                        </a:spcAft>
                        <a:buClrTx/>
                        <a:buSzTx/>
                        <a:buFontTx/>
                        <a:buChar char="–"/>
                        <a:tabLst/>
                      </a:pPr>
                      <a:r>
                        <a:rPr kumimoji="0" lang="en-US" sz="1800" b="1" i="0" u="none" strike="noStrike" cap="none" normalizeH="0" baseline="0" smtClean="0">
                          <a:ln>
                            <a:noFill/>
                          </a:ln>
                          <a:solidFill>
                            <a:schemeClr val="tx1"/>
                          </a:solidFill>
                          <a:effectLst/>
                          <a:latin typeface="Arial" panose="020B0604020202020204" pitchFamily="34" charset="0"/>
                        </a:rPr>
                        <a:t> Hypoglycemia</a:t>
                      </a:r>
                    </a:p>
                    <a:p>
                      <a:pPr marL="446088" marR="0" lvl="1" indent="0" algn="l" defTabSz="885825" rtl="0" eaLnBrk="1" fontAlgn="base" latinLnBrk="0" hangingPunct="1">
                        <a:lnSpc>
                          <a:spcPct val="100000"/>
                        </a:lnSpc>
                        <a:spcBef>
                          <a:spcPct val="20000"/>
                        </a:spcBef>
                        <a:spcAft>
                          <a:spcPct val="0"/>
                        </a:spcAft>
                        <a:buClrTx/>
                        <a:buSzTx/>
                        <a:buFontTx/>
                        <a:buChar char="–"/>
                        <a:tabLst/>
                      </a:pPr>
                      <a:r>
                        <a:rPr kumimoji="0" lang="en-US" sz="1800" b="1" i="0" u="none" strike="noStrike" cap="none" normalizeH="0" baseline="0" smtClean="0">
                          <a:ln>
                            <a:noFill/>
                          </a:ln>
                          <a:solidFill>
                            <a:schemeClr val="tx1"/>
                          </a:solidFill>
                          <a:effectLst/>
                          <a:latin typeface="Arial" panose="020B0604020202020204" pitchFamily="34" charset="0"/>
                        </a:rPr>
                        <a:t> Pulmonary edema</a:t>
                      </a:r>
                    </a:p>
                    <a:p>
                      <a:pPr marL="446088" marR="0" lvl="1" indent="0" algn="l" defTabSz="885825" rtl="0" eaLnBrk="1" fontAlgn="base" latinLnBrk="0" hangingPunct="1">
                        <a:lnSpc>
                          <a:spcPct val="100000"/>
                        </a:lnSpc>
                        <a:spcBef>
                          <a:spcPct val="20000"/>
                        </a:spcBef>
                        <a:spcAft>
                          <a:spcPct val="0"/>
                        </a:spcAft>
                        <a:buClrTx/>
                        <a:buSzTx/>
                        <a:buFontTx/>
                        <a:buChar char="–"/>
                        <a:tabLst/>
                      </a:pPr>
                      <a:r>
                        <a:rPr kumimoji="0" lang="en-US" sz="1800" b="1" i="0" u="none" strike="noStrike" cap="none" normalizeH="0" baseline="0" smtClean="0">
                          <a:ln>
                            <a:noFill/>
                          </a:ln>
                          <a:solidFill>
                            <a:schemeClr val="tx1"/>
                          </a:solidFill>
                          <a:effectLst/>
                          <a:latin typeface="Arial" panose="020B0604020202020204" pitchFamily="34" charset="0"/>
                        </a:rPr>
                        <a:t> Acute renal failure</a:t>
                      </a:r>
                    </a:p>
                    <a:p>
                      <a:pPr marL="0" marR="0" lvl="0" indent="0" algn="l" defTabSz="885825" rtl="0" eaLnBrk="1" fontAlgn="base" latinLnBrk="0" hangingPunct="1">
                        <a:lnSpc>
                          <a:spcPct val="100000"/>
                        </a:lnSpc>
                        <a:spcBef>
                          <a:spcPct val="20000"/>
                        </a:spcBef>
                        <a:spcAft>
                          <a:spcPct val="0"/>
                        </a:spcAft>
                        <a:buClrTx/>
                        <a:buSzTx/>
                        <a:buFontTx/>
                        <a:buChar char="•"/>
                        <a:tabLst/>
                      </a:pPr>
                      <a:r>
                        <a:rPr kumimoji="0" lang="en-US" sz="2000" b="1" i="0" u="none" strike="noStrike" cap="none" normalizeH="0" baseline="0" smtClean="0">
                          <a:ln>
                            <a:noFill/>
                          </a:ln>
                          <a:solidFill>
                            <a:schemeClr val="tx1"/>
                          </a:solidFill>
                          <a:effectLst/>
                          <a:latin typeface="Arial" panose="020B0604020202020204" pitchFamily="34" charset="0"/>
                        </a:rPr>
                        <a:t> Increased maternal mortality </a:t>
                      </a:r>
                    </a:p>
                  </a:txBody>
                  <a:tcPr marL="66675" marR="66675" marT="44450" marB="4445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5000"/>
                        </a:spcBef>
                        <a:spcAft>
                          <a:spcPct val="5000"/>
                        </a:spcAft>
                        <a:buClrTx/>
                        <a:buSzTx/>
                        <a:buFontTx/>
                        <a:buNone/>
                        <a:tabLst/>
                      </a:pPr>
                      <a:endParaRPr kumimoji="0" lang="en-US" sz="2000" b="1" i="0" u="none" strike="noStrike" cap="none" normalizeH="0" baseline="0" smtClean="0">
                        <a:ln>
                          <a:noFill/>
                        </a:ln>
                        <a:solidFill>
                          <a:schemeClr val="tx1"/>
                        </a:solidFill>
                        <a:effectLst/>
                        <a:latin typeface="Arial" panose="020B0604020202020204" pitchFamily="34" charset="0"/>
                      </a:endParaRP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txBody>
                  <a:tcPr marL="66675" marR="66675" marT="44450" marB="4445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endParaRPr kumimoji="0" lang="en-US" sz="2000" b="1" i="0" u="none" strike="noStrike" cap="none" normalizeH="0" baseline="0" smtClean="0">
                        <a:ln>
                          <a:noFill/>
                        </a:ln>
                        <a:solidFill>
                          <a:schemeClr val="tx1"/>
                        </a:solidFill>
                        <a:effectLst/>
                        <a:latin typeface="Arial" panose="020B0604020202020204" pitchFamily="34" charset="0"/>
                      </a:endParaRP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000" b="1" i="0" u="none" strike="noStrike" cap="none" normalizeH="0" baseline="0" smtClean="0">
                          <a:ln>
                            <a:noFill/>
                          </a:ln>
                          <a:solidFill>
                            <a:schemeClr val="tx1"/>
                          </a:solidFill>
                          <a:effectLst/>
                          <a:latin typeface="Arial" panose="020B0604020202020204" pitchFamily="34" charset="0"/>
                        </a:rPr>
                        <a:t>++</a:t>
                      </a:r>
                    </a:p>
                  </a:txBody>
                  <a:tcPr marL="66675" marR="66675" marT="44450" marB="4445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2" name="Date Placeholder 1"/>
          <p:cNvSpPr>
            <a:spLocks noGrp="1"/>
          </p:cNvSpPr>
          <p:nvPr>
            <p:ph type="dt" sz="half" idx="10"/>
          </p:nvPr>
        </p:nvSpPr>
        <p:spPr/>
        <p:txBody>
          <a:bodyPr/>
          <a:lstStyle/>
          <a:p>
            <a:pPr>
              <a:defRPr/>
            </a:pPr>
            <a:fld id="{D761C2D8-06D4-4313-9E33-ABA41163E83E}" type="datetime1">
              <a:rPr lang="en-US" smtClean="0"/>
              <a:t>5/3/2020</a:t>
            </a:fld>
            <a:endParaRPr lang="en-US"/>
          </a:p>
        </p:txBody>
      </p:sp>
      <p:sp>
        <p:nvSpPr>
          <p:cNvPr id="3" name="Slide Number Placeholder 2"/>
          <p:cNvSpPr>
            <a:spLocks noGrp="1"/>
          </p:cNvSpPr>
          <p:nvPr>
            <p:ph type="sldNum" sz="quarter" idx="12"/>
          </p:nvPr>
        </p:nvSpPr>
        <p:spPr/>
        <p:txBody>
          <a:bodyPr/>
          <a:lstStyle/>
          <a:p>
            <a:fld id="{0D2C421E-3151-4AF7-A229-41354F604D6F}" type="slidenum">
              <a:rPr lang="ar-SA" smtClean="0"/>
              <a:pPr/>
              <a:t>152</a:t>
            </a:fld>
            <a:endParaRPr lang="en-US"/>
          </a:p>
        </p:txBody>
      </p:sp>
    </p:spTree>
    <p:extLst>
      <p:ext uri="{BB962C8B-B14F-4D97-AF65-F5344CB8AC3E}">
        <p14:creationId xmlns:p14="http://schemas.microsoft.com/office/powerpoint/2010/main" val="3761710899"/>
      </p:ext>
    </p:extLst>
  </p:cSld>
  <p:clrMapOvr>
    <a:masterClrMapping/>
  </p:clrMapOvr>
  <p:transition>
    <p:randomBar dir="vert"/>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1371600" y="2"/>
            <a:ext cx="6172200" cy="715963"/>
          </a:xfrm>
        </p:spPr>
        <p:txBody>
          <a:bodyPr>
            <a:normAutofit fontScale="90000"/>
          </a:bodyPr>
          <a:lstStyle/>
          <a:p>
            <a:pPr defTabSz="885825"/>
            <a:r>
              <a:rPr lang="en-US" sz="4000"/>
              <a:t>Effects on the Fetus and Newborn</a:t>
            </a:r>
          </a:p>
        </p:txBody>
      </p:sp>
      <p:sp>
        <p:nvSpPr>
          <p:cNvPr id="157699" name="Rectangle 3"/>
          <p:cNvSpPr>
            <a:spLocks noChangeArrowheads="1"/>
          </p:cNvSpPr>
          <p:nvPr/>
        </p:nvSpPr>
        <p:spPr bwMode="auto">
          <a:xfrm>
            <a:off x="2400301" y="6324602"/>
            <a:ext cx="5135893"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spAutoFit/>
          </a:bodyPr>
          <a:lstStyle/>
          <a:p>
            <a:pPr>
              <a:spcBef>
                <a:spcPct val="10000"/>
              </a:spcBef>
              <a:spcAft>
                <a:spcPct val="40000"/>
              </a:spcAft>
              <a:buClr>
                <a:srgbClr val="CF0E30"/>
              </a:buClr>
              <a:buFont typeface="WP TypographicSymbols" pitchFamily="2" charset="0"/>
              <a:buNone/>
            </a:pPr>
            <a:r>
              <a:rPr lang="en-US" sz="1600" b="1">
                <a:solidFill>
                  <a:srgbClr val="00279F"/>
                </a:solidFill>
              </a:rPr>
              <a:t>( +++=Very Common, ++=Common, +=Infrequent, -- =Rare)</a:t>
            </a:r>
          </a:p>
        </p:txBody>
      </p:sp>
      <p:graphicFrame>
        <p:nvGraphicFramePr>
          <p:cNvPr id="157718" name="Group 22"/>
          <p:cNvGraphicFramePr>
            <a:graphicFrameLocks noGrp="1"/>
          </p:cNvGraphicFramePr>
          <p:nvPr>
            <p:ph type="tbl" idx="1"/>
          </p:nvPr>
        </p:nvGraphicFramePr>
        <p:xfrm>
          <a:off x="1371600" y="914400"/>
          <a:ext cx="6457951" cy="5956808"/>
        </p:xfrm>
        <a:graphic>
          <a:graphicData uri="http://schemas.openxmlformats.org/drawingml/2006/table">
            <a:tbl>
              <a:tblPr/>
              <a:tblGrid>
                <a:gridCol w="2663429"/>
                <a:gridCol w="1996678"/>
                <a:gridCol w="1797844"/>
              </a:tblGrid>
              <a:tr h="674688">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Effects</a:t>
                      </a:r>
                    </a:p>
                  </a:txBody>
                  <a:tcPr marL="66675" marR="66675" marT="44450" marB="44450"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Primigravidae in Stable malaria areas</a:t>
                      </a:r>
                    </a:p>
                  </a:txBody>
                  <a:tcPr marL="66675" marR="66675" marT="44450" marB="44450"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All parities in Unstable malaria areas</a:t>
                      </a:r>
                    </a:p>
                  </a:txBody>
                  <a:tcPr marL="66675" marR="66675" marT="44450" marB="44450"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1527175">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l" defTabSz="885825" rtl="0" eaLnBrk="1" fontAlgn="base" latinLnBrk="0" hangingPunct="1">
                        <a:lnSpc>
                          <a:spcPct val="100000"/>
                        </a:lnSpc>
                        <a:spcBef>
                          <a:spcPct val="20000"/>
                        </a:spcBef>
                        <a:spcAft>
                          <a:spcPct val="0"/>
                        </a:spcAft>
                        <a:buClrTx/>
                        <a:buSzTx/>
                        <a:buFontTx/>
                        <a:buChar char="•"/>
                        <a:tabLst/>
                      </a:pPr>
                      <a:r>
                        <a:rPr kumimoji="0" lang="en-US" sz="2400" b="1" i="0" u="none" strike="noStrike" cap="none" normalizeH="0" baseline="0" smtClean="0">
                          <a:ln>
                            <a:noFill/>
                          </a:ln>
                          <a:solidFill>
                            <a:schemeClr val="tx1"/>
                          </a:solidFill>
                          <a:effectLst/>
                          <a:latin typeface="Arial" panose="020B0604020202020204" pitchFamily="34" charset="0"/>
                        </a:rPr>
                        <a:t> Low birth weight</a:t>
                      </a:r>
                    </a:p>
                    <a:p>
                      <a:pPr marL="446088" marR="0" lvl="1" indent="0" algn="l" defTabSz="885825" rtl="0" eaLnBrk="1" fontAlgn="base" latinLnBrk="0" hangingPunct="1">
                        <a:lnSpc>
                          <a:spcPct val="100000"/>
                        </a:lnSpc>
                        <a:spcBef>
                          <a:spcPct val="20000"/>
                        </a:spcBef>
                        <a:spcAft>
                          <a:spcPct val="0"/>
                        </a:spcAft>
                        <a:buClrTx/>
                        <a:buSzTx/>
                        <a:buFontTx/>
                        <a:buChar char="–"/>
                        <a:tabLst/>
                      </a:pPr>
                      <a:r>
                        <a:rPr kumimoji="0" lang="en-US" sz="2000" b="1" i="0" u="none" strike="noStrike" cap="none" normalizeH="0" baseline="0" smtClean="0">
                          <a:ln>
                            <a:noFill/>
                          </a:ln>
                          <a:solidFill>
                            <a:schemeClr val="tx1"/>
                          </a:solidFill>
                          <a:effectLst/>
                          <a:latin typeface="Arial" panose="020B0604020202020204" pitchFamily="34" charset="0"/>
                        </a:rPr>
                        <a:t> IUGR</a:t>
                      </a:r>
                    </a:p>
                    <a:p>
                      <a:pPr marL="446088" marR="0" lvl="1" indent="0" algn="l" defTabSz="885825" rtl="0" eaLnBrk="1" fontAlgn="base" latinLnBrk="0" hangingPunct="1">
                        <a:lnSpc>
                          <a:spcPct val="100000"/>
                        </a:lnSpc>
                        <a:spcBef>
                          <a:spcPct val="20000"/>
                        </a:spcBef>
                        <a:spcAft>
                          <a:spcPct val="0"/>
                        </a:spcAft>
                        <a:buClrTx/>
                        <a:buSzTx/>
                        <a:buFontTx/>
                        <a:buChar char="–"/>
                        <a:tabLst/>
                      </a:pPr>
                      <a:r>
                        <a:rPr kumimoji="0" lang="en-US" sz="2000" b="1" i="0" u="none" strike="noStrike" cap="none" normalizeH="0" baseline="0" smtClean="0">
                          <a:ln>
                            <a:noFill/>
                          </a:ln>
                          <a:solidFill>
                            <a:schemeClr val="tx1"/>
                          </a:solidFill>
                          <a:effectLst/>
                          <a:latin typeface="Arial" panose="020B0604020202020204" pitchFamily="34" charset="0"/>
                        </a:rPr>
                        <a:t> Prematurity</a:t>
                      </a:r>
                    </a:p>
                    <a:p>
                      <a:pPr marL="0" marR="0" lvl="0" indent="0" algn="l" defTabSz="885825" rtl="0" eaLnBrk="1" fontAlgn="base" latinLnBrk="0" hangingPunct="1">
                        <a:lnSpc>
                          <a:spcPct val="100000"/>
                        </a:lnSpc>
                        <a:spcBef>
                          <a:spcPct val="20000"/>
                        </a:spcBef>
                        <a:spcAft>
                          <a:spcPct val="20000"/>
                        </a:spcAft>
                        <a:buClrTx/>
                        <a:buSzTx/>
                        <a:buFontTx/>
                        <a:buChar char="•"/>
                        <a:tabLst/>
                      </a:pPr>
                      <a:r>
                        <a:rPr kumimoji="0" lang="en-US" sz="2400" b="1" i="0" u="none" strike="noStrike" cap="none" normalizeH="0" baseline="0" smtClean="0">
                          <a:ln>
                            <a:noFill/>
                          </a:ln>
                          <a:solidFill>
                            <a:schemeClr val="tx1"/>
                          </a:solidFill>
                          <a:effectLst/>
                          <a:latin typeface="Arial" panose="020B0604020202020204" pitchFamily="34" charset="0"/>
                        </a:rPr>
                        <a:t> Abortion</a:t>
                      </a:r>
                    </a:p>
                    <a:p>
                      <a:pPr marL="0" marR="0" lvl="0" indent="0" algn="l" defTabSz="885825" rtl="0" eaLnBrk="1" fontAlgn="base" latinLnBrk="0" hangingPunct="1">
                        <a:lnSpc>
                          <a:spcPct val="100000"/>
                        </a:lnSpc>
                        <a:spcBef>
                          <a:spcPct val="20000"/>
                        </a:spcBef>
                        <a:spcAft>
                          <a:spcPct val="20000"/>
                        </a:spcAft>
                        <a:buClrTx/>
                        <a:buSzTx/>
                        <a:buFontTx/>
                        <a:buChar char="•"/>
                        <a:tabLst/>
                      </a:pPr>
                      <a:r>
                        <a:rPr kumimoji="0" lang="en-US" sz="2400" b="1" i="0" u="none" strike="noStrike" cap="none" normalizeH="0" baseline="0" smtClean="0">
                          <a:ln>
                            <a:noFill/>
                          </a:ln>
                          <a:solidFill>
                            <a:schemeClr val="tx1"/>
                          </a:solidFill>
                          <a:effectLst/>
                          <a:latin typeface="Arial" panose="020B0604020202020204" pitchFamily="34" charset="0"/>
                        </a:rPr>
                        <a:t> Stillbirth</a:t>
                      </a:r>
                    </a:p>
                    <a:p>
                      <a:pPr marL="0" marR="0" lvl="0" indent="0" algn="l" defTabSz="885825" rtl="0" eaLnBrk="1" fontAlgn="base" latinLnBrk="0" hangingPunct="1">
                        <a:lnSpc>
                          <a:spcPct val="100000"/>
                        </a:lnSpc>
                        <a:spcBef>
                          <a:spcPct val="20000"/>
                        </a:spcBef>
                        <a:spcAft>
                          <a:spcPct val="20000"/>
                        </a:spcAft>
                        <a:buClrTx/>
                        <a:buSzTx/>
                        <a:buFontTx/>
                        <a:buChar char="•"/>
                        <a:tabLst/>
                      </a:pPr>
                      <a:r>
                        <a:rPr kumimoji="0" lang="en-US" sz="2400" b="1" i="0" u="none" strike="noStrike" cap="none" normalizeH="0" baseline="0" smtClean="0">
                          <a:ln>
                            <a:noFill/>
                          </a:ln>
                          <a:solidFill>
                            <a:schemeClr val="tx1"/>
                          </a:solidFill>
                          <a:effectLst/>
                          <a:latin typeface="Arial" panose="020B0604020202020204" pitchFamily="34" charset="0"/>
                        </a:rPr>
                        <a:t> Congenital malaria</a:t>
                      </a:r>
                    </a:p>
                    <a:p>
                      <a:pPr marL="0" marR="0" lvl="0" indent="0" algn="l" defTabSz="885825" rtl="0" eaLnBrk="1" fontAlgn="base" latinLnBrk="0" hangingPunct="1">
                        <a:lnSpc>
                          <a:spcPct val="100000"/>
                        </a:lnSpc>
                        <a:spcBef>
                          <a:spcPct val="20000"/>
                        </a:spcBef>
                        <a:spcAft>
                          <a:spcPct val="20000"/>
                        </a:spcAft>
                        <a:buClrTx/>
                        <a:buSzTx/>
                        <a:buFontTx/>
                        <a:buChar char="•"/>
                        <a:tabLst/>
                      </a:pPr>
                      <a:r>
                        <a:rPr kumimoji="0" lang="en-US" sz="2400" b="1" i="0" u="none" strike="noStrike" cap="none" normalizeH="0" baseline="0" smtClean="0">
                          <a:ln>
                            <a:noFill/>
                          </a:ln>
                          <a:solidFill>
                            <a:schemeClr val="tx1"/>
                          </a:solidFill>
                          <a:effectLst/>
                          <a:latin typeface="Arial" panose="020B0604020202020204" pitchFamily="34" charset="0"/>
                        </a:rPr>
                        <a:t> Fetal anemia</a:t>
                      </a:r>
                    </a:p>
                    <a:p>
                      <a:pPr marL="0" marR="0" lvl="0" indent="0" algn="l" defTabSz="885825" rtl="0" eaLnBrk="1" fontAlgn="base" latinLnBrk="0" hangingPunct="1">
                        <a:lnSpc>
                          <a:spcPct val="100000"/>
                        </a:lnSpc>
                        <a:spcBef>
                          <a:spcPct val="20000"/>
                        </a:spcBef>
                        <a:spcAft>
                          <a:spcPct val="20000"/>
                        </a:spcAft>
                        <a:buClrTx/>
                        <a:buSzTx/>
                        <a:buFontTx/>
                        <a:buChar char="•"/>
                        <a:tabLst/>
                      </a:pPr>
                      <a:r>
                        <a:rPr kumimoji="0" lang="en-US" sz="2400" b="1" i="0" u="none" strike="noStrike" cap="none" normalizeH="0" baseline="0" smtClean="0">
                          <a:ln>
                            <a:noFill/>
                          </a:ln>
                          <a:solidFill>
                            <a:schemeClr val="tx1"/>
                          </a:solidFill>
                          <a:effectLst/>
                          <a:latin typeface="Arial" panose="020B0604020202020204" pitchFamily="34" charset="0"/>
                        </a:rPr>
                        <a:t> Infant mortality</a:t>
                      </a:r>
                    </a:p>
                  </a:txBody>
                  <a:tcPr marL="66675" marR="66675" marT="44450" marB="44450"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tx1"/>
                        </a:solidFill>
                        <a:effectLst/>
                        <a:latin typeface="Arial" panose="020B0604020202020204" pitchFamily="34" charset="0"/>
                      </a:endParaRP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txBody>
                  <a:tcPr marL="66675" marR="66675" marT="44450" marB="44450"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defTabSz="885825">
                        <a:spcBef>
                          <a:spcPct val="20000"/>
                        </a:spcBef>
                        <a:defRPr sz="2800">
                          <a:solidFill>
                            <a:schemeClr val="tx1"/>
                          </a:solidFill>
                          <a:latin typeface="Arial" panose="020B0604020202020204" pitchFamily="34" charset="0"/>
                        </a:defRPr>
                      </a:lvl1pPr>
                      <a:lvl2pPr marL="446088" defTabSz="885825">
                        <a:spcBef>
                          <a:spcPct val="20000"/>
                        </a:spcBef>
                        <a:defRPr sz="2400">
                          <a:solidFill>
                            <a:schemeClr val="tx1"/>
                          </a:solidFill>
                          <a:latin typeface="Arial" panose="020B0604020202020204" pitchFamily="34" charset="0"/>
                        </a:defRPr>
                      </a:lvl2pPr>
                      <a:lvl3pPr marL="885825" defTabSz="885825">
                        <a:spcBef>
                          <a:spcPct val="20000"/>
                        </a:spcBef>
                        <a:defRPr sz="2000">
                          <a:solidFill>
                            <a:schemeClr val="tx1"/>
                          </a:solidFill>
                          <a:latin typeface="Arial" panose="020B0604020202020204" pitchFamily="34" charset="0"/>
                        </a:defRPr>
                      </a:lvl3pPr>
                      <a:lvl4pPr defTabSz="885825">
                        <a:spcBef>
                          <a:spcPct val="20000"/>
                        </a:spcBef>
                        <a:defRPr>
                          <a:solidFill>
                            <a:schemeClr val="tx1"/>
                          </a:solidFill>
                          <a:latin typeface="Arial" panose="020B0604020202020204" pitchFamily="34" charset="0"/>
                        </a:defRPr>
                      </a:lvl4pPr>
                      <a:lvl5pPr defTabSz="885825">
                        <a:spcBef>
                          <a:spcPct val="20000"/>
                        </a:spcBef>
                        <a:defRPr>
                          <a:solidFill>
                            <a:schemeClr val="tx1"/>
                          </a:solidFill>
                          <a:latin typeface="Arial" panose="020B0604020202020204" pitchFamily="34" charset="0"/>
                        </a:defRPr>
                      </a:lvl5pPr>
                      <a:lvl6pPr defTabSz="885825" fontAlgn="base">
                        <a:spcBef>
                          <a:spcPct val="20000"/>
                        </a:spcBef>
                        <a:spcAft>
                          <a:spcPct val="0"/>
                        </a:spcAft>
                        <a:defRPr>
                          <a:solidFill>
                            <a:schemeClr val="tx1"/>
                          </a:solidFill>
                          <a:latin typeface="Arial" panose="020B0604020202020204" pitchFamily="34" charset="0"/>
                        </a:defRPr>
                      </a:lvl6pPr>
                      <a:lvl7pPr defTabSz="885825" fontAlgn="base">
                        <a:spcBef>
                          <a:spcPct val="20000"/>
                        </a:spcBef>
                        <a:spcAft>
                          <a:spcPct val="0"/>
                        </a:spcAft>
                        <a:defRPr>
                          <a:solidFill>
                            <a:schemeClr val="tx1"/>
                          </a:solidFill>
                          <a:latin typeface="Arial" panose="020B0604020202020204" pitchFamily="34" charset="0"/>
                        </a:defRPr>
                      </a:lvl7pPr>
                      <a:lvl8pPr defTabSz="885825" fontAlgn="base">
                        <a:spcBef>
                          <a:spcPct val="20000"/>
                        </a:spcBef>
                        <a:spcAft>
                          <a:spcPct val="0"/>
                        </a:spcAft>
                        <a:defRPr>
                          <a:solidFill>
                            <a:schemeClr val="tx1"/>
                          </a:solidFill>
                          <a:latin typeface="Arial" panose="020B0604020202020204" pitchFamily="34" charset="0"/>
                        </a:defRPr>
                      </a:lvl8pPr>
                      <a:lvl9pPr defTabSz="885825" fontAlgn="base">
                        <a:spcBef>
                          <a:spcPct val="20000"/>
                        </a:spcBef>
                        <a:spcAft>
                          <a:spcPct val="0"/>
                        </a:spcAft>
                        <a:defRPr>
                          <a:solidFill>
                            <a:schemeClr val="tx1"/>
                          </a:solidFill>
                          <a:latin typeface="Arial" panose="020B0604020202020204" pitchFamily="34" charset="0"/>
                        </a:defRPr>
                      </a:lvl9pPr>
                    </a:lstStyle>
                    <a:p>
                      <a:pPr marL="0" marR="0" lvl="0" indent="0" algn="ctr" defTabSz="885825" rtl="0" eaLnBrk="1" fontAlgn="base" latinLnBrk="0" hangingPunct="1">
                        <a:lnSpc>
                          <a:spcPct val="100000"/>
                        </a:lnSpc>
                        <a:spcBef>
                          <a:spcPct val="20000"/>
                        </a:spcBef>
                        <a:spcAft>
                          <a:spcPct val="0"/>
                        </a:spcAft>
                        <a:buClrTx/>
                        <a:buSzTx/>
                        <a:buFontTx/>
                        <a:buNone/>
                        <a:tabLst/>
                      </a:pPr>
                      <a:endParaRPr kumimoji="0" lang="en-US" sz="2400" b="1" i="0" u="none" strike="noStrike" cap="none" normalizeH="0" baseline="0" smtClean="0">
                        <a:ln>
                          <a:noFill/>
                        </a:ln>
                        <a:solidFill>
                          <a:schemeClr val="tx1"/>
                        </a:solidFill>
                        <a:effectLst/>
                        <a:latin typeface="Arial" panose="020B0604020202020204" pitchFamily="34" charset="0"/>
                      </a:endParaRP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p>
                      <a:pPr marL="0" marR="0" lvl="0" indent="0" algn="ctr" defTabSz="885825" rtl="0" eaLnBrk="1" fontAlgn="base" latinLnBrk="0" hangingPunct="1">
                        <a:lnSpc>
                          <a:spcPct val="100000"/>
                        </a:lnSpc>
                        <a:spcBef>
                          <a:spcPct val="20000"/>
                        </a:spcBef>
                        <a:spcAft>
                          <a:spcPct val="20000"/>
                        </a:spcAft>
                        <a:buClrTx/>
                        <a:buSzTx/>
                        <a:buFontTx/>
                        <a:buNone/>
                        <a:tabLst/>
                      </a:pPr>
                      <a:r>
                        <a:rPr kumimoji="0" lang="en-US" sz="2400" b="1" i="0" u="none" strike="noStrike" cap="none" normalizeH="0" baseline="0" smtClean="0">
                          <a:ln>
                            <a:noFill/>
                          </a:ln>
                          <a:solidFill>
                            <a:schemeClr val="tx1"/>
                          </a:solidFill>
                          <a:effectLst/>
                          <a:latin typeface="Arial" panose="020B0604020202020204" pitchFamily="34" charset="0"/>
                        </a:rPr>
                        <a:t>++</a:t>
                      </a:r>
                    </a:p>
                  </a:txBody>
                  <a:tcPr marL="66675" marR="66675" marT="44450" marB="44450"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
        <p:nvSpPr>
          <p:cNvPr id="2" name="Date Placeholder 1"/>
          <p:cNvSpPr>
            <a:spLocks noGrp="1"/>
          </p:cNvSpPr>
          <p:nvPr>
            <p:ph type="dt" sz="half" idx="10"/>
          </p:nvPr>
        </p:nvSpPr>
        <p:spPr/>
        <p:txBody>
          <a:bodyPr/>
          <a:lstStyle/>
          <a:p>
            <a:pPr>
              <a:defRPr/>
            </a:pPr>
            <a:fld id="{F95DF54F-5857-4421-BAF0-D6E2AE96962E}" type="datetime1">
              <a:rPr lang="en-US" smtClean="0"/>
              <a:t>5/3/2020</a:t>
            </a:fld>
            <a:endParaRPr lang="en-US"/>
          </a:p>
        </p:txBody>
      </p:sp>
      <p:sp>
        <p:nvSpPr>
          <p:cNvPr id="3" name="Slide Number Placeholder 2"/>
          <p:cNvSpPr>
            <a:spLocks noGrp="1"/>
          </p:cNvSpPr>
          <p:nvPr>
            <p:ph type="sldNum" sz="quarter" idx="12"/>
          </p:nvPr>
        </p:nvSpPr>
        <p:spPr/>
        <p:txBody>
          <a:bodyPr/>
          <a:lstStyle/>
          <a:p>
            <a:fld id="{0D2C421E-3151-4AF7-A229-41354F604D6F}" type="slidenum">
              <a:rPr lang="ar-SA" smtClean="0"/>
              <a:pPr/>
              <a:t>153</a:t>
            </a:fld>
            <a:endParaRPr lang="en-US"/>
          </a:p>
        </p:txBody>
      </p:sp>
    </p:spTree>
    <p:extLst>
      <p:ext uri="{BB962C8B-B14F-4D97-AF65-F5344CB8AC3E}">
        <p14:creationId xmlns:p14="http://schemas.microsoft.com/office/powerpoint/2010/main" val="487122421"/>
      </p:ext>
    </p:extLst>
  </p:cSld>
  <p:clrMapOvr>
    <a:masterClrMapping/>
  </p:clrMapOvr>
  <p:transition>
    <p:randomBar dir="vert"/>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AutoShape 4"/>
          <p:cNvSpPr>
            <a:spLocks noGrp="1" noChangeArrowheads="1"/>
          </p:cNvSpPr>
          <p:nvPr>
            <p:ph type="title"/>
          </p:nvPr>
        </p:nvSpPr>
        <p:spPr/>
        <p:txBody>
          <a:bodyPr/>
          <a:lstStyle/>
          <a:p>
            <a:r>
              <a:rPr lang="en-US" sz="3200"/>
              <a:t>SEVERE FALCIPARUM MALARIA</a:t>
            </a:r>
            <a:br>
              <a:rPr lang="en-US" sz="3200"/>
            </a:br>
            <a:r>
              <a:rPr lang="en-US" sz="3200"/>
              <a:t>Diagnostic manifestations</a:t>
            </a:r>
          </a:p>
        </p:txBody>
      </p:sp>
      <p:sp>
        <p:nvSpPr>
          <p:cNvPr id="133125" name="Rectangle 5"/>
          <p:cNvSpPr>
            <a:spLocks noGrp="1" noChangeArrowheads="1"/>
          </p:cNvSpPr>
          <p:nvPr>
            <p:ph type="body" sz="half" idx="1"/>
          </p:nvPr>
        </p:nvSpPr>
        <p:spPr>
          <a:xfrm>
            <a:off x="1771650" y="2362200"/>
            <a:ext cx="2914650" cy="4495800"/>
          </a:xfrm>
        </p:spPr>
        <p:txBody>
          <a:bodyPr>
            <a:normAutofit fontScale="92500" lnSpcReduction="10000"/>
          </a:bodyPr>
          <a:lstStyle/>
          <a:p>
            <a:pPr>
              <a:buFont typeface="Wingdings" panose="05000000000000000000" pitchFamily="2" charset="2"/>
              <a:buChar char="Ø"/>
            </a:pPr>
            <a:r>
              <a:rPr lang="en-US" sz="2400" b="1"/>
              <a:t>confusion, or drowsy with prostration.</a:t>
            </a:r>
          </a:p>
          <a:p>
            <a:pPr>
              <a:buFont typeface="Wingdings" panose="05000000000000000000" pitchFamily="2" charset="2"/>
              <a:buChar char="Ø"/>
            </a:pPr>
            <a:r>
              <a:rPr lang="en-US" sz="2400" b="1"/>
              <a:t>Cerebral malaria.</a:t>
            </a:r>
          </a:p>
          <a:p>
            <a:pPr>
              <a:buFont typeface="Wingdings" panose="05000000000000000000" pitchFamily="2" charset="2"/>
              <a:buChar char="Ø"/>
            </a:pPr>
            <a:r>
              <a:rPr lang="en-US" sz="2400" b="1"/>
              <a:t>Severe normocytic anemia.</a:t>
            </a:r>
          </a:p>
          <a:p>
            <a:pPr>
              <a:buFont typeface="Wingdings" panose="05000000000000000000" pitchFamily="2" charset="2"/>
              <a:buChar char="Ø"/>
            </a:pPr>
            <a:r>
              <a:rPr lang="en-US" sz="2400" b="1"/>
              <a:t>Hypoglycemia.</a:t>
            </a:r>
          </a:p>
          <a:p>
            <a:pPr>
              <a:buFont typeface="Wingdings" panose="05000000000000000000" pitchFamily="2" charset="2"/>
              <a:buChar char="Ø"/>
            </a:pPr>
            <a:r>
              <a:rPr lang="en-US" sz="2400" b="1"/>
              <a:t>Metabolic acidosis with resp. distress.</a:t>
            </a:r>
          </a:p>
          <a:p>
            <a:pPr>
              <a:buFont typeface="Wingdings" panose="05000000000000000000" pitchFamily="2" charset="2"/>
              <a:buChar char="Ø"/>
            </a:pPr>
            <a:r>
              <a:rPr lang="en-US" sz="2400" b="1"/>
              <a:t>Fluid &amp; e’ disturbance.</a:t>
            </a:r>
          </a:p>
          <a:p>
            <a:pPr>
              <a:buFont typeface="Wingdings" panose="05000000000000000000" pitchFamily="2" charset="2"/>
              <a:buChar char="Ø"/>
            </a:pPr>
            <a:r>
              <a:rPr lang="en-US" sz="2400" b="1"/>
              <a:t>Acute renal failure.</a:t>
            </a:r>
          </a:p>
        </p:txBody>
      </p:sp>
      <p:sp>
        <p:nvSpPr>
          <p:cNvPr id="133126" name="Rectangle 6"/>
          <p:cNvSpPr>
            <a:spLocks noGrp="1" noChangeArrowheads="1"/>
          </p:cNvSpPr>
          <p:nvPr>
            <p:ph type="body" sz="half" idx="2"/>
          </p:nvPr>
        </p:nvSpPr>
        <p:spPr>
          <a:xfrm>
            <a:off x="4713686" y="2362200"/>
            <a:ext cx="3287315" cy="4495800"/>
          </a:xfrm>
        </p:spPr>
        <p:txBody>
          <a:bodyPr>
            <a:normAutofit lnSpcReduction="10000"/>
          </a:bodyPr>
          <a:lstStyle/>
          <a:p>
            <a:pPr>
              <a:buFont typeface="Wingdings" panose="05000000000000000000" pitchFamily="2" charset="2"/>
              <a:buChar char="Ø"/>
            </a:pPr>
            <a:r>
              <a:rPr lang="en-US" sz="2400" b="1"/>
              <a:t>ARDS.</a:t>
            </a:r>
          </a:p>
          <a:p>
            <a:pPr>
              <a:buFont typeface="Wingdings" panose="05000000000000000000" pitchFamily="2" charset="2"/>
              <a:buChar char="Ø"/>
            </a:pPr>
            <a:r>
              <a:rPr lang="en-US" sz="2400" b="1"/>
              <a:t>Circulatory collapse, Shock, septicemia (“algid malaria”).</a:t>
            </a:r>
          </a:p>
          <a:p>
            <a:pPr>
              <a:buFont typeface="Wingdings" panose="05000000000000000000" pitchFamily="2" charset="2"/>
              <a:buChar char="Ø"/>
            </a:pPr>
            <a:r>
              <a:rPr lang="en-US" sz="2400" b="1"/>
              <a:t>Abnormal bleeding.</a:t>
            </a:r>
          </a:p>
          <a:p>
            <a:pPr>
              <a:buFont typeface="Wingdings" panose="05000000000000000000" pitchFamily="2" charset="2"/>
              <a:buChar char="Ø"/>
            </a:pPr>
            <a:r>
              <a:rPr lang="en-US" sz="2400" b="1"/>
              <a:t>Jaundice.</a:t>
            </a:r>
          </a:p>
          <a:p>
            <a:pPr>
              <a:buFont typeface="Wingdings" panose="05000000000000000000" pitchFamily="2" charset="2"/>
              <a:buChar char="Ø"/>
            </a:pPr>
            <a:r>
              <a:rPr lang="en-US" sz="2400" b="1"/>
              <a:t>Haemoglobinuria.</a:t>
            </a:r>
          </a:p>
          <a:p>
            <a:pPr>
              <a:buFont typeface="Wingdings" panose="05000000000000000000" pitchFamily="2" charset="2"/>
              <a:buChar char="Ø"/>
            </a:pPr>
            <a:r>
              <a:rPr lang="en-US" sz="2400" b="1"/>
              <a:t>High fever (&gt;39*c).</a:t>
            </a:r>
          </a:p>
          <a:p>
            <a:pPr>
              <a:buFont typeface="Wingdings" panose="05000000000000000000" pitchFamily="2" charset="2"/>
              <a:buChar char="Ø"/>
            </a:pPr>
            <a:r>
              <a:rPr lang="en-US" sz="2400" b="1"/>
              <a:t>hyperparasitemia (density &gt;5%, &amp;  schizontaemia).</a:t>
            </a:r>
          </a:p>
          <a:p>
            <a:pPr>
              <a:buFont typeface="Wingdings" panose="05000000000000000000" pitchFamily="2" charset="2"/>
              <a:buChar char="Ø"/>
            </a:pPr>
            <a:endParaRPr lang="en-US" sz="2400" b="1"/>
          </a:p>
        </p:txBody>
      </p:sp>
      <p:sp>
        <p:nvSpPr>
          <p:cNvPr id="2" name="Date Placeholder 1"/>
          <p:cNvSpPr>
            <a:spLocks noGrp="1"/>
          </p:cNvSpPr>
          <p:nvPr>
            <p:ph type="dt" sz="half" idx="10"/>
          </p:nvPr>
        </p:nvSpPr>
        <p:spPr/>
        <p:txBody>
          <a:bodyPr/>
          <a:lstStyle/>
          <a:p>
            <a:fld id="{A85B022B-1EEF-4776-B1EE-4C89214A88EC}"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154</a:t>
            </a:fld>
            <a:endParaRPr lang="en-US"/>
          </a:p>
        </p:txBody>
      </p:sp>
    </p:spTree>
    <p:extLst>
      <p:ext uri="{BB962C8B-B14F-4D97-AF65-F5344CB8AC3E}">
        <p14:creationId xmlns:p14="http://schemas.microsoft.com/office/powerpoint/2010/main" val="40371097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2"/>
          <p:cNvSpPr>
            <a:spLocks noGrp="1" noChangeArrowheads="1"/>
          </p:cNvSpPr>
          <p:nvPr>
            <p:ph type="title"/>
          </p:nvPr>
        </p:nvSpPr>
        <p:spPr/>
        <p:txBody>
          <a:bodyPr/>
          <a:lstStyle/>
          <a:p>
            <a:r>
              <a:rPr lang="en-US" sz="3200"/>
              <a:t>SPECIAL CLINICAL FEATURES &amp; Mx OF SEVERE MALARIA IN PREGNANCY</a:t>
            </a:r>
          </a:p>
        </p:txBody>
      </p:sp>
      <p:sp>
        <p:nvSpPr>
          <p:cNvPr id="52227" name="Rectangle 3"/>
          <p:cNvSpPr>
            <a:spLocks noGrp="1" noChangeArrowheads="1"/>
          </p:cNvSpPr>
          <p:nvPr>
            <p:ph type="body" idx="1"/>
          </p:nvPr>
        </p:nvSpPr>
        <p:spPr/>
        <p:txBody>
          <a:bodyPr/>
          <a:lstStyle/>
          <a:p>
            <a:pPr marL="533400" indent="-533400">
              <a:buNone/>
            </a:pPr>
            <a:r>
              <a:rPr lang="en-US" b="1"/>
              <a:t>A. Severe malaria:-</a:t>
            </a:r>
          </a:p>
          <a:p>
            <a:pPr marL="533400" indent="-533400">
              <a:buNone/>
            </a:pPr>
            <a:r>
              <a:rPr lang="en-US" b="1"/>
              <a:t>   </a:t>
            </a:r>
            <a:r>
              <a:rPr lang="en-US" b="1">
                <a:sym typeface="Wingdings" panose="05000000000000000000" pitchFamily="2" charset="2"/>
              </a:rPr>
              <a:t>manifestations like others</a:t>
            </a:r>
          </a:p>
          <a:p>
            <a:pPr marL="533400" indent="-533400">
              <a:buNone/>
            </a:pPr>
            <a:r>
              <a:rPr lang="en-US" b="1">
                <a:sym typeface="Wingdings" panose="05000000000000000000" pitchFamily="2" charset="2"/>
              </a:rPr>
              <a:t>   management:-</a:t>
            </a:r>
          </a:p>
          <a:p>
            <a:pPr marL="914400" lvl="1" indent="-457200">
              <a:buFont typeface="Wingdings" panose="05000000000000000000" pitchFamily="2" charset="2"/>
              <a:buChar char="Ø"/>
            </a:pPr>
            <a:r>
              <a:rPr lang="en-US" b="1"/>
              <a:t>Make a rapid clinical assessment.</a:t>
            </a:r>
          </a:p>
          <a:p>
            <a:pPr marL="914400" lvl="1" indent="-457200">
              <a:buFont typeface="Wingdings" panose="05000000000000000000" pitchFamily="2" charset="2"/>
              <a:buChar char="Ø"/>
            </a:pPr>
            <a:r>
              <a:rPr lang="en-US" b="1"/>
              <a:t>Admit to ICU if possible.</a:t>
            </a:r>
          </a:p>
          <a:p>
            <a:pPr marL="914400" lvl="1" indent="-457200">
              <a:buFont typeface="Wingdings" panose="05000000000000000000" pitchFamily="2" charset="2"/>
              <a:buChar char="Ø"/>
            </a:pPr>
            <a:r>
              <a:rPr lang="en-US" b="1"/>
              <a:t>If no BF ready, take smear &amp; start treatment empirically.</a:t>
            </a:r>
          </a:p>
          <a:p>
            <a:pPr marL="914400" lvl="1" indent="-457200">
              <a:buFont typeface="Wingdings" panose="05000000000000000000" pitchFamily="2" charset="2"/>
              <a:buChar char="Ø"/>
            </a:pPr>
            <a:r>
              <a:rPr lang="en-US" b="1"/>
              <a:t>Determine RBS, if not give glucose.</a:t>
            </a:r>
          </a:p>
        </p:txBody>
      </p:sp>
      <p:sp>
        <p:nvSpPr>
          <p:cNvPr id="2" name="Date Placeholder 1"/>
          <p:cNvSpPr>
            <a:spLocks noGrp="1"/>
          </p:cNvSpPr>
          <p:nvPr>
            <p:ph type="dt" sz="half" idx="10"/>
          </p:nvPr>
        </p:nvSpPr>
        <p:spPr/>
        <p:txBody>
          <a:bodyPr/>
          <a:lstStyle/>
          <a:p>
            <a:fld id="{F551A69F-6684-40B2-90C9-31B219C73DE1}"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155</a:t>
            </a:fld>
            <a:endParaRPr lang="en-US"/>
          </a:p>
        </p:txBody>
      </p:sp>
    </p:spTree>
    <p:extLst>
      <p:ext uri="{BB962C8B-B14F-4D97-AF65-F5344CB8AC3E}">
        <p14:creationId xmlns:p14="http://schemas.microsoft.com/office/powerpoint/2010/main" val="33672750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AutoShape 2"/>
          <p:cNvSpPr>
            <a:spLocks noGrp="1" noChangeArrowheads="1"/>
          </p:cNvSpPr>
          <p:nvPr>
            <p:ph type="title"/>
          </p:nvPr>
        </p:nvSpPr>
        <p:spPr/>
        <p:txBody>
          <a:bodyPr/>
          <a:lstStyle/>
          <a:p>
            <a:r>
              <a:rPr lang="en-US"/>
              <a:t>Contd.</a:t>
            </a:r>
          </a:p>
        </p:txBody>
      </p:sp>
      <p:sp>
        <p:nvSpPr>
          <p:cNvPr id="53251" name="Rectangle 3"/>
          <p:cNvSpPr>
            <a:spLocks noGrp="1" noChangeArrowheads="1"/>
          </p:cNvSpPr>
          <p:nvPr>
            <p:ph type="body" idx="1"/>
          </p:nvPr>
        </p:nvSpPr>
        <p:spPr>
          <a:xfrm>
            <a:off x="533400" y="1295400"/>
            <a:ext cx="8458200" cy="4648200"/>
          </a:xfrm>
        </p:spPr>
        <p:txBody>
          <a:bodyPr>
            <a:normAutofit/>
          </a:bodyPr>
          <a:lstStyle/>
          <a:p>
            <a:pPr lvl="1">
              <a:buFont typeface="Wingdings" panose="05000000000000000000" pitchFamily="2" charset="2"/>
              <a:buChar char="Ø"/>
            </a:pPr>
            <a:r>
              <a:rPr lang="en-US" sz="2800" b="1" dirty="0"/>
              <a:t>Give antimalarial IV, or IM / supp.</a:t>
            </a:r>
          </a:p>
          <a:p>
            <a:pPr lvl="1">
              <a:buFont typeface="Wingdings" panose="05000000000000000000" pitchFamily="2" charset="2"/>
              <a:buChar char="Ø"/>
            </a:pPr>
            <a:r>
              <a:rPr lang="en-US" sz="2800" b="1" dirty="0"/>
              <a:t>Good nursing care.</a:t>
            </a:r>
          </a:p>
          <a:p>
            <a:pPr lvl="1">
              <a:buFont typeface="Wingdings" panose="05000000000000000000" pitchFamily="2" charset="2"/>
              <a:buChar char="Ø"/>
            </a:pPr>
            <a:r>
              <a:rPr lang="en-US" sz="2800" b="1" dirty="0"/>
              <a:t>Look for other possible cause and other complicating or ass. infections.</a:t>
            </a:r>
          </a:p>
          <a:p>
            <a:pPr lvl="1">
              <a:buFont typeface="Wingdings" panose="05000000000000000000" pitchFamily="2" charset="2"/>
              <a:buChar char="Ø"/>
            </a:pPr>
            <a:r>
              <a:rPr lang="en-US" sz="2800" b="1" dirty="0"/>
              <a:t>Avoid drugs as aspirin, steroids…</a:t>
            </a:r>
          </a:p>
          <a:p>
            <a:pPr lvl="1">
              <a:buFont typeface="Wingdings" panose="05000000000000000000" pitchFamily="2" charset="2"/>
              <a:buChar char="Ø"/>
            </a:pPr>
            <a:r>
              <a:rPr lang="en-US" sz="2800" b="1" dirty="0"/>
              <a:t>Monitor therapeutic response, </a:t>
            </a:r>
            <a:r>
              <a:rPr lang="en-US" sz="2800" b="1" dirty="0" err="1"/>
              <a:t>hct</a:t>
            </a:r>
            <a:r>
              <a:rPr lang="en-US" sz="2800" b="1" dirty="0"/>
              <a:t>, </a:t>
            </a:r>
            <a:r>
              <a:rPr lang="en-US" sz="2800" b="1" dirty="0" err="1"/>
              <a:t>RFT,ele</a:t>
            </a:r>
            <a:r>
              <a:rPr lang="en-US" sz="2800" b="1" dirty="0"/>
              <a:t>.</a:t>
            </a:r>
          </a:p>
          <a:p>
            <a:pPr lvl="1">
              <a:buFont typeface="Wingdings" panose="05000000000000000000" pitchFamily="2" charset="2"/>
              <a:buChar char="Ø"/>
            </a:pPr>
            <a:r>
              <a:rPr lang="en-US" sz="2800" b="1" dirty="0"/>
              <a:t>In ST areas with severe anemia</a:t>
            </a:r>
            <a:r>
              <a:rPr lang="en-US" sz="2800" b="1" dirty="0">
                <a:sym typeface="Wingdings" panose="05000000000000000000" pitchFamily="2" charset="2"/>
              </a:rPr>
              <a:t> full malarial  treatment despite –</a:t>
            </a:r>
            <a:r>
              <a:rPr lang="en-US" sz="2800" b="1" dirty="0" err="1">
                <a:sym typeface="Wingdings" panose="05000000000000000000" pitchFamily="2" charset="2"/>
              </a:rPr>
              <a:t>ve</a:t>
            </a:r>
            <a:r>
              <a:rPr lang="en-US" sz="2800" b="1" dirty="0">
                <a:sym typeface="Wingdings" panose="05000000000000000000" pitchFamily="2" charset="2"/>
              </a:rPr>
              <a:t> BF &amp; no other features.</a:t>
            </a:r>
            <a:endParaRPr lang="en-US" sz="2800" b="1" dirty="0"/>
          </a:p>
        </p:txBody>
      </p:sp>
      <p:sp>
        <p:nvSpPr>
          <p:cNvPr id="2" name="Date Placeholder 1"/>
          <p:cNvSpPr>
            <a:spLocks noGrp="1"/>
          </p:cNvSpPr>
          <p:nvPr>
            <p:ph type="dt" sz="half" idx="10"/>
          </p:nvPr>
        </p:nvSpPr>
        <p:spPr/>
        <p:txBody>
          <a:bodyPr/>
          <a:lstStyle/>
          <a:p>
            <a:fld id="{4DE3C1C6-1C1B-4F13-8B2C-ED4A8254A0F5}"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156</a:t>
            </a:fld>
            <a:endParaRPr lang="en-US"/>
          </a:p>
        </p:txBody>
      </p:sp>
    </p:spTree>
    <p:extLst>
      <p:ext uri="{BB962C8B-B14F-4D97-AF65-F5344CB8AC3E}">
        <p14:creationId xmlns:p14="http://schemas.microsoft.com/office/powerpoint/2010/main" val="7135553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AutoShape 2"/>
          <p:cNvSpPr>
            <a:spLocks noGrp="1" noChangeArrowheads="1"/>
          </p:cNvSpPr>
          <p:nvPr>
            <p:ph type="title"/>
          </p:nvPr>
        </p:nvSpPr>
        <p:spPr/>
        <p:txBody>
          <a:bodyPr/>
          <a:lstStyle/>
          <a:p>
            <a:r>
              <a:rPr lang="en-US"/>
              <a:t>Contd.</a:t>
            </a:r>
          </a:p>
        </p:txBody>
      </p:sp>
      <p:sp>
        <p:nvSpPr>
          <p:cNvPr id="54275" name="Rectangle 3"/>
          <p:cNvSpPr>
            <a:spLocks noGrp="1" noChangeArrowheads="1"/>
          </p:cNvSpPr>
          <p:nvPr>
            <p:ph type="body" idx="1"/>
          </p:nvPr>
        </p:nvSpPr>
        <p:spPr/>
        <p:txBody>
          <a:bodyPr/>
          <a:lstStyle/>
          <a:p>
            <a:pPr>
              <a:lnSpc>
                <a:spcPct val="90000"/>
              </a:lnSpc>
              <a:buFont typeface="Wingdings" panose="05000000000000000000" pitchFamily="2" charset="2"/>
              <a:buNone/>
            </a:pPr>
            <a:r>
              <a:rPr lang="en-US" b="1"/>
              <a:t>B. Hypoglycemia:-</a:t>
            </a:r>
          </a:p>
          <a:p>
            <a:pPr>
              <a:lnSpc>
                <a:spcPct val="90000"/>
              </a:lnSpc>
              <a:buFont typeface="Wingdings" panose="05000000000000000000" pitchFamily="2" charset="2"/>
              <a:buNone/>
            </a:pPr>
            <a:r>
              <a:rPr lang="en-US" b="1"/>
              <a:t>   </a:t>
            </a:r>
            <a:r>
              <a:rPr lang="en-US" b="1">
                <a:sym typeface="Wingdings" panose="05000000000000000000" pitchFamily="2" charset="2"/>
              </a:rPr>
              <a:t>-commonly asymptomatic</a:t>
            </a:r>
          </a:p>
          <a:p>
            <a:pPr>
              <a:lnSpc>
                <a:spcPct val="90000"/>
              </a:lnSpc>
              <a:buFont typeface="Wingdings" panose="05000000000000000000" pitchFamily="2" charset="2"/>
              <a:buNone/>
            </a:pPr>
            <a:r>
              <a:rPr lang="en-US" b="1"/>
              <a:t>       -fetal bradycardia &amp; other signs of distr</a:t>
            </a:r>
          </a:p>
          <a:p>
            <a:pPr>
              <a:lnSpc>
                <a:spcPct val="90000"/>
              </a:lnSpc>
              <a:buFont typeface="Wingdings" panose="05000000000000000000" pitchFamily="2" charset="2"/>
              <a:buNone/>
            </a:pPr>
            <a:r>
              <a:rPr lang="en-US" b="1"/>
              <a:t>      -if on quinine </a:t>
            </a:r>
            <a:r>
              <a:rPr lang="en-US" b="1">
                <a:sym typeface="Wingdings" panose="05000000000000000000" pitchFamily="2" charset="2"/>
              </a:rPr>
              <a:t>abn. behavior, sweating		 &amp; sudden loss of consciousness.</a:t>
            </a:r>
          </a:p>
          <a:p>
            <a:pPr>
              <a:lnSpc>
                <a:spcPct val="90000"/>
              </a:lnSpc>
              <a:buFont typeface="Wingdings" panose="05000000000000000000" pitchFamily="2" charset="2"/>
              <a:buNone/>
            </a:pPr>
            <a:r>
              <a:rPr lang="en-US" b="1">
                <a:sym typeface="Wingdings" panose="05000000000000000000" pitchFamily="2" charset="2"/>
              </a:rPr>
              <a:t>   Rx:-50ml, 50% dextrose/50ml iv-fluid/5min.</a:t>
            </a:r>
          </a:p>
          <a:p>
            <a:pPr>
              <a:lnSpc>
                <a:spcPct val="90000"/>
              </a:lnSpc>
              <a:buFont typeface="Wingdings" panose="05000000000000000000" pitchFamily="2" charset="2"/>
              <a:buNone/>
            </a:pPr>
            <a:r>
              <a:rPr lang="en-US" b="1">
                <a:sym typeface="Wingdings" panose="05000000000000000000" pitchFamily="2" charset="2"/>
              </a:rPr>
              <a:t>         -follow with continuous 5 or 10% </a:t>
            </a:r>
          </a:p>
          <a:p>
            <a:pPr>
              <a:lnSpc>
                <a:spcPct val="90000"/>
              </a:lnSpc>
              <a:buFont typeface="Wingdings" panose="05000000000000000000" pitchFamily="2" charset="2"/>
              <a:buNone/>
            </a:pPr>
            <a:r>
              <a:rPr lang="en-US" b="1">
                <a:sym typeface="Wingdings" panose="05000000000000000000" pitchFamily="2" charset="2"/>
              </a:rPr>
              <a:t>          dextrose b/c is recurrent in pregnancy    </a:t>
            </a:r>
            <a:endParaRPr lang="en-US" b="1"/>
          </a:p>
        </p:txBody>
      </p:sp>
      <p:sp>
        <p:nvSpPr>
          <p:cNvPr id="2" name="Date Placeholder 1"/>
          <p:cNvSpPr>
            <a:spLocks noGrp="1"/>
          </p:cNvSpPr>
          <p:nvPr>
            <p:ph type="dt" sz="half" idx="10"/>
          </p:nvPr>
        </p:nvSpPr>
        <p:spPr/>
        <p:txBody>
          <a:bodyPr/>
          <a:lstStyle/>
          <a:p>
            <a:fld id="{EB25CA23-2F1D-44FC-96BB-D70FF4E83483}"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157</a:t>
            </a:fld>
            <a:endParaRPr lang="en-US"/>
          </a:p>
        </p:txBody>
      </p:sp>
    </p:spTree>
    <p:extLst>
      <p:ext uri="{BB962C8B-B14F-4D97-AF65-F5344CB8AC3E}">
        <p14:creationId xmlns:p14="http://schemas.microsoft.com/office/powerpoint/2010/main" val="9043984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AutoShape 2"/>
          <p:cNvSpPr>
            <a:spLocks noGrp="1" noChangeArrowheads="1"/>
          </p:cNvSpPr>
          <p:nvPr>
            <p:ph type="title"/>
          </p:nvPr>
        </p:nvSpPr>
        <p:spPr/>
        <p:txBody>
          <a:bodyPr/>
          <a:lstStyle/>
          <a:p>
            <a:r>
              <a:rPr lang="en-US"/>
              <a:t>Contd.</a:t>
            </a:r>
          </a:p>
        </p:txBody>
      </p:sp>
      <p:sp>
        <p:nvSpPr>
          <p:cNvPr id="55299" name="Rectangle 3"/>
          <p:cNvSpPr>
            <a:spLocks noGrp="1" noChangeArrowheads="1"/>
          </p:cNvSpPr>
          <p:nvPr>
            <p:ph type="body" idx="1"/>
          </p:nvPr>
        </p:nvSpPr>
        <p:spPr>
          <a:xfrm>
            <a:off x="609600" y="1295400"/>
            <a:ext cx="8229600" cy="4953000"/>
          </a:xfrm>
        </p:spPr>
        <p:txBody>
          <a:bodyPr>
            <a:normAutofit/>
          </a:bodyPr>
          <a:lstStyle/>
          <a:p>
            <a:pPr>
              <a:buFont typeface="Wingdings" panose="05000000000000000000" pitchFamily="2" charset="2"/>
              <a:buNone/>
            </a:pPr>
            <a:r>
              <a:rPr lang="en-US" b="1" dirty="0"/>
              <a:t>C. Pulmonary edema:-</a:t>
            </a:r>
          </a:p>
          <a:p>
            <a:pPr>
              <a:buFont typeface="Wingdings" panose="05000000000000000000" pitchFamily="2" charset="2"/>
              <a:buNone/>
            </a:pPr>
            <a:r>
              <a:rPr lang="en-US" b="1" dirty="0"/>
              <a:t>   </a:t>
            </a:r>
            <a:r>
              <a:rPr lang="en-US" b="1" dirty="0">
                <a:sym typeface="Wingdings" panose="05000000000000000000" pitchFamily="2" charset="2"/>
              </a:rPr>
              <a:t>-may develop suddenly or immediately   	after delivery.</a:t>
            </a:r>
          </a:p>
          <a:p>
            <a:pPr>
              <a:buFont typeface="Wingdings" panose="05000000000000000000" pitchFamily="2" charset="2"/>
              <a:buNone/>
            </a:pPr>
            <a:r>
              <a:rPr lang="en-US" b="1" dirty="0">
                <a:sym typeface="Wingdings" panose="05000000000000000000" pitchFamily="2" charset="2"/>
              </a:rPr>
              <a:t>       -a grave complication, mortality &gt;80%.</a:t>
            </a:r>
          </a:p>
          <a:p>
            <a:pPr>
              <a:buFont typeface="Wingdings" panose="05000000000000000000" pitchFamily="2" charset="2"/>
              <a:buNone/>
            </a:pPr>
            <a:r>
              <a:rPr lang="en-US" b="1" dirty="0">
                <a:sym typeface="Wingdings" panose="05000000000000000000" pitchFamily="2" charset="2"/>
              </a:rPr>
              <a:t>   </a:t>
            </a:r>
            <a:r>
              <a:rPr lang="en-US" b="1" dirty="0" err="1">
                <a:sym typeface="Wingdings" panose="05000000000000000000" pitchFamily="2" charset="2"/>
              </a:rPr>
              <a:t>Mx</a:t>
            </a:r>
            <a:endParaRPr lang="en-US" b="1" dirty="0">
              <a:sym typeface="Wingdings" panose="05000000000000000000" pitchFamily="2" charset="2"/>
            </a:endParaRPr>
          </a:p>
          <a:p>
            <a:pPr>
              <a:buFont typeface="Wingdings" panose="05000000000000000000" pitchFamily="2" charset="2"/>
              <a:buNone/>
            </a:pPr>
            <a:r>
              <a:rPr lang="en-US" b="1" dirty="0">
                <a:sym typeface="Wingdings" panose="05000000000000000000" pitchFamily="2" charset="2"/>
              </a:rPr>
              <a:t>D. Anemia:- transfuse if </a:t>
            </a:r>
            <a:r>
              <a:rPr lang="en-US" b="1" dirty="0" err="1">
                <a:sym typeface="Wingdings" panose="05000000000000000000" pitchFamily="2" charset="2"/>
              </a:rPr>
              <a:t>Hct</a:t>
            </a:r>
            <a:r>
              <a:rPr lang="en-US" b="1" dirty="0">
                <a:sym typeface="Wingdings" panose="05000000000000000000" pitchFamily="2" charset="2"/>
              </a:rPr>
              <a:t>&lt;20%</a:t>
            </a:r>
          </a:p>
          <a:p>
            <a:pPr>
              <a:buFont typeface="Wingdings" panose="05000000000000000000" pitchFamily="2" charset="2"/>
              <a:buNone/>
            </a:pPr>
            <a:r>
              <a:rPr lang="en-US" b="1" dirty="0">
                <a:sym typeface="Wingdings" panose="05000000000000000000" pitchFamily="2" charset="2"/>
              </a:rPr>
              <a:t>E. Others = ARF, DIC, </a:t>
            </a:r>
            <a:r>
              <a:rPr lang="en-US" b="1" dirty="0" err="1">
                <a:sym typeface="Wingdings" panose="05000000000000000000" pitchFamily="2" charset="2"/>
              </a:rPr>
              <a:t>hyperparasitemia</a:t>
            </a:r>
            <a:r>
              <a:rPr lang="en-US" b="1" dirty="0">
                <a:sym typeface="Wingdings" panose="05000000000000000000" pitchFamily="2" charset="2"/>
              </a:rPr>
              <a:t>, fluid &amp; elec. Disturbance, circulatory collapse,…</a:t>
            </a:r>
            <a:endParaRPr lang="en-US" b="1" dirty="0"/>
          </a:p>
        </p:txBody>
      </p:sp>
      <p:sp>
        <p:nvSpPr>
          <p:cNvPr id="2" name="Date Placeholder 1"/>
          <p:cNvSpPr>
            <a:spLocks noGrp="1"/>
          </p:cNvSpPr>
          <p:nvPr>
            <p:ph type="dt" sz="half" idx="10"/>
          </p:nvPr>
        </p:nvSpPr>
        <p:spPr/>
        <p:txBody>
          <a:bodyPr/>
          <a:lstStyle/>
          <a:p>
            <a:fld id="{F6AB278E-EC84-4C1A-80A9-D13110EC9F8B}"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158</a:t>
            </a:fld>
            <a:endParaRPr lang="en-US"/>
          </a:p>
        </p:txBody>
      </p:sp>
    </p:spTree>
    <p:extLst>
      <p:ext uri="{BB962C8B-B14F-4D97-AF65-F5344CB8AC3E}">
        <p14:creationId xmlns:p14="http://schemas.microsoft.com/office/powerpoint/2010/main" val="4217166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2"/>
          <p:cNvSpPr>
            <a:spLocks noGrp="1" noChangeArrowheads="1"/>
          </p:cNvSpPr>
          <p:nvPr>
            <p:ph type="title"/>
          </p:nvPr>
        </p:nvSpPr>
        <p:spPr/>
        <p:txBody>
          <a:bodyPr>
            <a:normAutofit fontScale="90000"/>
          </a:bodyPr>
          <a:lstStyle/>
          <a:p>
            <a:r>
              <a:rPr lang="en-US" sz="4000"/>
              <a:t>Poor prognostc indicators in severe malaria</a:t>
            </a:r>
          </a:p>
        </p:txBody>
      </p:sp>
      <p:sp>
        <p:nvSpPr>
          <p:cNvPr id="145412" name="Rectangle 4"/>
          <p:cNvSpPr>
            <a:spLocks noGrp="1" noChangeArrowheads="1"/>
          </p:cNvSpPr>
          <p:nvPr>
            <p:ph type="body" sz="half" idx="1"/>
          </p:nvPr>
        </p:nvSpPr>
        <p:spPr/>
        <p:txBody>
          <a:bodyPr/>
          <a:lstStyle/>
          <a:p>
            <a:pPr>
              <a:lnSpc>
                <a:spcPct val="90000"/>
              </a:lnSpc>
            </a:pPr>
            <a:r>
              <a:rPr lang="en-US" b="1"/>
              <a:t>Clinical indicators</a:t>
            </a:r>
          </a:p>
          <a:p>
            <a:pPr lvl="1">
              <a:lnSpc>
                <a:spcPct val="90000"/>
              </a:lnSpc>
            </a:pPr>
            <a:r>
              <a:rPr lang="en-US" b="1"/>
              <a:t>Deep coma</a:t>
            </a:r>
          </a:p>
          <a:p>
            <a:pPr lvl="1">
              <a:lnSpc>
                <a:spcPct val="90000"/>
              </a:lnSpc>
            </a:pPr>
            <a:r>
              <a:rPr lang="en-US" b="1"/>
              <a:t>Convulsions</a:t>
            </a:r>
          </a:p>
          <a:p>
            <a:pPr lvl="1">
              <a:lnSpc>
                <a:spcPct val="90000"/>
              </a:lnSpc>
            </a:pPr>
            <a:r>
              <a:rPr lang="en-US" b="1"/>
              <a:t>Absent corneal reflex</a:t>
            </a:r>
          </a:p>
          <a:p>
            <a:pPr lvl="1">
              <a:lnSpc>
                <a:spcPct val="90000"/>
              </a:lnSpc>
            </a:pPr>
            <a:r>
              <a:rPr lang="en-US" b="1"/>
              <a:t>Decerebrate / decorticate / opistotonus</a:t>
            </a:r>
          </a:p>
          <a:p>
            <a:pPr lvl="1">
              <a:lnSpc>
                <a:spcPct val="90000"/>
              </a:lnSpc>
            </a:pPr>
            <a:r>
              <a:rPr lang="en-US" b="1"/>
              <a:t>Organ dysfunctions</a:t>
            </a:r>
          </a:p>
        </p:txBody>
      </p:sp>
      <p:sp>
        <p:nvSpPr>
          <p:cNvPr id="145413" name="Rectangle 5"/>
          <p:cNvSpPr>
            <a:spLocks noGrp="1" noChangeArrowheads="1"/>
          </p:cNvSpPr>
          <p:nvPr>
            <p:ph type="body" sz="half" idx="2"/>
          </p:nvPr>
        </p:nvSpPr>
        <p:spPr/>
        <p:txBody>
          <a:bodyPr/>
          <a:lstStyle/>
          <a:p>
            <a:pPr>
              <a:lnSpc>
                <a:spcPct val="90000"/>
              </a:lnSpc>
              <a:buFontTx/>
              <a:buNone/>
            </a:pPr>
            <a:endParaRPr lang="en-US"/>
          </a:p>
          <a:p>
            <a:pPr>
              <a:lnSpc>
                <a:spcPct val="90000"/>
              </a:lnSpc>
              <a:buFontTx/>
              <a:buChar char="-"/>
            </a:pPr>
            <a:r>
              <a:rPr lang="en-US" b="1"/>
              <a:t>Respiratory distress</a:t>
            </a:r>
          </a:p>
          <a:p>
            <a:pPr>
              <a:lnSpc>
                <a:spcPct val="90000"/>
              </a:lnSpc>
              <a:buFontTx/>
              <a:buChar char="-"/>
            </a:pPr>
            <a:r>
              <a:rPr lang="en-US" b="1"/>
              <a:t>Circulatory collapse</a:t>
            </a:r>
          </a:p>
          <a:p>
            <a:pPr>
              <a:lnSpc>
                <a:spcPct val="90000"/>
              </a:lnSpc>
              <a:buFontTx/>
              <a:buChar char="-"/>
            </a:pPr>
            <a:r>
              <a:rPr lang="en-US" b="1"/>
              <a:t>Papilloedema and/or retinal oedema.</a:t>
            </a:r>
          </a:p>
        </p:txBody>
      </p:sp>
      <p:sp>
        <p:nvSpPr>
          <p:cNvPr id="2" name="Date Placeholder 1"/>
          <p:cNvSpPr>
            <a:spLocks noGrp="1"/>
          </p:cNvSpPr>
          <p:nvPr>
            <p:ph type="dt" sz="half" idx="10"/>
          </p:nvPr>
        </p:nvSpPr>
        <p:spPr/>
        <p:txBody>
          <a:bodyPr/>
          <a:lstStyle/>
          <a:p>
            <a:fld id="{BDC172D2-8903-4664-BF80-1FC7821D05F1}"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159</a:t>
            </a:fld>
            <a:endParaRPr lang="en-US"/>
          </a:p>
        </p:txBody>
      </p:sp>
    </p:spTree>
    <p:extLst>
      <p:ext uri="{BB962C8B-B14F-4D97-AF65-F5344CB8AC3E}">
        <p14:creationId xmlns:p14="http://schemas.microsoft.com/office/powerpoint/2010/main" val="8464822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485900" y="0"/>
            <a:ext cx="6172200" cy="1371600"/>
          </a:xfrm>
        </p:spPr>
        <p:txBody>
          <a:bodyPr>
            <a:normAutofit fontScale="90000"/>
          </a:bodyPr>
          <a:lstStyle/>
          <a:p>
            <a:r>
              <a:rPr lang="en-US" b="1" dirty="0" smtClean="0">
                <a:solidFill>
                  <a:srgbClr val="FF0000"/>
                </a:solidFill>
              </a:rPr>
              <a:t>Prevention of D(</a:t>
            </a:r>
            <a:r>
              <a:rPr lang="en-US" b="1" dirty="0" err="1" smtClean="0">
                <a:solidFill>
                  <a:srgbClr val="FF0000"/>
                </a:solidFill>
              </a:rPr>
              <a:t>Rh</a:t>
            </a:r>
            <a:r>
              <a:rPr lang="en-US" b="1" dirty="0" smtClean="0">
                <a:solidFill>
                  <a:srgbClr val="FF0000"/>
                </a:solidFill>
              </a:rPr>
              <a:t>) isoimmunization </a:t>
            </a:r>
            <a:endParaRPr lang="en-US" b="1" dirty="0">
              <a:solidFill>
                <a:srgbClr val="FF0000"/>
              </a:solidFill>
            </a:endParaRPr>
          </a:p>
        </p:txBody>
      </p:sp>
      <p:sp>
        <p:nvSpPr>
          <p:cNvPr id="4" name="Content Placeholder 2"/>
          <p:cNvSpPr>
            <a:spLocks noGrp="1"/>
          </p:cNvSpPr>
          <p:nvPr>
            <p:ph sz="quarter" idx="1"/>
          </p:nvPr>
        </p:nvSpPr>
        <p:spPr>
          <a:xfrm>
            <a:off x="457200" y="1676400"/>
            <a:ext cx="8382000" cy="4449765"/>
          </a:xfrm>
        </p:spPr>
        <p:txBody>
          <a:bodyPr>
            <a:normAutofit fontScale="92500" lnSpcReduction="20000"/>
          </a:bodyPr>
          <a:lstStyle/>
          <a:p>
            <a:pPr marL="457200" indent="-457200">
              <a:buFont typeface="+mj-lt"/>
              <a:buAutoNum type="arabicPeriod"/>
            </a:pPr>
            <a:r>
              <a:rPr lang="en-US" sz="3900" b="1" dirty="0"/>
              <a:t>Prenatal testing</a:t>
            </a:r>
          </a:p>
          <a:p>
            <a:pPr marL="457200" indent="-457200">
              <a:buAutoNum type="arabicPeriod" startAt="2"/>
            </a:pPr>
            <a:r>
              <a:rPr lang="en-US" sz="2400" dirty="0"/>
              <a:t>Administration of RheoGAM (Rh immunoglobulin  prophylaxis)</a:t>
            </a:r>
          </a:p>
          <a:p>
            <a:pPr marL="457200" indent="-457200">
              <a:buNone/>
            </a:pPr>
            <a:r>
              <a:rPr lang="en-US" sz="2400" b="1" dirty="0">
                <a:solidFill>
                  <a:srgbClr val="0000FF"/>
                </a:solidFill>
              </a:rPr>
              <a:t>Prenatal testing </a:t>
            </a:r>
            <a:r>
              <a:rPr lang="en-US" sz="2400" dirty="0"/>
              <a:t>at 1</a:t>
            </a:r>
            <a:r>
              <a:rPr lang="en-US" sz="2400" baseline="30000" dirty="0"/>
              <a:t>st</a:t>
            </a:r>
            <a:r>
              <a:rPr lang="en-US" sz="2400" dirty="0"/>
              <a:t> visit of each pregnancy every  mother </a:t>
            </a:r>
          </a:p>
          <a:p>
            <a:pPr marL="457200" indent="-457200">
              <a:buNone/>
            </a:pPr>
            <a:r>
              <a:rPr lang="en-US" sz="2400" dirty="0"/>
              <a:t>         -ABO blood group, Rh type &amp; antibody screen for Rh-</a:t>
            </a:r>
          </a:p>
          <a:p>
            <a:pPr marL="457200" indent="-457200">
              <a:buNone/>
            </a:pPr>
            <a:r>
              <a:rPr lang="en-US" sz="2400" dirty="0">
                <a:solidFill>
                  <a:srgbClr val="3333CC"/>
                </a:solidFill>
              </a:rPr>
              <a:t>Rh immunoglobulin prophylaxis</a:t>
            </a:r>
          </a:p>
          <a:p>
            <a:pPr marL="457200" indent="-457200">
              <a:buNone/>
            </a:pPr>
            <a:r>
              <a:rPr lang="en-US" sz="2400" dirty="0" err="1"/>
              <a:t>Rh</a:t>
            </a:r>
            <a:r>
              <a:rPr lang="en-US" sz="2400" dirty="0"/>
              <a:t>-mother but not D-</a:t>
            </a:r>
            <a:r>
              <a:rPr lang="en-US" sz="2400" dirty="0" err="1"/>
              <a:t>isoimmunized</a:t>
            </a:r>
            <a:r>
              <a:rPr lang="en-US" sz="2400" dirty="0"/>
              <a:t> is candidate for prophylaxis</a:t>
            </a:r>
          </a:p>
          <a:p>
            <a:pPr marL="457200" indent="-457200">
              <a:buNone/>
            </a:pPr>
            <a:r>
              <a:rPr lang="en-US" sz="2400" dirty="0"/>
              <a:t>     at 28wks,35-36wks .</a:t>
            </a:r>
          </a:p>
          <a:p>
            <a:pPr marL="457200" indent="-457200">
              <a:buNone/>
            </a:pPr>
            <a:r>
              <a:rPr lang="en-US" sz="2400" dirty="0"/>
              <a:t>Rh-, </a:t>
            </a:r>
            <a:r>
              <a:rPr lang="en-US" sz="2400" dirty="0" err="1"/>
              <a:t>unsensitized</a:t>
            </a:r>
            <a:r>
              <a:rPr lang="en-US" sz="2400" dirty="0"/>
              <a:t>, admitted for delivery –Ab screen is routinely done</a:t>
            </a:r>
          </a:p>
          <a:p>
            <a:pPr marL="457200" indent="-457200">
              <a:buNone/>
            </a:pPr>
            <a:r>
              <a:rPr lang="en-US" sz="2400" dirty="0"/>
              <a:t>if→-ve &amp; new born is Rh+ =</a:t>
            </a:r>
            <a:r>
              <a:rPr lang="en-US" sz="2400" dirty="0" err="1"/>
              <a:t>Rheo</a:t>
            </a:r>
            <a:r>
              <a:rPr lang="en-US" sz="2400" dirty="0"/>
              <a:t> GAM should be given.</a:t>
            </a:r>
          </a:p>
          <a:p>
            <a:pPr marL="457200" indent="-457200">
              <a:buNone/>
            </a:pPr>
            <a:endParaRPr lang="en-US" sz="2400" dirty="0"/>
          </a:p>
          <a:p>
            <a:pPr marL="457200" indent="-457200">
              <a:buFontTx/>
              <a:buChar char="-"/>
            </a:pPr>
            <a:endParaRPr lang="en-US" sz="2400" dirty="0"/>
          </a:p>
          <a:p>
            <a:pPr marL="457200" indent="-457200">
              <a:buNone/>
            </a:pPr>
            <a:r>
              <a:rPr lang="en-US" sz="2400" dirty="0"/>
              <a:t> </a:t>
            </a:r>
          </a:p>
        </p:txBody>
      </p:sp>
      <p:sp>
        <p:nvSpPr>
          <p:cNvPr id="6" name="Date Placeholder 5"/>
          <p:cNvSpPr>
            <a:spLocks noGrp="1"/>
          </p:cNvSpPr>
          <p:nvPr>
            <p:ph type="dt" sz="half" idx="10"/>
          </p:nvPr>
        </p:nvSpPr>
        <p:spPr/>
        <p:txBody>
          <a:bodyPr/>
          <a:lstStyle/>
          <a:p>
            <a:fld id="{39C88CD2-003A-4508-B512-77BE7BCC3E03}" type="datetime1">
              <a:rPr lang="en-US" smtClean="0"/>
              <a:t>5/3/2020</a:t>
            </a:fld>
            <a:endParaRPr lang="en-US"/>
          </a:p>
        </p:txBody>
      </p:sp>
      <p:sp>
        <p:nvSpPr>
          <p:cNvPr id="7" name="Slide Number Placeholder 6"/>
          <p:cNvSpPr>
            <a:spLocks noGrp="1"/>
          </p:cNvSpPr>
          <p:nvPr>
            <p:ph type="sldNum" sz="quarter" idx="12"/>
          </p:nvPr>
        </p:nvSpPr>
        <p:spPr/>
        <p:txBody>
          <a:bodyPr/>
          <a:lstStyle/>
          <a:p>
            <a:fld id="{4A2B5051-6EEF-4235-8B22-024F020AED2B}" type="slidenum">
              <a:rPr lang="en-US" smtClean="0"/>
              <a:pPr/>
              <a:t>16</a:t>
            </a:fld>
            <a:endParaRPr lang="en-US"/>
          </a:p>
        </p:txBody>
      </p:sp>
    </p:spTree>
    <p:extLst>
      <p:ext uri="{BB962C8B-B14F-4D97-AF65-F5344CB8AC3E}">
        <p14:creationId xmlns:p14="http://schemas.microsoft.com/office/powerpoint/2010/main" val="7522230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Rectangle 4"/>
          <p:cNvSpPr>
            <a:spLocks noGrp="1" noChangeArrowheads="1"/>
          </p:cNvSpPr>
          <p:nvPr>
            <p:ph type="title"/>
          </p:nvPr>
        </p:nvSpPr>
        <p:spPr/>
        <p:txBody>
          <a:bodyPr>
            <a:normAutofit fontScale="90000"/>
          </a:bodyPr>
          <a:lstStyle/>
          <a:p>
            <a:r>
              <a:rPr lang="en-US" sz="4000"/>
              <a:t>Contd.                      </a:t>
            </a:r>
            <a:br>
              <a:rPr lang="en-US" sz="4000"/>
            </a:br>
            <a:r>
              <a:rPr lang="en-US" sz="4000"/>
              <a:t>Laboratory indicators</a:t>
            </a:r>
          </a:p>
        </p:txBody>
      </p:sp>
      <p:sp>
        <p:nvSpPr>
          <p:cNvPr id="147461" name="Rectangle 5"/>
          <p:cNvSpPr>
            <a:spLocks noGrp="1" noChangeArrowheads="1"/>
          </p:cNvSpPr>
          <p:nvPr>
            <p:ph type="body" sz="half" idx="1"/>
          </p:nvPr>
        </p:nvSpPr>
        <p:spPr/>
        <p:txBody>
          <a:bodyPr/>
          <a:lstStyle/>
          <a:p>
            <a:r>
              <a:rPr lang="en-US" b="1"/>
              <a:t>Hyperparasitemia </a:t>
            </a:r>
          </a:p>
          <a:p>
            <a:r>
              <a:rPr lang="en-US" b="1"/>
              <a:t>Peripheral schizontemia</a:t>
            </a:r>
          </a:p>
          <a:p>
            <a:r>
              <a:rPr lang="en-US" b="1"/>
              <a:t>PMN leukocytosis (&gt;12000/</a:t>
            </a:r>
            <a:r>
              <a:rPr lang="el-GR" b="1">
                <a:cs typeface="Arial" panose="020B0604020202020204" pitchFamily="34" charset="0"/>
              </a:rPr>
              <a:t>μ</a:t>
            </a:r>
            <a:r>
              <a:rPr lang="en-US" b="1">
                <a:cs typeface="Arial" panose="020B0604020202020204" pitchFamily="34" charset="0"/>
              </a:rPr>
              <a:t>l)</a:t>
            </a:r>
          </a:p>
          <a:p>
            <a:r>
              <a:rPr lang="en-US" b="1">
                <a:cs typeface="Arial" panose="020B0604020202020204" pitchFamily="34" charset="0"/>
              </a:rPr>
              <a:t>Mature pigmented parasites (&gt;20%)</a:t>
            </a:r>
          </a:p>
          <a:p>
            <a:r>
              <a:rPr lang="en-US" b="1">
                <a:cs typeface="Arial" panose="020B0604020202020204" pitchFamily="34" charset="0"/>
              </a:rPr>
              <a:t>Hct &lt;15%</a:t>
            </a:r>
          </a:p>
          <a:p>
            <a:r>
              <a:rPr lang="en-US" b="1">
                <a:cs typeface="Arial" panose="020B0604020202020204" pitchFamily="34" charset="0"/>
              </a:rPr>
              <a:t>RBS &lt;40mg/dl</a:t>
            </a:r>
            <a:endParaRPr lang="el-GR" b="1">
              <a:cs typeface="Arial" panose="020B0604020202020204" pitchFamily="34" charset="0"/>
            </a:endParaRPr>
          </a:p>
        </p:txBody>
      </p:sp>
      <p:sp>
        <p:nvSpPr>
          <p:cNvPr id="147462" name="Rectangle 6"/>
          <p:cNvSpPr>
            <a:spLocks noGrp="1" noChangeArrowheads="1"/>
          </p:cNvSpPr>
          <p:nvPr>
            <p:ph type="body" sz="half" idx="2"/>
          </p:nvPr>
        </p:nvSpPr>
        <p:spPr/>
        <p:txBody>
          <a:bodyPr/>
          <a:lstStyle/>
          <a:p>
            <a:r>
              <a:rPr lang="en-US" b="1"/>
              <a:t>BUN &gt;60mg/dl</a:t>
            </a:r>
          </a:p>
          <a:p>
            <a:r>
              <a:rPr lang="en-US" b="1"/>
              <a:t>Creatinine &gt;3.0mg/dl</a:t>
            </a:r>
          </a:p>
          <a:p>
            <a:r>
              <a:rPr lang="en-US" b="1"/>
              <a:t>Very high plasma TNF</a:t>
            </a:r>
          </a:p>
          <a:p>
            <a:r>
              <a:rPr lang="en-US" b="1"/>
              <a:t>Aminotransferases elevated &gt;3x</a:t>
            </a:r>
          </a:p>
          <a:p>
            <a:r>
              <a:rPr lang="en-US" b="1"/>
              <a:t>Venous &amp; CSF lactic acid  &gt;5mmol/l</a:t>
            </a:r>
          </a:p>
          <a:p>
            <a:r>
              <a:rPr lang="en-US" b="1"/>
              <a:t>Low  CSF glucose </a:t>
            </a:r>
          </a:p>
        </p:txBody>
      </p:sp>
      <p:sp>
        <p:nvSpPr>
          <p:cNvPr id="2" name="Date Placeholder 1"/>
          <p:cNvSpPr>
            <a:spLocks noGrp="1"/>
          </p:cNvSpPr>
          <p:nvPr>
            <p:ph type="dt" sz="half" idx="10"/>
          </p:nvPr>
        </p:nvSpPr>
        <p:spPr/>
        <p:txBody>
          <a:bodyPr/>
          <a:lstStyle/>
          <a:p>
            <a:fld id="{9430482F-BEE1-4CA1-A24F-11696916A87B}"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160</a:t>
            </a:fld>
            <a:endParaRPr lang="en-US"/>
          </a:p>
        </p:txBody>
      </p:sp>
    </p:spTree>
    <p:extLst>
      <p:ext uri="{BB962C8B-B14F-4D97-AF65-F5344CB8AC3E}">
        <p14:creationId xmlns:p14="http://schemas.microsoft.com/office/powerpoint/2010/main" val="3782783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AutoShape 2"/>
          <p:cNvSpPr>
            <a:spLocks noGrp="1" noChangeArrowheads="1"/>
          </p:cNvSpPr>
          <p:nvPr>
            <p:ph type="title"/>
          </p:nvPr>
        </p:nvSpPr>
        <p:spPr/>
        <p:txBody>
          <a:bodyPr/>
          <a:lstStyle/>
          <a:p>
            <a:r>
              <a:rPr lang="en-US" sz="3200"/>
              <a:t>ECLAMPSIA  Vs  CEREBRAL MALARIA</a:t>
            </a:r>
          </a:p>
        </p:txBody>
      </p:sp>
      <p:sp>
        <p:nvSpPr>
          <p:cNvPr id="152579" name="Rectangle 3"/>
          <p:cNvSpPr>
            <a:spLocks noGrp="1" noChangeArrowheads="1"/>
          </p:cNvSpPr>
          <p:nvPr>
            <p:ph type="body" idx="1"/>
          </p:nvPr>
        </p:nvSpPr>
        <p:spPr>
          <a:xfrm>
            <a:off x="1771650" y="2362200"/>
            <a:ext cx="6000750" cy="4267200"/>
          </a:xfrm>
        </p:spPr>
        <p:txBody>
          <a:bodyPr>
            <a:normAutofit fontScale="92500"/>
          </a:bodyPr>
          <a:lstStyle/>
          <a:p>
            <a:r>
              <a:rPr lang="en-US" sz="3200" b="1"/>
              <a:t>Diff. to distinguish b/c of:-</a:t>
            </a:r>
          </a:p>
          <a:p>
            <a:pPr lvl="1">
              <a:buFontTx/>
              <a:buNone/>
            </a:pPr>
            <a:r>
              <a:rPr lang="en-US" sz="2800" b="1">
                <a:sym typeface="Wingdings" panose="05000000000000000000" pitchFamily="2" charset="2"/>
              </a:rPr>
              <a:t>share features= fever, coma, seizure, albuminuria.</a:t>
            </a:r>
          </a:p>
          <a:p>
            <a:pPr lvl="1">
              <a:buFontTx/>
              <a:buNone/>
            </a:pPr>
            <a:r>
              <a:rPr lang="en-US" sz="2800" b="1">
                <a:sym typeface="Wingdings" panose="05000000000000000000" pitchFamily="2" charset="2"/>
              </a:rPr>
              <a:t>+ve BF can co-exist.</a:t>
            </a:r>
          </a:p>
          <a:p>
            <a:pPr lvl="1">
              <a:buFontTx/>
              <a:buNone/>
            </a:pPr>
            <a:r>
              <a:rPr lang="en-US" sz="2800" b="1">
                <a:sym typeface="Wingdings" panose="05000000000000000000" pitchFamily="2" charset="2"/>
              </a:rPr>
              <a:t>cerebral malaria can occur with –ve BF.</a:t>
            </a:r>
          </a:p>
          <a:p>
            <a:pPr lvl="1">
              <a:buFontTx/>
              <a:buNone/>
            </a:pPr>
            <a:r>
              <a:rPr lang="en-US" sz="2800" b="1">
                <a:sym typeface="Wingdings" panose="05000000000000000000" pitchFamily="2" charset="2"/>
              </a:rPr>
              <a:t>eclampsia can occur with lower BP.</a:t>
            </a:r>
            <a:endParaRPr lang="en-US" sz="2800" b="1"/>
          </a:p>
          <a:p>
            <a:r>
              <a:rPr lang="en-US" sz="3200" b="1"/>
              <a:t>Advised to give antimalarials to what are probably eclamptics</a:t>
            </a:r>
            <a:r>
              <a:rPr lang="en-US" b="1"/>
              <a:t>.</a:t>
            </a:r>
            <a:endParaRPr lang="en-US" b="1">
              <a:sym typeface="Wingdings" panose="05000000000000000000" pitchFamily="2" charset="2"/>
            </a:endParaRPr>
          </a:p>
        </p:txBody>
      </p:sp>
      <p:sp>
        <p:nvSpPr>
          <p:cNvPr id="2" name="Date Placeholder 1"/>
          <p:cNvSpPr>
            <a:spLocks noGrp="1"/>
          </p:cNvSpPr>
          <p:nvPr>
            <p:ph type="dt" sz="half" idx="10"/>
          </p:nvPr>
        </p:nvSpPr>
        <p:spPr/>
        <p:txBody>
          <a:bodyPr/>
          <a:lstStyle/>
          <a:p>
            <a:fld id="{3A4F0B9A-C90F-4159-BF7E-704282C0AB51}"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161</a:t>
            </a:fld>
            <a:endParaRPr lang="en-US"/>
          </a:p>
        </p:txBody>
      </p:sp>
    </p:spTree>
    <p:extLst>
      <p:ext uri="{BB962C8B-B14F-4D97-AF65-F5344CB8AC3E}">
        <p14:creationId xmlns:p14="http://schemas.microsoft.com/office/powerpoint/2010/main" val="2004575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AutoShape 2"/>
          <p:cNvSpPr>
            <a:spLocks noGrp="1" noChangeArrowheads="1"/>
          </p:cNvSpPr>
          <p:nvPr>
            <p:ph type="title"/>
          </p:nvPr>
        </p:nvSpPr>
        <p:spPr/>
        <p:txBody>
          <a:bodyPr/>
          <a:lstStyle/>
          <a:p>
            <a:r>
              <a:rPr lang="en-US"/>
              <a:t>Anti-malarial drugs</a:t>
            </a:r>
          </a:p>
        </p:txBody>
      </p:sp>
      <p:sp>
        <p:nvSpPr>
          <p:cNvPr id="56323" name="Rectangle 3"/>
          <p:cNvSpPr>
            <a:spLocks noGrp="1" noChangeArrowheads="1"/>
          </p:cNvSpPr>
          <p:nvPr>
            <p:ph type="body" idx="1"/>
          </p:nvPr>
        </p:nvSpPr>
        <p:spPr>
          <a:xfrm>
            <a:off x="1771650" y="2362200"/>
            <a:ext cx="6000750" cy="4495800"/>
          </a:xfrm>
        </p:spPr>
        <p:txBody>
          <a:bodyPr>
            <a:normAutofit fontScale="85000" lnSpcReduction="10000"/>
          </a:bodyPr>
          <a:lstStyle/>
          <a:p>
            <a:r>
              <a:rPr lang="en-US" b="1" dirty="0"/>
              <a:t>Choice depends on local sensitivity.</a:t>
            </a:r>
          </a:p>
          <a:p>
            <a:r>
              <a:rPr lang="en-US" b="1" dirty="0"/>
              <a:t>Can be used for prophylaxis, therapy, or prevention of transmission.</a:t>
            </a:r>
          </a:p>
          <a:p>
            <a:r>
              <a:rPr lang="en-US" b="1" dirty="0"/>
              <a:t>Based on phase of action can be:-	</a:t>
            </a:r>
          </a:p>
          <a:p>
            <a:pPr>
              <a:buFont typeface="Wingdings" panose="05000000000000000000" pitchFamily="2" charset="2"/>
              <a:buNone/>
            </a:pPr>
            <a:r>
              <a:rPr lang="en-US" b="1" dirty="0"/>
              <a:t>  1. Tissue 	</a:t>
            </a:r>
            <a:r>
              <a:rPr lang="en-US" b="1" dirty="0" err="1"/>
              <a:t>schizonticides</a:t>
            </a:r>
            <a:r>
              <a:rPr lang="en-US" b="1" dirty="0"/>
              <a:t>- on liver…</a:t>
            </a:r>
          </a:p>
          <a:p>
            <a:pPr>
              <a:buFont typeface="Wingdings" panose="05000000000000000000" pitchFamily="2" charset="2"/>
              <a:buNone/>
            </a:pPr>
            <a:r>
              <a:rPr lang="en-US" b="1" dirty="0"/>
              <a:t>     e.g.-</a:t>
            </a:r>
            <a:r>
              <a:rPr lang="en-US" b="1" dirty="0" err="1"/>
              <a:t>proguanil</a:t>
            </a:r>
            <a:r>
              <a:rPr lang="en-US" b="1" dirty="0"/>
              <a:t>, </a:t>
            </a:r>
            <a:r>
              <a:rPr lang="en-US" b="1" dirty="0" err="1"/>
              <a:t>pyrimethamine</a:t>
            </a:r>
            <a:r>
              <a:rPr lang="en-US" b="1" dirty="0"/>
              <a:t>, </a:t>
            </a:r>
            <a:r>
              <a:rPr lang="en-US" b="1" dirty="0" err="1"/>
              <a:t>premaquine</a:t>
            </a:r>
            <a:r>
              <a:rPr lang="en-US" b="1" dirty="0"/>
              <a:t> </a:t>
            </a:r>
          </a:p>
          <a:p>
            <a:pPr>
              <a:buFont typeface="Wingdings" panose="05000000000000000000" pitchFamily="2" charset="2"/>
              <a:buNone/>
            </a:pPr>
            <a:r>
              <a:rPr lang="en-US" b="1" dirty="0"/>
              <a:t>  2.Gametocidal:- </a:t>
            </a:r>
            <a:r>
              <a:rPr lang="en-US" b="1" dirty="0" err="1"/>
              <a:t>primaquine</a:t>
            </a:r>
            <a:r>
              <a:rPr lang="en-US" b="1" dirty="0"/>
              <a:t>, </a:t>
            </a:r>
            <a:r>
              <a:rPr lang="en-US" b="1" dirty="0" err="1"/>
              <a:t>chloroquine</a:t>
            </a:r>
            <a:r>
              <a:rPr lang="en-US" b="1" dirty="0"/>
              <a:t>…</a:t>
            </a:r>
          </a:p>
        </p:txBody>
      </p:sp>
      <p:sp>
        <p:nvSpPr>
          <p:cNvPr id="2" name="Date Placeholder 1"/>
          <p:cNvSpPr>
            <a:spLocks noGrp="1"/>
          </p:cNvSpPr>
          <p:nvPr>
            <p:ph type="dt" sz="half" idx="10"/>
          </p:nvPr>
        </p:nvSpPr>
        <p:spPr/>
        <p:txBody>
          <a:bodyPr/>
          <a:lstStyle/>
          <a:p>
            <a:fld id="{4E2A41BC-8646-4E6F-A22E-2345B5B2BB13}"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162</a:t>
            </a:fld>
            <a:endParaRPr lang="en-US"/>
          </a:p>
        </p:txBody>
      </p:sp>
    </p:spTree>
    <p:extLst>
      <p:ext uri="{BB962C8B-B14F-4D97-AF65-F5344CB8AC3E}">
        <p14:creationId xmlns:p14="http://schemas.microsoft.com/office/powerpoint/2010/main" val="28404624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AutoShape 2"/>
          <p:cNvSpPr>
            <a:spLocks noGrp="1" noChangeArrowheads="1"/>
          </p:cNvSpPr>
          <p:nvPr>
            <p:ph type="title"/>
          </p:nvPr>
        </p:nvSpPr>
        <p:spPr/>
        <p:txBody>
          <a:bodyPr/>
          <a:lstStyle/>
          <a:p>
            <a:r>
              <a:rPr lang="en-US"/>
              <a:t>Contd.</a:t>
            </a:r>
          </a:p>
        </p:txBody>
      </p:sp>
      <p:sp>
        <p:nvSpPr>
          <p:cNvPr id="57347" name="Rectangle 3"/>
          <p:cNvSpPr>
            <a:spLocks noGrp="1" noChangeArrowheads="1"/>
          </p:cNvSpPr>
          <p:nvPr>
            <p:ph type="body" idx="1"/>
          </p:nvPr>
        </p:nvSpPr>
        <p:spPr/>
        <p:txBody>
          <a:bodyPr/>
          <a:lstStyle/>
          <a:p>
            <a:pPr>
              <a:buFont typeface="Wingdings" panose="05000000000000000000" pitchFamily="2" charset="2"/>
              <a:buNone/>
            </a:pPr>
            <a:r>
              <a:rPr lang="en-US" b="1"/>
              <a:t>  3. Hypnozoitocidal- in vivax &amp; ovale</a:t>
            </a:r>
          </a:p>
          <a:p>
            <a:pPr>
              <a:buFont typeface="Wingdings" panose="05000000000000000000" pitchFamily="2" charset="2"/>
              <a:buNone/>
            </a:pPr>
            <a:r>
              <a:rPr lang="en-US" b="1"/>
              <a:t>     e.g.- premaquine</a:t>
            </a:r>
          </a:p>
          <a:p>
            <a:pPr>
              <a:buFont typeface="Wingdings" panose="05000000000000000000" pitchFamily="2" charset="2"/>
              <a:buNone/>
            </a:pPr>
            <a:r>
              <a:rPr lang="en-US" b="1"/>
              <a:t>  4. sporontocidal- inhibit oocyst devt. in mosquito </a:t>
            </a:r>
            <a:r>
              <a:rPr lang="en-US" b="1">
                <a:sym typeface="Wingdings" panose="05000000000000000000" pitchFamily="2" charset="2"/>
              </a:rPr>
              <a:t>inhibit transmission.</a:t>
            </a:r>
            <a:r>
              <a:rPr lang="en-US" b="1"/>
              <a:t> </a:t>
            </a:r>
          </a:p>
          <a:p>
            <a:pPr>
              <a:buFont typeface="Wingdings" panose="05000000000000000000" pitchFamily="2" charset="2"/>
              <a:buNone/>
            </a:pPr>
            <a:r>
              <a:rPr lang="en-US" b="1"/>
              <a:t>  5. Blood schizontocidal </a:t>
            </a:r>
            <a:r>
              <a:rPr lang="en-US" b="1">
                <a:sym typeface="Wingdings" panose="05000000000000000000" pitchFamily="2" charset="2"/>
              </a:rPr>
              <a:t> chloroquine,        quinine, artemenin, quinidine, …</a:t>
            </a:r>
          </a:p>
          <a:p>
            <a:pPr>
              <a:buFont typeface="Wingdings" panose="05000000000000000000" pitchFamily="2" charset="2"/>
              <a:buNone/>
            </a:pPr>
            <a:endParaRPr lang="en-US" b="1"/>
          </a:p>
        </p:txBody>
      </p:sp>
      <p:sp>
        <p:nvSpPr>
          <p:cNvPr id="2" name="Date Placeholder 1"/>
          <p:cNvSpPr>
            <a:spLocks noGrp="1"/>
          </p:cNvSpPr>
          <p:nvPr>
            <p:ph type="dt" sz="half" idx="10"/>
          </p:nvPr>
        </p:nvSpPr>
        <p:spPr/>
        <p:txBody>
          <a:bodyPr/>
          <a:lstStyle/>
          <a:p>
            <a:fld id="{CAB2268E-F14F-4FDE-B3B7-29A4F070EFF2}"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163</a:t>
            </a:fld>
            <a:endParaRPr lang="en-US"/>
          </a:p>
        </p:txBody>
      </p:sp>
    </p:spTree>
    <p:extLst>
      <p:ext uri="{BB962C8B-B14F-4D97-AF65-F5344CB8AC3E}">
        <p14:creationId xmlns:p14="http://schemas.microsoft.com/office/powerpoint/2010/main" val="1578232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AutoShape 2"/>
          <p:cNvSpPr>
            <a:spLocks noGrp="1" noChangeArrowheads="1"/>
          </p:cNvSpPr>
          <p:nvPr>
            <p:ph type="title"/>
          </p:nvPr>
        </p:nvSpPr>
        <p:spPr/>
        <p:txBody>
          <a:bodyPr/>
          <a:lstStyle/>
          <a:p>
            <a:r>
              <a:rPr lang="en-US"/>
              <a:t>Contd.</a:t>
            </a:r>
          </a:p>
        </p:txBody>
      </p:sp>
      <p:sp>
        <p:nvSpPr>
          <p:cNvPr id="58371" name="Rectangle 3"/>
          <p:cNvSpPr>
            <a:spLocks noGrp="1" noChangeArrowheads="1"/>
          </p:cNvSpPr>
          <p:nvPr>
            <p:ph type="body" idx="1"/>
          </p:nvPr>
        </p:nvSpPr>
        <p:spPr>
          <a:xfrm>
            <a:off x="1714500" y="2286000"/>
            <a:ext cx="6229350" cy="4495800"/>
          </a:xfrm>
        </p:spPr>
        <p:txBody>
          <a:bodyPr>
            <a:normAutofit fontScale="77500" lnSpcReduction="20000"/>
          </a:bodyPr>
          <a:lstStyle/>
          <a:p>
            <a:r>
              <a:rPr lang="en-US" b="1"/>
              <a:t>QUININE:-					         	</a:t>
            </a:r>
          </a:p>
          <a:p>
            <a:pPr>
              <a:buFont typeface="Wingdings" panose="05000000000000000000" pitchFamily="2" charset="2"/>
              <a:buNone/>
            </a:pPr>
            <a:r>
              <a:rPr lang="en-US" b="1"/>
              <a:t>    - an arylaminoalcohol				</a:t>
            </a:r>
          </a:p>
          <a:p>
            <a:pPr>
              <a:buFont typeface="Wingdings" panose="05000000000000000000" pitchFamily="2" charset="2"/>
              <a:buNone/>
            </a:pPr>
            <a:r>
              <a:rPr lang="en-US" b="1"/>
              <a:t>    - drug of choice in many countries.	</a:t>
            </a:r>
          </a:p>
          <a:p>
            <a:pPr>
              <a:buFont typeface="Wingdings" panose="05000000000000000000" pitchFamily="2" charset="2"/>
              <a:buNone/>
            </a:pPr>
            <a:r>
              <a:rPr lang="en-US" b="1"/>
              <a:t>   </a:t>
            </a:r>
            <a:r>
              <a:rPr lang="en-US" b="1">
                <a:sym typeface="Wingdings" panose="05000000000000000000" pitchFamily="2" charset="2"/>
              </a:rPr>
              <a:t>intercalates in to DNA...	</a:t>
            </a:r>
          </a:p>
          <a:p>
            <a:pPr>
              <a:buFont typeface="Wingdings" panose="05000000000000000000" pitchFamily="2" charset="2"/>
              <a:buNone/>
            </a:pPr>
            <a:r>
              <a:rPr lang="en-US" b="1">
                <a:sym typeface="Wingdings" panose="05000000000000000000" pitchFamily="2" charset="2"/>
              </a:rPr>
              <a:t>	- safe in pregnancy in conventional doses. </a:t>
            </a:r>
          </a:p>
          <a:p>
            <a:pPr>
              <a:buFont typeface="Wingdings" panose="05000000000000000000" pitchFamily="2" charset="2"/>
              <a:buNone/>
            </a:pPr>
            <a:r>
              <a:rPr lang="en-US" b="1">
                <a:sym typeface="Wingdings" panose="05000000000000000000" pitchFamily="2" charset="2"/>
              </a:rPr>
              <a:t>	- Overdoseblindness, coma, convulsion, 	abortion, …	</a:t>
            </a:r>
          </a:p>
          <a:p>
            <a:pPr>
              <a:buFont typeface="Wingdings" panose="05000000000000000000" pitchFamily="2" charset="2"/>
              <a:buNone/>
            </a:pPr>
            <a:r>
              <a:rPr lang="en-US" b="1">
                <a:sym typeface="Wingdings" panose="05000000000000000000" pitchFamily="2" charset="2"/>
              </a:rPr>
              <a:t>    - commonest s/e =  hypoglycemia		</a:t>
            </a:r>
            <a:endParaRPr lang="en-US" b="1"/>
          </a:p>
        </p:txBody>
      </p:sp>
      <p:sp>
        <p:nvSpPr>
          <p:cNvPr id="2" name="Date Placeholder 1"/>
          <p:cNvSpPr>
            <a:spLocks noGrp="1"/>
          </p:cNvSpPr>
          <p:nvPr>
            <p:ph type="dt" sz="half" idx="10"/>
          </p:nvPr>
        </p:nvSpPr>
        <p:spPr/>
        <p:txBody>
          <a:bodyPr/>
          <a:lstStyle/>
          <a:p>
            <a:fld id="{DF521529-DFDD-40FD-8D89-1524462F6F78}"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164</a:t>
            </a:fld>
            <a:endParaRPr lang="en-US"/>
          </a:p>
        </p:txBody>
      </p:sp>
    </p:spTree>
    <p:extLst>
      <p:ext uri="{BB962C8B-B14F-4D97-AF65-F5344CB8AC3E}">
        <p14:creationId xmlns:p14="http://schemas.microsoft.com/office/powerpoint/2010/main" val="19749085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AutoShape 2"/>
          <p:cNvSpPr>
            <a:spLocks noGrp="1" noChangeArrowheads="1"/>
          </p:cNvSpPr>
          <p:nvPr>
            <p:ph type="title"/>
          </p:nvPr>
        </p:nvSpPr>
        <p:spPr/>
        <p:txBody>
          <a:bodyPr/>
          <a:lstStyle/>
          <a:p>
            <a:r>
              <a:rPr lang="en-US"/>
              <a:t>Contd.</a:t>
            </a:r>
          </a:p>
        </p:txBody>
      </p:sp>
      <p:sp>
        <p:nvSpPr>
          <p:cNvPr id="59395" name="Rectangle 3"/>
          <p:cNvSpPr>
            <a:spLocks noGrp="1" noChangeArrowheads="1"/>
          </p:cNvSpPr>
          <p:nvPr>
            <p:ph type="body" idx="1"/>
          </p:nvPr>
        </p:nvSpPr>
        <p:spPr>
          <a:xfrm>
            <a:off x="1771650" y="2362200"/>
            <a:ext cx="6229350" cy="4495800"/>
          </a:xfrm>
        </p:spPr>
        <p:txBody>
          <a:bodyPr>
            <a:normAutofit fontScale="85000" lnSpcReduction="10000"/>
          </a:bodyPr>
          <a:lstStyle/>
          <a:p>
            <a:r>
              <a:rPr lang="en-US" b="1"/>
              <a:t>CHLOROQUINE:-</a:t>
            </a:r>
          </a:p>
          <a:p>
            <a:pPr>
              <a:buFont typeface="Wingdings" panose="05000000000000000000" pitchFamily="2" charset="2"/>
              <a:buNone/>
            </a:pPr>
            <a:r>
              <a:rPr lang="en-US" b="1"/>
              <a:t>   - inhibit DNA &amp; RNA polymerase.		</a:t>
            </a:r>
          </a:p>
          <a:p>
            <a:pPr>
              <a:buFont typeface="Wingdings" panose="05000000000000000000" pitchFamily="2" charset="2"/>
              <a:buNone/>
            </a:pPr>
            <a:r>
              <a:rPr lang="en-US" b="1"/>
              <a:t>   - safe in pregnancy in sensitive malaria.</a:t>
            </a:r>
          </a:p>
          <a:p>
            <a:pPr>
              <a:buFont typeface="Wingdings" panose="05000000000000000000" pitchFamily="2" charset="2"/>
              <a:buNone/>
            </a:pPr>
            <a:r>
              <a:rPr lang="en-US" b="1"/>
              <a:t>   - more rapidly effective than quinine.</a:t>
            </a:r>
          </a:p>
          <a:p>
            <a:pPr>
              <a:buFont typeface="Wingdings" panose="05000000000000000000" pitchFamily="2" charset="2"/>
              <a:buNone/>
            </a:pPr>
            <a:r>
              <a:rPr lang="en-US" b="1"/>
              <a:t>   - resistant strains of vivax reported.	</a:t>
            </a:r>
          </a:p>
          <a:p>
            <a:r>
              <a:rPr lang="en-US" b="1"/>
              <a:t>FANCIDAR(SP):- (500mg + 25mg) </a:t>
            </a:r>
          </a:p>
          <a:p>
            <a:pPr>
              <a:buFont typeface="Wingdings" panose="05000000000000000000" pitchFamily="2" charset="2"/>
              <a:buNone/>
            </a:pPr>
            <a:r>
              <a:rPr lang="en-US" b="1"/>
              <a:t>   - pregnancy risk factor C.</a:t>
            </a:r>
          </a:p>
          <a:p>
            <a:pPr>
              <a:buFont typeface="Wingdings" panose="05000000000000000000" pitchFamily="2" charset="2"/>
              <a:buNone/>
            </a:pPr>
            <a:r>
              <a:rPr lang="en-US" b="1"/>
              <a:t>   - avoid in 1</a:t>
            </a:r>
            <a:r>
              <a:rPr lang="en-US" b="1" baseline="30000"/>
              <a:t>st</a:t>
            </a:r>
            <a:r>
              <a:rPr lang="en-US" b="1"/>
              <a:t> &amp;  late 3</a:t>
            </a:r>
            <a:r>
              <a:rPr lang="en-US" b="1" baseline="30000"/>
              <a:t>rd</a:t>
            </a:r>
            <a:r>
              <a:rPr lang="en-US" b="1"/>
              <a:t> trimisters.		</a:t>
            </a:r>
          </a:p>
        </p:txBody>
      </p:sp>
      <p:sp>
        <p:nvSpPr>
          <p:cNvPr id="2" name="Date Placeholder 1"/>
          <p:cNvSpPr>
            <a:spLocks noGrp="1"/>
          </p:cNvSpPr>
          <p:nvPr>
            <p:ph type="dt" sz="half" idx="10"/>
          </p:nvPr>
        </p:nvSpPr>
        <p:spPr/>
        <p:txBody>
          <a:bodyPr/>
          <a:lstStyle/>
          <a:p>
            <a:fld id="{27AA0E34-4752-48BA-924A-794C8348064E}"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165</a:t>
            </a:fld>
            <a:endParaRPr lang="en-US"/>
          </a:p>
        </p:txBody>
      </p:sp>
    </p:spTree>
    <p:extLst>
      <p:ext uri="{BB962C8B-B14F-4D97-AF65-F5344CB8AC3E}">
        <p14:creationId xmlns:p14="http://schemas.microsoft.com/office/powerpoint/2010/main" val="25370182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2"/>
          <p:cNvSpPr>
            <a:spLocks noGrp="1" noChangeArrowheads="1"/>
          </p:cNvSpPr>
          <p:nvPr>
            <p:ph type="title"/>
          </p:nvPr>
        </p:nvSpPr>
        <p:spPr/>
        <p:txBody>
          <a:bodyPr/>
          <a:lstStyle/>
          <a:p>
            <a:r>
              <a:rPr lang="en-US"/>
              <a:t>Contd.</a:t>
            </a:r>
          </a:p>
        </p:txBody>
      </p:sp>
      <p:sp>
        <p:nvSpPr>
          <p:cNvPr id="60419" name="Rectangle 3"/>
          <p:cNvSpPr>
            <a:spLocks noGrp="1" noChangeArrowheads="1"/>
          </p:cNvSpPr>
          <p:nvPr>
            <p:ph type="body" idx="1"/>
          </p:nvPr>
        </p:nvSpPr>
        <p:spPr>
          <a:xfrm>
            <a:off x="1771650" y="2362200"/>
            <a:ext cx="6229350" cy="4495800"/>
          </a:xfrm>
        </p:spPr>
        <p:txBody>
          <a:bodyPr>
            <a:normAutofit fontScale="85000" lnSpcReduction="20000"/>
          </a:bodyPr>
          <a:lstStyle/>
          <a:p>
            <a:r>
              <a:rPr lang="en-US" b="1"/>
              <a:t>PROGUANIL:-</a:t>
            </a:r>
          </a:p>
          <a:p>
            <a:pPr>
              <a:buFont typeface="Wingdings" panose="05000000000000000000" pitchFamily="2" charset="2"/>
              <a:buNone/>
            </a:pPr>
            <a:r>
              <a:rPr lang="en-US" b="1"/>
              <a:t>   - schizonticidal &amp; sporontocidal effects.	  </a:t>
            </a:r>
          </a:p>
          <a:p>
            <a:pPr>
              <a:buFont typeface="Wingdings" panose="05000000000000000000" pitchFamily="2" charset="2"/>
              <a:buNone/>
            </a:pPr>
            <a:r>
              <a:rPr lang="en-US" b="1"/>
              <a:t>   - safe in pregnancy if suplemented with folate</a:t>
            </a:r>
          </a:p>
          <a:p>
            <a:r>
              <a:rPr lang="en-US" b="1"/>
              <a:t>A RTHEMETER = inadequate safety data.</a:t>
            </a:r>
          </a:p>
          <a:p>
            <a:r>
              <a:rPr lang="en-US" b="1"/>
              <a:t>ARTEMISININ = no adequate data.</a:t>
            </a:r>
          </a:p>
          <a:p>
            <a:r>
              <a:rPr lang="en-US" b="1"/>
              <a:t>TTC, DOXYCYCLINE, PREMAQUINE &amp; HALOFANTRINE = are contraindicated in pregnancy &amp; lactation.</a:t>
            </a:r>
          </a:p>
        </p:txBody>
      </p:sp>
      <p:sp>
        <p:nvSpPr>
          <p:cNvPr id="2" name="Date Placeholder 1"/>
          <p:cNvSpPr>
            <a:spLocks noGrp="1"/>
          </p:cNvSpPr>
          <p:nvPr>
            <p:ph type="dt" sz="half" idx="10"/>
          </p:nvPr>
        </p:nvSpPr>
        <p:spPr/>
        <p:txBody>
          <a:bodyPr/>
          <a:lstStyle/>
          <a:p>
            <a:fld id="{8EFD0051-8195-461E-AD2A-428B41E053B3}"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166</a:t>
            </a:fld>
            <a:endParaRPr lang="en-US"/>
          </a:p>
        </p:txBody>
      </p:sp>
    </p:spTree>
    <p:extLst>
      <p:ext uri="{BB962C8B-B14F-4D97-AF65-F5344CB8AC3E}">
        <p14:creationId xmlns:p14="http://schemas.microsoft.com/office/powerpoint/2010/main" val="26648367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AutoShape 2"/>
          <p:cNvSpPr>
            <a:spLocks noGrp="1" noChangeArrowheads="1"/>
          </p:cNvSpPr>
          <p:nvPr>
            <p:ph type="title"/>
          </p:nvPr>
        </p:nvSpPr>
        <p:spPr/>
        <p:txBody>
          <a:bodyPr/>
          <a:lstStyle/>
          <a:p>
            <a:r>
              <a:rPr lang="en-US" sz="3200"/>
              <a:t>PREVENTION OF MALARIA IN PREGNANCY</a:t>
            </a:r>
          </a:p>
        </p:txBody>
      </p:sp>
      <p:sp>
        <p:nvSpPr>
          <p:cNvPr id="61443" name="Rectangle 3"/>
          <p:cNvSpPr>
            <a:spLocks noGrp="1" noChangeArrowheads="1"/>
          </p:cNvSpPr>
          <p:nvPr>
            <p:ph type="body" idx="1"/>
          </p:nvPr>
        </p:nvSpPr>
        <p:spPr/>
        <p:txBody>
          <a:bodyPr/>
          <a:lstStyle/>
          <a:p>
            <a:r>
              <a:rPr lang="en-US" b="1"/>
              <a:t>Is </a:t>
            </a:r>
            <a:r>
              <a:rPr lang="en-US" b="1">
                <a:sym typeface="Wingdings" panose="05000000000000000000" pitchFamily="2" charset="2"/>
              </a:rPr>
              <a:t> </a:t>
            </a:r>
            <a:r>
              <a:rPr lang="en-US" b="1"/>
              <a:t>a major public health challenge,</a:t>
            </a:r>
          </a:p>
          <a:p>
            <a:pPr>
              <a:buFont typeface="Wingdings" panose="05000000000000000000" pitchFamily="2" charset="2"/>
              <a:buNone/>
            </a:pPr>
            <a:r>
              <a:rPr lang="en-US" b="1"/>
              <a:t>       </a:t>
            </a:r>
            <a:r>
              <a:rPr lang="en-US" b="1">
                <a:sym typeface="Wingdings" panose="05000000000000000000" pitchFamily="2" charset="2"/>
              </a:rPr>
              <a:t> a priority for RBM,			</a:t>
            </a:r>
          </a:p>
          <a:p>
            <a:pPr>
              <a:buFont typeface="Wingdings" panose="05000000000000000000" pitchFamily="2" charset="2"/>
              <a:buNone/>
            </a:pPr>
            <a:r>
              <a:rPr lang="en-US" b="1">
                <a:sym typeface="Wingdings" panose="05000000000000000000" pitchFamily="2" charset="2"/>
              </a:rPr>
              <a:t>        an integral part of ‘making pregnancy 	   </a:t>
            </a:r>
            <a:r>
              <a:rPr lang="en-US" b="1"/>
              <a:t>	   safer initiative’.</a:t>
            </a:r>
          </a:p>
          <a:p>
            <a:r>
              <a:rPr lang="en-US" b="1"/>
              <a:t>WHO’s  a three pronged approach:-</a:t>
            </a:r>
          </a:p>
          <a:p>
            <a:pPr>
              <a:buFont typeface="Wingdings" panose="05000000000000000000" pitchFamily="2" charset="2"/>
              <a:buNone/>
            </a:pPr>
            <a:r>
              <a:rPr lang="en-US" b="1"/>
              <a:t> A. Effective case Mx of malaria illness.       </a:t>
            </a:r>
            <a:r>
              <a:rPr lang="en-US" b="1">
                <a:sym typeface="Wingdings" panose="05000000000000000000" pitchFamily="2" charset="2"/>
              </a:rPr>
              <a:t>prompt Rx of malaria &amp; consquences.</a:t>
            </a:r>
            <a:endParaRPr lang="en-US" b="1"/>
          </a:p>
        </p:txBody>
      </p:sp>
      <p:sp>
        <p:nvSpPr>
          <p:cNvPr id="2" name="Date Placeholder 1"/>
          <p:cNvSpPr>
            <a:spLocks noGrp="1"/>
          </p:cNvSpPr>
          <p:nvPr>
            <p:ph type="dt" sz="half" idx="10"/>
          </p:nvPr>
        </p:nvSpPr>
        <p:spPr/>
        <p:txBody>
          <a:bodyPr/>
          <a:lstStyle/>
          <a:p>
            <a:fld id="{3D3C6E8B-926E-4A03-866A-6489B7A6EB50}"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167</a:t>
            </a:fld>
            <a:endParaRPr lang="en-US"/>
          </a:p>
        </p:txBody>
      </p:sp>
    </p:spTree>
    <p:extLst>
      <p:ext uri="{BB962C8B-B14F-4D97-AF65-F5344CB8AC3E}">
        <p14:creationId xmlns:p14="http://schemas.microsoft.com/office/powerpoint/2010/main" val="1611924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p:cNvSpPr>
            <a:spLocks noGrp="1" noChangeArrowheads="1"/>
          </p:cNvSpPr>
          <p:nvPr>
            <p:ph type="title"/>
          </p:nvPr>
        </p:nvSpPr>
        <p:spPr/>
        <p:txBody>
          <a:bodyPr/>
          <a:lstStyle/>
          <a:p>
            <a:r>
              <a:rPr lang="en-US"/>
              <a:t>Contd.</a:t>
            </a:r>
          </a:p>
        </p:txBody>
      </p:sp>
      <p:sp>
        <p:nvSpPr>
          <p:cNvPr id="62467" name="Rectangle 3"/>
          <p:cNvSpPr>
            <a:spLocks noGrp="1" noChangeArrowheads="1"/>
          </p:cNvSpPr>
          <p:nvPr>
            <p:ph type="body" idx="1"/>
          </p:nvPr>
        </p:nvSpPr>
        <p:spPr/>
        <p:txBody>
          <a:bodyPr/>
          <a:lstStyle/>
          <a:p>
            <a:pPr>
              <a:buFont typeface="Wingdings" panose="05000000000000000000" pitchFamily="2" charset="2"/>
              <a:buNone/>
            </a:pPr>
            <a:r>
              <a:rPr lang="en-US" b="1"/>
              <a:t>B. Use of insecticide- treated nets [ITN]:-</a:t>
            </a:r>
          </a:p>
          <a:p>
            <a:pPr>
              <a:buFont typeface="Wingdings" panose="05000000000000000000" pitchFamily="2" charset="2"/>
              <a:buNone/>
            </a:pPr>
            <a:r>
              <a:rPr lang="en-US" b="1"/>
              <a:t>    - through repellant &amp; knocking down</a:t>
            </a:r>
          </a:p>
          <a:p>
            <a:pPr>
              <a:buFont typeface="Wingdings" panose="05000000000000000000" pitchFamily="2" charset="2"/>
              <a:buNone/>
            </a:pPr>
            <a:r>
              <a:rPr lang="en-US" b="1"/>
              <a:t>       effect of the insecticide.</a:t>
            </a:r>
          </a:p>
          <a:p>
            <a:pPr>
              <a:buFont typeface="Wingdings" panose="05000000000000000000" pitchFamily="2" charset="2"/>
              <a:buNone/>
            </a:pPr>
            <a:r>
              <a:rPr lang="en-US" b="1"/>
              <a:t>   - Deltamethrin &amp; permethrin = currently in</a:t>
            </a:r>
          </a:p>
          <a:p>
            <a:pPr>
              <a:buFont typeface="Wingdings" panose="05000000000000000000" pitchFamily="2" charset="2"/>
              <a:buNone/>
            </a:pPr>
            <a:r>
              <a:rPr lang="en-US" b="1"/>
              <a:t>       use in our country.</a:t>
            </a:r>
          </a:p>
          <a:p>
            <a:pPr>
              <a:buFont typeface="Wingdings" panose="05000000000000000000" pitchFamily="2" charset="2"/>
              <a:buNone/>
            </a:pPr>
            <a:r>
              <a:rPr lang="en-US" b="1"/>
              <a:t>   -in Eth</a:t>
            </a:r>
            <a:r>
              <a:rPr lang="en-US" b="1">
                <a:sym typeface="Wingdings" panose="05000000000000000000" pitchFamily="2" charset="2"/>
              </a:rPr>
              <a:t> net ownership = 23.5% at ANC</a:t>
            </a:r>
          </a:p>
          <a:p>
            <a:pPr>
              <a:buFont typeface="Wingdings" panose="05000000000000000000" pitchFamily="2" charset="2"/>
              <a:buNone/>
            </a:pPr>
            <a:r>
              <a:rPr lang="en-US" b="1">
                <a:sym typeface="Wingdings" panose="05000000000000000000" pitchFamily="2" charset="2"/>
              </a:rPr>
              <a:t>               majority are untreated </a:t>
            </a:r>
            <a:endParaRPr lang="en-US" b="1"/>
          </a:p>
          <a:p>
            <a:pPr>
              <a:buFont typeface="Wingdings" panose="05000000000000000000" pitchFamily="2" charset="2"/>
              <a:buNone/>
            </a:pPr>
            <a:endParaRPr lang="en-US" b="1"/>
          </a:p>
        </p:txBody>
      </p:sp>
      <p:sp>
        <p:nvSpPr>
          <p:cNvPr id="2" name="Date Placeholder 1"/>
          <p:cNvSpPr>
            <a:spLocks noGrp="1"/>
          </p:cNvSpPr>
          <p:nvPr>
            <p:ph type="dt" sz="half" idx="10"/>
          </p:nvPr>
        </p:nvSpPr>
        <p:spPr/>
        <p:txBody>
          <a:bodyPr/>
          <a:lstStyle/>
          <a:p>
            <a:fld id="{12154519-FB6B-46E3-A3DD-206BEFC0AD45}"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168</a:t>
            </a:fld>
            <a:endParaRPr lang="en-US"/>
          </a:p>
        </p:txBody>
      </p:sp>
    </p:spTree>
    <p:extLst>
      <p:ext uri="{BB962C8B-B14F-4D97-AF65-F5344CB8AC3E}">
        <p14:creationId xmlns:p14="http://schemas.microsoft.com/office/powerpoint/2010/main" val="3506455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AutoShape 2"/>
          <p:cNvSpPr>
            <a:spLocks noGrp="1" noChangeArrowheads="1"/>
          </p:cNvSpPr>
          <p:nvPr>
            <p:ph type="title"/>
          </p:nvPr>
        </p:nvSpPr>
        <p:spPr>
          <a:xfrm>
            <a:off x="1714500" y="990600"/>
            <a:ext cx="5943600" cy="1143000"/>
          </a:xfrm>
        </p:spPr>
        <p:txBody>
          <a:bodyPr>
            <a:normAutofit fontScale="90000"/>
          </a:bodyPr>
          <a:lstStyle/>
          <a:p>
            <a:r>
              <a:rPr lang="en-GB"/>
              <a:t>Impact of ITNs on </a:t>
            </a:r>
            <a:br>
              <a:rPr lang="en-GB"/>
            </a:br>
            <a:r>
              <a:rPr lang="en-GB"/>
              <a:t>Maternal and Newborn Health </a:t>
            </a:r>
            <a:endParaRPr lang="en-GB" sz="2500"/>
          </a:p>
        </p:txBody>
      </p:sp>
      <p:sp>
        <p:nvSpPr>
          <p:cNvPr id="113667" name="Rectangle 3"/>
          <p:cNvSpPr>
            <a:spLocks noGrp="1" noChangeArrowheads="1"/>
          </p:cNvSpPr>
          <p:nvPr>
            <p:ph type="body" idx="1"/>
          </p:nvPr>
        </p:nvSpPr>
        <p:spPr>
          <a:xfrm>
            <a:off x="1771650" y="2362200"/>
            <a:ext cx="6229350" cy="4495800"/>
          </a:xfrm>
        </p:spPr>
        <p:txBody>
          <a:bodyPr>
            <a:normAutofit fontScale="85000" lnSpcReduction="20000"/>
          </a:bodyPr>
          <a:lstStyle/>
          <a:p>
            <a:pPr>
              <a:buFont typeface="Wingdings" panose="05000000000000000000" pitchFamily="2" charset="2"/>
              <a:buNone/>
            </a:pPr>
            <a:r>
              <a:rPr lang="en-US"/>
              <a:t>Among Gravidae 1-4, ITNs were associated with:</a:t>
            </a:r>
          </a:p>
          <a:p>
            <a:r>
              <a:rPr lang="en-US"/>
              <a:t>During pregnancy</a:t>
            </a:r>
          </a:p>
          <a:p>
            <a:pPr lvl="1"/>
            <a:r>
              <a:rPr lang="en-US"/>
              <a:t>38% reduction in peripheral parasitemia</a:t>
            </a:r>
          </a:p>
          <a:p>
            <a:pPr lvl="1"/>
            <a:r>
              <a:rPr lang="en-US"/>
              <a:t>21% reduction in all causes of anemia (Hb &lt; 11 g/dl)</a:t>
            </a:r>
          </a:p>
          <a:p>
            <a:pPr lvl="1"/>
            <a:r>
              <a:rPr lang="en-US"/>
              <a:t>47% reduction in severe malarial anemia</a:t>
            </a:r>
          </a:p>
          <a:p>
            <a:r>
              <a:rPr lang="en-US"/>
              <a:t>At delivery- </a:t>
            </a:r>
            <a:r>
              <a:rPr lang="en-US" sz="2400"/>
              <a:t>23% reduction in placental malaria</a:t>
            </a:r>
          </a:p>
          <a:p>
            <a:pPr lvl="4">
              <a:buFont typeface="Wingdings" panose="05000000000000000000" pitchFamily="2" charset="2"/>
              <a:buNone/>
            </a:pPr>
            <a:r>
              <a:rPr lang="en-US" sz="2400"/>
              <a:t>  -  28% reduction in LBW</a:t>
            </a:r>
          </a:p>
          <a:p>
            <a:pPr lvl="1">
              <a:buFontTx/>
              <a:buNone/>
            </a:pPr>
            <a:r>
              <a:rPr lang="en-US"/>
              <a:t>                 -  25% reduction in any adverse birth outcome</a:t>
            </a:r>
          </a:p>
          <a:p>
            <a:r>
              <a:rPr lang="en-US" sz="2400"/>
              <a:t>No trend towards decreasing efficacy with increasing transmission rate</a:t>
            </a:r>
          </a:p>
        </p:txBody>
      </p:sp>
      <p:sp>
        <p:nvSpPr>
          <p:cNvPr id="2" name="Date Placeholder 1"/>
          <p:cNvSpPr>
            <a:spLocks noGrp="1"/>
          </p:cNvSpPr>
          <p:nvPr>
            <p:ph type="dt" sz="half" idx="10"/>
          </p:nvPr>
        </p:nvSpPr>
        <p:spPr/>
        <p:txBody>
          <a:bodyPr/>
          <a:lstStyle/>
          <a:p>
            <a:fld id="{3C234EED-8CC5-4EDA-A520-2CB8B248E711}"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169</a:t>
            </a:fld>
            <a:endParaRPr lang="en-US"/>
          </a:p>
        </p:txBody>
      </p:sp>
    </p:spTree>
    <p:extLst>
      <p:ext uri="{BB962C8B-B14F-4D97-AF65-F5344CB8AC3E}">
        <p14:creationId xmlns:p14="http://schemas.microsoft.com/office/powerpoint/2010/main" val="24745753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30762"/>
          </a:xfrm>
        </p:spPr>
        <p:txBody>
          <a:bodyPr/>
          <a:lstStyle/>
          <a:p>
            <a:r>
              <a:rPr lang="en-US" dirty="0" smtClean="0"/>
              <a:t>Pregnancy induced hypertension </a:t>
            </a:r>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2202059598"/>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AutoShape 2"/>
          <p:cNvSpPr>
            <a:spLocks noGrp="1" noChangeArrowheads="1"/>
          </p:cNvSpPr>
          <p:nvPr>
            <p:ph type="title"/>
          </p:nvPr>
        </p:nvSpPr>
        <p:spPr/>
        <p:txBody>
          <a:bodyPr/>
          <a:lstStyle/>
          <a:p>
            <a:r>
              <a:rPr lang="en-US"/>
              <a:t>Contd.</a:t>
            </a:r>
          </a:p>
        </p:txBody>
      </p:sp>
      <p:sp>
        <p:nvSpPr>
          <p:cNvPr id="63491" name="Rectangle 3"/>
          <p:cNvSpPr>
            <a:spLocks noGrp="1" noChangeArrowheads="1"/>
          </p:cNvSpPr>
          <p:nvPr>
            <p:ph type="body" idx="1"/>
          </p:nvPr>
        </p:nvSpPr>
        <p:spPr>
          <a:xfrm>
            <a:off x="1771650" y="2362200"/>
            <a:ext cx="6229350" cy="4495800"/>
          </a:xfrm>
        </p:spPr>
        <p:txBody>
          <a:bodyPr>
            <a:normAutofit fontScale="85000" lnSpcReduction="20000"/>
          </a:bodyPr>
          <a:lstStyle/>
          <a:p>
            <a:pPr>
              <a:buFont typeface="Wingdings" panose="05000000000000000000" pitchFamily="2" charset="2"/>
              <a:buNone/>
            </a:pPr>
            <a:r>
              <a:rPr lang="en-US" b="1"/>
              <a:t>C. Intermittent preventive treatment [IPT]:-</a:t>
            </a:r>
          </a:p>
          <a:p>
            <a:pPr lvl="1">
              <a:buFont typeface="Wingdings" panose="05000000000000000000" pitchFamily="2" charset="2"/>
              <a:buChar char="Ø"/>
            </a:pPr>
            <a:r>
              <a:rPr lang="en-US" b="1"/>
              <a:t>Based on the assumption that every pregnant women in endemic areas is malaria infected.</a:t>
            </a:r>
          </a:p>
          <a:p>
            <a:pPr lvl="1">
              <a:buFont typeface="Wingdings" panose="05000000000000000000" pitchFamily="2" charset="2"/>
              <a:buChar char="Ø"/>
            </a:pPr>
            <a:r>
              <a:rPr lang="en-US" b="1"/>
              <a:t>Cost effective.</a:t>
            </a:r>
          </a:p>
          <a:p>
            <a:pPr lvl="1">
              <a:buFont typeface="Wingdings" panose="05000000000000000000" pitchFamily="2" charset="2"/>
              <a:buChar char="Ø"/>
            </a:pPr>
            <a:r>
              <a:rPr lang="en-US" b="1"/>
              <a:t>Disadv.</a:t>
            </a:r>
            <a:r>
              <a:rPr lang="en-US" b="1">
                <a:sym typeface="Wingdings" panose="05000000000000000000" pitchFamily="2" charset="2"/>
              </a:rPr>
              <a:t> drug adverse effects					 devt. of resistance to antimalarials.</a:t>
            </a:r>
            <a:endParaRPr lang="en-US" b="1"/>
          </a:p>
          <a:p>
            <a:pPr lvl="1">
              <a:buFont typeface="Wingdings" panose="05000000000000000000" pitchFamily="2" charset="2"/>
              <a:buChar char="Ø"/>
            </a:pPr>
            <a:r>
              <a:rPr lang="en-US" b="1"/>
              <a:t>Recommendation = to give at least 2 doses of a safe &amp; effective anti-malarial to all pregnants	</a:t>
            </a:r>
            <a:r>
              <a:rPr lang="en-US" b="1">
                <a:sym typeface="Wingdings" panose="05000000000000000000" pitchFamily="2" charset="2"/>
              </a:rPr>
              <a:t>sulfadoxine-pyrimethamine(SP)</a:t>
            </a:r>
            <a:r>
              <a:rPr lang="en-US" b="1"/>
              <a:t>  </a:t>
            </a:r>
          </a:p>
        </p:txBody>
      </p:sp>
      <p:sp>
        <p:nvSpPr>
          <p:cNvPr id="2" name="Date Placeholder 1"/>
          <p:cNvSpPr>
            <a:spLocks noGrp="1"/>
          </p:cNvSpPr>
          <p:nvPr>
            <p:ph type="dt" sz="half" idx="10"/>
          </p:nvPr>
        </p:nvSpPr>
        <p:spPr/>
        <p:txBody>
          <a:bodyPr/>
          <a:lstStyle/>
          <a:p>
            <a:fld id="{28C01059-6DBB-4338-8987-980B7C3368A8}"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170</a:t>
            </a:fld>
            <a:endParaRPr lang="en-US"/>
          </a:p>
        </p:txBody>
      </p:sp>
    </p:spTree>
    <p:extLst>
      <p:ext uri="{BB962C8B-B14F-4D97-AF65-F5344CB8AC3E}">
        <p14:creationId xmlns:p14="http://schemas.microsoft.com/office/powerpoint/2010/main" val="95266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Line 2"/>
          <p:cNvSpPr>
            <a:spLocks noChangeShapeType="1"/>
          </p:cNvSpPr>
          <p:nvPr/>
        </p:nvSpPr>
        <p:spPr bwMode="auto">
          <a:xfrm>
            <a:off x="1776414" y="5329240"/>
            <a:ext cx="5707856" cy="1587"/>
          </a:xfrm>
          <a:prstGeom prst="line">
            <a:avLst/>
          </a:prstGeom>
          <a:noFill/>
          <a:ln w="31313">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859" name="Line 3"/>
          <p:cNvSpPr>
            <a:spLocks noChangeShapeType="1"/>
          </p:cNvSpPr>
          <p:nvPr/>
        </p:nvSpPr>
        <p:spPr bwMode="auto">
          <a:xfrm flipH="1" flipV="1">
            <a:off x="1768078" y="5375277"/>
            <a:ext cx="3572" cy="492125"/>
          </a:xfrm>
          <a:prstGeom prst="line">
            <a:avLst/>
          </a:prstGeom>
          <a:noFill/>
          <a:ln w="31313">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860" name="Freeform 4"/>
          <p:cNvSpPr>
            <a:spLocks/>
          </p:cNvSpPr>
          <p:nvPr/>
        </p:nvSpPr>
        <p:spPr bwMode="auto">
          <a:xfrm>
            <a:off x="1719264" y="5335590"/>
            <a:ext cx="97631" cy="225425"/>
          </a:xfrm>
          <a:custGeom>
            <a:avLst/>
            <a:gdLst>
              <a:gd name="T0" fmla="*/ 0 w 90"/>
              <a:gd name="T1" fmla="*/ 160 h 161"/>
              <a:gd name="T2" fmla="*/ 44 w 90"/>
              <a:gd name="T3" fmla="*/ 0 h 161"/>
              <a:gd name="T4" fmla="*/ 89 w 90"/>
              <a:gd name="T5" fmla="*/ 160 h 161"/>
              <a:gd name="T6" fmla="*/ 0 w 90"/>
              <a:gd name="T7" fmla="*/ 160 h 161"/>
              <a:gd name="T8" fmla="*/ 0 w 90"/>
              <a:gd name="T9" fmla="*/ 160 h 161"/>
            </a:gdLst>
            <a:ahLst/>
            <a:cxnLst>
              <a:cxn ang="0">
                <a:pos x="T0" y="T1"/>
              </a:cxn>
              <a:cxn ang="0">
                <a:pos x="T2" y="T3"/>
              </a:cxn>
              <a:cxn ang="0">
                <a:pos x="T4" y="T5"/>
              </a:cxn>
              <a:cxn ang="0">
                <a:pos x="T6" y="T7"/>
              </a:cxn>
              <a:cxn ang="0">
                <a:pos x="T8" y="T9"/>
              </a:cxn>
            </a:cxnLst>
            <a:rect l="0" t="0" r="r" b="b"/>
            <a:pathLst>
              <a:path w="90" h="161">
                <a:moveTo>
                  <a:pt x="0" y="160"/>
                </a:moveTo>
                <a:lnTo>
                  <a:pt x="44" y="0"/>
                </a:lnTo>
                <a:lnTo>
                  <a:pt x="89" y="160"/>
                </a:lnTo>
                <a:lnTo>
                  <a:pt x="0" y="160"/>
                </a:lnTo>
                <a:lnTo>
                  <a:pt x="0" y="160"/>
                </a:lnTo>
              </a:path>
            </a:pathLst>
          </a:custGeom>
          <a:solidFill>
            <a:schemeClr val="accent1"/>
          </a:solidFill>
          <a:ln w="31313"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1861" name="Line 5"/>
          <p:cNvSpPr>
            <a:spLocks noChangeShapeType="1"/>
          </p:cNvSpPr>
          <p:nvPr/>
        </p:nvSpPr>
        <p:spPr bwMode="auto">
          <a:xfrm flipV="1">
            <a:off x="7472363" y="5384802"/>
            <a:ext cx="1191" cy="409575"/>
          </a:xfrm>
          <a:prstGeom prst="line">
            <a:avLst/>
          </a:prstGeom>
          <a:noFill/>
          <a:ln w="31313">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862" name="Freeform 6"/>
          <p:cNvSpPr>
            <a:spLocks/>
          </p:cNvSpPr>
          <p:nvPr/>
        </p:nvSpPr>
        <p:spPr bwMode="auto">
          <a:xfrm>
            <a:off x="7423549" y="5345115"/>
            <a:ext cx="96440" cy="223837"/>
          </a:xfrm>
          <a:custGeom>
            <a:avLst/>
            <a:gdLst>
              <a:gd name="T0" fmla="*/ 0 w 90"/>
              <a:gd name="T1" fmla="*/ 159 h 160"/>
              <a:gd name="T2" fmla="*/ 45 w 90"/>
              <a:gd name="T3" fmla="*/ 0 h 160"/>
              <a:gd name="T4" fmla="*/ 89 w 90"/>
              <a:gd name="T5" fmla="*/ 159 h 160"/>
              <a:gd name="T6" fmla="*/ 0 w 90"/>
              <a:gd name="T7" fmla="*/ 159 h 160"/>
              <a:gd name="T8" fmla="*/ 0 w 90"/>
              <a:gd name="T9" fmla="*/ 159 h 160"/>
            </a:gdLst>
            <a:ahLst/>
            <a:cxnLst>
              <a:cxn ang="0">
                <a:pos x="T0" y="T1"/>
              </a:cxn>
              <a:cxn ang="0">
                <a:pos x="T2" y="T3"/>
              </a:cxn>
              <a:cxn ang="0">
                <a:pos x="T4" y="T5"/>
              </a:cxn>
              <a:cxn ang="0">
                <a:pos x="T6" y="T7"/>
              </a:cxn>
              <a:cxn ang="0">
                <a:pos x="T8" y="T9"/>
              </a:cxn>
            </a:cxnLst>
            <a:rect l="0" t="0" r="r" b="b"/>
            <a:pathLst>
              <a:path w="90" h="160">
                <a:moveTo>
                  <a:pt x="0" y="159"/>
                </a:moveTo>
                <a:lnTo>
                  <a:pt x="45" y="0"/>
                </a:lnTo>
                <a:lnTo>
                  <a:pt x="89" y="159"/>
                </a:lnTo>
                <a:lnTo>
                  <a:pt x="0" y="159"/>
                </a:lnTo>
                <a:lnTo>
                  <a:pt x="0" y="159"/>
                </a:lnTo>
              </a:path>
            </a:pathLst>
          </a:custGeom>
          <a:solidFill>
            <a:schemeClr val="accent1"/>
          </a:solidFill>
          <a:ln w="31313" cap="flat" cmpd="sng">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1863" name="Line 7"/>
          <p:cNvSpPr>
            <a:spLocks noChangeShapeType="1"/>
          </p:cNvSpPr>
          <p:nvPr/>
        </p:nvSpPr>
        <p:spPr bwMode="auto">
          <a:xfrm flipV="1">
            <a:off x="4482705" y="5021263"/>
            <a:ext cx="1190" cy="461962"/>
          </a:xfrm>
          <a:prstGeom prst="line">
            <a:avLst/>
          </a:prstGeom>
          <a:noFill/>
          <a:ln w="31313">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864" name="Line 8"/>
          <p:cNvSpPr>
            <a:spLocks noChangeShapeType="1"/>
          </p:cNvSpPr>
          <p:nvPr/>
        </p:nvSpPr>
        <p:spPr bwMode="auto">
          <a:xfrm flipH="1" flipV="1">
            <a:off x="5886450" y="5029200"/>
            <a:ext cx="1191" cy="495300"/>
          </a:xfrm>
          <a:prstGeom prst="line">
            <a:avLst/>
          </a:prstGeom>
          <a:noFill/>
          <a:ln w="31313">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865" name="Line 9"/>
          <p:cNvSpPr>
            <a:spLocks noChangeShapeType="1"/>
          </p:cNvSpPr>
          <p:nvPr/>
        </p:nvSpPr>
        <p:spPr bwMode="auto">
          <a:xfrm>
            <a:off x="3018236" y="5053015"/>
            <a:ext cx="1190" cy="460375"/>
          </a:xfrm>
          <a:prstGeom prst="line">
            <a:avLst/>
          </a:prstGeom>
          <a:noFill/>
          <a:ln w="31313">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21866" name="Text Box 10"/>
          <p:cNvSpPr txBox="1">
            <a:spLocks noChangeArrowheads="1"/>
          </p:cNvSpPr>
          <p:nvPr/>
        </p:nvSpPr>
        <p:spPr bwMode="auto">
          <a:xfrm>
            <a:off x="1335881" y="5867402"/>
            <a:ext cx="847725" cy="22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471488" indent="-14288" defTabSz="425450">
              <a:defRPr>
                <a:solidFill>
                  <a:schemeClr val="tx1"/>
                </a:solidFill>
                <a:latin typeface="Arial" panose="020B0604020202020204" pitchFamily="34" charset="0"/>
              </a:defRPr>
            </a:lvl2pPr>
            <a:lvl3pPr marL="849313" indent="6508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1600" b="1"/>
              <a:t>Conception</a:t>
            </a:r>
            <a:endParaRPr lang="en-US" sz="2400">
              <a:latin typeface="Times New Roman" panose="02020603050405020304" pitchFamily="18" charset="0"/>
            </a:endParaRPr>
          </a:p>
        </p:txBody>
      </p:sp>
      <p:sp>
        <p:nvSpPr>
          <p:cNvPr id="121867" name="Text Box 11"/>
          <p:cNvSpPr txBox="1">
            <a:spLocks noChangeArrowheads="1"/>
          </p:cNvSpPr>
          <p:nvPr/>
        </p:nvSpPr>
        <p:spPr bwMode="auto">
          <a:xfrm>
            <a:off x="7227095" y="5791200"/>
            <a:ext cx="51316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471488" indent="-14288" defTabSz="425450">
              <a:defRPr>
                <a:solidFill>
                  <a:schemeClr val="tx1"/>
                </a:solidFill>
                <a:latin typeface="Arial" panose="020B0604020202020204" pitchFamily="34" charset="0"/>
              </a:defRPr>
            </a:lvl2pPr>
            <a:lvl3pPr marL="849313" indent="6508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1600" b="1"/>
              <a:t>Birth</a:t>
            </a:r>
            <a:endParaRPr lang="en-US" sz="2400">
              <a:latin typeface="Times New Roman" panose="02020603050405020304" pitchFamily="18" charset="0"/>
            </a:endParaRPr>
          </a:p>
        </p:txBody>
      </p:sp>
      <p:sp>
        <p:nvSpPr>
          <p:cNvPr id="121868" name="Text Box 12"/>
          <p:cNvSpPr txBox="1">
            <a:spLocks noChangeArrowheads="1"/>
          </p:cNvSpPr>
          <p:nvPr/>
        </p:nvSpPr>
        <p:spPr bwMode="auto">
          <a:xfrm>
            <a:off x="4400551" y="5486400"/>
            <a:ext cx="37504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471488" indent="-14288" defTabSz="425450">
              <a:defRPr>
                <a:solidFill>
                  <a:schemeClr val="tx1"/>
                </a:solidFill>
                <a:latin typeface="Arial" panose="020B0604020202020204" pitchFamily="34" charset="0"/>
              </a:defRPr>
            </a:lvl2pPr>
            <a:lvl3pPr marL="849313" indent="6508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1900" b="1"/>
              <a:t>20</a:t>
            </a:r>
            <a:endParaRPr lang="en-US" sz="2400">
              <a:latin typeface="Times New Roman" panose="02020603050405020304" pitchFamily="18" charset="0"/>
            </a:endParaRPr>
          </a:p>
        </p:txBody>
      </p:sp>
      <p:sp>
        <p:nvSpPr>
          <p:cNvPr id="121869" name="Text Box 13"/>
          <p:cNvSpPr txBox="1">
            <a:spLocks noChangeArrowheads="1"/>
          </p:cNvSpPr>
          <p:nvPr/>
        </p:nvSpPr>
        <p:spPr bwMode="auto">
          <a:xfrm>
            <a:off x="5772150" y="5486400"/>
            <a:ext cx="423863" cy="293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471488" indent="-14288" defTabSz="425450">
              <a:defRPr>
                <a:solidFill>
                  <a:schemeClr val="tx1"/>
                </a:solidFill>
                <a:latin typeface="Arial" panose="020B0604020202020204" pitchFamily="34" charset="0"/>
              </a:defRPr>
            </a:lvl2pPr>
            <a:lvl3pPr marL="849313" indent="6508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1900" b="1"/>
              <a:t>30</a:t>
            </a:r>
          </a:p>
        </p:txBody>
      </p:sp>
      <p:sp>
        <p:nvSpPr>
          <p:cNvPr id="121870" name="Text Box 14"/>
          <p:cNvSpPr txBox="1">
            <a:spLocks noChangeArrowheads="1"/>
          </p:cNvSpPr>
          <p:nvPr/>
        </p:nvSpPr>
        <p:spPr bwMode="auto">
          <a:xfrm>
            <a:off x="2971800" y="5486400"/>
            <a:ext cx="338138"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471488" indent="-14288" defTabSz="425450">
              <a:defRPr>
                <a:solidFill>
                  <a:schemeClr val="tx1"/>
                </a:solidFill>
                <a:latin typeface="Arial" panose="020B0604020202020204" pitchFamily="34" charset="0"/>
              </a:defRPr>
            </a:lvl2pPr>
            <a:lvl3pPr marL="849313" indent="6508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1900" b="1"/>
              <a:t>10</a:t>
            </a:r>
            <a:endParaRPr lang="en-US" sz="2400">
              <a:latin typeface="Times New Roman" panose="02020603050405020304" pitchFamily="18" charset="0"/>
            </a:endParaRPr>
          </a:p>
        </p:txBody>
      </p:sp>
      <p:sp>
        <p:nvSpPr>
          <p:cNvPr id="121871" name="Text Box 15"/>
          <p:cNvSpPr txBox="1">
            <a:spLocks noChangeArrowheads="1"/>
          </p:cNvSpPr>
          <p:nvPr/>
        </p:nvSpPr>
        <p:spPr bwMode="auto">
          <a:xfrm>
            <a:off x="3231357" y="5791202"/>
            <a:ext cx="2712244"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471488" indent="-14288" defTabSz="425450">
              <a:defRPr>
                <a:solidFill>
                  <a:schemeClr val="tx1"/>
                </a:solidFill>
                <a:latin typeface="Arial" panose="020B0604020202020204" pitchFamily="34" charset="0"/>
              </a:defRPr>
            </a:lvl2pPr>
            <a:lvl3pPr marL="849313" indent="6508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lgn="ctr">
              <a:buClr>
                <a:srgbClr val="000000"/>
              </a:buClr>
              <a:buSzPct val="90000"/>
              <a:buFont typeface="Monotype Sorts" pitchFamily="2" charset="2"/>
              <a:buNone/>
            </a:pPr>
            <a:r>
              <a:rPr lang="en-US" sz="2400"/>
              <a:t>Weeks of gestation</a:t>
            </a:r>
          </a:p>
        </p:txBody>
      </p:sp>
      <p:sp>
        <p:nvSpPr>
          <p:cNvPr id="121872" name="Text Box 16"/>
          <p:cNvSpPr txBox="1">
            <a:spLocks noChangeArrowheads="1"/>
          </p:cNvSpPr>
          <p:nvPr/>
        </p:nvSpPr>
        <p:spPr bwMode="auto">
          <a:xfrm>
            <a:off x="3714750" y="5486400"/>
            <a:ext cx="338138"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defTabSz="425450">
              <a:defRPr>
                <a:solidFill>
                  <a:schemeClr val="tx1"/>
                </a:solidFill>
                <a:latin typeface="Arial" panose="020B0604020202020204" pitchFamily="34" charset="0"/>
              </a:defRPr>
            </a:lvl1pPr>
            <a:lvl2pPr marL="471488" indent="-14288" defTabSz="425450">
              <a:defRPr>
                <a:solidFill>
                  <a:schemeClr val="tx1"/>
                </a:solidFill>
                <a:latin typeface="Arial" panose="020B0604020202020204" pitchFamily="34" charset="0"/>
              </a:defRPr>
            </a:lvl2pPr>
            <a:lvl3pPr marL="849313" indent="65088" defTabSz="425450">
              <a:defRPr>
                <a:solidFill>
                  <a:schemeClr val="tx1"/>
                </a:solidFill>
                <a:latin typeface="Arial" panose="020B0604020202020204" pitchFamily="34" charset="0"/>
              </a:defRPr>
            </a:lvl3pPr>
            <a:lvl4pPr defTabSz="425450">
              <a:defRPr>
                <a:solidFill>
                  <a:schemeClr val="tx1"/>
                </a:solidFill>
                <a:latin typeface="Arial" panose="020B0604020202020204" pitchFamily="34" charset="0"/>
              </a:defRPr>
            </a:lvl4pPr>
            <a:lvl5pPr defTabSz="425450">
              <a:defRPr>
                <a:solidFill>
                  <a:schemeClr val="tx1"/>
                </a:solidFill>
                <a:latin typeface="Arial" panose="020B0604020202020204" pitchFamily="34" charset="0"/>
              </a:defRPr>
            </a:lvl5pPr>
            <a:lvl6pPr defTabSz="425450" fontAlgn="base">
              <a:spcBef>
                <a:spcPct val="0"/>
              </a:spcBef>
              <a:spcAft>
                <a:spcPct val="0"/>
              </a:spcAft>
              <a:defRPr>
                <a:solidFill>
                  <a:schemeClr val="tx1"/>
                </a:solidFill>
                <a:latin typeface="Arial" panose="020B0604020202020204" pitchFamily="34" charset="0"/>
              </a:defRPr>
            </a:lvl6pPr>
            <a:lvl7pPr defTabSz="425450" fontAlgn="base">
              <a:spcBef>
                <a:spcPct val="0"/>
              </a:spcBef>
              <a:spcAft>
                <a:spcPct val="0"/>
              </a:spcAft>
              <a:defRPr>
                <a:solidFill>
                  <a:schemeClr val="tx1"/>
                </a:solidFill>
                <a:latin typeface="Arial" panose="020B0604020202020204" pitchFamily="34" charset="0"/>
              </a:defRPr>
            </a:lvl7pPr>
            <a:lvl8pPr defTabSz="425450" fontAlgn="base">
              <a:spcBef>
                <a:spcPct val="0"/>
              </a:spcBef>
              <a:spcAft>
                <a:spcPct val="0"/>
              </a:spcAft>
              <a:defRPr>
                <a:solidFill>
                  <a:schemeClr val="tx1"/>
                </a:solidFill>
                <a:latin typeface="Arial" panose="020B0604020202020204" pitchFamily="34" charset="0"/>
              </a:defRPr>
            </a:lvl8pPr>
            <a:lvl9pPr defTabSz="425450" fontAlgn="base">
              <a:spcBef>
                <a:spcPct val="0"/>
              </a:spcBef>
              <a:spcAft>
                <a:spcPct val="0"/>
              </a:spcAft>
              <a:defRPr>
                <a:solidFill>
                  <a:schemeClr val="tx1"/>
                </a:solidFill>
                <a:latin typeface="Arial" panose="020B0604020202020204" pitchFamily="34" charset="0"/>
              </a:defRPr>
            </a:lvl9pPr>
          </a:lstStyle>
          <a:p>
            <a:pPr>
              <a:buClr>
                <a:srgbClr val="000000"/>
              </a:buClr>
              <a:buSzPct val="90000"/>
              <a:buFont typeface="Monotype Sorts" pitchFamily="2" charset="2"/>
              <a:buNone/>
            </a:pPr>
            <a:r>
              <a:rPr lang="en-US" sz="1900" b="1"/>
              <a:t>16</a:t>
            </a:r>
            <a:endParaRPr lang="en-US" sz="2400">
              <a:latin typeface="Times New Roman" panose="02020603050405020304" pitchFamily="18" charset="0"/>
            </a:endParaRPr>
          </a:p>
        </p:txBody>
      </p:sp>
      <p:sp>
        <p:nvSpPr>
          <p:cNvPr id="121873" name="Rectangle 17"/>
          <p:cNvSpPr>
            <a:spLocks noGrp="1" noChangeArrowheads="1"/>
          </p:cNvSpPr>
          <p:nvPr>
            <p:ph type="title"/>
          </p:nvPr>
        </p:nvSpPr>
        <p:spPr/>
        <p:txBody>
          <a:bodyPr>
            <a:normAutofit fontScale="90000"/>
          </a:bodyPr>
          <a:lstStyle/>
          <a:p>
            <a:r>
              <a:rPr lang="en-US"/>
              <a:t>Rationale for the Timing </a:t>
            </a:r>
            <a:br>
              <a:rPr lang="en-US"/>
            </a:br>
            <a:r>
              <a:rPr lang="en-US"/>
              <a:t>of the SP Doses</a:t>
            </a:r>
          </a:p>
        </p:txBody>
      </p:sp>
      <p:sp>
        <p:nvSpPr>
          <p:cNvPr id="121874" name="Freeform 18"/>
          <p:cNvSpPr>
            <a:spLocks/>
          </p:cNvSpPr>
          <p:nvPr/>
        </p:nvSpPr>
        <p:spPr bwMode="auto">
          <a:xfrm>
            <a:off x="1740695" y="1981202"/>
            <a:ext cx="5680472" cy="3306763"/>
          </a:xfrm>
          <a:custGeom>
            <a:avLst/>
            <a:gdLst>
              <a:gd name="T0" fmla="*/ 57 w 5247"/>
              <a:gd name="T1" fmla="*/ 2360 h 2361"/>
              <a:gd name="T2" fmla="*/ 319 w 5247"/>
              <a:gd name="T3" fmla="*/ 2356 h 2361"/>
              <a:gd name="T4" fmla="*/ 717 w 5247"/>
              <a:gd name="T5" fmla="*/ 2348 h 2361"/>
              <a:gd name="T6" fmla="*/ 1160 w 5247"/>
              <a:gd name="T7" fmla="*/ 2339 h 2361"/>
              <a:gd name="T8" fmla="*/ 1563 w 5247"/>
              <a:gd name="T9" fmla="*/ 2327 h 2361"/>
              <a:gd name="T10" fmla="*/ 1821 w 5247"/>
              <a:gd name="T11" fmla="*/ 2315 h 2361"/>
              <a:gd name="T12" fmla="*/ 2024 w 5247"/>
              <a:gd name="T13" fmla="*/ 2316 h 2361"/>
              <a:gd name="T14" fmla="*/ 2258 w 5247"/>
              <a:gd name="T15" fmla="*/ 2319 h 2361"/>
              <a:gd name="T16" fmla="*/ 2496 w 5247"/>
              <a:gd name="T17" fmla="*/ 2310 h 2361"/>
              <a:gd name="T18" fmla="*/ 2713 w 5247"/>
              <a:gd name="T19" fmla="*/ 2275 h 2361"/>
              <a:gd name="T20" fmla="*/ 2880 w 5247"/>
              <a:gd name="T21" fmla="*/ 2199 h 2361"/>
              <a:gd name="T22" fmla="*/ 3080 w 5247"/>
              <a:gd name="T23" fmla="*/ 1960 h 2361"/>
              <a:gd name="T24" fmla="*/ 3259 w 5247"/>
              <a:gd name="T25" fmla="*/ 1600 h 2361"/>
              <a:gd name="T26" fmla="*/ 3424 w 5247"/>
              <a:gd name="T27" fmla="*/ 1186 h 2361"/>
              <a:gd name="T28" fmla="*/ 3584 w 5247"/>
              <a:gd name="T29" fmla="*/ 779 h 2361"/>
              <a:gd name="T30" fmla="*/ 3744 w 5247"/>
              <a:gd name="T31" fmla="*/ 448 h 2361"/>
              <a:gd name="T32" fmla="*/ 3834 w 5247"/>
              <a:gd name="T33" fmla="*/ 317 h 2361"/>
              <a:gd name="T34" fmla="*/ 3902 w 5247"/>
              <a:gd name="T35" fmla="*/ 230 h 2361"/>
              <a:gd name="T36" fmla="*/ 3980 w 5247"/>
              <a:gd name="T37" fmla="*/ 137 h 2361"/>
              <a:gd name="T38" fmla="*/ 4062 w 5247"/>
              <a:gd name="T39" fmla="*/ 59 h 2361"/>
              <a:gd name="T40" fmla="*/ 4142 w 5247"/>
              <a:gd name="T41" fmla="*/ 9 h 2361"/>
              <a:gd name="T42" fmla="*/ 4211 w 5247"/>
              <a:gd name="T43" fmla="*/ 5 h 2361"/>
              <a:gd name="T44" fmla="*/ 4271 w 5247"/>
              <a:gd name="T45" fmla="*/ 42 h 2361"/>
              <a:gd name="T46" fmla="*/ 4331 w 5247"/>
              <a:gd name="T47" fmla="*/ 106 h 2361"/>
              <a:gd name="T48" fmla="*/ 4389 w 5247"/>
              <a:gd name="T49" fmla="*/ 186 h 2361"/>
              <a:gd name="T50" fmla="*/ 4438 w 5247"/>
              <a:gd name="T51" fmla="*/ 267 h 2361"/>
              <a:gd name="T52" fmla="*/ 4474 w 5247"/>
              <a:gd name="T53" fmla="*/ 335 h 2361"/>
              <a:gd name="T54" fmla="*/ 4514 w 5247"/>
              <a:gd name="T55" fmla="*/ 462 h 2361"/>
              <a:gd name="T56" fmla="*/ 4545 w 5247"/>
              <a:gd name="T57" fmla="*/ 621 h 2361"/>
              <a:gd name="T58" fmla="*/ 4570 w 5247"/>
              <a:gd name="T59" fmla="*/ 795 h 2361"/>
              <a:gd name="T60" fmla="*/ 4591 w 5247"/>
              <a:gd name="T61" fmla="*/ 964 h 2361"/>
              <a:gd name="T62" fmla="*/ 4612 w 5247"/>
              <a:gd name="T63" fmla="*/ 1111 h 2361"/>
              <a:gd name="T64" fmla="*/ 4636 w 5247"/>
              <a:gd name="T65" fmla="*/ 1229 h 2361"/>
              <a:gd name="T66" fmla="*/ 4662 w 5247"/>
              <a:gd name="T67" fmla="*/ 1370 h 2361"/>
              <a:gd name="T68" fmla="*/ 4694 w 5247"/>
              <a:gd name="T69" fmla="*/ 1525 h 2361"/>
              <a:gd name="T70" fmla="*/ 4730 w 5247"/>
              <a:gd name="T71" fmla="*/ 1679 h 2361"/>
              <a:gd name="T72" fmla="*/ 4772 w 5247"/>
              <a:gd name="T73" fmla="*/ 1811 h 2361"/>
              <a:gd name="T74" fmla="*/ 4822 w 5247"/>
              <a:gd name="T75" fmla="*/ 1907 h 2361"/>
              <a:gd name="T76" fmla="*/ 4906 w 5247"/>
              <a:gd name="T77" fmla="*/ 2004 h 2361"/>
              <a:gd name="T78" fmla="*/ 5016 w 5247"/>
              <a:gd name="T79" fmla="*/ 2110 h 2361"/>
              <a:gd name="T80" fmla="*/ 5127 w 5247"/>
              <a:gd name="T81" fmla="*/ 2205 h 2361"/>
              <a:gd name="T82" fmla="*/ 5211 w 5247"/>
              <a:gd name="T83" fmla="*/ 2275 h 2361"/>
              <a:gd name="T84" fmla="*/ 5246 w 5247"/>
              <a:gd name="T85" fmla="*/ 2302 h 2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47" h="2361">
                <a:moveTo>
                  <a:pt x="0" y="2360"/>
                </a:moveTo>
                <a:lnTo>
                  <a:pt x="14" y="2360"/>
                </a:lnTo>
                <a:lnTo>
                  <a:pt x="57" y="2360"/>
                </a:lnTo>
                <a:lnTo>
                  <a:pt x="124" y="2359"/>
                </a:lnTo>
                <a:lnTo>
                  <a:pt x="213" y="2357"/>
                </a:lnTo>
                <a:lnTo>
                  <a:pt x="319" y="2356"/>
                </a:lnTo>
                <a:lnTo>
                  <a:pt x="441" y="2354"/>
                </a:lnTo>
                <a:lnTo>
                  <a:pt x="574" y="2352"/>
                </a:lnTo>
                <a:lnTo>
                  <a:pt x="717" y="2348"/>
                </a:lnTo>
                <a:lnTo>
                  <a:pt x="864" y="2346"/>
                </a:lnTo>
                <a:lnTo>
                  <a:pt x="1013" y="2343"/>
                </a:lnTo>
                <a:lnTo>
                  <a:pt x="1160" y="2339"/>
                </a:lnTo>
                <a:lnTo>
                  <a:pt x="1303" y="2335"/>
                </a:lnTo>
                <a:lnTo>
                  <a:pt x="1437" y="2332"/>
                </a:lnTo>
                <a:lnTo>
                  <a:pt x="1563" y="2327"/>
                </a:lnTo>
                <a:lnTo>
                  <a:pt x="1672" y="2321"/>
                </a:lnTo>
                <a:lnTo>
                  <a:pt x="1766" y="2316"/>
                </a:lnTo>
                <a:lnTo>
                  <a:pt x="1821" y="2315"/>
                </a:lnTo>
                <a:lnTo>
                  <a:pt x="1884" y="2314"/>
                </a:lnTo>
                <a:lnTo>
                  <a:pt x="1951" y="2315"/>
                </a:lnTo>
                <a:lnTo>
                  <a:pt x="2024" y="2316"/>
                </a:lnTo>
                <a:lnTo>
                  <a:pt x="2099" y="2318"/>
                </a:lnTo>
                <a:lnTo>
                  <a:pt x="2178" y="2319"/>
                </a:lnTo>
                <a:lnTo>
                  <a:pt x="2258" y="2319"/>
                </a:lnTo>
                <a:lnTo>
                  <a:pt x="2338" y="2318"/>
                </a:lnTo>
                <a:lnTo>
                  <a:pt x="2417" y="2315"/>
                </a:lnTo>
                <a:lnTo>
                  <a:pt x="2496" y="2310"/>
                </a:lnTo>
                <a:lnTo>
                  <a:pt x="2572" y="2302"/>
                </a:lnTo>
                <a:lnTo>
                  <a:pt x="2645" y="2290"/>
                </a:lnTo>
                <a:lnTo>
                  <a:pt x="2713" y="2275"/>
                </a:lnTo>
                <a:lnTo>
                  <a:pt x="2775" y="2255"/>
                </a:lnTo>
                <a:lnTo>
                  <a:pt x="2831" y="2230"/>
                </a:lnTo>
                <a:lnTo>
                  <a:pt x="2880" y="2199"/>
                </a:lnTo>
                <a:lnTo>
                  <a:pt x="2949" y="2137"/>
                </a:lnTo>
                <a:lnTo>
                  <a:pt x="3017" y="2056"/>
                </a:lnTo>
                <a:lnTo>
                  <a:pt x="3080" y="1960"/>
                </a:lnTo>
                <a:lnTo>
                  <a:pt x="3142" y="1850"/>
                </a:lnTo>
                <a:lnTo>
                  <a:pt x="3201" y="1729"/>
                </a:lnTo>
                <a:lnTo>
                  <a:pt x="3259" y="1600"/>
                </a:lnTo>
                <a:lnTo>
                  <a:pt x="3316" y="1465"/>
                </a:lnTo>
                <a:lnTo>
                  <a:pt x="3371" y="1325"/>
                </a:lnTo>
                <a:lnTo>
                  <a:pt x="3424" y="1186"/>
                </a:lnTo>
                <a:lnTo>
                  <a:pt x="3478" y="1046"/>
                </a:lnTo>
                <a:lnTo>
                  <a:pt x="3530" y="910"/>
                </a:lnTo>
                <a:lnTo>
                  <a:pt x="3584" y="779"/>
                </a:lnTo>
                <a:lnTo>
                  <a:pt x="3637" y="658"/>
                </a:lnTo>
                <a:lnTo>
                  <a:pt x="3690" y="546"/>
                </a:lnTo>
                <a:lnTo>
                  <a:pt x="3744" y="448"/>
                </a:lnTo>
                <a:lnTo>
                  <a:pt x="3800" y="364"/>
                </a:lnTo>
                <a:lnTo>
                  <a:pt x="3816" y="342"/>
                </a:lnTo>
                <a:lnTo>
                  <a:pt x="3834" y="317"/>
                </a:lnTo>
                <a:lnTo>
                  <a:pt x="3855" y="289"/>
                </a:lnTo>
                <a:lnTo>
                  <a:pt x="3878" y="260"/>
                </a:lnTo>
                <a:lnTo>
                  <a:pt x="3902" y="230"/>
                </a:lnTo>
                <a:lnTo>
                  <a:pt x="3927" y="199"/>
                </a:lnTo>
                <a:lnTo>
                  <a:pt x="3953" y="168"/>
                </a:lnTo>
                <a:lnTo>
                  <a:pt x="3980" y="137"/>
                </a:lnTo>
                <a:lnTo>
                  <a:pt x="4007" y="109"/>
                </a:lnTo>
                <a:lnTo>
                  <a:pt x="4034" y="82"/>
                </a:lnTo>
                <a:lnTo>
                  <a:pt x="4062" y="59"/>
                </a:lnTo>
                <a:lnTo>
                  <a:pt x="4090" y="38"/>
                </a:lnTo>
                <a:lnTo>
                  <a:pt x="4116" y="22"/>
                </a:lnTo>
                <a:lnTo>
                  <a:pt x="4142" y="9"/>
                </a:lnTo>
                <a:lnTo>
                  <a:pt x="4167" y="2"/>
                </a:lnTo>
                <a:lnTo>
                  <a:pt x="4193" y="0"/>
                </a:lnTo>
                <a:lnTo>
                  <a:pt x="4211" y="5"/>
                </a:lnTo>
                <a:lnTo>
                  <a:pt x="4230" y="13"/>
                </a:lnTo>
                <a:lnTo>
                  <a:pt x="4250" y="26"/>
                </a:lnTo>
                <a:lnTo>
                  <a:pt x="4271" y="42"/>
                </a:lnTo>
                <a:lnTo>
                  <a:pt x="4291" y="61"/>
                </a:lnTo>
                <a:lnTo>
                  <a:pt x="4311" y="82"/>
                </a:lnTo>
                <a:lnTo>
                  <a:pt x="4331" y="106"/>
                </a:lnTo>
                <a:lnTo>
                  <a:pt x="4352" y="131"/>
                </a:lnTo>
                <a:lnTo>
                  <a:pt x="4371" y="159"/>
                </a:lnTo>
                <a:lnTo>
                  <a:pt x="4389" y="186"/>
                </a:lnTo>
                <a:lnTo>
                  <a:pt x="4407" y="214"/>
                </a:lnTo>
                <a:lnTo>
                  <a:pt x="4424" y="241"/>
                </a:lnTo>
                <a:lnTo>
                  <a:pt x="4438" y="267"/>
                </a:lnTo>
                <a:lnTo>
                  <a:pt x="4451" y="292"/>
                </a:lnTo>
                <a:lnTo>
                  <a:pt x="4463" y="315"/>
                </a:lnTo>
                <a:lnTo>
                  <a:pt x="4474" y="335"/>
                </a:lnTo>
                <a:lnTo>
                  <a:pt x="4489" y="373"/>
                </a:lnTo>
                <a:lnTo>
                  <a:pt x="4502" y="415"/>
                </a:lnTo>
                <a:lnTo>
                  <a:pt x="4514" y="462"/>
                </a:lnTo>
                <a:lnTo>
                  <a:pt x="4526" y="512"/>
                </a:lnTo>
                <a:lnTo>
                  <a:pt x="4535" y="566"/>
                </a:lnTo>
                <a:lnTo>
                  <a:pt x="4545" y="621"/>
                </a:lnTo>
                <a:lnTo>
                  <a:pt x="4554" y="679"/>
                </a:lnTo>
                <a:lnTo>
                  <a:pt x="4562" y="736"/>
                </a:lnTo>
                <a:lnTo>
                  <a:pt x="4570" y="795"/>
                </a:lnTo>
                <a:lnTo>
                  <a:pt x="4577" y="853"/>
                </a:lnTo>
                <a:lnTo>
                  <a:pt x="4584" y="910"/>
                </a:lnTo>
                <a:lnTo>
                  <a:pt x="4591" y="964"/>
                </a:lnTo>
                <a:lnTo>
                  <a:pt x="4599" y="1017"/>
                </a:lnTo>
                <a:lnTo>
                  <a:pt x="4606" y="1066"/>
                </a:lnTo>
                <a:lnTo>
                  <a:pt x="4612" y="1111"/>
                </a:lnTo>
                <a:lnTo>
                  <a:pt x="4621" y="1150"/>
                </a:lnTo>
                <a:lnTo>
                  <a:pt x="4628" y="1188"/>
                </a:lnTo>
                <a:lnTo>
                  <a:pt x="4636" y="1229"/>
                </a:lnTo>
                <a:lnTo>
                  <a:pt x="4644" y="1273"/>
                </a:lnTo>
                <a:lnTo>
                  <a:pt x="4653" y="1320"/>
                </a:lnTo>
                <a:lnTo>
                  <a:pt x="4662" y="1370"/>
                </a:lnTo>
                <a:lnTo>
                  <a:pt x="4672" y="1421"/>
                </a:lnTo>
                <a:lnTo>
                  <a:pt x="4682" y="1474"/>
                </a:lnTo>
                <a:lnTo>
                  <a:pt x="4694" y="1525"/>
                </a:lnTo>
                <a:lnTo>
                  <a:pt x="4705" y="1578"/>
                </a:lnTo>
                <a:lnTo>
                  <a:pt x="4717" y="1629"/>
                </a:lnTo>
                <a:lnTo>
                  <a:pt x="4730" y="1679"/>
                </a:lnTo>
                <a:lnTo>
                  <a:pt x="4744" y="1726"/>
                </a:lnTo>
                <a:lnTo>
                  <a:pt x="4758" y="1771"/>
                </a:lnTo>
                <a:lnTo>
                  <a:pt x="4772" y="1811"/>
                </a:lnTo>
                <a:lnTo>
                  <a:pt x="4788" y="1848"/>
                </a:lnTo>
                <a:lnTo>
                  <a:pt x="4805" y="1879"/>
                </a:lnTo>
                <a:lnTo>
                  <a:pt x="4822" y="1907"/>
                </a:lnTo>
                <a:lnTo>
                  <a:pt x="4846" y="1938"/>
                </a:lnTo>
                <a:lnTo>
                  <a:pt x="4874" y="1971"/>
                </a:lnTo>
                <a:lnTo>
                  <a:pt x="4906" y="2004"/>
                </a:lnTo>
                <a:lnTo>
                  <a:pt x="4941" y="2040"/>
                </a:lnTo>
                <a:lnTo>
                  <a:pt x="4978" y="2075"/>
                </a:lnTo>
                <a:lnTo>
                  <a:pt x="5016" y="2110"/>
                </a:lnTo>
                <a:lnTo>
                  <a:pt x="5055" y="2143"/>
                </a:lnTo>
                <a:lnTo>
                  <a:pt x="5092" y="2175"/>
                </a:lnTo>
                <a:lnTo>
                  <a:pt x="5127" y="2205"/>
                </a:lnTo>
                <a:lnTo>
                  <a:pt x="5159" y="2233"/>
                </a:lnTo>
                <a:lnTo>
                  <a:pt x="5188" y="2255"/>
                </a:lnTo>
                <a:lnTo>
                  <a:pt x="5211" y="2275"/>
                </a:lnTo>
                <a:lnTo>
                  <a:pt x="5230" y="2290"/>
                </a:lnTo>
                <a:lnTo>
                  <a:pt x="5242" y="2299"/>
                </a:lnTo>
                <a:lnTo>
                  <a:pt x="5246" y="2302"/>
                </a:lnTo>
              </a:path>
            </a:pathLst>
          </a:custGeom>
          <a:noFill/>
          <a:ln w="31369" cap="flat">
            <a:solidFill>
              <a:schemeClr val="tx1"/>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21875" name="Text Box 19"/>
          <p:cNvSpPr txBox="1">
            <a:spLocks noChangeArrowheads="1"/>
          </p:cNvSpPr>
          <p:nvPr/>
        </p:nvSpPr>
        <p:spPr bwMode="auto">
          <a:xfrm>
            <a:off x="3486150" y="2057400"/>
            <a:ext cx="25908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400"/>
              <a:t>Fetal growth velocity </a:t>
            </a:r>
            <a:r>
              <a:rPr lang="en-US" sz="2400">
                <a:sym typeface="Wingdings" panose="05000000000000000000" pitchFamily="2" charset="2"/>
              </a:rPr>
              <a:t></a:t>
            </a:r>
            <a:endParaRPr lang="en-US" sz="2400"/>
          </a:p>
        </p:txBody>
      </p:sp>
      <p:sp>
        <p:nvSpPr>
          <p:cNvPr id="121876" name="Text Box 20"/>
          <p:cNvSpPr txBox="1">
            <a:spLocks noChangeArrowheads="1"/>
          </p:cNvSpPr>
          <p:nvPr/>
        </p:nvSpPr>
        <p:spPr bwMode="auto">
          <a:xfrm>
            <a:off x="3714750" y="3962400"/>
            <a:ext cx="1012970" cy="305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spAutoFit/>
          </a:bodyPr>
          <a:lstStyle/>
          <a:p>
            <a:pPr>
              <a:spcBef>
                <a:spcPct val="10000"/>
              </a:spcBef>
              <a:spcAft>
                <a:spcPct val="40000"/>
              </a:spcAft>
              <a:buClr>
                <a:srgbClr val="CF0E30"/>
              </a:buClr>
              <a:buFont typeface="WP TypographicSymbols" pitchFamily="2" charset="0"/>
              <a:buNone/>
            </a:pPr>
            <a:r>
              <a:rPr lang="en-US" sz="1400" b="1">
                <a:solidFill>
                  <a:srgbClr val="00279F"/>
                </a:solidFill>
              </a:rPr>
              <a:t>Quickening</a:t>
            </a:r>
          </a:p>
        </p:txBody>
      </p:sp>
      <p:sp>
        <p:nvSpPr>
          <p:cNvPr id="121877" name="Line 21"/>
          <p:cNvSpPr>
            <a:spLocks noChangeShapeType="1"/>
          </p:cNvSpPr>
          <p:nvPr/>
        </p:nvSpPr>
        <p:spPr bwMode="auto">
          <a:xfrm>
            <a:off x="4114800" y="4267200"/>
            <a:ext cx="0" cy="5334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lstStyle/>
          <a:p>
            <a:endParaRPr lang="en-US"/>
          </a:p>
        </p:txBody>
      </p:sp>
      <p:sp>
        <p:nvSpPr>
          <p:cNvPr id="121878" name="Text Box 22"/>
          <p:cNvSpPr txBox="1">
            <a:spLocks noChangeArrowheads="1"/>
          </p:cNvSpPr>
          <p:nvPr/>
        </p:nvSpPr>
        <p:spPr bwMode="auto">
          <a:xfrm>
            <a:off x="1257301" y="6348415"/>
            <a:ext cx="1825949"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spAutoFit/>
          </a:bodyPr>
          <a:lstStyle/>
          <a:p>
            <a:pPr>
              <a:spcBef>
                <a:spcPct val="10000"/>
              </a:spcBef>
              <a:spcAft>
                <a:spcPct val="40000"/>
              </a:spcAft>
              <a:buClr>
                <a:srgbClr val="CF0E30"/>
              </a:buClr>
              <a:buFont typeface="WP TypographicSymbols" pitchFamily="2" charset="0"/>
              <a:buNone/>
            </a:pPr>
            <a:r>
              <a:rPr lang="en-US" sz="1600" b="1" i="1">
                <a:solidFill>
                  <a:srgbClr val="00279F"/>
                </a:solidFill>
              </a:rPr>
              <a:t>Source: </a:t>
            </a:r>
            <a:r>
              <a:rPr lang="en-US" sz="1600" b="1">
                <a:solidFill>
                  <a:srgbClr val="00279F"/>
                </a:solidFill>
              </a:rPr>
              <a:t>WHO 2002.</a:t>
            </a:r>
          </a:p>
        </p:txBody>
      </p:sp>
      <p:sp>
        <p:nvSpPr>
          <p:cNvPr id="121879" name="Text Box 23"/>
          <p:cNvSpPr txBox="1">
            <a:spLocks noChangeArrowheads="1"/>
          </p:cNvSpPr>
          <p:nvPr/>
        </p:nvSpPr>
        <p:spPr bwMode="auto">
          <a:xfrm>
            <a:off x="6847427" y="3886200"/>
            <a:ext cx="674801" cy="54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spAutoFit/>
          </a:bodyPr>
          <a:lstStyle/>
          <a:p>
            <a:pPr algn="ctr">
              <a:spcBef>
                <a:spcPct val="5000"/>
              </a:spcBef>
              <a:spcAft>
                <a:spcPct val="5000"/>
              </a:spcAft>
              <a:buClr>
                <a:srgbClr val="CF0E30"/>
              </a:buClr>
              <a:buFont typeface="WP TypographicSymbols" pitchFamily="2" charset="0"/>
              <a:buNone/>
            </a:pPr>
            <a:r>
              <a:rPr lang="en-US" sz="1400" b="1">
                <a:solidFill>
                  <a:srgbClr val="00279F"/>
                </a:solidFill>
              </a:rPr>
              <a:t>Last </a:t>
            </a:r>
          </a:p>
          <a:p>
            <a:pPr algn="ctr">
              <a:spcBef>
                <a:spcPct val="5000"/>
              </a:spcBef>
              <a:spcAft>
                <a:spcPct val="5000"/>
              </a:spcAft>
              <a:buClr>
                <a:srgbClr val="CF0E30"/>
              </a:buClr>
              <a:buFont typeface="WP TypographicSymbols" pitchFamily="2" charset="0"/>
              <a:buNone/>
            </a:pPr>
            <a:r>
              <a:rPr lang="en-US" sz="1400" b="1">
                <a:solidFill>
                  <a:srgbClr val="00279F"/>
                </a:solidFill>
              </a:rPr>
              <a:t>month</a:t>
            </a:r>
          </a:p>
        </p:txBody>
      </p:sp>
      <p:sp>
        <p:nvSpPr>
          <p:cNvPr id="121880" name="Line 24"/>
          <p:cNvSpPr>
            <a:spLocks noChangeShapeType="1"/>
          </p:cNvSpPr>
          <p:nvPr/>
        </p:nvSpPr>
        <p:spPr bwMode="auto">
          <a:xfrm>
            <a:off x="7143750" y="4419600"/>
            <a:ext cx="0" cy="38100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lstStyle/>
          <a:p>
            <a:endParaRPr lang="en-US"/>
          </a:p>
        </p:txBody>
      </p:sp>
      <p:sp>
        <p:nvSpPr>
          <p:cNvPr id="121881" name="Text Box 25"/>
          <p:cNvSpPr txBox="1">
            <a:spLocks noChangeArrowheads="1"/>
          </p:cNvSpPr>
          <p:nvPr/>
        </p:nvSpPr>
        <p:spPr bwMode="auto">
          <a:xfrm>
            <a:off x="5886450" y="2819402"/>
            <a:ext cx="415178" cy="36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spAutoFit/>
          </a:bodyPr>
          <a:lstStyle/>
          <a:p>
            <a:pPr>
              <a:spcBef>
                <a:spcPct val="10000"/>
              </a:spcBef>
              <a:spcAft>
                <a:spcPct val="40000"/>
              </a:spcAft>
              <a:buClr>
                <a:srgbClr val="CF0E30"/>
              </a:buClr>
              <a:buFont typeface="WP TypographicSymbols" pitchFamily="2" charset="0"/>
              <a:buNone/>
            </a:pPr>
            <a:r>
              <a:rPr lang="en-US" b="1">
                <a:solidFill>
                  <a:srgbClr val="FF0000"/>
                </a:solidFill>
              </a:rPr>
              <a:t>Rx</a:t>
            </a:r>
          </a:p>
        </p:txBody>
      </p:sp>
      <p:sp>
        <p:nvSpPr>
          <p:cNvPr id="121882" name="Text Box 26"/>
          <p:cNvSpPr txBox="1">
            <a:spLocks noChangeArrowheads="1"/>
          </p:cNvSpPr>
          <p:nvPr/>
        </p:nvSpPr>
        <p:spPr bwMode="auto">
          <a:xfrm>
            <a:off x="4962525" y="2819402"/>
            <a:ext cx="415178" cy="36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900" tIns="44450" rIns="88900" bIns="44450">
            <a:spAutoFit/>
          </a:bodyPr>
          <a:lstStyle/>
          <a:p>
            <a:pPr>
              <a:spcBef>
                <a:spcPct val="10000"/>
              </a:spcBef>
              <a:spcAft>
                <a:spcPct val="40000"/>
              </a:spcAft>
              <a:buClr>
                <a:srgbClr val="CF0E30"/>
              </a:buClr>
              <a:buFont typeface="WP TypographicSymbols" pitchFamily="2" charset="0"/>
              <a:buNone/>
            </a:pPr>
            <a:r>
              <a:rPr lang="en-US" b="1">
                <a:solidFill>
                  <a:srgbClr val="FF0000"/>
                </a:solidFill>
              </a:rPr>
              <a:t>Rx</a:t>
            </a:r>
          </a:p>
        </p:txBody>
      </p:sp>
      <p:sp>
        <p:nvSpPr>
          <p:cNvPr id="121883" name="Line 27"/>
          <p:cNvSpPr>
            <a:spLocks noChangeShapeType="1"/>
          </p:cNvSpPr>
          <p:nvPr/>
        </p:nvSpPr>
        <p:spPr bwMode="auto">
          <a:xfrm>
            <a:off x="5133975" y="3200400"/>
            <a:ext cx="0" cy="1295400"/>
          </a:xfrm>
          <a:prstGeom prst="line">
            <a:avLst/>
          </a:prstGeom>
          <a:noFill/>
          <a:ln w="381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lstStyle/>
          <a:p>
            <a:endParaRPr lang="en-US"/>
          </a:p>
        </p:txBody>
      </p:sp>
      <p:sp>
        <p:nvSpPr>
          <p:cNvPr id="121884" name="Line 28"/>
          <p:cNvSpPr>
            <a:spLocks noChangeShapeType="1"/>
          </p:cNvSpPr>
          <p:nvPr/>
        </p:nvSpPr>
        <p:spPr bwMode="auto">
          <a:xfrm>
            <a:off x="6057900" y="3200400"/>
            <a:ext cx="0" cy="1295400"/>
          </a:xfrm>
          <a:prstGeom prst="line">
            <a:avLst/>
          </a:prstGeom>
          <a:noFill/>
          <a:ln w="38100">
            <a:solidFill>
              <a:srgbClr val="FF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8900" tIns="44450" rIns="88900" bIns="44450"/>
          <a:lstStyle/>
          <a:p>
            <a:endParaRPr lang="en-US"/>
          </a:p>
        </p:txBody>
      </p:sp>
      <p:sp>
        <p:nvSpPr>
          <p:cNvPr id="2" name="Date Placeholder 1"/>
          <p:cNvSpPr>
            <a:spLocks noGrp="1"/>
          </p:cNvSpPr>
          <p:nvPr>
            <p:ph type="dt" sz="half" idx="10"/>
          </p:nvPr>
        </p:nvSpPr>
        <p:spPr/>
        <p:txBody>
          <a:bodyPr/>
          <a:lstStyle/>
          <a:p>
            <a:fld id="{550EC213-02D0-43E6-8AD7-0DAD30B5E013}"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171</a:t>
            </a:fld>
            <a:endParaRPr lang="en-US"/>
          </a:p>
        </p:txBody>
      </p:sp>
    </p:spTree>
    <p:extLst>
      <p:ext uri="{BB962C8B-B14F-4D97-AF65-F5344CB8AC3E}">
        <p14:creationId xmlns:p14="http://schemas.microsoft.com/office/powerpoint/2010/main" val="1282892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AutoShape 2"/>
          <p:cNvSpPr>
            <a:spLocks noGrp="1" noChangeArrowheads="1"/>
          </p:cNvSpPr>
          <p:nvPr>
            <p:ph type="title"/>
          </p:nvPr>
        </p:nvSpPr>
        <p:spPr/>
        <p:txBody>
          <a:bodyPr/>
          <a:lstStyle/>
          <a:p>
            <a:r>
              <a:rPr lang="en-US"/>
              <a:t>Contd. [IPT]</a:t>
            </a:r>
          </a:p>
        </p:txBody>
      </p:sp>
      <p:sp>
        <p:nvSpPr>
          <p:cNvPr id="64515" name="Rectangle 3"/>
          <p:cNvSpPr>
            <a:spLocks noGrp="1" noChangeArrowheads="1"/>
          </p:cNvSpPr>
          <p:nvPr>
            <p:ph type="body" idx="1"/>
          </p:nvPr>
        </p:nvSpPr>
        <p:spPr/>
        <p:txBody>
          <a:bodyPr/>
          <a:lstStyle/>
          <a:p>
            <a:pPr>
              <a:buFont typeface="Wingdings" panose="05000000000000000000" pitchFamily="2" charset="2"/>
              <a:buChar char="Ø"/>
            </a:pPr>
            <a:r>
              <a:rPr lang="en-US" b="1"/>
              <a:t>MOH protocol = weekly chloroquine and daily proguanil</a:t>
            </a:r>
            <a:r>
              <a:rPr lang="en-US" b="1">
                <a:sym typeface="Wingdings" panose="05000000000000000000" pitchFamily="2" charset="2"/>
              </a:rPr>
              <a:t> throughout pregnancy				 2 wks before, during stay 	                       &amp; for 4 wks after leaving.	</a:t>
            </a:r>
            <a:r>
              <a:rPr lang="en-US" sz="2400" b="1" i="1">
                <a:sym typeface="Wingdings" panose="05000000000000000000" pitchFamily="2" charset="2"/>
              </a:rPr>
              <a:t>*Use reported by 0.7% at ANC.</a:t>
            </a:r>
          </a:p>
          <a:p>
            <a:pPr>
              <a:buFont typeface="Wingdings" panose="05000000000000000000" pitchFamily="2" charset="2"/>
              <a:buChar char="Ø"/>
            </a:pPr>
            <a:r>
              <a:rPr lang="en-US" b="1">
                <a:sym typeface="Wingdings" panose="05000000000000000000" pitchFamily="2" charset="2"/>
              </a:rPr>
              <a:t>Effects of IPT:-					   </a:t>
            </a:r>
            <a:r>
              <a:rPr lang="en-US" b="1" u="sng">
                <a:sym typeface="Wingdings" panose="05000000000000000000" pitchFamily="2" charset="2"/>
              </a:rPr>
              <a:t>all parity</a:t>
            </a:r>
            <a:r>
              <a:rPr lang="en-US" b="1">
                <a:sym typeface="Wingdings" panose="05000000000000000000" pitchFamily="2" charset="2"/>
              </a:rPr>
              <a:t> </a:t>
            </a:r>
          </a:p>
          <a:p>
            <a:pPr>
              <a:buFont typeface="Wingdings" panose="05000000000000000000" pitchFamily="2" charset="2"/>
              <a:buNone/>
            </a:pPr>
            <a:r>
              <a:rPr lang="en-US" b="1">
                <a:sym typeface="Wingdings" panose="05000000000000000000" pitchFamily="2" charset="2"/>
              </a:rPr>
              <a:t>          *less antenatal parasitaemia RR=0.53, </a:t>
            </a:r>
          </a:p>
        </p:txBody>
      </p:sp>
      <p:sp>
        <p:nvSpPr>
          <p:cNvPr id="2" name="Date Placeholder 1"/>
          <p:cNvSpPr>
            <a:spLocks noGrp="1"/>
          </p:cNvSpPr>
          <p:nvPr>
            <p:ph type="dt" sz="half" idx="10"/>
          </p:nvPr>
        </p:nvSpPr>
        <p:spPr/>
        <p:txBody>
          <a:bodyPr/>
          <a:lstStyle/>
          <a:p>
            <a:fld id="{8A484039-3578-4895-B731-81B7CF5D72EA}"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172</a:t>
            </a:fld>
            <a:endParaRPr lang="en-US"/>
          </a:p>
        </p:txBody>
      </p:sp>
    </p:spTree>
    <p:extLst>
      <p:ext uri="{BB962C8B-B14F-4D97-AF65-F5344CB8AC3E}">
        <p14:creationId xmlns:p14="http://schemas.microsoft.com/office/powerpoint/2010/main" val="32928534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AutoShape 2"/>
          <p:cNvSpPr>
            <a:spLocks noGrp="1" noChangeArrowheads="1"/>
          </p:cNvSpPr>
          <p:nvPr>
            <p:ph type="title"/>
          </p:nvPr>
        </p:nvSpPr>
        <p:spPr/>
        <p:txBody>
          <a:bodyPr/>
          <a:lstStyle/>
          <a:p>
            <a:r>
              <a:rPr lang="en-US"/>
              <a:t>Contd.</a:t>
            </a:r>
          </a:p>
        </p:txBody>
      </p:sp>
      <p:sp>
        <p:nvSpPr>
          <p:cNvPr id="65539" name="Rectangle 3"/>
          <p:cNvSpPr>
            <a:spLocks noGrp="1" noChangeArrowheads="1"/>
          </p:cNvSpPr>
          <p:nvPr>
            <p:ph type="body" idx="1"/>
          </p:nvPr>
        </p:nvSpPr>
        <p:spPr>
          <a:xfrm>
            <a:off x="1771650" y="2362200"/>
            <a:ext cx="6229350" cy="4267200"/>
          </a:xfrm>
        </p:spPr>
        <p:txBody>
          <a:bodyPr>
            <a:normAutofit fontScale="92500" lnSpcReduction="20000"/>
          </a:bodyPr>
          <a:lstStyle/>
          <a:p>
            <a:pPr>
              <a:buFont typeface="Wingdings" panose="05000000000000000000" pitchFamily="2" charset="2"/>
              <a:buNone/>
            </a:pPr>
            <a:r>
              <a:rPr lang="en-US" b="1"/>
              <a:t>       * L</a:t>
            </a:r>
            <a:r>
              <a:rPr lang="en-US" b="1">
                <a:sym typeface="Wingdings" panose="05000000000000000000" pitchFamily="2" charset="2"/>
              </a:rPr>
              <a:t>ess maternal fever episodes, </a:t>
            </a:r>
          </a:p>
          <a:p>
            <a:pPr>
              <a:buFont typeface="Wingdings" panose="05000000000000000000" pitchFamily="2" charset="2"/>
              <a:buNone/>
            </a:pPr>
            <a:r>
              <a:rPr lang="en-US" b="1">
                <a:sym typeface="Wingdings" panose="05000000000000000000" pitchFamily="2" charset="2"/>
              </a:rPr>
              <a:t>           RR 0.42, 	95% CI 0.27, 0.66.		</a:t>
            </a:r>
          </a:p>
          <a:p>
            <a:pPr>
              <a:buFont typeface="Wingdings" panose="05000000000000000000" pitchFamily="2" charset="2"/>
              <a:buNone/>
            </a:pPr>
            <a:r>
              <a:rPr lang="en-US" b="1">
                <a:sym typeface="Wingdings" panose="05000000000000000000" pitchFamily="2" charset="2"/>
              </a:rPr>
              <a:t>    	</a:t>
            </a:r>
            <a:r>
              <a:rPr lang="en-US" b="1" u="sng">
                <a:sym typeface="Wingdings" panose="05000000000000000000" pitchFamily="2" charset="2"/>
              </a:rPr>
              <a:t>1</a:t>
            </a:r>
            <a:r>
              <a:rPr lang="en-US" b="1" u="sng" baseline="30000">
                <a:sym typeface="Wingdings" panose="05000000000000000000" pitchFamily="2" charset="2"/>
              </a:rPr>
              <a:t>st</a:t>
            </a:r>
            <a:r>
              <a:rPr lang="en-US" b="1" u="sng">
                <a:sym typeface="Wingdings" panose="05000000000000000000" pitchFamily="2" charset="2"/>
              </a:rPr>
              <a:t> or 2</a:t>
            </a:r>
            <a:r>
              <a:rPr lang="en-US" b="1" u="sng" baseline="30000">
                <a:sym typeface="Wingdings" panose="05000000000000000000" pitchFamily="2" charset="2"/>
              </a:rPr>
              <a:t>nd</a:t>
            </a:r>
            <a:r>
              <a:rPr lang="en-US" b="1" u="sng">
                <a:sym typeface="Wingdings" panose="05000000000000000000" pitchFamily="2" charset="2"/>
              </a:rPr>
              <a:t> pregnancy;</a:t>
            </a:r>
            <a:r>
              <a:rPr lang="en-US" b="1">
                <a:sym typeface="Wingdings" panose="05000000000000000000" pitchFamily="2" charset="2"/>
              </a:rPr>
              <a:t>					 *severe anemia </a:t>
            </a:r>
            <a:r>
              <a:rPr lang="en-US" sz="2400" b="1">
                <a:sym typeface="Wingdings" panose="05000000000000000000" pitchFamily="2" charset="2"/>
              </a:rPr>
              <a:t>(RR 0.62, 95% CI 0.50-0.78)	 * </a:t>
            </a:r>
            <a:r>
              <a:rPr lang="en-US" b="1">
                <a:sym typeface="Wingdings" panose="05000000000000000000" pitchFamily="2" charset="2"/>
              </a:rPr>
              <a:t>fewer LBW </a:t>
            </a:r>
            <a:r>
              <a:rPr lang="en-US" sz="2400" b="1">
                <a:sym typeface="Wingdings" panose="05000000000000000000" pitchFamily="2" charset="2"/>
              </a:rPr>
              <a:t>(RR 0.55, 95% CI 0.43-0.70)		 * H</a:t>
            </a:r>
            <a:r>
              <a:rPr lang="en-US" b="1">
                <a:sym typeface="Wingdings" panose="05000000000000000000" pitchFamily="2" charset="2"/>
              </a:rPr>
              <a:t>igher mean birth weight </a:t>
            </a:r>
            <a:r>
              <a:rPr lang="en-US" sz="2400" b="1">
                <a:sym typeface="Wingdings" panose="05000000000000000000" pitchFamily="2" charset="2"/>
              </a:rPr>
              <a:t>			 * F</a:t>
            </a:r>
            <a:r>
              <a:rPr lang="en-US" b="1">
                <a:sym typeface="Wingdings" panose="05000000000000000000" pitchFamily="2" charset="2"/>
              </a:rPr>
              <a:t>ewer perinatal deaths, </a:t>
            </a:r>
            <a:r>
              <a:rPr lang="en-US" sz="2400" b="1">
                <a:sym typeface="Wingdings" panose="05000000000000000000" pitchFamily="2" charset="2"/>
              </a:rPr>
              <a:t>(RR 0.73, CI 		        0.53- 0.99).</a:t>
            </a:r>
            <a:endParaRPr lang="en-US" sz="2400" b="1"/>
          </a:p>
        </p:txBody>
      </p:sp>
      <p:sp>
        <p:nvSpPr>
          <p:cNvPr id="2" name="Date Placeholder 1"/>
          <p:cNvSpPr>
            <a:spLocks noGrp="1"/>
          </p:cNvSpPr>
          <p:nvPr>
            <p:ph type="dt" sz="half" idx="10"/>
          </p:nvPr>
        </p:nvSpPr>
        <p:spPr/>
        <p:txBody>
          <a:bodyPr/>
          <a:lstStyle/>
          <a:p>
            <a:fld id="{24C6E56B-F882-4829-A6C1-7C1B88512A3E}"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173</a:t>
            </a:fld>
            <a:endParaRPr lang="en-US"/>
          </a:p>
        </p:txBody>
      </p:sp>
    </p:spTree>
    <p:extLst>
      <p:ext uri="{BB962C8B-B14F-4D97-AF65-F5344CB8AC3E}">
        <p14:creationId xmlns:p14="http://schemas.microsoft.com/office/powerpoint/2010/main" val="37824964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AutoShape 2"/>
          <p:cNvSpPr>
            <a:spLocks noGrp="1" noChangeArrowheads="1"/>
          </p:cNvSpPr>
          <p:nvPr>
            <p:ph type="title"/>
          </p:nvPr>
        </p:nvSpPr>
        <p:spPr/>
        <p:txBody>
          <a:bodyPr/>
          <a:lstStyle/>
          <a:p>
            <a:r>
              <a:rPr lang="en-US"/>
              <a:t>Malaria &amp; HIV / AIDS</a:t>
            </a:r>
          </a:p>
        </p:txBody>
      </p:sp>
      <p:sp>
        <p:nvSpPr>
          <p:cNvPr id="66563" name="Rectangle 3"/>
          <p:cNvSpPr>
            <a:spLocks noGrp="1" noChangeArrowheads="1"/>
          </p:cNvSpPr>
          <p:nvPr>
            <p:ph type="body" idx="1"/>
          </p:nvPr>
        </p:nvSpPr>
        <p:spPr/>
        <p:txBody>
          <a:bodyPr/>
          <a:lstStyle/>
          <a:p>
            <a:r>
              <a:rPr lang="en-US" sz="2400" b="1"/>
              <a:t>Maternal HIV  contributes to malaria infection in pregnancy, in prevalent areas (PAR= 10-27%).</a:t>
            </a:r>
          </a:p>
          <a:p>
            <a:r>
              <a:rPr lang="en-US" sz="2400" b="1"/>
              <a:t>Malaria in pregnancy may increase the risk of MTC  HIV transmission.</a:t>
            </a:r>
          </a:p>
          <a:p>
            <a:r>
              <a:rPr lang="en-US" sz="2400" b="1"/>
              <a:t>For malaria prophylaxis 3 SP doses at 1</a:t>
            </a:r>
            <a:r>
              <a:rPr lang="en-US" sz="2400" b="1" baseline="30000"/>
              <a:t>st</a:t>
            </a:r>
            <a:r>
              <a:rPr lang="en-US" sz="2400" b="1"/>
              <a:t> TM, 28 &amp; 34 Wk is required.</a:t>
            </a:r>
          </a:p>
          <a:p>
            <a:r>
              <a:rPr lang="en-US" sz="2400" b="1"/>
              <a:t>Reasonable to give 3 doses to all pregnants in  a population if HIV seropositivity rate is &gt;10%. </a:t>
            </a:r>
          </a:p>
        </p:txBody>
      </p:sp>
      <p:sp>
        <p:nvSpPr>
          <p:cNvPr id="2" name="Date Placeholder 1"/>
          <p:cNvSpPr>
            <a:spLocks noGrp="1"/>
          </p:cNvSpPr>
          <p:nvPr>
            <p:ph type="dt" sz="half" idx="10"/>
          </p:nvPr>
        </p:nvSpPr>
        <p:spPr/>
        <p:txBody>
          <a:bodyPr/>
          <a:lstStyle/>
          <a:p>
            <a:fld id="{CE215B44-4A3A-4405-8F0D-0E30B4A32AD8}"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174</a:t>
            </a:fld>
            <a:endParaRPr lang="en-US"/>
          </a:p>
        </p:txBody>
      </p:sp>
    </p:spTree>
    <p:extLst>
      <p:ext uri="{BB962C8B-B14F-4D97-AF65-F5344CB8AC3E}">
        <p14:creationId xmlns:p14="http://schemas.microsoft.com/office/powerpoint/2010/main" val="3247258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849562"/>
          </a:xfrm>
        </p:spPr>
        <p:txBody>
          <a:bodyPr/>
          <a:lstStyle/>
          <a:p>
            <a:r>
              <a:rPr lang="en-US" dirty="0" smtClean="0"/>
              <a:t/>
            </a:r>
            <a:br>
              <a:rPr lang="en-US" dirty="0" smtClean="0"/>
            </a:br>
            <a:r>
              <a:rPr lang="en-US" dirty="0"/>
              <a:t/>
            </a:r>
            <a:br>
              <a:rPr lang="en-US" dirty="0"/>
            </a:br>
            <a:r>
              <a:rPr lang="en-US" dirty="0"/>
              <a:t>S</a:t>
            </a:r>
            <a:r>
              <a:rPr lang="en-US" dirty="0" smtClean="0"/>
              <a:t>yphilis</a:t>
            </a:r>
            <a:endParaRPr lang="en-US" dirty="0"/>
          </a:p>
        </p:txBody>
      </p:sp>
      <p:sp>
        <p:nvSpPr>
          <p:cNvPr id="4" name="Date Placeholder 3"/>
          <p:cNvSpPr>
            <a:spLocks noGrp="1"/>
          </p:cNvSpPr>
          <p:nvPr>
            <p:ph type="dt" sz="half" idx="10"/>
          </p:nvPr>
        </p:nvSpPr>
        <p:spPr/>
        <p:txBody>
          <a:bodyPr/>
          <a:lstStyle/>
          <a:p>
            <a:fld id="{8A7C03EA-2F96-4434-A217-FD5F3B35FAC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175</a:t>
            </a:fld>
            <a:endParaRPr lang="en-US"/>
          </a:p>
        </p:txBody>
      </p:sp>
    </p:spTree>
    <p:extLst>
      <p:ext uri="{BB962C8B-B14F-4D97-AF65-F5344CB8AC3E}">
        <p14:creationId xmlns:p14="http://schemas.microsoft.com/office/powerpoint/2010/main" val="2594346698"/>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71480"/>
          </a:xfrm>
        </p:spPr>
        <p:txBody>
          <a:bodyPr>
            <a:normAutofit fontScale="90000"/>
          </a:bodyPr>
          <a:lstStyle/>
          <a:p>
            <a:r>
              <a:rPr lang="en-GB" sz="3600" b="1" i="1" dirty="0" smtClean="0"/>
              <a:t>Syphilis in pregnancy</a:t>
            </a:r>
            <a:endParaRPr lang="en-GB" sz="3600" b="1" i="1" dirty="0"/>
          </a:p>
        </p:txBody>
      </p:sp>
      <p:sp>
        <p:nvSpPr>
          <p:cNvPr id="3" name="Content Placeholder 2"/>
          <p:cNvSpPr>
            <a:spLocks noGrp="1"/>
          </p:cNvSpPr>
          <p:nvPr>
            <p:ph idx="1"/>
          </p:nvPr>
        </p:nvSpPr>
        <p:spPr>
          <a:xfrm>
            <a:off x="285720" y="642918"/>
            <a:ext cx="8858280" cy="5929354"/>
          </a:xfrm>
        </p:spPr>
        <p:txBody>
          <a:bodyPr>
            <a:normAutofit/>
          </a:bodyPr>
          <a:lstStyle/>
          <a:p>
            <a:r>
              <a:rPr lang="en-GB" b="1" dirty="0" smtClean="0"/>
              <a:t>The course of syphilis is unaltered by pregnancy</a:t>
            </a:r>
          </a:p>
          <a:p>
            <a:r>
              <a:rPr lang="en-GB" b="1" dirty="0" smtClean="0"/>
              <a:t>The risk of </a:t>
            </a:r>
            <a:r>
              <a:rPr lang="en-GB" b="1" dirty="0" err="1" smtClean="0"/>
              <a:t>fetal</a:t>
            </a:r>
            <a:r>
              <a:rPr lang="en-GB" b="1" dirty="0" smtClean="0"/>
              <a:t> infection depends on the degree of maternal </a:t>
            </a:r>
            <a:r>
              <a:rPr lang="en-GB" b="1" dirty="0" err="1" smtClean="0"/>
              <a:t>spirochetemia</a:t>
            </a:r>
            <a:r>
              <a:rPr lang="en-GB" b="1" dirty="0" smtClean="0"/>
              <a:t>  (2</a:t>
            </a:r>
            <a:r>
              <a:rPr lang="en-GB" b="1" baseline="30000" dirty="0" smtClean="0"/>
              <a:t>o</a:t>
            </a:r>
            <a:r>
              <a:rPr lang="en-GB" b="1" dirty="0" smtClean="0"/>
              <a:t> stage &gt; 1</a:t>
            </a:r>
            <a:r>
              <a:rPr lang="en-GB" b="1" baseline="30000" dirty="0" smtClean="0"/>
              <a:t>o</a:t>
            </a:r>
            <a:r>
              <a:rPr lang="en-GB" b="1" dirty="0" smtClean="0"/>
              <a:t> or latent stages) &amp; gestational age of the fetus.</a:t>
            </a:r>
          </a:p>
          <a:p>
            <a:r>
              <a:rPr lang="en-GB" b="1" dirty="0" smtClean="0"/>
              <a:t>Treponemes may cross the placenta at all stages of pregnancy.</a:t>
            </a:r>
          </a:p>
          <a:p>
            <a:r>
              <a:rPr lang="en-GB" b="1" dirty="0" err="1" smtClean="0"/>
              <a:t>Fetal</a:t>
            </a:r>
            <a:r>
              <a:rPr lang="en-GB" b="1" dirty="0" smtClean="0"/>
              <a:t> involvement is rare &lt; 18 wks because of </a:t>
            </a:r>
            <a:r>
              <a:rPr lang="en-GB" b="1" dirty="0" err="1" smtClean="0"/>
              <a:t>fetal</a:t>
            </a:r>
            <a:r>
              <a:rPr lang="en-GB" b="1" dirty="0" smtClean="0"/>
              <a:t> </a:t>
            </a:r>
            <a:r>
              <a:rPr lang="en-GB" b="1" dirty="0" err="1" smtClean="0"/>
              <a:t>immunoincompetence</a:t>
            </a:r>
            <a:r>
              <a:rPr lang="en-GB" b="1" dirty="0" smtClean="0"/>
              <a:t>.  But &gt; 18 wks, the fetus is able to mount an immunologic response, &amp; tissue damage may result. </a:t>
            </a:r>
          </a:p>
          <a:p>
            <a:endParaRPr lang="en-GB" b="1" dirty="0" smtClean="0"/>
          </a:p>
          <a:p>
            <a:endParaRPr lang="en-GB" b="1" dirty="0" smtClean="0"/>
          </a:p>
          <a:p>
            <a:endParaRPr lang="en-GB" b="1" i="1" dirty="0" smtClean="0"/>
          </a:p>
        </p:txBody>
      </p:sp>
      <p:sp>
        <p:nvSpPr>
          <p:cNvPr id="4" name="Date Placeholder 3"/>
          <p:cNvSpPr>
            <a:spLocks noGrp="1"/>
          </p:cNvSpPr>
          <p:nvPr>
            <p:ph type="dt" sz="half" idx="10"/>
          </p:nvPr>
        </p:nvSpPr>
        <p:spPr/>
        <p:txBody>
          <a:bodyPr/>
          <a:lstStyle/>
          <a:p>
            <a:fld id="{3C4BD415-EC91-4D64-9DA7-FFA8B2680B82}"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176</a:t>
            </a:fld>
            <a:endParaRPr lang="en-US"/>
          </a:p>
        </p:txBody>
      </p:sp>
    </p:spTree>
    <p:extLst>
      <p:ext uri="{BB962C8B-B14F-4D97-AF65-F5344CB8AC3E}">
        <p14:creationId xmlns:p14="http://schemas.microsoft.com/office/powerpoint/2010/main" val="2155241926"/>
      </p:ext>
    </p:extLst>
  </p:cSld>
  <p:clrMapOvr>
    <a:masterClrMapping/>
  </p:clrMapOvr>
  <p:transition advTm="6443"/>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71480"/>
          </a:xfrm>
        </p:spPr>
        <p:txBody>
          <a:bodyPr>
            <a:normAutofit fontScale="90000"/>
          </a:bodyPr>
          <a:lstStyle/>
          <a:p>
            <a:r>
              <a:rPr lang="en-GB" b="1" i="1" dirty="0" smtClean="0"/>
              <a:t>                 Syphilis during Pregnancy---</a:t>
            </a:r>
            <a:endParaRPr lang="en-GB" dirty="0"/>
          </a:p>
        </p:txBody>
      </p:sp>
      <p:sp>
        <p:nvSpPr>
          <p:cNvPr id="3" name="Content Placeholder 2"/>
          <p:cNvSpPr>
            <a:spLocks noGrp="1"/>
          </p:cNvSpPr>
          <p:nvPr>
            <p:ph idx="1"/>
          </p:nvPr>
        </p:nvSpPr>
        <p:spPr>
          <a:xfrm>
            <a:off x="214282" y="714356"/>
            <a:ext cx="8786874" cy="5857916"/>
          </a:xfrm>
        </p:spPr>
        <p:txBody>
          <a:bodyPr>
            <a:normAutofit/>
          </a:bodyPr>
          <a:lstStyle/>
          <a:p>
            <a:r>
              <a:rPr lang="en-GB" b="1" dirty="0" smtClean="0"/>
              <a:t>The earlier the fetus is exposed, the more severe the </a:t>
            </a:r>
            <a:r>
              <a:rPr lang="en-GB" b="1" dirty="0" err="1" smtClean="0"/>
              <a:t>fetal</a:t>
            </a:r>
            <a:r>
              <a:rPr lang="en-GB" b="1" dirty="0" smtClean="0"/>
              <a:t> infection &amp; the greater the risk of premature delivery or stillbirth. </a:t>
            </a:r>
          </a:p>
          <a:p>
            <a:r>
              <a:rPr lang="en-GB" b="1" dirty="0" smtClean="0"/>
              <a:t>Antepartum infection in late pregnancy does not necessarily result in congenital infection &amp;only 40–50% of such infants will have definite congenital infection. </a:t>
            </a:r>
          </a:p>
          <a:p>
            <a:r>
              <a:rPr lang="en-GB" b="1" dirty="0" smtClean="0"/>
              <a:t>Placental infection can occur with resultant endarteritis, </a:t>
            </a:r>
            <a:r>
              <a:rPr lang="en-GB" b="1" dirty="0" err="1" smtClean="0"/>
              <a:t>stromal</a:t>
            </a:r>
            <a:r>
              <a:rPr lang="en-GB" b="1" dirty="0" smtClean="0"/>
              <a:t> hyperplasia,&amp; immature </a:t>
            </a:r>
            <a:r>
              <a:rPr lang="en-GB" b="1" dirty="0" err="1" smtClean="0"/>
              <a:t>villi</a:t>
            </a:r>
            <a:r>
              <a:rPr lang="en-GB" b="1" dirty="0" smtClean="0"/>
              <a:t>. </a:t>
            </a:r>
          </a:p>
          <a:p>
            <a:endParaRPr lang="en-GB" b="1" dirty="0" smtClean="0"/>
          </a:p>
          <a:p>
            <a:endParaRPr lang="en-GB" b="1" dirty="0" smtClean="0"/>
          </a:p>
        </p:txBody>
      </p:sp>
      <p:sp>
        <p:nvSpPr>
          <p:cNvPr id="4" name="Date Placeholder 3"/>
          <p:cNvSpPr>
            <a:spLocks noGrp="1"/>
          </p:cNvSpPr>
          <p:nvPr>
            <p:ph type="dt" sz="half" idx="10"/>
          </p:nvPr>
        </p:nvSpPr>
        <p:spPr/>
        <p:txBody>
          <a:bodyPr/>
          <a:lstStyle/>
          <a:p>
            <a:fld id="{1FDF18B7-8D96-4AE1-9194-BE2409DA19FE}"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177</a:t>
            </a:fld>
            <a:endParaRPr lang="en-US"/>
          </a:p>
        </p:txBody>
      </p:sp>
    </p:spTree>
    <p:extLst>
      <p:ext uri="{BB962C8B-B14F-4D97-AF65-F5344CB8AC3E}">
        <p14:creationId xmlns:p14="http://schemas.microsoft.com/office/powerpoint/2010/main" val="928755035"/>
      </p:ext>
    </p:extLst>
  </p:cSld>
  <p:clrMapOvr>
    <a:masterClrMapping/>
  </p:clrMapOvr>
  <p:transition advTm="2636"/>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71480"/>
          </a:xfrm>
        </p:spPr>
        <p:txBody>
          <a:bodyPr>
            <a:normAutofit fontScale="90000"/>
          </a:bodyPr>
          <a:lstStyle/>
          <a:p>
            <a:r>
              <a:rPr lang="en-GB" b="1" i="1" dirty="0" smtClean="0"/>
              <a:t>                      Syphilis during Pregnancy---</a:t>
            </a:r>
            <a:endParaRPr lang="en-GB" dirty="0"/>
          </a:p>
        </p:txBody>
      </p:sp>
      <p:sp>
        <p:nvSpPr>
          <p:cNvPr id="3" name="Content Placeholder 2"/>
          <p:cNvSpPr>
            <a:spLocks noGrp="1"/>
          </p:cNvSpPr>
          <p:nvPr>
            <p:ph idx="1"/>
          </p:nvPr>
        </p:nvSpPr>
        <p:spPr>
          <a:xfrm>
            <a:off x="214282" y="714356"/>
            <a:ext cx="8929718" cy="5929354"/>
          </a:xfrm>
        </p:spPr>
        <p:txBody>
          <a:bodyPr>
            <a:normAutofit lnSpcReduction="10000"/>
          </a:bodyPr>
          <a:lstStyle/>
          <a:p>
            <a:r>
              <a:rPr lang="en-GB" b="1" dirty="0" smtClean="0"/>
              <a:t>Grossly, the placenta looks </a:t>
            </a:r>
            <a:r>
              <a:rPr lang="en-GB" b="1" dirty="0" err="1" smtClean="0"/>
              <a:t>hydropic</a:t>
            </a:r>
            <a:r>
              <a:rPr lang="en-GB" b="1" dirty="0" smtClean="0"/>
              <a:t> (pale yellow, waxy, &amp; enlarged).</a:t>
            </a:r>
            <a:r>
              <a:rPr lang="en-GB" b="1" dirty="0" err="1" smtClean="0"/>
              <a:t>Polyhydramnios</a:t>
            </a:r>
            <a:r>
              <a:rPr lang="en-GB" b="1" dirty="0" smtClean="0"/>
              <a:t> is frequently associated with symptomatic congenital infection</a:t>
            </a:r>
          </a:p>
          <a:p>
            <a:r>
              <a:rPr lang="en-GB" b="1" i="1" dirty="0" smtClean="0"/>
              <a:t>About 20% of children born to mothers with untreated syphilis will be normal. </a:t>
            </a:r>
          </a:p>
          <a:p>
            <a:r>
              <a:rPr lang="en-GB" b="1" i="1" dirty="0" smtClean="0"/>
              <a:t>Without therapy, </a:t>
            </a:r>
            <a:r>
              <a:rPr lang="en-GB" b="1" i="1" dirty="0" err="1" smtClean="0"/>
              <a:t>fetal</a:t>
            </a:r>
            <a:r>
              <a:rPr lang="en-GB" b="1" i="1" dirty="0" smtClean="0"/>
              <a:t> infections acquired early in pregnancy can result in miscarriage ,IUGR, IUFD,</a:t>
            </a:r>
          </a:p>
          <a:p>
            <a:r>
              <a:rPr lang="en-GB" b="1" i="1" dirty="0" smtClean="0"/>
              <a:t> </a:t>
            </a:r>
            <a:r>
              <a:rPr lang="en-GB" b="1" i="1" dirty="0" err="1" smtClean="0"/>
              <a:t>hydrops</a:t>
            </a:r>
            <a:r>
              <a:rPr lang="en-GB" b="1" i="1" dirty="0" smtClean="0"/>
              <a:t> </a:t>
            </a:r>
            <a:r>
              <a:rPr lang="en-GB" b="1" i="1" dirty="0" err="1" smtClean="0"/>
              <a:t>fetalis</a:t>
            </a:r>
            <a:r>
              <a:rPr lang="en-GB" b="1" i="1" dirty="0" smtClean="0"/>
              <a:t>, neonatal death, preterm birth, low birth weight, congenital anomalies, </a:t>
            </a:r>
          </a:p>
          <a:p>
            <a:r>
              <a:rPr lang="en-GB" b="1" i="1" dirty="0" smtClean="0"/>
              <a:t>active congenital syphilis in the neonate &amp; long-term sequelae, such as deafness &amp; neurologic impairment.</a:t>
            </a:r>
          </a:p>
          <a:p>
            <a:endParaRPr lang="en-GB" b="1" i="1" dirty="0" smtClean="0"/>
          </a:p>
          <a:p>
            <a:pPr>
              <a:buNone/>
            </a:pPr>
            <a:endParaRPr lang="en-GB" b="1" dirty="0"/>
          </a:p>
        </p:txBody>
      </p:sp>
      <p:sp>
        <p:nvSpPr>
          <p:cNvPr id="4" name="Date Placeholder 3"/>
          <p:cNvSpPr>
            <a:spLocks noGrp="1"/>
          </p:cNvSpPr>
          <p:nvPr>
            <p:ph type="dt" sz="half" idx="10"/>
          </p:nvPr>
        </p:nvSpPr>
        <p:spPr/>
        <p:txBody>
          <a:bodyPr/>
          <a:lstStyle/>
          <a:p>
            <a:fld id="{B8958D44-DEB9-47F1-A6A4-86FB1564B83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178</a:t>
            </a:fld>
            <a:endParaRPr lang="en-US"/>
          </a:p>
        </p:txBody>
      </p:sp>
    </p:spTree>
    <p:extLst>
      <p:ext uri="{BB962C8B-B14F-4D97-AF65-F5344CB8AC3E}">
        <p14:creationId xmlns:p14="http://schemas.microsoft.com/office/powerpoint/2010/main" val="2609242345"/>
      </p:ext>
    </p:extLst>
  </p:cSld>
  <p:clrMapOvr>
    <a:masterClrMapping/>
  </p:clrMapOvr>
  <p:transition advTm="343"/>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42918"/>
          </a:xfrm>
        </p:spPr>
        <p:txBody>
          <a:bodyPr>
            <a:normAutofit fontScale="90000"/>
          </a:bodyPr>
          <a:lstStyle/>
          <a:p>
            <a:r>
              <a:rPr lang="en-GB" b="1" i="1" dirty="0" smtClean="0"/>
              <a:t>                       </a:t>
            </a:r>
            <a:r>
              <a:rPr lang="en-GB" sz="3600" b="1" i="1" dirty="0" smtClean="0"/>
              <a:t>PERINATAL TRANSMISSION</a:t>
            </a:r>
            <a:endParaRPr lang="en-GB" sz="3600" dirty="0"/>
          </a:p>
        </p:txBody>
      </p:sp>
      <p:sp>
        <p:nvSpPr>
          <p:cNvPr id="3" name="Content Placeholder 2"/>
          <p:cNvSpPr>
            <a:spLocks noGrp="1"/>
          </p:cNvSpPr>
          <p:nvPr>
            <p:ph idx="1"/>
          </p:nvPr>
        </p:nvSpPr>
        <p:spPr>
          <a:xfrm>
            <a:off x="214282" y="714356"/>
            <a:ext cx="8715436" cy="5929354"/>
          </a:xfrm>
        </p:spPr>
        <p:txBody>
          <a:bodyPr>
            <a:normAutofit fontScale="92500" lnSpcReduction="20000"/>
          </a:bodyPr>
          <a:lstStyle/>
          <a:p>
            <a:r>
              <a:rPr lang="en-GB" b="1" dirty="0" smtClean="0"/>
              <a:t>Universal early antepartum screening &amp; treatment with appropriate antibiotics.</a:t>
            </a:r>
          </a:p>
          <a:p>
            <a:r>
              <a:rPr lang="en-GB" b="1" dirty="0" smtClean="0"/>
              <a:t>Repeat  the screening test during the third trimester (at 28 to 32 weeks) &amp; again at delivery in women who are at high risk for syphilis. </a:t>
            </a:r>
          </a:p>
          <a:p>
            <a:r>
              <a:rPr lang="en-GB" b="1" i="1" dirty="0" smtClean="0"/>
              <a:t>Vertical transmission can occur at any stage of the disease. </a:t>
            </a:r>
          </a:p>
          <a:p>
            <a:r>
              <a:rPr lang="en-GB" b="1" i="1" dirty="0" smtClean="0"/>
              <a:t>Primary or secondary syphilis (50% ), early  latent (40%), Late latent (10 %), &amp;  Tertiary disease (10%). </a:t>
            </a:r>
          </a:p>
          <a:p>
            <a:pPr marL="514350" indent="-514350"/>
            <a:r>
              <a:rPr lang="en-GB" b="1" i="1" dirty="0" smtClean="0"/>
              <a:t>Ultrasound  of a fetus if maternal syphilis is diagnosed after 20 weeks of gestation to look for signs of </a:t>
            </a:r>
            <a:r>
              <a:rPr lang="en-GB" b="1" i="1" dirty="0" err="1" smtClean="0"/>
              <a:t>fetal</a:t>
            </a:r>
            <a:r>
              <a:rPr lang="en-GB" b="1" i="1" dirty="0" smtClean="0"/>
              <a:t> syphilis (</a:t>
            </a:r>
            <a:r>
              <a:rPr lang="en-GB" b="1" i="1" dirty="0" err="1" smtClean="0"/>
              <a:t>eg</a:t>
            </a:r>
            <a:r>
              <a:rPr lang="en-GB" b="1" i="1" dirty="0" smtClean="0"/>
              <a:t>, </a:t>
            </a:r>
            <a:r>
              <a:rPr lang="en-GB" b="1" i="1" dirty="0" err="1" smtClean="0"/>
              <a:t>hydrops</a:t>
            </a:r>
            <a:r>
              <a:rPr lang="en-GB" b="1" i="1" dirty="0" smtClean="0"/>
              <a:t> </a:t>
            </a:r>
            <a:r>
              <a:rPr lang="en-GB" b="1" i="1" dirty="0" err="1" smtClean="0"/>
              <a:t>fetalis</a:t>
            </a:r>
            <a:r>
              <a:rPr lang="en-GB" b="1" i="1" dirty="0" smtClean="0"/>
              <a:t>, </a:t>
            </a:r>
            <a:r>
              <a:rPr lang="en-GB" b="1" i="1" dirty="0" err="1" smtClean="0"/>
              <a:t>hepatosplenomegaly</a:t>
            </a:r>
            <a:r>
              <a:rPr lang="en-GB" b="1" i="1" dirty="0" smtClean="0"/>
              <a:t>, Amniotic  fluid infection, Placental involvement)</a:t>
            </a:r>
          </a:p>
          <a:p>
            <a:pPr marL="514350" indent="-514350"/>
            <a:endParaRPr lang="en-GB" b="1" i="1" dirty="0" smtClean="0"/>
          </a:p>
        </p:txBody>
      </p:sp>
      <p:sp>
        <p:nvSpPr>
          <p:cNvPr id="4" name="Date Placeholder 3"/>
          <p:cNvSpPr>
            <a:spLocks noGrp="1"/>
          </p:cNvSpPr>
          <p:nvPr>
            <p:ph type="dt" sz="half" idx="10"/>
          </p:nvPr>
        </p:nvSpPr>
        <p:spPr/>
        <p:txBody>
          <a:bodyPr/>
          <a:lstStyle/>
          <a:p>
            <a:fld id="{A6CF30A4-9407-404E-9345-643A1150388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179</a:t>
            </a:fld>
            <a:endParaRPr lang="en-US"/>
          </a:p>
        </p:txBody>
      </p:sp>
    </p:spTree>
    <p:extLst>
      <p:ext uri="{BB962C8B-B14F-4D97-AF65-F5344CB8AC3E}">
        <p14:creationId xmlns:p14="http://schemas.microsoft.com/office/powerpoint/2010/main" val="2148382336"/>
      </p:ext>
    </p:extLst>
  </p:cSld>
  <p:clrMapOvr>
    <a:masterClrMapping/>
  </p:clrMapOvr>
  <p:transition advTm="437"/>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p:txBody>
          <a:bodyPr/>
          <a:lstStyle/>
          <a:p>
            <a:r>
              <a:rPr lang="en-US" dirty="0" smtClean="0"/>
              <a:t>Diagnose </a:t>
            </a:r>
            <a:r>
              <a:rPr lang="en-US" dirty="0"/>
              <a:t>Hypertensive disorder during pregnancy </a:t>
            </a:r>
            <a:endParaRPr lang="en-US" dirty="0" smtClean="0"/>
          </a:p>
          <a:p>
            <a:r>
              <a:rPr lang="en-US" dirty="0" smtClean="0"/>
              <a:t>Manage </a:t>
            </a:r>
            <a:r>
              <a:rPr lang="en-US" dirty="0"/>
              <a:t>and/ or refer Hypertensive disorder during pregnancy</a:t>
            </a:r>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74017302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
            </a:r>
            <a:br>
              <a:rPr lang="en-US" dirty="0" smtClean="0"/>
            </a:br>
            <a:r>
              <a:rPr lang="en-US" dirty="0" smtClean="0"/>
              <a:t>Effect </a:t>
            </a:r>
            <a:r>
              <a:rPr lang="en-US" dirty="0"/>
              <a:t>of Syphilis on Pregnancy</a:t>
            </a:r>
            <a:br>
              <a:rPr lang="en-US" dirty="0"/>
            </a:br>
            <a:r>
              <a:rPr lang="en-US" dirty="0"/>
              <a:t/>
            </a:r>
            <a:br>
              <a:rPr lang="en-US" dirty="0"/>
            </a:b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a:t>
            </a:r>
            <a:r>
              <a:rPr lang="en-US" dirty="0"/>
              <a:t>more is the duration between infection and conception, the less is the </a:t>
            </a:r>
            <a:r>
              <a:rPr lang="en-US" dirty="0" err="1"/>
              <a:t>foetal</a:t>
            </a:r>
            <a:r>
              <a:rPr lang="en-US" dirty="0"/>
              <a:t> affection.</a:t>
            </a:r>
          </a:p>
          <a:p>
            <a:r>
              <a:rPr lang="en-US" dirty="0"/>
              <a:t>Abortion: of a dead </a:t>
            </a:r>
            <a:r>
              <a:rPr lang="en-US" dirty="0" err="1"/>
              <a:t>foetus</a:t>
            </a:r>
            <a:r>
              <a:rPr lang="en-US" dirty="0"/>
              <a:t> after the 4th month of pregnancy when the spirochetes can cross the placenta as the </a:t>
            </a:r>
            <a:r>
              <a:rPr lang="en-US" dirty="0" err="1"/>
              <a:t>cytotrophoblast</a:t>
            </a:r>
            <a:r>
              <a:rPr lang="en-US" dirty="0"/>
              <a:t> starts to disappear.</a:t>
            </a:r>
          </a:p>
          <a:p>
            <a:r>
              <a:rPr lang="en-US" dirty="0"/>
              <a:t>1.  </a:t>
            </a:r>
            <a:r>
              <a:rPr lang="en-US" dirty="0" smtClean="0"/>
              <a:t>Repeated </a:t>
            </a:r>
            <a:r>
              <a:rPr lang="en-US" dirty="0"/>
              <a:t>late abortions then premature or mature macerated still born then live born with congenital syphilis or developing it later on.</a:t>
            </a:r>
          </a:p>
          <a:p>
            <a:r>
              <a:rPr lang="en-US" dirty="0"/>
              <a:t>2.  </a:t>
            </a:r>
            <a:r>
              <a:rPr lang="en-US" dirty="0" smtClean="0"/>
              <a:t>Effect </a:t>
            </a:r>
            <a:r>
              <a:rPr lang="en-US" dirty="0"/>
              <a:t>of Pregnancy on Syphilis</a:t>
            </a:r>
          </a:p>
          <a:p>
            <a:r>
              <a:rPr lang="en-US" dirty="0"/>
              <a:t>Primary lesion which is the sign of early syphilis may be masked if infection occurs during pregnancy.</a:t>
            </a:r>
          </a:p>
          <a:p>
            <a:pPr marL="0" indent="0">
              <a:buNone/>
            </a:pPr>
            <a:endParaRPr lang="en-US" dirty="0"/>
          </a:p>
        </p:txBody>
      </p:sp>
      <p:sp>
        <p:nvSpPr>
          <p:cNvPr id="4" name="Date Placeholder 3"/>
          <p:cNvSpPr>
            <a:spLocks noGrp="1"/>
          </p:cNvSpPr>
          <p:nvPr>
            <p:ph type="dt" sz="half" idx="10"/>
          </p:nvPr>
        </p:nvSpPr>
        <p:spPr/>
        <p:txBody>
          <a:bodyPr/>
          <a:lstStyle/>
          <a:p>
            <a:fld id="{A9F855A0-33A0-4A1D-8BA1-10919D60F342}"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180</a:t>
            </a:fld>
            <a:endParaRPr lang="en-US"/>
          </a:p>
        </p:txBody>
      </p:sp>
    </p:spTree>
    <p:extLst>
      <p:ext uri="{BB962C8B-B14F-4D97-AF65-F5344CB8AC3E}">
        <p14:creationId xmlns:p14="http://schemas.microsoft.com/office/powerpoint/2010/main" val="961792993"/>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71480"/>
          </a:xfrm>
        </p:spPr>
        <p:txBody>
          <a:bodyPr>
            <a:normAutofit fontScale="90000"/>
          </a:bodyPr>
          <a:lstStyle/>
          <a:p>
            <a:r>
              <a:rPr lang="en-GB" b="1" i="1" dirty="0" smtClean="0"/>
              <a:t>Laboratory Findings</a:t>
            </a:r>
            <a:endParaRPr lang="en-GB" b="1" i="1" dirty="0"/>
          </a:p>
        </p:txBody>
      </p:sp>
      <p:sp>
        <p:nvSpPr>
          <p:cNvPr id="3" name="Content Placeholder 2"/>
          <p:cNvSpPr>
            <a:spLocks noGrp="1"/>
          </p:cNvSpPr>
          <p:nvPr>
            <p:ph idx="1"/>
          </p:nvPr>
        </p:nvSpPr>
        <p:spPr>
          <a:xfrm>
            <a:off x="214282" y="714356"/>
            <a:ext cx="8786874" cy="6000792"/>
          </a:xfrm>
        </p:spPr>
        <p:txBody>
          <a:bodyPr>
            <a:normAutofit fontScale="85000" lnSpcReduction="20000"/>
          </a:bodyPr>
          <a:lstStyle/>
          <a:p>
            <a:r>
              <a:rPr lang="en-GB" sz="3600" b="1" dirty="0" smtClean="0"/>
              <a:t>Dark -field examination of specimens from cutaneous lesions usually identifies</a:t>
            </a:r>
            <a:r>
              <a:rPr lang="en-GB" sz="4000" b="1" dirty="0" smtClean="0"/>
              <a:t> </a:t>
            </a:r>
            <a:r>
              <a:rPr lang="en-GB" sz="4000" b="1" i="1" dirty="0" smtClean="0"/>
              <a:t>T. </a:t>
            </a:r>
            <a:r>
              <a:rPr lang="en-GB" sz="3600" b="1" i="1" dirty="0" err="1" smtClean="0"/>
              <a:t>pallidum</a:t>
            </a:r>
            <a:r>
              <a:rPr lang="en-GB" sz="3600" b="1" dirty="0" smtClean="0"/>
              <a:t> </a:t>
            </a:r>
          </a:p>
          <a:p>
            <a:r>
              <a:rPr lang="en-GB" sz="3600" b="1" i="1" dirty="0" smtClean="0"/>
              <a:t>An </a:t>
            </a:r>
            <a:r>
              <a:rPr lang="en-GB" sz="3600" b="1" i="1" dirty="0" err="1" smtClean="0"/>
              <a:t>immunofluorescent</a:t>
            </a:r>
            <a:r>
              <a:rPr lang="en-GB" sz="3600" b="1" i="1" dirty="0" smtClean="0"/>
              <a:t> technique is now available for dried smears. </a:t>
            </a:r>
          </a:p>
          <a:p>
            <a:r>
              <a:rPr lang="en-GB" sz="3600" b="1" i="1" dirty="0" smtClean="0"/>
              <a:t>Silver staining for T. </a:t>
            </a:r>
            <a:r>
              <a:rPr lang="en-GB" sz="3600" b="1" i="1" dirty="0" err="1" smtClean="0"/>
              <a:t>pallidum</a:t>
            </a:r>
            <a:r>
              <a:rPr lang="en-GB" sz="3600" b="1" i="1" dirty="0" smtClean="0"/>
              <a:t> of biopsy specimens, placental sections, or autopsy material</a:t>
            </a:r>
            <a:r>
              <a:rPr lang="en-GB" sz="3600" b="1" i="1" dirty="0" smtClean="0">
                <a:sym typeface="Wingdings" pitchFamily="2" charset="2"/>
              </a:rPr>
              <a:t></a:t>
            </a:r>
            <a:r>
              <a:rPr lang="en-GB" sz="3600" b="1" i="1" dirty="0" smtClean="0"/>
              <a:t> confirm the diagnosis. </a:t>
            </a:r>
          </a:p>
          <a:p>
            <a:r>
              <a:rPr lang="en-GB" sz="3600" b="1" i="1" dirty="0" smtClean="0"/>
              <a:t>Motile spirochetes can be identified in amniotic fluid in women with syphilis &amp; IUFD. </a:t>
            </a:r>
          </a:p>
          <a:p>
            <a:r>
              <a:rPr lang="en-GB" sz="3600" b="1" i="1" dirty="0" smtClean="0"/>
              <a:t>PCR is extremely specific for detection of T. </a:t>
            </a:r>
            <a:r>
              <a:rPr lang="en-GB" sz="3600" b="1" i="1" dirty="0" err="1" smtClean="0"/>
              <a:t>pallidum</a:t>
            </a:r>
            <a:r>
              <a:rPr lang="en-GB" sz="3600" b="1" i="1" dirty="0" smtClean="0"/>
              <a:t> in amniotic fluid &amp; neonatal serum &amp; spinal fluid. </a:t>
            </a:r>
          </a:p>
          <a:p>
            <a:r>
              <a:rPr lang="en-GB" sz="3600" b="1" i="1" dirty="0" smtClean="0"/>
              <a:t>Multiplex PCR ( for T. </a:t>
            </a:r>
            <a:r>
              <a:rPr lang="en-GB" sz="3600" b="1" i="1" dirty="0" err="1" smtClean="0"/>
              <a:t>pallidum</a:t>
            </a:r>
            <a:r>
              <a:rPr lang="en-GB" sz="3600" b="1" i="1" dirty="0" smtClean="0"/>
              <a:t>, H </a:t>
            </a:r>
            <a:r>
              <a:rPr lang="en-GB" sz="3600" b="1" i="1" dirty="0" err="1" smtClean="0"/>
              <a:t>ducreyi</a:t>
            </a:r>
            <a:r>
              <a:rPr lang="en-GB" sz="3600" b="1" i="1" dirty="0" smtClean="0"/>
              <a:t>, &amp; herpes simplex </a:t>
            </a:r>
            <a:r>
              <a:rPr lang="en-GB" sz="3600" b="1" i="1" dirty="0" smtClean="0">
                <a:sym typeface="Wingdings" pitchFamily="2" charset="2"/>
              </a:rPr>
              <a:t></a:t>
            </a:r>
            <a:r>
              <a:rPr lang="en-GB" sz="3600" b="1" i="1" dirty="0" smtClean="0"/>
              <a:t>not yet  available)</a:t>
            </a:r>
          </a:p>
          <a:p>
            <a:endParaRPr lang="en-GB" sz="3600" b="1" i="1" dirty="0" smtClean="0"/>
          </a:p>
        </p:txBody>
      </p:sp>
      <p:sp>
        <p:nvSpPr>
          <p:cNvPr id="4" name="Date Placeholder 3"/>
          <p:cNvSpPr>
            <a:spLocks noGrp="1"/>
          </p:cNvSpPr>
          <p:nvPr>
            <p:ph type="dt" sz="half" idx="10"/>
          </p:nvPr>
        </p:nvSpPr>
        <p:spPr/>
        <p:txBody>
          <a:bodyPr/>
          <a:lstStyle/>
          <a:p>
            <a:fld id="{86EFE0A9-0382-4425-ACC6-50995FE7B072}"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181</a:t>
            </a:fld>
            <a:endParaRPr lang="en-US"/>
          </a:p>
        </p:txBody>
      </p:sp>
    </p:spTree>
    <p:extLst>
      <p:ext uri="{BB962C8B-B14F-4D97-AF65-F5344CB8AC3E}">
        <p14:creationId xmlns:p14="http://schemas.microsoft.com/office/powerpoint/2010/main" val="80459467"/>
      </p:ext>
    </p:extLst>
  </p:cSld>
  <p:clrMapOvr>
    <a:masterClrMapping/>
  </p:clrMapOvr>
  <p:transition advTm="936"/>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42918"/>
          </a:xfrm>
        </p:spPr>
        <p:txBody>
          <a:bodyPr>
            <a:noAutofit/>
          </a:bodyPr>
          <a:lstStyle/>
          <a:p>
            <a:r>
              <a:rPr lang="en-GB" sz="3600" b="1" i="1" dirty="0" smtClean="0"/>
              <a:t>                                            Nontreponemal Tests</a:t>
            </a:r>
            <a:endParaRPr lang="en-GB" sz="3600" b="1" i="1" dirty="0"/>
          </a:p>
        </p:txBody>
      </p:sp>
      <p:sp>
        <p:nvSpPr>
          <p:cNvPr id="3" name="Content Placeholder 2"/>
          <p:cNvSpPr>
            <a:spLocks noGrp="1"/>
          </p:cNvSpPr>
          <p:nvPr>
            <p:ph idx="1"/>
          </p:nvPr>
        </p:nvSpPr>
        <p:spPr>
          <a:xfrm>
            <a:off x="214282" y="642918"/>
            <a:ext cx="8572560" cy="6000792"/>
          </a:xfrm>
        </p:spPr>
        <p:txBody>
          <a:bodyPr>
            <a:normAutofit fontScale="92500" lnSpcReduction="20000"/>
          </a:bodyPr>
          <a:lstStyle/>
          <a:p>
            <a:r>
              <a:rPr lang="en-GB" b="1" dirty="0" smtClean="0"/>
              <a:t>VDRL slide test, Rapid  reagin test, &amp; Automated  reagin test. </a:t>
            </a:r>
            <a:r>
              <a:rPr lang="en-GB" b="1" i="1" dirty="0" smtClean="0"/>
              <a:t>Measure  reaginic antibody detected by highly purified </a:t>
            </a:r>
            <a:r>
              <a:rPr lang="en-GB" b="1" i="1" dirty="0" err="1" smtClean="0"/>
              <a:t>cardiolipin</a:t>
            </a:r>
            <a:r>
              <a:rPr lang="en-GB" b="1" i="1" dirty="0" smtClean="0"/>
              <a:t>-lecithin antigen. </a:t>
            </a:r>
          </a:p>
          <a:p>
            <a:r>
              <a:rPr lang="en-GB" b="1" i="1" dirty="0" smtClean="0"/>
              <a:t>Used  principally for syphilis screening they are relatively specific.</a:t>
            </a:r>
            <a:endParaRPr lang="en-GB" b="1" dirty="0" smtClean="0"/>
          </a:p>
          <a:p>
            <a:pPr marL="514350" indent="-514350"/>
            <a:r>
              <a:rPr lang="en-GB" b="1" i="1" dirty="0" smtClean="0"/>
              <a:t>VDRL will be positive 3–6 weeks after infection, or 2–3 weeks after the appearance of the primary lesion; almost invariably positive in the secondary stage.</a:t>
            </a:r>
          </a:p>
          <a:p>
            <a:pPr marL="514350" indent="-514350"/>
            <a:r>
              <a:rPr lang="en-GB" b="1" i="1" dirty="0" smtClean="0"/>
              <a:t> The VDRL titer is usually high in secondary syphilis &amp; lower or even nil in late forms of syphilis.</a:t>
            </a:r>
          </a:p>
          <a:p>
            <a:pPr marL="514350" indent="-514350"/>
            <a:r>
              <a:rPr lang="en-GB" b="1" i="1" dirty="0" smtClean="0"/>
              <a:t>Satisfactory  therapeutic progress</a:t>
            </a:r>
            <a:r>
              <a:rPr lang="en-GB" b="1" i="1" dirty="0" smtClean="0">
                <a:sym typeface="Wingdings" pitchFamily="2" charset="2"/>
              </a:rPr>
              <a:t> </a:t>
            </a:r>
            <a:r>
              <a:rPr lang="en-GB" b="1" i="1" dirty="0" smtClean="0"/>
              <a:t>4X ↓ titer in treated early syphilis or a falling or stable titer in latent or late syphilis.</a:t>
            </a:r>
          </a:p>
          <a:p>
            <a:endParaRPr lang="en-GB" b="1" dirty="0" smtClean="0"/>
          </a:p>
          <a:p>
            <a:pPr marL="514350" indent="-514350">
              <a:buNone/>
            </a:pPr>
            <a:endParaRPr lang="en-GB" b="1" dirty="0" smtClean="0"/>
          </a:p>
          <a:p>
            <a:pPr marL="514350" indent="-514350">
              <a:buNone/>
            </a:pPr>
            <a:endParaRPr lang="en-GB" b="1" i="1" dirty="0"/>
          </a:p>
        </p:txBody>
      </p:sp>
      <p:sp>
        <p:nvSpPr>
          <p:cNvPr id="4" name="Date Placeholder 3"/>
          <p:cNvSpPr>
            <a:spLocks noGrp="1"/>
          </p:cNvSpPr>
          <p:nvPr>
            <p:ph type="dt" sz="half" idx="10"/>
          </p:nvPr>
        </p:nvSpPr>
        <p:spPr/>
        <p:txBody>
          <a:bodyPr/>
          <a:lstStyle/>
          <a:p>
            <a:fld id="{D70DD5B0-DA20-4A53-A95C-871B4217648F}"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182</a:t>
            </a:fld>
            <a:endParaRPr lang="en-US"/>
          </a:p>
        </p:txBody>
      </p:sp>
    </p:spTree>
    <p:extLst>
      <p:ext uri="{BB962C8B-B14F-4D97-AF65-F5344CB8AC3E}">
        <p14:creationId xmlns:p14="http://schemas.microsoft.com/office/powerpoint/2010/main" val="2283062417"/>
      </p:ext>
    </p:extLst>
  </p:cSld>
  <p:clrMapOvr>
    <a:masterClrMapping/>
  </p:clrMapOvr>
  <p:transition advTm="483"/>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14356"/>
          </a:xfrm>
        </p:spPr>
        <p:txBody>
          <a:bodyPr>
            <a:normAutofit fontScale="90000"/>
          </a:bodyPr>
          <a:lstStyle/>
          <a:p>
            <a:r>
              <a:rPr lang="en-GB" b="1" i="1" dirty="0" smtClean="0"/>
              <a:t>                        </a:t>
            </a:r>
            <a:r>
              <a:rPr lang="en-GB" sz="4000" b="1" i="1" dirty="0" err="1" smtClean="0"/>
              <a:t>Treponemal</a:t>
            </a:r>
            <a:r>
              <a:rPr lang="en-GB" sz="4000" b="1" i="1" dirty="0" smtClean="0"/>
              <a:t> Antibody Tests</a:t>
            </a:r>
            <a:endParaRPr lang="en-GB" sz="4000" b="1" i="1" dirty="0"/>
          </a:p>
        </p:txBody>
      </p:sp>
      <p:sp>
        <p:nvSpPr>
          <p:cNvPr id="3" name="Content Placeholder 2"/>
          <p:cNvSpPr>
            <a:spLocks noGrp="1"/>
          </p:cNvSpPr>
          <p:nvPr>
            <p:ph idx="1"/>
          </p:nvPr>
        </p:nvSpPr>
        <p:spPr>
          <a:xfrm>
            <a:off x="285720" y="785794"/>
            <a:ext cx="8643998" cy="5715040"/>
          </a:xfrm>
        </p:spPr>
        <p:txBody>
          <a:bodyPr>
            <a:normAutofit/>
          </a:bodyPr>
          <a:lstStyle/>
          <a:p>
            <a:r>
              <a:rPr lang="en-GB" b="1" dirty="0" smtClean="0"/>
              <a:t>Detect antibody against </a:t>
            </a:r>
            <a:r>
              <a:rPr lang="en-GB" b="1" i="1" dirty="0" err="1" smtClean="0"/>
              <a:t>Treponema</a:t>
            </a:r>
            <a:r>
              <a:rPr lang="en-GB" b="1" dirty="0" smtClean="0"/>
              <a:t> spirochetes </a:t>
            </a:r>
          </a:p>
          <a:p>
            <a:pPr marL="514350" indent="-514350">
              <a:buFont typeface="+mj-lt"/>
              <a:buAutoNum type="arabicPeriod"/>
            </a:pPr>
            <a:r>
              <a:rPr lang="en-GB" b="1" i="1" dirty="0" smtClean="0"/>
              <a:t>Fluorescent  </a:t>
            </a:r>
            <a:r>
              <a:rPr lang="en-GB" b="1" i="1" dirty="0" err="1" smtClean="0"/>
              <a:t>treponemal</a:t>
            </a:r>
            <a:r>
              <a:rPr lang="en-GB" b="1" i="1" dirty="0" smtClean="0"/>
              <a:t> antibody-absorption (FTA-ABS) </a:t>
            </a:r>
            <a:r>
              <a:rPr lang="en-GB" b="1" dirty="0" smtClean="0"/>
              <a:t>test</a:t>
            </a:r>
          </a:p>
          <a:p>
            <a:pPr marL="514350" indent="-514350">
              <a:buFont typeface="+mj-lt"/>
              <a:buAutoNum type="arabicPeriod"/>
            </a:pPr>
            <a:r>
              <a:rPr lang="en-GB" b="1" dirty="0" err="1" smtClean="0"/>
              <a:t>Microhemagglutination</a:t>
            </a:r>
            <a:r>
              <a:rPr lang="en-GB" b="1" dirty="0" smtClean="0"/>
              <a:t> assay for </a:t>
            </a:r>
            <a:r>
              <a:rPr lang="en-GB" b="1" i="1" dirty="0" err="1" smtClean="0"/>
              <a:t>Treponema</a:t>
            </a:r>
            <a:r>
              <a:rPr lang="en-GB" b="1" i="1" dirty="0" smtClean="0"/>
              <a:t> </a:t>
            </a:r>
            <a:r>
              <a:rPr lang="en-GB" b="1" i="1" dirty="0" err="1" smtClean="0"/>
              <a:t>pallidum</a:t>
            </a:r>
            <a:r>
              <a:rPr lang="en-GB" b="1" dirty="0" smtClean="0"/>
              <a:t> (MHA-TP). </a:t>
            </a:r>
          </a:p>
          <a:p>
            <a:r>
              <a:rPr lang="en-GB" b="1" dirty="0" smtClean="0"/>
              <a:t>Both tests are more sensitive &amp; specific than </a:t>
            </a:r>
            <a:r>
              <a:rPr lang="en-GB" b="1" dirty="0" err="1" smtClean="0"/>
              <a:t>nontreponemal</a:t>
            </a:r>
            <a:r>
              <a:rPr lang="en-GB" b="1" dirty="0" smtClean="0"/>
              <a:t> tests</a:t>
            </a:r>
          </a:p>
          <a:p>
            <a:r>
              <a:rPr lang="en-GB" b="1" dirty="0" smtClean="0"/>
              <a:t>Remain positive despite therapy &amp; are not given in titers or used to follow serologic response to treatment.</a:t>
            </a:r>
            <a:endParaRPr lang="en-GB" b="1" dirty="0"/>
          </a:p>
        </p:txBody>
      </p:sp>
      <p:sp>
        <p:nvSpPr>
          <p:cNvPr id="4" name="Date Placeholder 3"/>
          <p:cNvSpPr>
            <a:spLocks noGrp="1"/>
          </p:cNvSpPr>
          <p:nvPr>
            <p:ph type="dt" sz="half" idx="10"/>
          </p:nvPr>
        </p:nvSpPr>
        <p:spPr/>
        <p:txBody>
          <a:bodyPr/>
          <a:lstStyle/>
          <a:p>
            <a:fld id="{9D65A732-D167-46F5-AD0B-1CF44800A3E0}"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183</a:t>
            </a:fld>
            <a:endParaRPr lang="en-US"/>
          </a:p>
        </p:txBody>
      </p:sp>
    </p:spTree>
    <p:extLst>
      <p:ext uri="{BB962C8B-B14F-4D97-AF65-F5344CB8AC3E}">
        <p14:creationId xmlns:p14="http://schemas.microsoft.com/office/powerpoint/2010/main" val="682596187"/>
      </p:ext>
    </p:extLst>
  </p:cSld>
  <p:clrMapOvr>
    <a:masterClrMapping/>
  </p:clrMapOvr>
  <p:transition advTm="936"/>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57232"/>
          </a:xfrm>
        </p:spPr>
        <p:txBody>
          <a:bodyPr>
            <a:noAutofit/>
          </a:bodyPr>
          <a:lstStyle/>
          <a:p>
            <a:r>
              <a:rPr lang="en-GB" sz="3200" b="1" dirty="0" smtClean="0"/>
              <a:t>                    Sensitivity of Serologic Tests in Untreated Syphilis</a:t>
            </a:r>
            <a:endParaRPr lang="en-GB" sz="3200" dirty="0"/>
          </a:p>
        </p:txBody>
      </p:sp>
      <p:pic>
        <p:nvPicPr>
          <p:cNvPr id="9218" name="Picture 2"/>
          <p:cNvPicPr>
            <a:picLocks noGrp="1" noChangeAspect="1" noChangeArrowheads="1"/>
          </p:cNvPicPr>
          <p:nvPr>
            <p:ph idx="1"/>
          </p:nvPr>
        </p:nvPicPr>
        <p:blipFill>
          <a:blip r:embed="rId3"/>
          <a:srcRect/>
          <a:stretch>
            <a:fillRect/>
          </a:stretch>
        </p:blipFill>
        <p:spPr bwMode="auto">
          <a:xfrm>
            <a:off x="214282" y="1000108"/>
            <a:ext cx="8715436" cy="5500726"/>
          </a:xfrm>
          <a:prstGeom prst="rect">
            <a:avLst/>
          </a:prstGeom>
          <a:noFill/>
          <a:ln w="9525">
            <a:noFill/>
            <a:miter lim="800000"/>
            <a:headEnd/>
            <a:tailEnd/>
          </a:ln>
          <a:effectLst/>
        </p:spPr>
      </p:pic>
      <p:sp>
        <p:nvSpPr>
          <p:cNvPr id="3" name="Date Placeholder 2"/>
          <p:cNvSpPr>
            <a:spLocks noGrp="1"/>
          </p:cNvSpPr>
          <p:nvPr>
            <p:ph type="dt" sz="half" idx="10"/>
          </p:nvPr>
        </p:nvSpPr>
        <p:spPr/>
        <p:txBody>
          <a:bodyPr/>
          <a:lstStyle/>
          <a:p>
            <a:fld id="{ABB2E507-C4A5-4860-8E13-712B72F0AE71}"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184</a:t>
            </a:fld>
            <a:endParaRPr lang="en-US"/>
          </a:p>
        </p:txBody>
      </p:sp>
    </p:spTree>
    <p:extLst>
      <p:ext uri="{BB962C8B-B14F-4D97-AF65-F5344CB8AC3E}">
        <p14:creationId xmlns:p14="http://schemas.microsoft.com/office/powerpoint/2010/main" val="1165969106"/>
      </p:ext>
    </p:extLst>
  </p:cSld>
  <p:clrMapOvr>
    <a:masterClrMapping/>
  </p:clrMapOvr>
  <p:transition advTm="1248"/>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71480"/>
          </a:xfrm>
        </p:spPr>
        <p:txBody>
          <a:bodyPr>
            <a:normAutofit fontScale="90000"/>
          </a:bodyPr>
          <a:lstStyle/>
          <a:p>
            <a:r>
              <a:rPr lang="en-GB" sz="4000" b="1" i="1" dirty="0" smtClean="0"/>
              <a:t/>
            </a:r>
            <a:br>
              <a:rPr lang="en-GB" sz="4000" b="1" i="1" dirty="0" smtClean="0"/>
            </a:br>
            <a:r>
              <a:rPr lang="en-GB" sz="4000" b="1" i="1" dirty="0" smtClean="0"/>
              <a:t>                                      Treatment of </a:t>
            </a:r>
            <a:r>
              <a:rPr lang="en-GB" sz="4000" b="1" i="1" dirty="0" err="1" smtClean="0"/>
              <a:t>syphylis</a:t>
            </a:r>
            <a:r>
              <a:rPr lang="en-GB" dirty="0" smtClean="0"/>
              <a:t/>
            </a:r>
            <a:br>
              <a:rPr lang="en-GB" dirty="0" smtClean="0"/>
            </a:br>
            <a:endParaRPr lang="en-GB" dirty="0"/>
          </a:p>
        </p:txBody>
      </p:sp>
      <p:sp>
        <p:nvSpPr>
          <p:cNvPr id="3" name="Content Placeholder 2"/>
          <p:cNvSpPr>
            <a:spLocks noGrp="1"/>
          </p:cNvSpPr>
          <p:nvPr>
            <p:ph idx="1"/>
          </p:nvPr>
        </p:nvSpPr>
        <p:spPr>
          <a:xfrm>
            <a:off x="214282" y="571480"/>
            <a:ext cx="8929718" cy="6000792"/>
          </a:xfrm>
        </p:spPr>
        <p:txBody>
          <a:bodyPr>
            <a:normAutofit fontScale="92500" lnSpcReduction="10000"/>
          </a:bodyPr>
          <a:lstStyle/>
          <a:p>
            <a:pPr>
              <a:buNone/>
            </a:pPr>
            <a:r>
              <a:rPr lang="en-GB" b="1" i="1" dirty="0" err="1" smtClean="0"/>
              <a:t>A.Early</a:t>
            </a:r>
            <a:r>
              <a:rPr lang="en-GB" b="1" i="1" dirty="0" smtClean="0"/>
              <a:t> Syphilis &amp;Contacts</a:t>
            </a:r>
          </a:p>
          <a:p>
            <a:pPr>
              <a:buNone/>
            </a:pPr>
            <a:r>
              <a:rPr lang="en-GB" b="1" i="1" dirty="0" err="1" smtClean="0"/>
              <a:t>B.Primary</a:t>
            </a:r>
            <a:r>
              <a:rPr lang="en-GB" b="1" i="1" dirty="0" smtClean="0"/>
              <a:t>, secondary, &amp; early latent syphilis (&lt;1 year's duration):</a:t>
            </a:r>
          </a:p>
          <a:p>
            <a:pPr>
              <a:buNone/>
            </a:pPr>
            <a:r>
              <a:rPr lang="en-GB" b="1" i="1" dirty="0" smtClean="0"/>
              <a:t>1. </a:t>
            </a:r>
            <a:r>
              <a:rPr lang="en-GB" b="1" i="1" dirty="0" err="1" smtClean="0"/>
              <a:t>Benzathine</a:t>
            </a:r>
            <a:r>
              <a:rPr lang="en-GB" b="1" i="1" dirty="0" smtClean="0"/>
              <a:t> penicillin G 2.4 million units IM once. </a:t>
            </a:r>
          </a:p>
          <a:p>
            <a:pPr>
              <a:buNone/>
            </a:pPr>
            <a:r>
              <a:rPr lang="en-GB" b="1" i="1" dirty="0" smtClean="0"/>
              <a:t>2. Tetracycline hydrochloride 500 mg orally 4 times daily or 100 mg </a:t>
            </a:r>
            <a:r>
              <a:rPr lang="en-GB" b="1" i="1" dirty="0" err="1" smtClean="0"/>
              <a:t>Doxycycline</a:t>
            </a:r>
            <a:r>
              <a:rPr lang="en-GB" b="1" i="1" dirty="0" smtClean="0"/>
              <a:t> twice daily for 14 days, for </a:t>
            </a:r>
            <a:r>
              <a:rPr lang="en-GB" b="1" i="1" dirty="0" err="1" smtClean="0"/>
              <a:t>nonpregnant</a:t>
            </a:r>
            <a:r>
              <a:rPr lang="en-GB" b="1" i="1" dirty="0" smtClean="0"/>
              <a:t> penicillin-allergic patients. </a:t>
            </a:r>
          </a:p>
          <a:p>
            <a:r>
              <a:rPr lang="en-GB" b="1" i="1" dirty="0" smtClean="0"/>
              <a:t>Erythromycin </a:t>
            </a:r>
            <a:r>
              <a:rPr lang="en-GB" b="1" i="1" dirty="0" err="1" smtClean="0"/>
              <a:t>estolate</a:t>
            </a:r>
            <a:r>
              <a:rPr lang="en-GB" b="1" i="1" dirty="0" smtClean="0"/>
              <a:t> should not be administered to pregnant women because of potential drug-related </a:t>
            </a:r>
            <a:r>
              <a:rPr lang="en-GB" b="1" i="1" dirty="0" err="1" smtClean="0"/>
              <a:t>hepatotoxicity</a:t>
            </a:r>
            <a:r>
              <a:rPr lang="en-GB" b="1" i="1" dirty="0" smtClean="0"/>
              <a:t>.</a:t>
            </a:r>
          </a:p>
          <a:p>
            <a:r>
              <a:rPr lang="en-GB" b="1" i="1" dirty="0" smtClean="0"/>
              <a:t>Ceftriaxone 1 g daily IM or IV for 8–10 days may be effective, but data on this regimen are limited.</a:t>
            </a:r>
          </a:p>
        </p:txBody>
      </p:sp>
      <p:sp>
        <p:nvSpPr>
          <p:cNvPr id="4" name="Date Placeholder 3"/>
          <p:cNvSpPr>
            <a:spLocks noGrp="1"/>
          </p:cNvSpPr>
          <p:nvPr>
            <p:ph type="dt" sz="half" idx="10"/>
          </p:nvPr>
        </p:nvSpPr>
        <p:spPr/>
        <p:txBody>
          <a:bodyPr/>
          <a:lstStyle/>
          <a:p>
            <a:fld id="{1882ED7F-6E1A-4A21-B070-A319FC02FE7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185</a:t>
            </a:fld>
            <a:endParaRPr lang="en-US"/>
          </a:p>
        </p:txBody>
      </p:sp>
    </p:spTree>
    <p:extLst>
      <p:ext uri="{BB962C8B-B14F-4D97-AF65-F5344CB8AC3E}">
        <p14:creationId xmlns:p14="http://schemas.microsoft.com/office/powerpoint/2010/main" val="3246890171"/>
      </p:ext>
    </p:extLst>
  </p:cSld>
  <p:clrMapOvr>
    <a:masterClrMapping/>
  </p:clrMapOvr>
  <p:transition advTm="1217"/>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71480"/>
          </a:xfrm>
        </p:spPr>
        <p:txBody>
          <a:bodyPr>
            <a:normAutofit fontScale="90000"/>
          </a:bodyPr>
          <a:lstStyle/>
          <a:p>
            <a:r>
              <a:rPr lang="en-GB" b="1" i="1" dirty="0" smtClean="0"/>
              <a:t>                                               Treatment----</a:t>
            </a:r>
            <a:endParaRPr lang="en-GB" b="1" i="1" dirty="0"/>
          </a:p>
        </p:txBody>
      </p:sp>
      <p:sp>
        <p:nvSpPr>
          <p:cNvPr id="3" name="Content Placeholder 2"/>
          <p:cNvSpPr>
            <a:spLocks noGrp="1"/>
          </p:cNvSpPr>
          <p:nvPr>
            <p:ph idx="1"/>
          </p:nvPr>
        </p:nvSpPr>
        <p:spPr>
          <a:xfrm>
            <a:off x="214282" y="714356"/>
            <a:ext cx="8929718" cy="5929354"/>
          </a:xfrm>
        </p:spPr>
        <p:txBody>
          <a:bodyPr>
            <a:normAutofit fontScale="92500" lnSpcReduction="10000"/>
          </a:bodyPr>
          <a:lstStyle/>
          <a:p>
            <a:r>
              <a:rPr lang="en-GB" b="1" i="1" dirty="0" smtClean="0"/>
              <a:t>Ceftriaxone 1 g daily IM or IV for 8–10 days may be effective, but data on this regimen are limited </a:t>
            </a:r>
          </a:p>
          <a:p>
            <a:pPr>
              <a:buNone/>
            </a:pPr>
            <a:r>
              <a:rPr lang="en-GB" b="1" i="1" dirty="0" smtClean="0"/>
              <a:t>C. Late Syphilis:  Includes latent syphilis of indeterminate duration or &gt; 1 year's duration, except </a:t>
            </a:r>
            <a:r>
              <a:rPr lang="en-GB" b="1" i="1" dirty="0" err="1" smtClean="0"/>
              <a:t>neurosyphilis</a:t>
            </a:r>
            <a:r>
              <a:rPr lang="en-GB" b="1" i="1" dirty="0" smtClean="0"/>
              <a:t>.</a:t>
            </a:r>
          </a:p>
          <a:p>
            <a:pPr>
              <a:buNone/>
            </a:pPr>
            <a:r>
              <a:rPr lang="en-GB" b="1" i="1" dirty="0" smtClean="0"/>
              <a:t>1. </a:t>
            </a:r>
            <a:r>
              <a:rPr lang="en-GB" b="1" i="1" dirty="0" err="1" smtClean="0"/>
              <a:t>Benzathine</a:t>
            </a:r>
            <a:r>
              <a:rPr lang="en-GB" b="1" i="1" dirty="0" smtClean="0"/>
              <a:t> penicillin G 2.4 million units IM weekly for 3 successive weeks (7.2 million units total). </a:t>
            </a:r>
          </a:p>
          <a:p>
            <a:pPr>
              <a:buNone/>
            </a:pPr>
            <a:r>
              <a:rPr lang="en-GB" b="1" i="1" dirty="0" smtClean="0"/>
              <a:t>2. Tetracycline hydrochloride 500 mg PO QID or </a:t>
            </a:r>
            <a:r>
              <a:rPr lang="en-GB" b="1" i="1" dirty="0" err="1" smtClean="0"/>
              <a:t>Doxycycline</a:t>
            </a:r>
            <a:r>
              <a:rPr lang="en-GB" b="1" i="1" dirty="0" smtClean="0"/>
              <a:t> 100 mg PO BID for 14 days, for penicillin-allergic patients.</a:t>
            </a:r>
          </a:p>
          <a:p>
            <a:pPr>
              <a:buNone/>
            </a:pPr>
            <a:r>
              <a:rPr lang="en-GB" b="1" i="1" dirty="0" smtClean="0"/>
              <a:t>D.</a:t>
            </a:r>
            <a:r>
              <a:rPr lang="en-GB" dirty="0" smtClean="0"/>
              <a:t> </a:t>
            </a:r>
            <a:r>
              <a:rPr lang="en-GB" b="1" i="1" dirty="0" smtClean="0"/>
              <a:t>Syphilis in Pregnancy: as above</a:t>
            </a:r>
            <a:r>
              <a:rPr lang="en-GB" dirty="0" smtClean="0"/>
              <a:t> </a:t>
            </a:r>
            <a:r>
              <a:rPr lang="en-GB" b="1" i="1" dirty="0" smtClean="0"/>
              <a:t>except that tetracycline or erythromycin is not recommended.</a:t>
            </a:r>
          </a:p>
          <a:p>
            <a:pPr>
              <a:buNone/>
            </a:pPr>
            <a:endParaRPr lang="en-GB" b="1" i="1" dirty="0" smtClean="0"/>
          </a:p>
          <a:p>
            <a:pPr>
              <a:buNone/>
            </a:pPr>
            <a:endParaRPr lang="en-GB" b="1" i="1" dirty="0" smtClean="0"/>
          </a:p>
          <a:p>
            <a:pPr>
              <a:buNone/>
            </a:pPr>
            <a:endParaRPr lang="en-GB" b="1" i="1" dirty="0" smtClean="0"/>
          </a:p>
          <a:p>
            <a:endParaRPr lang="en-GB" dirty="0"/>
          </a:p>
        </p:txBody>
      </p:sp>
      <p:sp>
        <p:nvSpPr>
          <p:cNvPr id="4" name="Date Placeholder 3"/>
          <p:cNvSpPr>
            <a:spLocks noGrp="1"/>
          </p:cNvSpPr>
          <p:nvPr>
            <p:ph type="dt" sz="half" idx="10"/>
          </p:nvPr>
        </p:nvSpPr>
        <p:spPr/>
        <p:txBody>
          <a:bodyPr/>
          <a:lstStyle/>
          <a:p>
            <a:fld id="{A3FC1949-8DE9-4172-A312-2647E6EEDD59}"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186</a:t>
            </a:fld>
            <a:endParaRPr lang="en-US"/>
          </a:p>
        </p:txBody>
      </p:sp>
    </p:spTree>
    <p:extLst>
      <p:ext uri="{BB962C8B-B14F-4D97-AF65-F5344CB8AC3E}">
        <p14:creationId xmlns:p14="http://schemas.microsoft.com/office/powerpoint/2010/main" val="2416395161"/>
      </p:ext>
    </p:extLst>
  </p:cSld>
  <p:clrMapOvr>
    <a:masterClrMapping/>
  </p:clrMapOvr>
  <p:transition advTm="764"/>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500042"/>
          </a:xfrm>
        </p:spPr>
        <p:txBody>
          <a:bodyPr>
            <a:normAutofit fontScale="90000"/>
          </a:bodyPr>
          <a:lstStyle/>
          <a:p>
            <a:r>
              <a:rPr lang="en-GB" b="1" i="1" dirty="0" smtClean="0"/>
              <a:t>                                             Treatment----</a:t>
            </a:r>
            <a:endParaRPr lang="en-GB" dirty="0"/>
          </a:p>
        </p:txBody>
      </p:sp>
      <p:sp>
        <p:nvSpPr>
          <p:cNvPr id="3" name="Content Placeholder 2"/>
          <p:cNvSpPr>
            <a:spLocks noGrp="1"/>
          </p:cNvSpPr>
          <p:nvPr>
            <p:ph idx="1"/>
          </p:nvPr>
        </p:nvSpPr>
        <p:spPr>
          <a:xfrm>
            <a:off x="142844" y="571480"/>
            <a:ext cx="9001156" cy="6286520"/>
          </a:xfrm>
        </p:spPr>
        <p:txBody>
          <a:bodyPr>
            <a:normAutofit fontScale="92500" lnSpcReduction="10000"/>
          </a:bodyPr>
          <a:lstStyle/>
          <a:p>
            <a:r>
              <a:rPr lang="en-GB" b="1" dirty="0" smtClean="0"/>
              <a:t>If serologic tests are equivocal (</a:t>
            </a:r>
            <a:r>
              <a:rPr lang="en-GB" b="1" dirty="0" err="1" smtClean="0"/>
              <a:t>eg</a:t>
            </a:r>
            <a:r>
              <a:rPr lang="en-GB" b="1" dirty="0" smtClean="0"/>
              <a:t>, possible biologic false-positive result), treat early &amp; give the second dose of IM  2.4 million units of penicillin</a:t>
            </a:r>
          </a:p>
          <a:p>
            <a:pPr>
              <a:buNone/>
            </a:pPr>
            <a:r>
              <a:rPr lang="en-GB" b="1" dirty="0" smtClean="0"/>
              <a:t>E. Congenital Syphilis is prevented with adequate maternal treatment before 16–18 weeks' gestation</a:t>
            </a:r>
          </a:p>
          <a:p>
            <a:r>
              <a:rPr lang="en-GB" b="1" dirty="0" smtClean="0"/>
              <a:t>Treatment after 16–18 weeks may arrest </a:t>
            </a:r>
            <a:r>
              <a:rPr lang="en-GB" b="1" dirty="0" err="1" smtClean="0"/>
              <a:t>fetal</a:t>
            </a:r>
            <a:r>
              <a:rPr lang="en-GB" b="1" dirty="0" smtClean="0"/>
              <a:t> syphilitic infection, but some stigmata may remain.</a:t>
            </a:r>
          </a:p>
          <a:p>
            <a:pPr marL="514350" indent="-514350">
              <a:buAutoNum type="arabicPeriod"/>
            </a:pPr>
            <a:r>
              <a:rPr lang="en-GB" b="1" dirty="0" smtClean="0"/>
              <a:t>For asymptomatic infants without </a:t>
            </a:r>
            <a:r>
              <a:rPr lang="en-GB" b="1" dirty="0" err="1" smtClean="0"/>
              <a:t>neurosyphilis</a:t>
            </a:r>
            <a:r>
              <a:rPr lang="en-GB" b="1" dirty="0" smtClean="0">
                <a:sym typeface="Wingdings" pitchFamily="2" charset="2"/>
              </a:rPr>
              <a:t>: </a:t>
            </a:r>
            <a:r>
              <a:rPr lang="en-GB" b="1" dirty="0" err="1" smtClean="0"/>
              <a:t>Benzathine</a:t>
            </a:r>
            <a:r>
              <a:rPr lang="en-GB" b="1" dirty="0" smtClean="0"/>
              <a:t> penicillin G 50,000 U/kg IM stat</a:t>
            </a:r>
          </a:p>
          <a:p>
            <a:pPr marL="514350" indent="-514350">
              <a:buAutoNum type="arabicPeriod"/>
            </a:pPr>
            <a:r>
              <a:rPr lang="en-GB" b="1" dirty="0" smtClean="0"/>
              <a:t>For  symptomatic infants or those with </a:t>
            </a:r>
            <a:r>
              <a:rPr lang="en-GB" b="1" dirty="0" err="1" smtClean="0"/>
              <a:t>neurosyphilis</a:t>
            </a:r>
            <a:endParaRPr lang="en-GB" b="1" dirty="0" smtClean="0"/>
          </a:p>
          <a:p>
            <a:pPr marL="514350" indent="-514350">
              <a:buNone/>
            </a:pPr>
            <a:r>
              <a:rPr lang="en-GB" b="1" dirty="0" smtClean="0"/>
              <a:t>Aqueous crystalline penicillin G 50,000 U/kg IV every 8–12 hours, or procaine penicillin G 50,000 U/kg IM/day for 10–14 days. </a:t>
            </a:r>
          </a:p>
          <a:p>
            <a:pPr marL="514350" indent="-514350">
              <a:buNone/>
            </a:pPr>
            <a:endParaRPr lang="en-GB" b="1" dirty="0"/>
          </a:p>
        </p:txBody>
      </p:sp>
      <p:sp>
        <p:nvSpPr>
          <p:cNvPr id="4" name="Date Placeholder 3"/>
          <p:cNvSpPr>
            <a:spLocks noGrp="1"/>
          </p:cNvSpPr>
          <p:nvPr>
            <p:ph type="dt" sz="half" idx="10"/>
          </p:nvPr>
        </p:nvSpPr>
        <p:spPr/>
        <p:txBody>
          <a:bodyPr/>
          <a:lstStyle/>
          <a:p>
            <a:fld id="{13F233DA-CC51-4B2A-87F0-C8600AFEE44B}"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187</a:t>
            </a:fld>
            <a:endParaRPr lang="en-US"/>
          </a:p>
        </p:txBody>
      </p:sp>
    </p:spTree>
    <p:extLst>
      <p:ext uri="{BB962C8B-B14F-4D97-AF65-F5344CB8AC3E}">
        <p14:creationId xmlns:p14="http://schemas.microsoft.com/office/powerpoint/2010/main" val="2649914031"/>
      </p:ext>
    </p:extLst>
  </p:cSld>
  <p:clrMapOvr>
    <a:masterClrMapping/>
  </p:clrMapOvr>
  <p:transition advTm="764"/>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42918"/>
          </a:xfrm>
        </p:spPr>
        <p:txBody>
          <a:bodyPr>
            <a:normAutofit/>
          </a:bodyPr>
          <a:lstStyle/>
          <a:p>
            <a:r>
              <a:rPr lang="en-GB" sz="3200" b="1" i="1" dirty="0" smtClean="0"/>
              <a:t>                             Recommended Treatment of Syphilis</a:t>
            </a:r>
            <a:endParaRPr lang="en-GB" sz="3200" b="1" i="1" dirty="0"/>
          </a:p>
        </p:txBody>
      </p:sp>
      <p:pic>
        <p:nvPicPr>
          <p:cNvPr id="10242" name="Picture 2"/>
          <p:cNvPicPr>
            <a:picLocks noGrp="1" noChangeAspect="1" noChangeArrowheads="1"/>
          </p:cNvPicPr>
          <p:nvPr>
            <p:ph idx="1"/>
          </p:nvPr>
        </p:nvPicPr>
        <p:blipFill>
          <a:blip r:embed="rId3"/>
          <a:srcRect/>
          <a:stretch>
            <a:fillRect/>
          </a:stretch>
        </p:blipFill>
        <p:spPr bwMode="auto">
          <a:xfrm>
            <a:off x="285720" y="642918"/>
            <a:ext cx="8858280" cy="6000792"/>
          </a:xfrm>
          <a:prstGeom prst="rect">
            <a:avLst/>
          </a:prstGeom>
          <a:noFill/>
          <a:ln w="9525">
            <a:noFill/>
            <a:miter lim="800000"/>
            <a:headEnd/>
            <a:tailEnd/>
          </a:ln>
          <a:effectLst/>
        </p:spPr>
      </p:pic>
      <p:sp>
        <p:nvSpPr>
          <p:cNvPr id="3" name="Date Placeholder 2"/>
          <p:cNvSpPr>
            <a:spLocks noGrp="1"/>
          </p:cNvSpPr>
          <p:nvPr>
            <p:ph type="dt" sz="half" idx="10"/>
          </p:nvPr>
        </p:nvSpPr>
        <p:spPr/>
        <p:txBody>
          <a:bodyPr/>
          <a:lstStyle/>
          <a:p>
            <a:fld id="{05F67E3E-CC6B-4651-9222-BADEF139530A}"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188</a:t>
            </a:fld>
            <a:endParaRPr lang="en-US"/>
          </a:p>
        </p:txBody>
      </p:sp>
    </p:spTree>
    <p:extLst>
      <p:ext uri="{BB962C8B-B14F-4D97-AF65-F5344CB8AC3E}">
        <p14:creationId xmlns:p14="http://schemas.microsoft.com/office/powerpoint/2010/main" val="1092890338"/>
      </p:ext>
    </p:extLst>
  </p:cSld>
  <p:clrMapOvr>
    <a:masterClrMapping/>
  </p:clrMapOvr>
  <p:transition advTm="499"/>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059362"/>
          </a:xfrm>
        </p:spPr>
        <p:txBody>
          <a:bodyPr>
            <a:normAutofit/>
          </a:bodyPr>
          <a:lstStyle/>
          <a:p>
            <a:r>
              <a:rPr lang="en-US" b="1" dirty="0" smtClean="0"/>
              <a:t/>
            </a:r>
            <a:br>
              <a:rPr lang="en-US" b="1" dirty="0" smtClean="0"/>
            </a:br>
            <a:r>
              <a:rPr lang="en-US" b="1" dirty="0"/>
              <a:t/>
            </a:r>
            <a:br>
              <a:rPr lang="en-US" b="1" dirty="0"/>
            </a:br>
            <a:r>
              <a:rPr lang="en-US" b="1" dirty="0" smtClean="0"/>
              <a:t>Viral </a:t>
            </a:r>
            <a:r>
              <a:rPr lang="en-US" b="1" dirty="0"/>
              <a:t>Hepatitis and pregnancy </a:t>
            </a:r>
            <a:br>
              <a:rPr lang="en-US" b="1" dirty="0"/>
            </a:br>
            <a:r>
              <a:rPr lang="en-US" dirty="0"/>
              <a:t>      </a:t>
            </a:r>
            <a:br>
              <a:rPr lang="en-US" dirty="0"/>
            </a:b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dirty="0" smtClean="0"/>
              <a:t>        </a:t>
            </a:r>
          </a:p>
          <a:p>
            <a:pPr marL="0" indent="0">
              <a:buNone/>
            </a:pPr>
            <a:endParaRPr lang="en-US" sz="3200" b="1" dirty="0"/>
          </a:p>
          <a:p>
            <a:pPr marL="0" indent="0">
              <a:buNone/>
            </a:pPr>
            <a:endParaRPr lang="en-US" b="1" dirty="0" smtClean="0"/>
          </a:p>
          <a:p>
            <a:pPr marL="0" indent="0">
              <a:buNone/>
            </a:pPr>
            <a:r>
              <a:rPr lang="en-US" sz="3200" b="1" dirty="0"/>
              <a:t> </a:t>
            </a:r>
            <a:r>
              <a:rPr lang="en-US" sz="3200" b="1" dirty="0" smtClean="0"/>
              <a:t>                          </a:t>
            </a:r>
            <a:r>
              <a:rPr lang="en-US" dirty="0" smtClean="0"/>
              <a:t>     </a:t>
            </a:r>
          </a:p>
          <a:p>
            <a:pPr marL="0" indent="0">
              <a:buNone/>
            </a:pPr>
            <a:r>
              <a:rPr lang="en-US" dirty="0"/>
              <a:t> </a:t>
            </a:r>
            <a:r>
              <a:rPr lang="en-US" dirty="0" smtClean="0"/>
              <a:t> </a:t>
            </a:r>
          </a:p>
          <a:p>
            <a:pPr marL="0" indent="0">
              <a:buNone/>
            </a:pPr>
            <a:r>
              <a:rPr lang="en-US" dirty="0" smtClean="0"/>
              <a:t>        </a:t>
            </a:r>
            <a:endParaRPr lang="en-US" dirty="0"/>
          </a:p>
          <a:p>
            <a:pPr marL="0" indent="0">
              <a:buNone/>
            </a:pPr>
            <a:endParaRPr lang="en-US" dirty="0" smtClean="0"/>
          </a:p>
          <a:p>
            <a:pPr marL="0" indent="0">
              <a:buNone/>
            </a:pPr>
            <a:r>
              <a:rPr lang="en-US" dirty="0"/>
              <a:t> </a:t>
            </a:r>
            <a:r>
              <a:rPr lang="en-US" dirty="0" smtClean="0"/>
              <a:t> </a:t>
            </a:r>
            <a:endParaRPr lang="en-US" dirty="0"/>
          </a:p>
          <a:p>
            <a:pPr marL="0" indent="0">
              <a:buNone/>
            </a:pPr>
            <a:endParaRPr lang="en-US" dirty="0" smtClean="0"/>
          </a:p>
          <a:p>
            <a:pPr marL="0" indent="0">
              <a:buNone/>
            </a:pPr>
            <a:endParaRPr lang="en-US" dirty="0"/>
          </a:p>
        </p:txBody>
      </p:sp>
      <p:sp>
        <p:nvSpPr>
          <p:cNvPr id="7" name="Date Placeholder 6"/>
          <p:cNvSpPr>
            <a:spLocks noGrp="1"/>
          </p:cNvSpPr>
          <p:nvPr>
            <p:ph type="dt" sz="half" idx="10"/>
          </p:nvPr>
        </p:nvSpPr>
        <p:spPr/>
        <p:txBody>
          <a:bodyPr/>
          <a:lstStyle/>
          <a:p>
            <a:fld id="{48A97D46-1699-42CC-85FF-798B1D663AAC}" type="datetime1">
              <a:rPr lang="en-US" smtClean="0"/>
              <a:t>5/3/2020</a:t>
            </a:fld>
            <a:endParaRPr lang="en-US"/>
          </a:p>
        </p:txBody>
      </p:sp>
      <p:sp>
        <p:nvSpPr>
          <p:cNvPr id="8" name="Slide Number Placeholder 7"/>
          <p:cNvSpPr>
            <a:spLocks noGrp="1"/>
          </p:cNvSpPr>
          <p:nvPr>
            <p:ph type="sldNum" sz="quarter" idx="12"/>
          </p:nvPr>
        </p:nvSpPr>
        <p:spPr/>
        <p:txBody>
          <a:bodyPr/>
          <a:lstStyle/>
          <a:p>
            <a:fld id="{78E4FD68-C744-4695-9C55-99DC7DA00219}" type="slidenum">
              <a:rPr lang="en-US" smtClean="0"/>
              <a:t>189</a:t>
            </a:fld>
            <a:endParaRPr lang="en-US"/>
          </a:p>
        </p:txBody>
      </p:sp>
    </p:spTree>
    <p:extLst>
      <p:ext uri="{BB962C8B-B14F-4D97-AF65-F5344CB8AC3E}">
        <p14:creationId xmlns:p14="http://schemas.microsoft.com/office/powerpoint/2010/main" val="34648992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Definition</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lnSpcReduction="20000"/>
          </a:bodyPr>
          <a:lstStyle/>
          <a:p>
            <a:r>
              <a:rPr lang="en-US" b="1" dirty="0">
                <a:solidFill>
                  <a:srgbClr val="002060"/>
                </a:solidFill>
                <a:effectLst>
                  <a:outerShdw blurRad="38100" dist="38100" dir="2700000" algn="tl">
                    <a:srgbClr val="000000">
                      <a:alpha val="43137"/>
                    </a:srgbClr>
                  </a:outerShdw>
                </a:effectLst>
              </a:rPr>
              <a:t>Pregnancy related hypertension is defined as </a:t>
            </a:r>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blood pressure &gt;</a:t>
            </a:r>
            <a:r>
              <a:rPr lang="en-US" b="1" dirty="0" smtClean="0">
                <a:solidFill>
                  <a:srgbClr val="002060"/>
                </a:solidFill>
                <a:effectLst>
                  <a:outerShdw blurRad="38100" dist="38100" dir="2700000" algn="tl">
                    <a:srgbClr val="000000">
                      <a:alpha val="43137"/>
                    </a:srgbClr>
                  </a:outerShdw>
                </a:effectLst>
              </a:rPr>
              <a:t>140/90 </a:t>
            </a:r>
            <a:r>
              <a:rPr lang="en-US" b="1" dirty="0">
                <a:solidFill>
                  <a:srgbClr val="002060"/>
                </a:solidFill>
                <a:effectLst>
                  <a:outerShdw blurRad="38100" dist="38100" dir="2700000" algn="tl">
                    <a:srgbClr val="000000">
                      <a:alpha val="43137"/>
                    </a:srgbClr>
                  </a:outerShdw>
                </a:effectLst>
              </a:rPr>
              <a:t>mm Hg </a:t>
            </a:r>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in two occasions at least 6 hours apart, </a:t>
            </a:r>
            <a:r>
              <a:rPr lang="en-US" b="1" dirty="0" smtClean="0">
                <a:solidFill>
                  <a:srgbClr val="002060"/>
                </a:solidFill>
                <a:effectLst>
                  <a:outerShdw blurRad="38100" dist="38100" dir="2700000" algn="tl">
                    <a:srgbClr val="000000">
                      <a:alpha val="43137"/>
                    </a:srgbClr>
                  </a:outerShdw>
                </a:effectLst>
              </a:rPr>
              <a:t>or </a:t>
            </a:r>
            <a:r>
              <a:rPr lang="en-US" b="1" dirty="0">
                <a:solidFill>
                  <a:srgbClr val="002060"/>
                </a:solidFill>
                <a:effectLst>
                  <a:outerShdw blurRad="38100" dist="38100" dir="2700000" algn="tl">
                    <a:srgbClr val="000000">
                      <a:alpha val="43137"/>
                    </a:srgbClr>
                  </a:outerShdw>
                </a:effectLst>
              </a:rPr>
              <a:t>a single BLOOD PRESSURE recording of 160/110 mm Hg in a </a:t>
            </a:r>
            <a:r>
              <a:rPr lang="en-US" b="1" dirty="0" smtClean="0">
                <a:solidFill>
                  <a:srgbClr val="002060"/>
                </a:solidFill>
                <a:effectLst>
                  <a:outerShdw blurRad="38100" dist="38100" dir="2700000" algn="tl">
                    <a:srgbClr val="000000">
                      <a:alpha val="43137"/>
                    </a:srgbClr>
                  </a:outerShdw>
                </a:effectLst>
              </a:rPr>
              <a:t>woman who </a:t>
            </a:r>
            <a:r>
              <a:rPr lang="en-US" b="1" dirty="0">
                <a:solidFill>
                  <a:srgbClr val="002060"/>
                </a:solidFill>
                <a:effectLst>
                  <a:outerShdw blurRad="38100" dist="38100" dir="2700000" algn="tl">
                    <a:srgbClr val="000000">
                      <a:alpha val="43137"/>
                    </a:srgbClr>
                  </a:outerShdw>
                </a:effectLst>
              </a:rPr>
              <a:t>was normotensive prior to 20 weeks of </a:t>
            </a:r>
            <a:r>
              <a:rPr lang="en-US" b="1" dirty="0" smtClean="0">
                <a:solidFill>
                  <a:srgbClr val="002060"/>
                </a:solidFill>
                <a:effectLst>
                  <a:outerShdw blurRad="38100" dist="38100" dir="2700000" algn="tl">
                    <a:srgbClr val="000000">
                      <a:alpha val="43137"/>
                    </a:srgbClr>
                  </a:outerShdw>
                </a:effectLst>
              </a:rPr>
              <a:t>gestation </a:t>
            </a:r>
          </a:p>
          <a:p>
            <a:r>
              <a:rPr lang="en-US" b="1" i="1" dirty="0" smtClean="0">
                <a:solidFill>
                  <a:srgbClr val="002060"/>
                </a:solidFill>
                <a:effectLst>
                  <a:outerShdw blurRad="38100" dist="38100" dir="2700000" algn="tl">
                    <a:srgbClr val="000000">
                      <a:alpha val="43137"/>
                    </a:srgbClr>
                  </a:outerShdw>
                </a:effectLst>
              </a:rPr>
              <a:t>Proteinuria:</a:t>
            </a:r>
          </a:p>
          <a:p>
            <a:pPr lvl="2"/>
            <a:r>
              <a:rPr lang="en-US" b="1" dirty="0" smtClean="0">
                <a:solidFill>
                  <a:srgbClr val="002060"/>
                </a:solidFill>
                <a:effectLst>
                  <a:outerShdw blurRad="38100" dist="38100" dir="2700000" algn="tl">
                    <a:srgbClr val="000000">
                      <a:alpha val="43137"/>
                    </a:srgbClr>
                  </a:outerShdw>
                </a:effectLst>
              </a:rPr>
              <a:t>− 0.3 g protein in a 24-hour urine specimen or</a:t>
            </a:r>
          </a:p>
          <a:p>
            <a:pPr lvl="2"/>
            <a:r>
              <a:rPr lang="en-US" b="1" dirty="0" smtClean="0">
                <a:solidFill>
                  <a:srgbClr val="002060"/>
                </a:solidFill>
                <a:effectLst>
                  <a:outerShdw blurRad="38100" dist="38100" dir="2700000" algn="tl">
                    <a:srgbClr val="000000">
                      <a:alpha val="43137"/>
                    </a:srgbClr>
                  </a:outerShdw>
                </a:effectLst>
              </a:rPr>
              <a:t>− 1+ on dipstick </a:t>
            </a:r>
          </a:p>
          <a:p>
            <a:r>
              <a:rPr lang="en-US" b="1" dirty="0" smtClean="0">
                <a:solidFill>
                  <a:srgbClr val="002060"/>
                </a:solidFill>
                <a:effectLst>
                  <a:outerShdw blurRad="38100" dist="38100" dir="2700000" algn="tl">
                    <a:srgbClr val="000000">
                      <a:alpha val="43137"/>
                    </a:srgbClr>
                  </a:outerShdw>
                </a:effectLst>
              </a:rPr>
              <a:t>Hypertensive disorders complicate 5 to 10 percent of all pregnancies</a:t>
            </a:r>
          </a:p>
          <a:p>
            <a:pPr lvl="2"/>
            <a:endParaRPr lang="en-US" b="1" dirty="0" smtClean="0">
              <a:solidFill>
                <a:srgbClr val="002060"/>
              </a:solidFill>
              <a:effectLst>
                <a:outerShdw blurRad="38100" dist="38100" dir="2700000" algn="tl">
                  <a:srgbClr val="000000">
                    <a:alpha val="43137"/>
                  </a:srgbClr>
                </a:outerShdw>
              </a:effectLst>
            </a:endParaRPr>
          </a:p>
          <a:p>
            <a:pPr>
              <a:buNone/>
            </a:pPr>
            <a:endParaRPr lang="en-US" dirty="0"/>
          </a:p>
        </p:txBody>
      </p:sp>
      <p:sp>
        <p:nvSpPr>
          <p:cNvPr id="4" name="Date Placeholder 3"/>
          <p:cNvSpPr>
            <a:spLocks noGrp="1"/>
          </p:cNvSpPr>
          <p:nvPr>
            <p:ph type="dt" sz="half" idx="10"/>
          </p:nvPr>
        </p:nvSpPr>
        <p:spPr/>
        <p:txBody>
          <a:bodyPr/>
          <a:lstStyle/>
          <a:p>
            <a:fld id="{62AC5AA0-7E83-4977-92BE-26BD743A26EB}"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19</a:t>
            </a:fld>
            <a:endParaRPr lang="en-US"/>
          </a:p>
        </p:txBody>
      </p:sp>
    </p:spTree>
    <p:extLst>
      <p:ext uri="{BB962C8B-B14F-4D97-AF65-F5344CB8AC3E}">
        <p14:creationId xmlns:p14="http://schemas.microsoft.com/office/powerpoint/2010/main" val="3388895580"/>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lnSpcReduction="10000"/>
          </a:bodyPr>
          <a:lstStyle/>
          <a:p>
            <a:r>
              <a:rPr lang="en-US" dirty="0" smtClean="0"/>
              <a:t>Viral hepatitis is one of the most common and potentially serious that can occur in pregnancy women.</a:t>
            </a:r>
          </a:p>
          <a:p>
            <a:endParaRPr lang="en-US" dirty="0" smtClean="0"/>
          </a:p>
          <a:p>
            <a:r>
              <a:rPr lang="en-US" dirty="0" smtClean="0"/>
              <a:t> Six form of viral have now identified ;HAV,HBV,HCV, HDV,HEV,HGV</a:t>
            </a:r>
          </a:p>
          <a:p>
            <a:endParaRPr lang="en-US" dirty="0" smtClean="0"/>
          </a:p>
          <a:p>
            <a:r>
              <a:rPr lang="en-US" dirty="0" smtClean="0"/>
              <a:t>Two of each HAV and HBV can be prevented effectively through vaccination.</a:t>
            </a:r>
          </a:p>
          <a:p>
            <a:endParaRPr lang="en-US" dirty="0"/>
          </a:p>
        </p:txBody>
      </p:sp>
      <p:sp>
        <p:nvSpPr>
          <p:cNvPr id="4" name="Date Placeholder 3"/>
          <p:cNvSpPr>
            <a:spLocks noGrp="1"/>
          </p:cNvSpPr>
          <p:nvPr>
            <p:ph type="dt" sz="half" idx="10"/>
          </p:nvPr>
        </p:nvSpPr>
        <p:spPr/>
        <p:txBody>
          <a:bodyPr/>
          <a:lstStyle/>
          <a:p>
            <a:fld id="{BBDEBEDA-533F-4A12-A5C4-D03989AE139F}"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190</a:t>
            </a:fld>
            <a:endParaRPr lang="en-US"/>
          </a:p>
        </p:txBody>
      </p:sp>
    </p:spTree>
    <p:extLst>
      <p:ext uri="{BB962C8B-B14F-4D97-AF65-F5344CB8AC3E}">
        <p14:creationId xmlns:p14="http://schemas.microsoft.com/office/powerpoint/2010/main" val="3662227359"/>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Intr</a:t>
            </a:r>
            <a:r>
              <a:rPr lang="en-US" dirty="0" smtClean="0"/>
              <a:t>…</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b="1" dirty="0" smtClean="0"/>
              <a:t>Hepatitis A</a:t>
            </a:r>
          </a:p>
          <a:p>
            <a:r>
              <a:rPr lang="en-US" dirty="0" smtClean="0"/>
              <a:t>One third case of acute hepatitis in us</a:t>
            </a:r>
          </a:p>
          <a:p>
            <a:r>
              <a:rPr lang="en-US" dirty="0" smtClean="0"/>
              <a:t>Incidence in pregnancy is 1 in 1000</a:t>
            </a:r>
          </a:p>
          <a:p>
            <a:pPr marL="0" indent="0">
              <a:buNone/>
            </a:pPr>
            <a:r>
              <a:rPr lang="en-US" b="1" dirty="0" smtClean="0"/>
              <a:t>Transmission</a:t>
            </a:r>
            <a:r>
              <a:rPr lang="en-US" dirty="0" smtClean="0"/>
              <a:t> </a:t>
            </a:r>
          </a:p>
          <a:p>
            <a:r>
              <a:rPr lang="en-US" dirty="0" smtClean="0"/>
              <a:t>Person to person transmission through fecal oral contamination</a:t>
            </a:r>
          </a:p>
          <a:p>
            <a:r>
              <a:rPr lang="en-US" dirty="0" smtClean="0"/>
              <a:t>Poor hygiene and poor sanitation</a:t>
            </a:r>
          </a:p>
          <a:p>
            <a:r>
              <a:rPr lang="en-US" dirty="0" smtClean="0"/>
              <a:t>Serious complication uncommon ;case fatality ratio among reported case &lt;1% but 2% in older than 50 years </a:t>
            </a:r>
          </a:p>
          <a:p>
            <a:endParaRPr lang="en-US" dirty="0"/>
          </a:p>
        </p:txBody>
      </p:sp>
      <p:sp>
        <p:nvSpPr>
          <p:cNvPr id="4" name="Date Placeholder 3"/>
          <p:cNvSpPr>
            <a:spLocks noGrp="1"/>
          </p:cNvSpPr>
          <p:nvPr>
            <p:ph type="dt" sz="half" idx="10"/>
          </p:nvPr>
        </p:nvSpPr>
        <p:spPr/>
        <p:txBody>
          <a:bodyPr/>
          <a:lstStyle/>
          <a:p>
            <a:fld id="{FBC8B002-7EF2-4545-89E1-2850B61F8F4D}"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191</a:t>
            </a:fld>
            <a:endParaRPr lang="en-US"/>
          </a:p>
        </p:txBody>
      </p:sp>
    </p:spTree>
    <p:extLst>
      <p:ext uri="{BB962C8B-B14F-4D97-AF65-F5344CB8AC3E}">
        <p14:creationId xmlns:p14="http://schemas.microsoft.com/office/powerpoint/2010/main" val="4154838519"/>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Intr</a:t>
            </a:r>
            <a:r>
              <a:rPr lang="en-US" dirty="0" smtClean="0"/>
              <a:t>…</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b="1" dirty="0" smtClean="0"/>
              <a:t>Hepatitis B</a:t>
            </a:r>
          </a:p>
          <a:p>
            <a:r>
              <a:rPr lang="en-US" dirty="0" smtClean="0"/>
              <a:t>Acute</a:t>
            </a:r>
            <a:r>
              <a:rPr lang="en-US" b="1" dirty="0" smtClean="0"/>
              <a:t> </a:t>
            </a:r>
            <a:r>
              <a:rPr lang="en-US" dirty="0" smtClean="0"/>
              <a:t>HBV in pregnancy is 1 to 2 per 1000</a:t>
            </a:r>
          </a:p>
          <a:p>
            <a:r>
              <a:rPr lang="en-US" dirty="0" smtClean="0"/>
              <a:t>Chronic HBV in pregnancy is 5 to 15 per 1000</a:t>
            </a:r>
          </a:p>
          <a:p>
            <a:pPr marL="0" indent="0">
              <a:buNone/>
            </a:pPr>
            <a:r>
              <a:rPr lang="en-US" dirty="0" smtClean="0"/>
              <a:t>Transmitted parenteral and sexual contact</a:t>
            </a:r>
          </a:p>
          <a:p>
            <a:r>
              <a:rPr lang="en-US" dirty="0" smtClean="0"/>
              <a:t>Although </a:t>
            </a:r>
            <a:r>
              <a:rPr lang="en-US" dirty="0" err="1" smtClean="0"/>
              <a:t>HBsAg</a:t>
            </a:r>
            <a:r>
              <a:rPr lang="en-US" dirty="0" smtClean="0"/>
              <a:t> detected in variety of body fluids only  serum, semen, saliva are proven infectious </a:t>
            </a:r>
          </a:p>
          <a:p>
            <a:pPr marL="0" indent="0">
              <a:buNone/>
            </a:pPr>
            <a:r>
              <a:rPr lang="en-US" b="1" dirty="0" smtClean="0"/>
              <a:t>Risk</a:t>
            </a:r>
          </a:p>
          <a:p>
            <a:r>
              <a:rPr lang="en-US" dirty="0" smtClean="0"/>
              <a:t>Multiple sexual partners</a:t>
            </a:r>
          </a:p>
          <a:p>
            <a:r>
              <a:rPr lang="en-US" dirty="0" smtClean="0"/>
              <a:t>Perinatal exposure </a:t>
            </a:r>
          </a:p>
          <a:p>
            <a:r>
              <a:rPr lang="en-US" dirty="0" smtClean="0"/>
              <a:t>Inject drugs percutaneous </a:t>
            </a:r>
          </a:p>
          <a:p>
            <a:r>
              <a:rPr lang="en-US" dirty="0" smtClean="0"/>
              <a:t>Mortality associated with acute hepatitis is approximately 1% </a:t>
            </a:r>
          </a:p>
          <a:p>
            <a:endParaRPr lang="en-US" dirty="0"/>
          </a:p>
        </p:txBody>
      </p:sp>
      <p:sp>
        <p:nvSpPr>
          <p:cNvPr id="4" name="Date Placeholder 3"/>
          <p:cNvSpPr>
            <a:spLocks noGrp="1"/>
          </p:cNvSpPr>
          <p:nvPr>
            <p:ph type="dt" sz="half" idx="10"/>
          </p:nvPr>
        </p:nvSpPr>
        <p:spPr/>
        <p:txBody>
          <a:bodyPr/>
          <a:lstStyle/>
          <a:p>
            <a:fld id="{EB284BA4-DCE5-4980-9C73-3B5388844CD6}"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192</a:t>
            </a:fld>
            <a:endParaRPr lang="en-US"/>
          </a:p>
        </p:txBody>
      </p:sp>
    </p:spTree>
    <p:extLst>
      <p:ext uri="{BB962C8B-B14F-4D97-AF65-F5344CB8AC3E}">
        <p14:creationId xmlns:p14="http://schemas.microsoft.com/office/powerpoint/2010/main" val="970301855"/>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Intr</a:t>
            </a:r>
            <a:r>
              <a:rPr lang="en-US" dirty="0" smtClean="0"/>
              <a:t>…</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smtClean="0"/>
              <a:t>Hepatitis C</a:t>
            </a:r>
          </a:p>
          <a:p>
            <a:pPr marL="0" indent="0">
              <a:buNone/>
            </a:pPr>
            <a:r>
              <a:rPr lang="en-US" dirty="0" smtClean="0"/>
              <a:t> transmission  </a:t>
            </a:r>
          </a:p>
          <a:p>
            <a:r>
              <a:rPr lang="en-US" dirty="0" smtClean="0"/>
              <a:t>transfusion of blood product</a:t>
            </a:r>
          </a:p>
          <a:p>
            <a:r>
              <a:rPr lang="en-US" dirty="0" smtClean="0"/>
              <a:t>Intravenous drug users </a:t>
            </a:r>
          </a:p>
          <a:p>
            <a:r>
              <a:rPr lang="en-US" dirty="0" smtClean="0"/>
              <a:t>Sexually lower than HBV </a:t>
            </a:r>
          </a:p>
          <a:p>
            <a:pPr marL="0" indent="0">
              <a:buNone/>
            </a:pPr>
            <a:r>
              <a:rPr lang="en-US" b="1" dirty="0" smtClean="0"/>
              <a:t>Risk </a:t>
            </a:r>
          </a:p>
          <a:p>
            <a:r>
              <a:rPr lang="en-US" dirty="0" smtClean="0"/>
              <a:t>Maternal HCV  viral load </a:t>
            </a:r>
          </a:p>
          <a:p>
            <a:r>
              <a:rPr lang="en-US" dirty="0" smtClean="0"/>
              <a:t>Risk increased with invasive fetal monitoring and ROM &gt;6 hours</a:t>
            </a:r>
          </a:p>
          <a:p>
            <a:pPr marL="0" indent="0">
              <a:buNone/>
            </a:pPr>
            <a:endParaRPr lang="en-US" dirty="0" smtClean="0"/>
          </a:p>
          <a:p>
            <a:endParaRPr lang="en-US" dirty="0"/>
          </a:p>
        </p:txBody>
      </p:sp>
      <p:sp>
        <p:nvSpPr>
          <p:cNvPr id="4" name="Date Placeholder 3"/>
          <p:cNvSpPr>
            <a:spLocks noGrp="1"/>
          </p:cNvSpPr>
          <p:nvPr>
            <p:ph type="dt" sz="half" idx="10"/>
          </p:nvPr>
        </p:nvSpPr>
        <p:spPr/>
        <p:txBody>
          <a:bodyPr/>
          <a:lstStyle/>
          <a:p>
            <a:fld id="{F26100DA-D1AB-45D5-9734-D7439058300A}"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193</a:t>
            </a:fld>
            <a:endParaRPr lang="en-US"/>
          </a:p>
        </p:txBody>
      </p:sp>
    </p:spTree>
    <p:extLst>
      <p:ext uri="{BB962C8B-B14F-4D97-AF65-F5344CB8AC3E}">
        <p14:creationId xmlns:p14="http://schemas.microsoft.com/office/powerpoint/2010/main" val="135726128"/>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Vaccination for hepatitis</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b="1" dirty="0" smtClean="0"/>
              <a:t>Hepatitis A</a:t>
            </a:r>
          </a:p>
          <a:p>
            <a:pPr marL="0" indent="0">
              <a:buNone/>
            </a:pPr>
            <a:r>
              <a:rPr lang="en-US" dirty="0" smtClean="0"/>
              <a:t>Indicated for adult in risk</a:t>
            </a:r>
          </a:p>
          <a:p>
            <a:r>
              <a:rPr lang="en-US" dirty="0" smtClean="0"/>
              <a:t>Medical indication</a:t>
            </a:r>
          </a:p>
          <a:p>
            <a:r>
              <a:rPr lang="en-US" dirty="0" smtClean="0"/>
              <a:t>Behavioral risk</a:t>
            </a:r>
          </a:p>
          <a:p>
            <a:r>
              <a:rPr lang="en-US" dirty="0" smtClean="0"/>
              <a:t>Occupational risk </a:t>
            </a:r>
          </a:p>
          <a:p>
            <a:r>
              <a:rPr lang="en-US" dirty="0" smtClean="0"/>
              <a:t>Vaccine available in two form as single antigen or combination vaccine</a:t>
            </a:r>
          </a:p>
          <a:p>
            <a:r>
              <a:rPr lang="en-US" dirty="0" smtClean="0"/>
              <a:t>Given either 6-12 month apart or 6-18 month apart </a:t>
            </a:r>
          </a:p>
          <a:p>
            <a:r>
              <a:rPr lang="en-US" dirty="0" smtClean="0"/>
              <a:t>Combination vaccine  given in three doses at 0,1 and 6 months</a:t>
            </a:r>
          </a:p>
          <a:p>
            <a:r>
              <a:rPr lang="en-US" dirty="0" smtClean="0"/>
              <a:t>94-100% immunogenic after first dose</a:t>
            </a:r>
          </a:p>
          <a:p>
            <a:pPr marL="0" indent="0">
              <a:buNone/>
            </a:pPr>
            <a:r>
              <a:rPr lang="en-US" dirty="0" smtClean="0"/>
              <a:t> </a:t>
            </a:r>
            <a:endParaRPr lang="en-US" dirty="0"/>
          </a:p>
        </p:txBody>
      </p:sp>
      <p:sp>
        <p:nvSpPr>
          <p:cNvPr id="4" name="Date Placeholder 3"/>
          <p:cNvSpPr>
            <a:spLocks noGrp="1"/>
          </p:cNvSpPr>
          <p:nvPr>
            <p:ph type="dt" sz="half" idx="10"/>
          </p:nvPr>
        </p:nvSpPr>
        <p:spPr/>
        <p:txBody>
          <a:bodyPr/>
          <a:lstStyle/>
          <a:p>
            <a:fld id="{B7A7B7ED-6292-445C-8123-E79A394D135D}"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194</a:t>
            </a:fld>
            <a:endParaRPr lang="en-US"/>
          </a:p>
        </p:txBody>
      </p:sp>
    </p:spTree>
    <p:extLst>
      <p:ext uri="{BB962C8B-B14F-4D97-AF65-F5344CB8AC3E}">
        <p14:creationId xmlns:p14="http://schemas.microsoft.com/office/powerpoint/2010/main" val="1772615135"/>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normAutofit fontScale="85000" lnSpcReduction="20000"/>
          </a:bodyPr>
          <a:lstStyle/>
          <a:p>
            <a:pPr marL="0" indent="0">
              <a:buNone/>
            </a:pPr>
            <a:r>
              <a:rPr lang="en-US" b="1" dirty="0" smtClean="0"/>
              <a:t>Hepatitis B</a:t>
            </a:r>
          </a:p>
          <a:p>
            <a:r>
              <a:rPr lang="en-US" dirty="0" smtClean="0"/>
              <a:t>All individual with risk factors particularly HCW should vaccine against HBV infection</a:t>
            </a:r>
          </a:p>
          <a:p>
            <a:r>
              <a:rPr lang="en-US" dirty="0" smtClean="0"/>
              <a:t>Two single antigen vaccine for hepatitis B and one combination vaccine(</a:t>
            </a:r>
            <a:r>
              <a:rPr lang="en-US" dirty="0" err="1" smtClean="0"/>
              <a:t>twinrix</a:t>
            </a:r>
            <a:r>
              <a:rPr lang="en-US" dirty="0" smtClean="0"/>
              <a:t>) for at risk of hepatitis A and B </a:t>
            </a:r>
          </a:p>
          <a:p>
            <a:r>
              <a:rPr lang="en-US" dirty="0" smtClean="0"/>
              <a:t>Combination vaccine given in three dose at 0,1 and 6months</a:t>
            </a:r>
          </a:p>
          <a:p>
            <a:r>
              <a:rPr lang="en-US" dirty="0" smtClean="0"/>
              <a:t>An accelerated schedule 0,7 and 21-30 days followed by booster dose at 12 month is an option when rapid immune response is needed</a:t>
            </a:r>
          </a:p>
          <a:p>
            <a:r>
              <a:rPr lang="en-US" dirty="0" smtClean="0"/>
              <a:t>Pregnancy is not contraindicated for the vaccine.</a:t>
            </a:r>
            <a:endParaRPr lang="en-US" dirty="0"/>
          </a:p>
        </p:txBody>
      </p:sp>
      <p:sp>
        <p:nvSpPr>
          <p:cNvPr id="4" name="Date Placeholder 3"/>
          <p:cNvSpPr>
            <a:spLocks noGrp="1"/>
          </p:cNvSpPr>
          <p:nvPr>
            <p:ph type="dt" sz="half" idx="10"/>
          </p:nvPr>
        </p:nvSpPr>
        <p:spPr/>
        <p:txBody>
          <a:bodyPr/>
          <a:lstStyle/>
          <a:p>
            <a:fld id="{AA89214C-6C51-4DE0-9CB3-54058CB58A15}"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195</a:t>
            </a:fld>
            <a:endParaRPr lang="en-US"/>
          </a:p>
        </p:txBody>
      </p:sp>
    </p:spTree>
    <p:extLst>
      <p:ext uri="{BB962C8B-B14F-4D97-AF65-F5344CB8AC3E}">
        <p14:creationId xmlns:p14="http://schemas.microsoft.com/office/powerpoint/2010/main" val="2385827331"/>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740344"/>
          </a:xfrm>
        </p:spPr>
        <p:txBody>
          <a:bodyPr>
            <a:normAutofit fontScale="90000"/>
          </a:bodyPr>
          <a:lstStyle/>
          <a:p>
            <a:r>
              <a:rPr lang="en-US" dirty="0" err="1" smtClean="0"/>
              <a:t>Cont</a:t>
            </a:r>
            <a:r>
              <a:rPr lang="en-US" dirty="0" smtClean="0"/>
              <a:t>…   </a:t>
            </a:r>
            <a:endParaRPr lang="en-US" dirty="0"/>
          </a:p>
        </p:txBody>
      </p:sp>
      <p:sp>
        <p:nvSpPr>
          <p:cNvPr id="3" name="Content Placeholder 2"/>
          <p:cNvSpPr>
            <a:spLocks noGrp="1"/>
          </p:cNvSpPr>
          <p:nvPr>
            <p:ph idx="1"/>
          </p:nvPr>
        </p:nvSpPr>
        <p:spPr/>
        <p:txBody>
          <a:bodyPr/>
          <a:lstStyle/>
          <a:p>
            <a:pPr marL="0" indent="0">
              <a:buNone/>
            </a:pPr>
            <a:endParaRPr lang="en-US" dirty="0" smtClean="0"/>
          </a:p>
          <a:p>
            <a:endParaRPr lang="en-US" dirty="0"/>
          </a:p>
        </p:txBody>
      </p:sp>
      <p:pic>
        <p:nvPicPr>
          <p:cNvPr id="4" name="Picture 3"/>
          <p:cNvPicPr>
            <a:picLocks noChangeAspect="1"/>
          </p:cNvPicPr>
          <p:nvPr/>
        </p:nvPicPr>
        <p:blipFill>
          <a:blip r:embed="rId2"/>
          <a:stretch>
            <a:fillRect/>
          </a:stretch>
        </p:blipFill>
        <p:spPr>
          <a:xfrm>
            <a:off x="716508" y="1364778"/>
            <a:ext cx="7328848" cy="4940489"/>
          </a:xfrm>
          <a:prstGeom prst="rect">
            <a:avLst/>
          </a:prstGeom>
        </p:spPr>
      </p:pic>
      <p:sp>
        <p:nvSpPr>
          <p:cNvPr id="5" name="Date Placeholder 4"/>
          <p:cNvSpPr>
            <a:spLocks noGrp="1"/>
          </p:cNvSpPr>
          <p:nvPr>
            <p:ph type="dt" sz="half" idx="10"/>
          </p:nvPr>
        </p:nvSpPr>
        <p:spPr/>
        <p:txBody>
          <a:bodyPr/>
          <a:lstStyle/>
          <a:p>
            <a:fld id="{47FD4F7A-C428-42E3-8CD8-A8DA58DBD5B5}" type="datetime1">
              <a:rPr lang="en-US" smtClean="0"/>
              <a:t>5/3/2020</a:t>
            </a:fld>
            <a:endParaRPr lang="en-US"/>
          </a:p>
        </p:txBody>
      </p:sp>
      <p:sp>
        <p:nvSpPr>
          <p:cNvPr id="6" name="Slide Number Placeholder 5"/>
          <p:cNvSpPr>
            <a:spLocks noGrp="1"/>
          </p:cNvSpPr>
          <p:nvPr>
            <p:ph type="sldNum" sz="quarter" idx="12"/>
          </p:nvPr>
        </p:nvSpPr>
        <p:spPr/>
        <p:txBody>
          <a:bodyPr/>
          <a:lstStyle/>
          <a:p>
            <a:fld id="{78E4FD68-C744-4695-9C55-99DC7DA00219}" type="slidenum">
              <a:rPr lang="en-US" smtClean="0"/>
              <a:t>196</a:t>
            </a:fld>
            <a:endParaRPr lang="en-US"/>
          </a:p>
        </p:txBody>
      </p:sp>
    </p:spTree>
    <p:extLst>
      <p:ext uri="{BB962C8B-B14F-4D97-AF65-F5344CB8AC3E}">
        <p14:creationId xmlns:p14="http://schemas.microsoft.com/office/powerpoint/2010/main" val="850619668"/>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Clinical manifestation of hepatitis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b="1" dirty="0" smtClean="0"/>
              <a:t>Subjective symptoms</a:t>
            </a:r>
          </a:p>
          <a:p>
            <a:r>
              <a:rPr lang="en-US" dirty="0" smtClean="0"/>
              <a:t>Nausea, anorexia, fatigue, malaise, right upper quadrant pain  or </a:t>
            </a:r>
            <a:r>
              <a:rPr lang="en-US" dirty="0" err="1" smtClean="0"/>
              <a:t>epigastric</a:t>
            </a:r>
            <a:r>
              <a:rPr lang="en-US" dirty="0" smtClean="0"/>
              <a:t> pain </a:t>
            </a:r>
          </a:p>
          <a:p>
            <a:pPr marL="0" indent="0">
              <a:buNone/>
            </a:pPr>
            <a:r>
              <a:rPr lang="en-US" b="1" dirty="0" smtClean="0"/>
              <a:t>Typical physical finding</a:t>
            </a:r>
          </a:p>
          <a:p>
            <a:r>
              <a:rPr lang="en-US" dirty="0" smtClean="0"/>
              <a:t>Jaundice</a:t>
            </a:r>
          </a:p>
          <a:p>
            <a:r>
              <a:rPr lang="en-US" dirty="0" smtClean="0"/>
              <a:t>Upper Abdominal tenderness</a:t>
            </a:r>
          </a:p>
          <a:p>
            <a:r>
              <a:rPr lang="en-US" dirty="0" smtClean="0"/>
              <a:t>Hepatomegaly</a:t>
            </a:r>
          </a:p>
          <a:p>
            <a:r>
              <a:rPr lang="en-US" dirty="0" smtClean="0"/>
              <a:t>Patient urine darken, stool gray or </a:t>
            </a:r>
            <a:r>
              <a:rPr lang="en-US" dirty="0" err="1" smtClean="0"/>
              <a:t>acholic</a:t>
            </a:r>
            <a:r>
              <a:rPr lang="en-US" dirty="0" smtClean="0"/>
              <a:t> </a:t>
            </a:r>
            <a:endParaRPr lang="en-US" dirty="0"/>
          </a:p>
        </p:txBody>
      </p:sp>
      <p:sp>
        <p:nvSpPr>
          <p:cNvPr id="4" name="Date Placeholder 3"/>
          <p:cNvSpPr>
            <a:spLocks noGrp="1"/>
          </p:cNvSpPr>
          <p:nvPr>
            <p:ph type="dt" sz="half" idx="10"/>
          </p:nvPr>
        </p:nvSpPr>
        <p:spPr/>
        <p:txBody>
          <a:bodyPr/>
          <a:lstStyle/>
          <a:p>
            <a:fld id="{393EB577-74B7-4AA7-90D1-421D2772B261}"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197</a:t>
            </a:fld>
            <a:endParaRPr lang="en-US"/>
          </a:p>
        </p:txBody>
      </p:sp>
    </p:spTree>
    <p:extLst>
      <p:ext uri="{BB962C8B-B14F-4D97-AF65-F5344CB8AC3E}">
        <p14:creationId xmlns:p14="http://schemas.microsoft.com/office/powerpoint/2010/main" val="3488931199"/>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Acute hepatitis management in pregnancy</a:t>
            </a:r>
            <a:br>
              <a:rPr lang="en-US" dirty="0"/>
            </a:br>
            <a:endParaRPr lang="en-US" dirty="0"/>
          </a:p>
        </p:txBody>
      </p:sp>
      <p:sp>
        <p:nvSpPr>
          <p:cNvPr id="3" name="Content Placeholder 2"/>
          <p:cNvSpPr>
            <a:spLocks noGrp="1"/>
          </p:cNvSpPr>
          <p:nvPr>
            <p:ph idx="1"/>
          </p:nvPr>
        </p:nvSpPr>
        <p:spPr/>
        <p:txBody>
          <a:bodyPr>
            <a:normAutofit lnSpcReduction="10000"/>
          </a:bodyPr>
          <a:lstStyle/>
          <a:p>
            <a:r>
              <a:rPr lang="en-US" dirty="0" smtClean="0"/>
              <a:t>Hospitalized if have encephalopathy, coagulopathy, or sever debilitation </a:t>
            </a:r>
          </a:p>
          <a:p>
            <a:r>
              <a:rPr lang="en-US" dirty="0" smtClean="0"/>
              <a:t>Nutritional need should be addressed</a:t>
            </a:r>
          </a:p>
          <a:p>
            <a:r>
              <a:rPr lang="en-US" dirty="0" smtClean="0"/>
              <a:t>Fluid and electrolyte balanced</a:t>
            </a:r>
          </a:p>
          <a:p>
            <a:r>
              <a:rPr lang="en-US" dirty="0" smtClean="0"/>
              <a:t>Fresh frozen plasma or cryoprecipitate</a:t>
            </a:r>
          </a:p>
          <a:p>
            <a:r>
              <a:rPr lang="en-US" dirty="0" smtClean="0"/>
              <a:t>Activity should be limited</a:t>
            </a:r>
          </a:p>
          <a:p>
            <a:r>
              <a:rPr lang="en-US" dirty="0" smtClean="0"/>
              <a:t>Protect from upper abdomen trauma</a:t>
            </a:r>
          </a:p>
          <a:p>
            <a:pPr marL="0" indent="0">
              <a:buNone/>
            </a:pPr>
            <a:r>
              <a:rPr lang="en-US" dirty="0" smtClean="0"/>
              <a:t> </a:t>
            </a:r>
            <a:endParaRPr lang="en-US" dirty="0"/>
          </a:p>
        </p:txBody>
      </p:sp>
      <p:sp>
        <p:nvSpPr>
          <p:cNvPr id="4" name="Date Placeholder 3"/>
          <p:cNvSpPr>
            <a:spLocks noGrp="1"/>
          </p:cNvSpPr>
          <p:nvPr>
            <p:ph type="dt" sz="half" idx="10"/>
          </p:nvPr>
        </p:nvSpPr>
        <p:spPr/>
        <p:txBody>
          <a:bodyPr/>
          <a:lstStyle/>
          <a:p>
            <a:fld id="{2F25ED8B-ABE1-4D56-9C54-76D95D5A4037}"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198</a:t>
            </a:fld>
            <a:endParaRPr lang="en-US"/>
          </a:p>
        </p:txBody>
      </p:sp>
    </p:spTree>
    <p:extLst>
      <p:ext uri="{BB962C8B-B14F-4D97-AF65-F5344CB8AC3E}">
        <p14:creationId xmlns:p14="http://schemas.microsoft.com/office/powerpoint/2010/main" val="4158564168"/>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b="1" dirty="0" smtClean="0"/>
              <a:t>General test</a:t>
            </a:r>
          </a:p>
          <a:p>
            <a:r>
              <a:rPr lang="en-US" dirty="0" smtClean="0"/>
              <a:t>Aspartate transaminase (AST)</a:t>
            </a:r>
          </a:p>
          <a:p>
            <a:r>
              <a:rPr lang="en-US" dirty="0" smtClean="0"/>
              <a:t>Alanine transaminase (ALT)</a:t>
            </a:r>
          </a:p>
          <a:p>
            <a:r>
              <a:rPr lang="en-US" dirty="0" smtClean="0"/>
              <a:t>Bilirubin </a:t>
            </a:r>
          </a:p>
          <a:p>
            <a:r>
              <a:rPr lang="en-US" dirty="0" smtClean="0"/>
              <a:t>Coagulation abnormality and hyper </a:t>
            </a:r>
            <a:r>
              <a:rPr lang="en-US" dirty="0" err="1" smtClean="0"/>
              <a:t>amenomia</a:t>
            </a:r>
            <a:r>
              <a:rPr lang="en-US" dirty="0" smtClean="0"/>
              <a:t> </a:t>
            </a:r>
          </a:p>
          <a:p>
            <a:r>
              <a:rPr lang="en-US" dirty="0" smtClean="0"/>
              <a:t>Liver biopsy rarely indicated in pregnancy</a:t>
            </a:r>
          </a:p>
          <a:p>
            <a:pPr marL="0" indent="0">
              <a:buNone/>
            </a:pPr>
            <a:r>
              <a:rPr lang="en-US" b="1" dirty="0" smtClean="0"/>
              <a:t>Specific tests</a:t>
            </a:r>
          </a:p>
          <a:p>
            <a:r>
              <a:rPr lang="en-US" dirty="0" smtClean="0"/>
              <a:t>Hepatitis A,B,C,D,E</a:t>
            </a:r>
            <a:endParaRPr lang="en-US" dirty="0"/>
          </a:p>
        </p:txBody>
      </p:sp>
      <p:sp>
        <p:nvSpPr>
          <p:cNvPr id="4" name="Date Placeholder 3"/>
          <p:cNvSpPr>
            <a:spLocks noGrp="1"/>
          </p:cNvSpPr>
          <p:nvPr>
            <p:ph type="dt" sz="half" idx="10"/>
          </p:nvPr>
        </p:nvSpPr>
        <p:spPr/>
        <p:txBody>
          <a:bodyPr/>
          <a:lstStyle/>
          <a:p>
            <a:fld id="{B168B525-F9D4-4C55-88DE-86454AEFAB20}"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199</a:t>
            </a:fld>
            <a:endParaRPr lang="en-US"/>
          </a:p>
        </p:txBody>
      </p:sp>
    </p:spTree>
    <p:extLst>
      <p:ext uri="{BB962C8B-B14F-4D97-AF65-F5344CB8AC3E}">
        <p14:creationId xmlns:p14="http://schemas.microsoft.com/office/powerpoint/2010/main" val="29846346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678362"/>
          </a:xfrm>
        </p:spPr>
        <p:txBody>
          <a:bodyPr/>
          <a:lstStyle/>
          <a:p>
            <a:r>
              <a:rPr lang="en-US" dirty="0" smtClean="0"/>
              <a:t/>
            </a:r>
            <a:br>
              <a:rPr lang="en-US" dirty="0" smtClean="0"/>
            </a:br>
            <a:r>
              <a:rPr lang="en-US" dirty="0"/>
              <a:t/>
            </a:r>
            <a:br>
              <a:rPr lang="en-US" dirty="0"/>
            </a:br>
            <a:r>
              <a:rPr lang="en-US" dirty="0" smtClean="0"/>
              <a:t>RH ISOIMUNIZATION </a:t>
            </a:r>
            <a:endParaRPr lang="en-US" dirty="0"/>
          </a:p>
        </p:txBody>
      </p:sp>
      <p:sp>
        <p:nvSpPr>
          <p:cNvPr id="4" name="Date Placeholder 3"/>
          <p:cNvSpPr>
            <a:spLocks noGrp="1"/>
          </p:cNvSpPr>
          <p:nvPr>
            <p:ph type="dt" sz="half" idx="10"/>
          </p:nvPr>
        </p:nvSpPr>
        <p:spPr/>
        <p:txBody>
          <a:bodyPr/>
          <a:lstStyle/>
          <a:p>
            <a:fld id="{2E969F61-9A31-40C0-916E-33739AC201D5}"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23676656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762000"/>
          </a:xfrm>
        </p:spPr>
        <p:txBody>
          <a:bodyPr>
            <a:scene3d>
              <a:camera prst="orthographicFront"/>
              <a:lightRig rig="glow" dir="tl">
                <a:rot lat="0" lon="0" rev="5400000"/>
              </a:lightRig>
            </a:scene3d>
            <a:sp3d contourW="12700">
              <a:bevelT w="25400" h="25400"/>
              <a:contourClr>
                <a:schemeClr val="accent6">
                  <a:shade val="73000"/>
                </a:schemeClr>
              </a:contourClr>
            </a:sp3d>
          </a:bodyPr>
          <a:lstStyle/>
          <a:p>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Terminology</a:t>
            </a:r>
            <a:r>
              <a:rPr lang="en-US" b="1" cap="none"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and</a:t>
            </a:r>
            <a:r>
              <a:rPr lang="en-US" b="1" cap="none"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Classification</a:t>
            </a:r>
            <a:endParaRPr lang="en-US" b="1" cap="none"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Content Placeholder 2"/>
          <p:cNvSpPr>
            <a:spLocks noGrp="1"/>
          </p:cNvSpPr>
          <p:nvPr>
            <p:ph idx="1"/>
          </p:nvPr>
        </p:nvSpPr>
        <p:spPr>
          <a:xfrm>
            <a:off x="228600" y="762000"/>
            <a:ext cx="8458200" cy="5711952"/>
          </a:xfrm>
        </p:spPr>
        <p:txBody>
          <a:bodyPr>
            <a:noAutofit/>
          </a:bodyPr>
          <a:lstStyle/>
          <a:p>
            <a:pPr>
              <a:buNone/>
            </a:pPr>
            <a:r>
              <a:rPr lang="en-US" sz="2800" b="1" dirty="0" smtClean="0"/>
              <a:t>1 .</a:t>
            </a:r>
            <a:r>
              <a:rPr lang="en-US" sz="2800" b="1" dirty="0" smtClean="0">
                <a:solidFill>
                  <a:srgbClr val="C00000"/>
                </a:solidFill>
              </a:rPr>
              <a:t>Gestational </a:t>
            </a:r>
            <a:r>
              <a:rPr lang="en-US" sz="2800" b="1" dirty="0">
                <a:solidFill>
                  <a:srgbClr val="C00000"/>
                </a:solidFill>
              </a:rPr>
              <a:t>hypertension: </a:t>
            </a:r>
            <a:r>
              <a:rPr lang="en-US" sz="2800" b="1" dirty="0">
                <a:solidFill>
                  <a:srgbClr val="002060"/>
                </a:solidFill>
                <a:effectLst>
                  <a:outerShdw blurRad="38100" dist="38100" dir="2700000" algn="tl">
                    <a:srgbClr val="000000">
                      <a:alpha val="43137"/>
                    </a:srgbClr>
                  </a:outerShdw>
                </a:effectLst>
              </a:rPr>
              <a:t>refers to hypertension (usually mild) </a:t>
            </a:r>
            <a:r>
              <a:rPr lang="en-US" sz="2800" b="1" dirty="0">
                <a:solidFill>
                  <a:srgbClr val="00B0F0"/>
                </a:solidFill>
                <a:effectLst>
                  <a:outerShdw blurRad="38100" dist="38100" dir="2700000" algn="tl">
                    <a:srgbClr val="000000">
                      <a:alpha val="43137"/>
                    </a:srgbClr>
                  </a:outerShdw>
                </a:effectLst>
              </a:rPr>
              <a:t>without</a:t>
            </a:r>
            <a:r>
              <a:rPr lang="en-US" sz="2800" b="1" dirty="0">
                <a:solidFill>
                  <a:srgbClr val="002060"/>
                </a:solidFill>
                <a:effectLst>
                  <a:outerShdw blurRad="38100" dist="38100" dir="2700000" algn="tl">
                    <a:srgbClr val="000000">
                      <a:alpha val="43137"/>
                    </a:srgbClr>
                  </a:outerShdw>
                </a:effectLst>
              </a:rPr>
              <a:t> proteinuria </a:t>
            </a:r>
            <a:r>
              <a:rPr lang="en-US" sz="2800" b="1" dirty="0" smtClean="0">
                <a:solidFill>
                  <a:srgbClr val="002060"/>
                </a:solidFill>
                <a:effectLst>
                  <a:outerShdw blurRad="38100" dist="38100" dir="2700000" algn="tl">
                    <a:srgbClr val="000000">
                      <a:alpha val="43137"/>
                    </a:srgbClr>
                  </a:outerShdw>
                </a:effectLst>
              </a:rPr>
              <a:t>developing </a:t>
            </a:r>
            <a:r>
              <a:rPr lang="en-US" sz="2800" b="1" dirty="0">
                <a:solidFill>
                  <a:srgbClr val="002060"/>
                </a:solidFill>
                <a:effectLst>
                  <a:outerShdw blurRad="38100" dist="38100" dir="2700000" algn="tl">
                    <a:srgbClr val="000000">
                      <a:alpha val="43137"/>
                    </a:srgbClr>
                  </a:outerShdw>
                </a:effectLst>
              </a:rPr>
              <a:t>after the 20th week of pregnancy in a </a:t>
            </a:r>
            <a:r>
              <a:rPr lang="en-US" sz="2800" b="1" dirty="0" smtClean="0">
                <a:solidFill>
                  <a:srgbClr val="002060"/>
                </a:solidFill>
                <a:effectLst>
                  <a:outerShdw blurRad="38100" dist="38100" dir="2700000" algn="tl">
                    <a:srgbClr val="000000">
                      <a:alpha val="43137"/>
                    </a:srgbClr>
                  </a:outerShdw>
                </a:effectLst>
              </a:rPr>
              <a:t>previously normotensive </a:t>
            </a:r>
            <a:r>
              <a:rPr lang="en-US" sz="2800" b="1" dirty="0">
                <a:solidFill>
                  <a:srgbClr val="002060"/>
                </a:solidFill>
                <a:effectLst>
                  <a:outerShdw blurRad="38100" dist="38100" dir="2700000" algn="tl">
                    <a:srgbClr val="000000">
                      <a:alpha val="43137"/>
                    </a:srgbClr>
                  </a:outerShdw>
                </a:effectLst>
              </a:rPr>
              <a:t>pregnant woman</a:t>
            </a:r>
            <a:r>
              <a:rPr lang="en-US" sz="2800" b="1" dirty="0" smtClean="0">
                <a:solidFill>
                  <a:srgbClr val="002060"/>
                </a:solidFill>
                <a:effectLst>
                  <a:outerShdw blurRad="38100" dist="38100" dir="2700000" algn="tl">
                    <a:srgbClr val="000000">
                      <a:alpha val="43137"/>
                    </a:srgbClr>
                  </a:outerShdw>
                </a:effectLst>
              </a:rPr>
              <a:t>.</a:t>
            </a:r>
          </a:p>
          <a:p>
            <a:pPr>
              <a:buNone/>
            </a:pPr>
            <a:r>
              <a:rPr lang="en-US" sz="2800" b="1" dirty="0" smtClean="0"/>
              <a:t>2 .</a:t>
            </a:r>
            <a:r>
              <a:rPr lang="en-US" sz="2800" b="1" dirty="0" smtClean="0">
                <a:solidFill>
                  <a:srgbClr val="C00000"/>
                </a:solidFill>
              </a:rPr>
              <a:t>Preeclampsia</a:t>
            </a:r>
            <a:r>
              <a:rPr lang="en-US" sz="2800" b="1" dirty="0">
                <a:solidFill>
                  <a:srgbClr val="C00000"/>
                </a:solidFill>
              </a:rPr>
              <a:t>:</a:t>
            </a:r>
            <a:r>
              <a:rPr lang="en-US" sz="2800" b="1" dirty="0"/>
              <a:t> </a:t>
            </a:r>
            <a:r>
              <a:rPr lang="en-US" sz="2800" b="1" dirty="0">
                <a:solidFill>
                  <a:srgbClr val="002060"/>
                </a:solidFill>
                <a:effectLst>
                  <a:outerShdw blurRad="38100" dist="38100" dir="2700000" algn="tl">
                    <a:srgbClr val="000000">
                      <a:alpha val="43137"/>
                    </a:srgbClr>
                  </a:outerShdw>
                </a:effectLst>
              </a:rPr>
              <a:t>refers to the new onset of hypertension and proteinuria after 20 weeks </a:t>
            </a:r>
            <a:r>
              <a:rPr lang="en-US" sz="2800" b="1" dirty="0" smtClean="0">
                <a:solidFill>
                  <a:srgbClr val="002060"/>
                </a:solidFill>
                <a:effectLst>
                  <a:outerShdw blurRad="38100" dist="38100" dir="2700000" algn="tl">
                    <a:srgbClr val="000000">
                      <a:alpha val="43137"/>
                    </a:srgbClr>
                  </a:outerShdw>
                </a:effectLst>
              </a:rPr>
              <a:t>of gestation </a:t>
            </a:r>
            <a:r>
              <a:rPr lang="en-US" sz="2800" b="1" dirty="0">
                <a:solidFill>
                  <a:srgbClr val="002060"/>
                </a:solidFill>
                <a:effectLst>
                  <a:outerShdw blurRad="38100" dist="38100" dir="2700000" algn="tl">
                    <a:srgbClr val="000000">
                      <a:alpha val="43137"/>
                    </a:srgbClr>
                  </a:outerShdw>
                </a:effectLst>
              </a:rPr>
              <a:t>in a previously normotensive woman</a:t>
            </a:r>
            <a:r>
              <a:rPr lang="en-US" sz="2800" b="1" dirty="0" smtClean="0">
                <a:solidFill>
                  <a:srgbClr val="002060"/>
                </a:solidFill>
                <a:effectLst>
                  <a:outerShdw blurRad="38100" dist="38100" dir="2700000" algn="tl">
                    <a:srgbClr val="000000">
                      <a:alpha val="43137"/>
                    </a:srgbClr>
                  </a:outerShdw>
                </a:effectLst>
              </a:rPr>
              <a:t>.</a:t>
            </a:r>
          </a:p>
          <a:p>
            <a:pPr>
              <a:buNone/>
            </a:pPr>
            <a:r>
              <a:rPr lang="en-US" sz="2800" b="1" dirty="0" smtClean="0"/>
              <a:t>3. </a:t>
            </a:r>
            <a:r>
              <a:rPr lang="en-US" sz="2800" b="1" dirty="0" smtClean="0">
                <a:solidFill>
                  <a:srgbClr val="C00000"/>
                </a:solidFill>
              </a:rPr>
              <a:t>Chronic </a:t>
            </a:r>
            <a:r>
              <a:rPr lang="en-US" sz="2800" b="1" dirty="0">
                <a:solidFill>
                  <a:srgbClr val="C00000"/>
                </a:solidFill>
              </a:rPr>
              <a:t>hypertension</a:t>
            </a:r>
            <a:r>
              <a:rPr lang="en-US" sz="2800" b="1" dirty="0"/>
              <a:t>:</a:t>
            </a:r>
            <a:r>
              <a:rPr lang="en-US" sz="2800" b="1" dirty="0">
                <a:solidFill>
                  <a:srgbClr val="002060"/>
                </a:solidFill>
                <a:effectLst>
                  <a:outerShdw blurRad="38100" dist="38100" dir="2700000" algn="tl">
                    <a:srgbClr val="000000">
                      <a:alpha val="43137"/>
                    </a:srgbClr>
                  </a:outerShdw>
                </a:effectLst>
              </a:rPr>
              <a:t> is defined as hypertension that antedates pregnancy; is </a:t>
            </a:r>
            <a:r>
              <a:rPr lang="en-US" sz="2800" b="1" dirty="0" smtClean="0">
                <a:solidFill>
                  <a:srgbClr val="002060"/>
                </a:solidFill>
                <a:effectLst>
                  <a:outerShdw blurRad="38100" dist="38100" dir="2700000" algn="tl">
                    <a:srgbClr val="000000">
                      <a:alpha val="43137"/>
                    </a:srgbClr>
                  </a:outerShdw>
                </a:effectLst>
              </a:rPr>
              <a:t>present before </a:t>
            </a:r>
            <a:r>
              <a:rPr lang="en-US" sz="2800" b="1" dirty="0">
                <a:solidFill>
                  <a:srgbClr val="002060"/>
                </a:solidFill>
                <a:effectLst>
                  <a:outerShdw blurRad="38100" dist="38100" dir="2700000" algn="tl">
                    <a:srgbClr val="000000">
                      <a:alpha val="43137"/>
                    </a:srgbClr>
                  </a:outerShdw>
                </a:effectLst>
              </a:rPr>
              <a:t>the 20th week of pregnancy; or persists after 12 weeks </a:t>
            </a:r>
            <a:r>
              <a:rPr lang="en-US" sz="2800" b="1" dirty="0" smtClean="0">
                <a:solidFill>
                  <a:srgbClr val="002060"/>
                </a:solidFill>
                <a:effectLst>
                  <a:outerShdw blurRad="38100" dist="38100" dir="2700000" algn="tl">
                    <a:srgbClr val="000000">
                      <a:alpha val="43137"/>
                    </a:srgbClr>
                  </a:outerShdw>
                </a:effectLst>
              </a:rPr>
              <a:t>postpartum</a:t>
            </a:r>
            <a:endParaRPr lang="en-US" sz="2800" b="1" dirty="0"/>
          </a:p>
        </p:txBody>
      </p:sp>
      <p:sp>
        <p:nvSpPr>
          <p:cNvPr id="4" name="Date Placeholder 3"/>
          <p:cNvSpPr>
            <a:spLocks noGrp="1"/>
          </p:cNvSpPr>
          <p:nvPr>
            <p:ph type="dt" sz="half" idx="10"/>
          </p:nvPr>
        </p:nvSpPr>
        <p:spPr/>
        <p:txBody>
          <a:bodyPr/>
          <a:lstStyle/>
          <a:p>
            <a:fld id="{C1D5DD5F-8C3E-41D4-9E23-4545178A0A0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1096486871"/>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lstStyle/>
          <a:p>
            <a:pPr marL="0" indent="0">
              <a:buNone/>
            </a:pPr>
            <a:r>
              <a:rPr lang="en-US" dirty="0"/>
              <a:t>Treatment for chronic </a:t>
            </a:r>
            <a:r>
              <a:rPr lang="en-US" dirty="0" smtClean="0"/>
              <a:t>hepatitis  </a:t>
            </a:r>
            <a:r>
              <a:rPr lang="en-US" dirty="0"/>
              <a:t>in </a:t>
            </a:r>
            <a:r>
              <a:rPr lang="en-US" dirty="0" smtClean="0"/>
              <a:t>pregnancy</a:t>
            </a:r>
          </a:p>
          <a:p>
            <a:r>
              <a:rPr lang="en-US" dirty="0" smtClean="0"/>
              <a:t>Chronic HBV and HCV infection should be referred for evaluation and managed in chronic liver disease  </a:t>
            </a:r>
          </a:p>
          <a:p>
            <a:r>
              <a:rPr lang="en-US" dirty="0" smtClean="0"/>
              <a:t>Use methods to prevent or reduce transmission to other</a:t>
            </a:r>
          </a:p>
          <a:p>
            <a:r>
              <a:rPr lang="en-US" dirty="0" smtClean="0"/>
              <a:t>All </a:t>
            </a:r>
            <a:r>
              <a:rPr lang="en-US" dirty="0" err="1" smtClean="0"/>
              <a:t>HBsAg</a:t>
            </a:r>
            <a:r>
              <a:rPr lang="en-US" dirty="0" smtClean="0"/>
              <a:t> laboratory result should be reported </a:t>
            </a:r>
          </a:p>
          <a:p>
            <a:pPr marL="0" indent="0">
              <a:buNone/>
            </a:pPr>
            <a:endParaRPr lang="en-US" dirty="0" smtClean="0"/>
          </a:p>
          <a:p>
            <a:endParaRPr lang="en-US" dirty="0" smtClean="0"/>
          </a:p>
          <a:p>
            <a:endParaRPr lang="en-US" dirty="0"/>
          </a:p>
        </p:txBody>
      </p:sp>
      <p:sp>
        <p:nvSpPr>
          <p:cNvPr id="4" name="Date Placeholder 3"/>
          <p:cNvSpPr>
            <a:spLocks noGrp="1"/>
          </p:cNvSpPr>
          <p:nvPr>
            <p:ph type="dt" sz="half" idx="10"/>
          </p:nvPr>
        </p:nvSpPr>
        <p:spPr/>
        <p:txBody>
          <a:bodyPr/>
          <a:lstStyle/>
          <a:p>
            <a:fld id="{44F56910-5BA0-4A4E-A6FA-53F44FAEA40A}"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200</a:t>
            </a:fld>
            <a:endParaRPr lang="en-US"/>
          </a:p>
        </p:txBody>
      </p:sp>
    </p:spTree>
    <p:extLst>
      <p:ext uri="{BB962C8B-B14F-4D97-AF65-F5344CB8AC3E}">
        <p14:creationId xmlns:p14="http://schemas.microsoft.com/office/powerpoint/2010/main" val="1079839681"/>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Vertical transmission can be reduced </a:t>
            </a:r>
          </a:p>
          <a:p>
            <a:r>
              <a:rPr lang="en-US" dirty="0" smtClean="0"/>
              <a:t>Routinely screen all pregnant women for </a:t>
            </a:r>
            <a:r>
              <a:rPr lang="en-US" dirty="0" err="1" smtClean="0"/>
              <a:t>HBsAg</a:t>
            </a:r>
            <a:endParaRPr lang="en-US" dirty="0" smtClean="0"/>
          </a:p>
          <a:p>
            <a:r>
              <a:rPr lang="en-US" dirty="0" smtClean="0"/>
              <a:t>Approximately 10-20% of </a:t>
            </a:r>
            <a:r>
              <a:rPr lang="en-US" dirty="0" err="1" smtClean="0"/>
              <a:t>sero</a:t>
            </a:r>
            <a:r>
              <a:rPr lang="en-US" dirty="0" smtClean="0"/>
              <a:t> positive women transmit virus to neonate in the absence of immune prophylaxis</a:t>
            </a:r>
          </a:p>
          <a:p>
            <a:r>
              <a:rPr lang="en-US" dirty="0" smtClean="0"/>
              <a:t>Frequency of transmission depends on GA that infection occurs; in first trimester (10%) and in 3</a:t>
            </a:r>
            <a:r>
              <a:rPr lang="en-US" baseline="30000" dirty="0" smtClean="0"/>
              <a:t>rd</a:t>
            </a:r>
            <a:r>
              <a:rPr lang="en-US" dirty="0" smtClean="0"/>
              <a:t> trimester (80-90%)</a:t>
            </a:r>
          </a:p>
          <a:p>
            <a:r>
              <a:rPr lang="en-US" dirty="0" smtClean="0"/>
              <a:t>CDC recommend that universal immunization for all infants</a:t>
            </a:r>
          </a:p>
          <a:p>
            <a:r>
              <a:rPr lang="en-US" dirty="0" smtClean="0"/>
              <a:t>Preterm birth weighting &lt;2000 gram and born from women with </a:t>
            </a:r>
            <a:r>
              <a:rPr lang="en-US" dirty="0" err="1" smtClean="0"/>
              <a:t>HBsAg</a:t>
            </a:r>
            <a:r>
              <a:rPr lang="en-US" dirty="0" smtClean="0"/>
              <a:t> negative first dose vaccine should delay until one month</a:t>
            </a:r>
            <a:endParaRPr lang="en-US" dirty="0"/>
          </a:p>
        </p:txBody>
      </p:sp>
      <p:sp>
        <p:nvSpPr>
          <p:cNvPr id="4" name="Date Placeholder 3"/>
          <p:cNvSpPr>
            <a:spLocks noGrp="1"/>
          </p:cNvSpPr>
          <p:nvPr>
            <p:ph type="dt" sz="half" idx="10"/>
          </p:nvPr>
        </p:nvSpPr>
        <p:spPr/>
        <p:txBody>
          <a:bodyPr/>
          <a:lstStyle/>
          <a:p>
            <a:fld id="{27C4529E-04D8-4354-8557-372A25F1048D}"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201</a:t>
            </a:fld>
            <a:endParaRPr lang="en-US"/>
          </a:p>
        </p:txBody>
      </p:sp>
    </p:spTree>
    <p:extLst>
      <p:ext uri="{BB962C8B-B14F-4D97-AF65-F5344CB8AC3E}">
        <p14:creationId xmlns:p14="http://schemas.microsoft.com/office/powerpoint/2010/main" val="3326586003"/>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Intra </a:t>
            </a:r>
            <a:r>
              <a:rPr lang="en-US" dirty="0" err="1" smtClean="0"/>
              <a:t>partal</a:t>
            </a:r>
            <a:r>
              <a:rPr lang="en-US" dirty="0" smtClean="0"/>
              <a:t> </a:t>
            </a:r>
            <a:r>
              <a:rPr lang="en-US" dirty="0"/>
              <a:t>care </a:t>
            </a:r>
            <a:br>
              <a:rPr lang="en-US" dirty="0"/>
            </a:b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85% to 95% cases of transmission is due to exposure to maternal contaminated blood or genital tract secretion</a:t>
            </a:r>
          </a:p>
          <a:p>
            <a:r>
              <a:rPr lang="en-US" dirty="0" smtClean="0"/>
              <a:t>Remaining </a:t>
            </a:r>
            <a:r>
              <a:rPr lang="en-US" dirty="0" err="1" smtClean="0"/>
              <a:t>hematogenous</a:t>
            </a:r>
            <a:r>
              <a:rPr lang="en-US" dirty="0" smtClean="0"/>
              <a:t>  trans placental dissemination and close postnatal contact between infant and infected mother </a:t>
            </a:r>
          </a:p>
          <a:p>
            <a:pPr marL="0" indent="0">
              <a:buNone/>
            </a:pPr>
            <a:r>
              <a:rPr lang="en-US" dirty="0" smtClean="0"/>
              <a:t>Risk factor for intrauterine transmission</a:t>
            </a:r>
          </a:p>
          <a:p>
            <a:r>
              <a:rPr lang="en-US" dirty="0" smtClean="0"/>
              <a:t>Maternal HBV </a:t>
            </a:r>
            <a:r>
              <a:rPr lang="en-US" dirty="0" err="1" smtClean="0"/>
              <a:t>seroposetivity</a:t>
            </a:r>
            <a:endParaRPr lang="en-US" dirty="0" smtClean="0"/>
          </a:p>
          <a:p>
            <a:r>
              <a:rPr lang="en-US" dirty="0" smtClean="0"/>
              <a:t>History of  threatened preterm labor</a:t>
            </a:r>
          </a:p>
          <a:p>
            <a:r>
              <a:rPr lang="en-US" dirty="0" smtClean="0"/>
              <a:t>Higher </a:t>
            </a:r>
            <a:r>
              <a:rPr lang="en-US" dirty="0" err="1" smtClean="0"/>
              <a:t>HBsAg</a:t>
            </a:r>
            <a:r>
              <a:rPr lang="en-US" dirty="0" smtClean="0"/>
              <a:t> and HBV  titer </a:t>
            </a:r>
          </a:p>
          <a:p>
            <a:endParaRPr lang="en-US" dirty="0" smtClean="0"/>
          </a:p>
          <a:p>
            <a:endParaRPr lang="en-US" dirty="0" smtClean="0"/>
          </a:p>
          <a:p>
            <a:endParaRPr lang="en-US" dirty="0"/>
          </a:p>
        </p:txBody>
      </p:sp>
      <p:sp>
        <p:nvSpPr>
          <p:cNvPr id="4" name="Date Placeholder 3"/>
          <p:cNvSpPr>
            <a:spLocks noGrp="1"/>
          </p:cNvSpPr>
          <p:nvPr>
            <p:ph type="dt" sz="half" idx="10"/>
          </p:nvPr>
        </p:nvSpPr>
        <p:spPr/>
        <p:txBody>
          <a:bodyPr/>
          <a:lstStyle/>
          <a:p>
            <a:fld id="{EA78CD2F-295E-402D-A6B0-8692B27A6B66}"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202</a:t>
            </a:fld>
            <a:endParaRPr lang="en-US"/>
          </a:p>
        </p:txBody>
      </p:sp>
    </p:spTree>
    <p:extLst>
      <p:ext uri="{BB962C8B-B14F-4D97-AF65-F5344CB8AC3E}">
        <p14:creationId xmlns:p14="http://schemas.microsoft.com/office/powerpoint/2010/main" val="256758029"/>
      </p:ext>
    </p:extLst>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lstStyle/>
          <a:p>
            <a:r>
              <a:rPr lang="en-US" dirty="0" smtClean="0"/>
              <a:t>Route of delivery has not been shown to influence the risk of HCV transmission cesarean section for only obstetric indication</a:t>
            </a:r>
          </a:p>
          <a:p>
            <a:r>
              <a:rPr lang="en-US" dirty="0" smtClean="0"/>
              <a:t>The risk of transmission through </a:t>
            </a:r>
            <a:r>
              <a:rPr lang="en-US" dirty="0" err="1" smtClean="0"/>
              <a:t>amenocinthesis</a:t>
            </a:r>
            <a:r>
              <a:rPr lang="en-US" dirty="0" smtClean="0"/>
              <a:t> is low in HBV or HCV  in chronically </a:t>
            </a:r>
            <a:endParaRPr lang="en-US" dirty="0"/>
          </a:p>
          <a:p>
            <a:r>
              <a:rPr lang="en-US" dirty="0" smtClean="0"/>
              <a:t>Breast feeding is not contraindicated for hepatitis positive mother </a:t>
            </a:r>
            <a:endParaRPr lang="en-US" dirty="0"/>
          </a:p>
        </p:txBody>
      </p:sp>
      <p:sp>
        <p:nvSpPr>
          <p:cNvPr id="4" name="Date Placeholder 3"/>
          <p:cNvSpPr>
            <a:spLocks noGrp="1"/>
          </p:cNvSpPr>
          <p:nvPr>
            <p:ph type="dt" sz="half" idx="10"/>
          </p:nvPr>
        </p:nvSpPr>
        <p:spPr/>
        <p:txBody>
          <a:bodyPr/>
          <a:lstStyle/>
          <a:p>
            <a:fld id="{6AACADD5-D15C-4D77-9E22-2FCE6DAB1809}"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203</a:t>
            </a:fld>
            <a:endParaRPr lang="en-US"/>
          </a:p>
        </p:txBody>
      </p:sp>
    </p:spTree>
    <p:extLst>
      <p:ext uri="{BB962C8B-B14F-4D97-AF65-F5344CB8AC3E}">
        <p14:creationId xmlns:p14="http://schemas.microsoft.com/office/powerpoint/2010/main" val="2693017156"/>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Immunotherapy</a:t>
            </a:r>
          </a:p>
        </p:txBody>
      </p:sp>
      <p:sp>
        <p:nvSpPr>
          <p:cNvPr id="3" name="Content Placeholder 2"/>
          <p:cNvSpPr>
            <a:spLocks noGrp="1"/>
          </p:cNvSpPr>
          <p:nvPr>
            <p:ph idx="1"/>
          </p:nvPr>
        </p:nvSpPr>
        <p:spPr/>
        <p:txBody>
          <a:bodyPr>
            <a:normAutofit fontScale="92500"/>
          </a:bodyPr>
          <a:lstStyle/>
          <a:p>
            <a:pPr marL="0" indent="0">
              <a:buNone/>
            </a:pPr>
            <a:r>
              <a:rPr lang="en-US" dirty="0" smtClean="0"/>
              <a:t> </a:t>
            </a:r>
          </a:p>
          <a:p>
            <a:pPr marL="0" indent="0">
              <a:buNone/>
            </a:pPr>
            <a:r>
              <a:rPr lang="en-US" dirty="0" smtClean="0"/>
              <a:t>Hepatitis A </a:t>
            </a:r>
          </a:p>
          <a:p>
            <a:r>
              <a:rPr lang="en-US" dirty="0" smtClean="0"/>
              <a:t>Given for non chronic and self limited course of </a:t>
            </a:r>
            <a:r>
              <a:rPr lang="en-US" dirty="0" err="1" smtClean="0"/>
              <a:t>sympthomatic</a:t>
            </a:r>
            <a:r>
              <a:rPr lang="en-US" dirty="0" smtClean="0"/>
              <a:t> HAV infection </a:t>
            </a:r>
          </a:p>
          <a:p>
            <a:r>
              <a:rPr lang="en-US" dirty="0" smtClean="0"/>
              <a:t>No specific antiviral agent use as treatment </a:t>
            </a:r>
          </a:p>
          <a:p>
            <a:r>
              <a:rPr lang="en-US" dirty="0" smtClean="0"/>
              <a:t>Not contraindicated during pregnancy</a:t>
            </a:r>
          </a:p>
          <a:p>
            <a:r>
              <a:rPr lang="en-US" dirty="0" smtClean="0"/>
              <a:t>Patient close contact should be given post exposure </a:t>
            </a:r>
            <a:r>
              <a:rPr lang="en-US" dirty="0" err="1" smtClean="0"/>
              <a:t>proflaxsis</a:t>
            </a:r>
            <a:r>
              <a:rPr lang="en-US" dirty="0" smtClean="0"/>
              <a:t> if they have not immunized </a:t>
            </a:r>
          </a:p>
          <a:p>
            <a:endParaRPr lang="en-US" dirty="0"/>
          </a:p>
        </p:txBody>
      </p:sp>
      <p:sp>
        <p:nvSpPr>
          <p:cNvPr id="4" name="Date Placeholder 3"/>
          <p:cNvSpPr>
            <a:spLocks noGrp="1"/>
          </p:cNvSpPr>
          <p:nvPr>
            <p:ph type="dt" sz="half" idx="10"/>
          </p:nvPr>
        </p:nvSpPr>
        <p:spPr/>
        <p:txBody>
          <a:bodyPr/>
          <a:lstStyle/>
          <a:p>
            <a:fld id="{E5DF0AD4-B879-4611-9082-48B99A2D9733}"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204</a:t>
            </a:fld>
            <a:endParaRPr lang="en-US"/>
          </a:p>
        </p:txBody>
      </p:sp>
    </p:spTree>
    <p:extLst>
      <p:ext uri="{BB962C8B-B14F-4D97-AF65-F5344CB8AC3E}">
        <p14:creationId xmlns:p14="http://schemas.microsoft.com/office/powerpoint/2010/main" val="2541533746"/>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pPr marL="0" indent="0">
                  <a:buNone/>
                </a:pPr>
                <a:r>
                  <a:rPr lang="en-US" dirty="0" smtClean="0"/>
                  <a:t>Hepatitis B</a:t>
                </a:r>
              </a:p>
              <a:p>
                <a:r>
                  <a:rPr lang="en-US" dirty="0" smtClean="0"/>
                  <a:t>No specific therapy is available for treatment of acute </a:t>
                </a:r>
                <a:r>
                  <a:rPr lang="en-US" dirty="0" err="1" smtClean="0"/>
                  <a:t>hepatits</a:t>
                </a:r>
                <a:r>
                  <a:rPr lang="en-US" dirty="0" smtClean="0"/>
                  <a:t> B</a:t>
                </a:r>
              </a:p>
              <a:p>
                <a:r>
                  <a:rPr lang="en-US" dirty="0" smtClean="0"/>
                  <a:t>Chronic HBV infection referred for evaluation and treated in management of chronic live disease </a:t>
                </a:r>
              </a:p>
              <a:p>
                <a:r>
                  <a:rPr lang="en-US" dirty="0" smtClean="0"/>
                  <a:t>Lamivudine and </a:t>
                </a:r>
                <a:r>
                  <a:rPr lang="en-US" dirty="0" err="1" smtClean="0"/>
                  <a:t>HBIg</a:t>
                </a:r>
                <a:r>
                  <a:rPr lang="en-US" dirty="0" smtClean="0"/>
                  <a:t> limit intrauterine HBV transmission </a:t>
                </a:r>
              </a:p>
              <a:p>
                <a:r>
                  <a:rPr lang="en-US" dirty="0" err="1" smtClean="0"/>
                  <a:t>Lamividine</a:t>
                </a:r>
                <a:r>
                  <a:rPr lang="en-US" dirty="0" smtClean="0"/>
                  <a:t> 150mg orally daily starting at 34 wks. in high risk patient  viral load(&gt;</a:t>
                </a:r>
                <a14:m>
                  <m:oMath xmlns:m="http://schemas.openxmlformats.org/officeDocument/2006/math">
                    <m:sSup>
                      <m:sSupPr>
                        <m:ctrlPr>
                          <a:rPr lang="en-US" i="1" smtClean="0">
                            <a:latin typeface="Cambria Math"/>
                          </a:rPr>
                        </m:ctrlPr>
                      </m:sSupPr>
                      <m:e>
                        <m:r>
                          <a:rPr lang="en-US" b="0" i="1" smtClean="0">
                            <a:latin typeface="Cambria Math" panose="02040503050406030204" pitchFamily="18" charset="0"/>
                          </a:rPr>
                          <m:t>10</m:t>
                        </m:r>
                      </m:e>
                      <m:sup>
                        <m:r>
                          <a:rPr lang="en-US" b="0" i="1" smtClean="0">
                            <a:latin typeface="Cambria Math" panose="02040503050406030204" pitchFamily="18" charset="0"/>
                          </a:rPr>
                          <m:t>7</m:t>
                        </m:r>
                      </m:sup>
                    </m:sSup>
                  </m:oMath>
                </a14:m>
                <a:r>
                  <a:rPr lang="en-US" dirty="0" smtClean="0"/>
                  <a:t>)</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1217" t="-2381" r="-1043"/>
                </a:stretch>
              </a:blipFill>
            </p:spPr>
            <p:txBody>
              <a:bodyPr/>
              <a:lstStyle/>
              <a:p>
                <a:r>
                  <a:rPr lang="en-US">
                    <a:noFill/>
                  </a:rPr>
                  <a:t> </a:t>
                </a:r>
              </a:p>
            </p:txBody>
          </p:sp>
        </mc:Fallback>
      </mc:AlternateContent>
      <p:sp>
        <p:nvSpPr>
          <p:cNvPr id="4" name="Date Placeholder 3"/>
          <p:cNvSpPr>
            <a:spLocks noGrp="1"/>
          </p:cNvSpPr>
          <p:nvPr>
            <p:ph type="dt" sz="half" idx="10"/>
          </p:nvPr>
        </p:nvSpPr>
        <p:spPr/>
        <p:txBody>
          <a:bodyPr/>
          <a:lstStyle/>
          <a:p>
            <a:fld id="{3028D785-4BA6-4473-BD9F-33E850539B5E}"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205</a:t>
            </a:fld>
            <a:endParaRPr lang="en-US"/>
          </a:p>
        </p:txBody>
      </p:sp>
    </p:spTree>
    <p:extLst>
      <p:ext uri="{BB962C8B-B14F-4D97-AF65-F5344CB8AC3E}">
        <p14:creationId xmlns:p14="http://schemas.microsoft.com/office/powerpoint/2010/main" val="1682472461"/>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p:txBody>
          <a:bodyPr/>
          <a:lstStyle/>
          <a:p>
            <a:pPr marL="0" indent="0">
              <a:buNone/>
            </a:pPr>
            <a:r>
              <a:rPr lang="en-US" dirty="0" smtClean="0"/>
              <a:t>Hepatitis C </a:t>
            </a:r>
          </a:p>
          <a:p>
            <a:r>
              <a:rPr lang="en-US" dirty="0" smtClean="0"/>
              <a:t>Lack any available prenatal or postnatal pharmacological immunologic measurement to decrease vertical transmission </a:t>
            </a:r>
          </a:p>
          <a:p>
            <a:r>
              <a:rPr lang="en-US" dirty="0" smtClean="0"/>
              <a:t>Interferon and ribavirin use in adults but contraindicated in pregnancy </a:t>
            </a:r>
          </a:p>
          <a:p>
            <a:endParaRPr lang="en-US" dirty="0"/>
          </a:p>
        </p:txBody>
      </p:sp>
      <p:sp>
        <p:nvSpPr>
          <p:cNvPr id="4" name="Date Placeholder 3"/>
          <p:cNvSpPr>
            <a:spLocks noGrp="1"/>
          </p:cNvSpPr>
          <p:nvPr>
            <p:ph type="dt" sz="half" idx="10"/>
          </p:nvPr>
        </p:nvSpPr>
        <p:spPr/>
        <p:txBody>
          <a:bodyPr/>
          <a:lstStyle/>
          <a:p>
            <a:fld id="{9FEEE5A0-38C0-47A6-ADFC-63360979F69F}"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206</a:t>
            </a:fld>
            <a:endParaRPr lang="en-US"/>
          </a:p>
        </p:txBody>
      </p:sp>
    </p:spTree>
    <p:extLst>
      <p:ext uri="{BB962C8B-B14F-4D97-AF65-F5344CB8AC3E}">
        <p14:creationId xmlns:p14="http://schemas.microsoft.com/office/powerpoint/2010/main" val="919275258"/>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Accidental or occupational exposure</a:t>
            </a:r>
            <a:br>
              <a:rPr lang="en-US" dirty="0"/>
            </a:b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All HCW who may be exposed to blood or blood product should be vaccinated against hepatitis B </a:t>
            </a:r>
          </a:p>
          <a:p>
            <a:r>
              <a:rPr lang="en-US" dirty="0" smtClean="0"/>
              <a:t>Risk of infection  per injury with HBV infected blood is 20% to 30% </a:t>
            </a:r>
          </a:p>
          <a:p>
            <a:r>
              <a:rPr lang="en-US" dirty="0" smtClean="0"/>
              <a:t>Mucosal contamination from body fluid splash exposure</a:t>
            </a:r>
          </a:p>
          <a:p>
            <a:r>
              <a:rPr lang="en-US" dirty="0" smtClean="0"/>
              <a:t>Risk of acquiring HCV lower than HBV(30%)and higher than risk of HIV(0.3%)</a:t>
            </a:r>
          </a:p>
          <a:p>
            <a:r>
              <a:rPr lang="en-US" dirty="0" smtClean="0"/>
              <a:t>So routinely standard precaution should be practice </a:t>
            </a:r>
          </a:p>
          <a:p>
            <a:endParaRPr lang="en-US" dirty="0"/>
          </a:p>
        </p:txBody>
      </p:sp>
      <p:sp>
        <p:nvSpPr>
          <p:cNvPr id="4" name="Date Placeholder 3"/>
          <p:cNvSpPr>
            <a:spLocks noGrp="1"/>
          </p:cNvSpPr>
          <p:nvPr>
            <p:ph type="dt" sz="half" idx="10"/>
          </p:nvPr>
        </p:nvSpPr>
        <p:spPr/>
        <p:txBody>
          <a:bodyPr/>
          <a:lstStyle/>
          <a:p>
            <a:fld id="{4D91416D-65C8-46FD-BF7E-6C5F8422BBE7}" type="datetime1">
              <a:rPr lang="en-US" smtClean="0"/>
              <a:t>5/3/2020</a:t>
            </a:fld>
            <a:endParaRPr lang="en-US"/>
          </a:p>
        </p:txBody>
      </p:sp>
      <p:sp>
        <p:nvSpPr>
          <p:cNvPr id="5" name="Slide Number Placeholder 4"/>
          <p:cNvSpPr>
            <a:spLocks noGrp="1"/>
          </p:cNvSpPr>
          <p:nvPr>
            <p:ph type="sldNum" sz="quarter" idx="12"/>
          </p:nvPr>
        </p:nvSpPr>
        <p:spPr/>
        <p:txBody>
          <a:bodyPr/>
          <a:lstStyle/>
          <a:p>
            <a:fld id="{78E4FD68-C744-4695-9C55-99DC7DA00219}" type="slidenum">
              <a:rPr lang="en-US" smtClean="0"/>
              <a:t>207</a:t>
            </a:fld>
            <a:endParaRPr lang="en-US"/>
          </a:p>
        </p:txBody>
      </p:sp>
    </p:spTree>
    <p:extLst>
      <p:ext uri="{BB962C8B-B14F-4D97-AF65-F5344CB8AC3E}">
        <p14:creationId xmlns:p14="http://schemas.microsoft.com/office/powerpoint/2010/main" val="1999990500"/>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Urinary </a:t>
            </a:r>
            <a:r>
              <a:rPr lang="en-US" dirty="0"/>
              <a:t>Tract Infection in Pregnancy</a:t>
            </a:r>
            <a:br>
              <a:rPr lang="en-US" dirty="0"/>
            </a:b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ASYMPTOMATIC </a:t>
            </a:r>
            <a:r>
              <a:rPr lang="en-US" dirty="0"/>
              <a:t>BACTERIURIA</a:t>
            </a:r>
          </a:p>
          <a:p>
            <a:r>
              <a:rPr lang="en-US" dirty="0"/>
              <a:t>Definition</a:t>
            </a:r>
          </a:p>
          <a:p>
            <a:r>
              <a:rPr lang="en-US" dirty="0"/>
              <a:t>It is the presence of 100.000 organisms/ml of the same species in two cultured fresh, mid-stream specimens of urine.</a:t>
            </a:r>
          </a:p>
          <a:p>
            <a:r>
              <a:rPr lang="en-US" dirty="0"/>
              <a:t>Incidence</a:t>
            </a:r>
          </a:p>
          <a:p>
            <a:r>
              <a:rPr lang="en-US" dirty="0"/>
              <a:t>2-5% of pregnant women. If not treated 30% of them will develop symptomatic infections.</a:t>
            </a:r>
          </a:p>
          <a:p>
            <a:r>
              <a:rPr lang="en-US" dirty="0"/>
              <a:t>Complications:</a:t>
            </a:r>
          </a:p>
          <a:p>
            <a:r>
              <a:rPr lang="en-US" dirty="0"/>
              <a:t>1- Symptomatic infections as cystitis and pyelonephritis.</a:t>
            </a:r>
          </a:p>
          <a:p>
            <a:r>
              <a:rPr lang="en-US" dirty="0"/>
              <a:t>2- </a:t>
            </a:r>
            <a:r>
              <a:rPr lang="en-US" dirty="0" err="1"/>
              <a:t>Anaemia</a:t>
            </a:r>
            <a:r>
              <a:rPr lang="en-US" dirty="0"/>
              <a:t>.</a:t>
            </a:r>
          </a:p>
          <a:p>
            <a:r>
              <a:rPr lang="en-US" dirty="0"/>
              <a:t>3- Hypertension.</a:t>
            </a:r>
          </a:p>
          <a:p>
            <a:r>
              <a:rPr lang="en-US" dirty="0"/>
              <a:t>4- Intrauterine growth retardation.</a:t>
            </a:r>
          </a:p>
          <a:p>
            <a:r>
              <a:rPr lang="en-US" dirty="0"/>
              <a:t>5- Pre-term delivery.</a:t>
            </a:r>
          </a:p>
          <a:p>
            <a:r>
              <a:rPr lang="en-US" dirty="0"/>
              <a:t>Treatment</a:t>
            </a:r>
          </a:p>
          <a:p>
            <a:r>
              <a:rPr lang="en-US" dirty="0"/>
              <a:t>- Ampicillin or cephalosporin 500 mg/ 6 hours for 10 days or</a:t>
            </a:r>
          </a:p>
          <a:p>
            <a:r>
              <a:rPr lang="en-US" dirty="0"/>
              <a:t>- </a:t>
            </a:r>
            <a:r>
              <a:rPr lang="en-US" dirty="0" err="1"/>
              <a:t>Nitrofurantoin</a:t>
            </a:r>
            <a:r>
              <a:rPr lang="en-US" dirty="0"/>
              <a:t> 100 mg/6 hours</a:t>
            </a:r>
            <a:r>
              <a:rPr lang="en-US" dirty="0" smtClean="0"/>
              <a:t>. </a:t>
            </a:r>
            <a:endParaRPr lang="en-US" dirty="0"/>
          </a:p>
        </p:txBody>
      </p:sp>
      <p:sp>
        <p:nvSpPr>
          <p:cNvPr id="4" name="Date Placeholder 3"/>
          <p:cNvSpPr>
            <a:spLocks noGrp="1"/>
          </p:cNvSpPr>
          <p:nvPr>
            <p:ph type="dt" sz="half" idx="10"/>
          </p:nvPr>
        </p:nvSpPr>
        <p:spPr/>
        <p:txBody>
          <a:bodyPr/>
          <a:lstStyle/>
          <a:p>
            <a:fld id="{2B2BB55D-0F73-4D2D-BFC1-43E83B368130}"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208</a:t>
            </a:fld>
            <a:endParaRPr lang="en-US"/>
          </a:p>
        </p:txBody>
      </p:sp>
    </p:spTree>
    <p:extLst>
      <p:ext uri="{BB962C8B-B14F-4D97-AF65-F5344CB8AC3E}">
        <p14:creationId xmlns:p14="http://schemas.microsoft.com/office/powerpoint/2010/main" val="3040024596"/>
      </p:ext>
    </p:ext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endParaRPr lang="en-US" dirty="0"/>
          </a:p>
        </p:txBody>
      </p:sp>
      <p:sp>
        <p:nvSpPr>
          <p:cNvPr id="3" name="Content Placeholder 2"/>
          <p:cNvSpPr>
            <a:spLocks noGrp="1"/>
          </p:cNvSpPr>
          <p:nvPr>
            <p:ph idx="1"/>
          </p:nvPr>
        </p:nvSpPr>
        <p:spPr/>
        <p:txBody>
          <a:bodyPr>
            <a:normAutofit fontScale="55000" lnSpcReduction="20000"/>
          </a:bodyPr>
          <a:lstStyle/>
          <a:p>
            <a:r>
              <a:rPr lang="en-US" dirty="0"/>
              <a:t>Pyelonephritis</a:t>
            </a:r>
          </a:p>
          <a:p>
            <a:r>
              <a:rPr lang="en-US" dirty="0"/>
              <a:t>Definition</a:t>
            </a:r>
          </a:p>
          <a:p>
            <a:r>
              <a:rPr lang="en-US" dirty="0"/>
              <a:t>It is inflammation of the renal pelvis and parenchyma</a:t>
            </a:r>
            <a:r>
              <a:rPr lang="en-US" dirty="0" smtClean="0"/>
              <a:t>.</a:t>
            </a:r>
          </a:p>
          <a:p>
            <a:r>
              <a:rPr lang="en-US" dirty="0"/>
              <a:t>Incidence</a:t>
            </a:r>
          </a:p>
          <a:p>
            <a:r>
              <a:rPr lang="en-US" dirty="0"/>
              <a:t>30% in cases with asymptomatic </a:t>
            </a:r>
            <a:r>
              <a:rPr lang="en-US" dirty="0" err="1"/>
              <a:t>bacteriuria</a:t>
            </a:r>
            <a:r>
              <a:rPr lang="en-US" dirty="0"/>
              <a:t> and 1% in cases without.</a:t>
            </a:r>
          </a:p>
          <a:p>
            <a:r>
              <a:rPr lang="en-US" dirty="0"/>
              <a:t>Predisposing Factors During Pregnancy</a:t>
            </a:r>
          </a:p>
          <a:p>
            <a:r>
              <a:rPr lang="en-US" dirty="0"/>
              <a:t>(A) Urine stasis during pregnancy due to:</a:t>
            </a:r>
          </a:p>
          <a:p>
            <a:r>
              <a:rPr lang="en-US" dirty="0"/>
              <a:t>Compression of the ureter by the gravid uterus against the pelvic brim particularly on the right side. So infection is more common on the right side.</a:t>
            </a:r>
          </a:p>
          <a:p>
            <a:r>
              <a:rPr lang="en-US" dirty="0"/>
              <a:t>Relaxation of the ureter by progesterone effect.2.  </a:t>
            </a:r>
          </a:p>
          <a:p>
            <a:r>
              <a:rPr lang="en-US" dirty="0"/>
              <a:t>(B) Increased urinary excretion of glucose and amino acids </a:t>
            </a:r>
            <a:r>
              <a:rPr lang="en-US" dirty="0" err="1"/>
              <a:t>favours</a:t>
            </a:r>
            <a:r>
              <a:rPr lang="en-US" dirty="0"/>
              <a:t> the growth of bacteria.</a:t>
            </a:r>
          </a:p>
          <a:p>
            <a:r>
              <a:rPr lang="en-US" dirty="0"/>
              <a:t>Causative Organisms</a:t>
            </a:r>
          </a:p>
          <a:p>
            <a:r>
              <a:rPr lang="en-US" dirty="0"/>
              <a:t>- Escherichia coli (</a:t>
            </a:r>
            <a:r>
              <a:rPr lang="en-US" dirty="0" err="1"/>
              <a:t>E.coli</a:t>
            </a:r>
            <a:r>
              <a:rPr lang="en-US" dirty="0"/>
              <a:t>)(90%).</a:t>
            </a:r>
          </a:p>
          <a:p>
            <a:r>
              <a:rPr lang="en-US" dirty="0"/>
              <a:t>- </a:t>
            </a:r>
            <a:r>
              <a:rPr lang="en-US" dirty="0" err="1"/>
              <a:t>Klebsiella</a:t>
            </a:r>
            <a:r>
              <a:rPr lang="en-US" dirty="0"/>
              <a:t>, streptococcus, staphylococcus, </a:t>
            </a:r>
            <a:r>
              <a:rPr lang="en-US" dirty="0" err="1"/>
              <a:t>proteus</a:t>
            </a:r>
            <a:r>
              <a:rPr lang="en-US" dirty="0"/>
              <a:t>, pseudomonas and others.</a:t>
            </a:r>
          </a:p>
          <a:p>
            <a:endParaRPr lang="en-US" dirty="0"/>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209</a:t>
            </a:fld>
            <a:endParaRPr lang="en-US"/>
          </a:p>
        </p:txBody>
      </p:sp>
    </p:spTree>
    <p:extLst>
      <p:ext uri="{BB962C8B-B14F-4D97-AF65-F5344CB8AC3E}">
        <p14:creationId xmlns:p14="http://schemas.microsoft.com/office/powerpoint/2010/main" val="6228109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28600"/>
            <a:ext cx="8915400" cy="6245352"/>
          </a:xfrm>
        </p:spPr>
        <p:txBody>
          <a:bodyPr>
            <a:normAutofit lnSpcReduction="10000"/>
          </a:bodyPr>
          <a:lstStyle/>
          <a:p>
            <a:pPr>
              <a:buNone/>
            </a:pPr>
            <a:r>
              <a:rPr lang="en-US" sz="3600" b="1" dirty="0" smtClean="0">
                <a:solidFill>
                  <a:srgbClr val="C00000"/>
                </a:solidFill>
              </a:rPr>
              <a:t>4.Superimposed </a:t>
            </a:r>
            <a:r>
              <a:rPr lang="en-US" sz="3600" b="1" dirty="0">
                <a:solidFill>
                  <a:srgbClr val="C00000"/>
                </a:solidFill>
              </a:rPr>
              <a:t>preeclampsia</a:t>
            </a:r>
            <a:r>
              <a:rPr lang="en-US" sz="3600" b="1" dirty="0"/>
              <a:t>:</a:t>
            </a:r>
            <a:r>
              <a:rPr lang="en-US" sz="3600" b="1" dirty="0">
                <a:solidFill>
                  <a:srgbClr val="002060"/>
                </a:solidFill>
                <a:effectLst>
                  <a:outerShdw blurRad="38100" dist="38100" dir="2700000" algn="tl">
                    <a:srgbClr val="000000">
                      <a:alpha val="43137"/>
                    </a:srgbClr>
                  </a:outerShdw>
                </a:effectLst>
              </a:rPr>
              <a:t> is diagnosed when a woman with chronic </a:t>
            </a:r>
            <a:r>
              <a:rPr lang="en-US" sz="3600" b="1" dirty="0" smtClean="0">
                <a:solidFill>
                  <a:srgbClr val="002060"/>
                </a:solidFill>
                <a:effectLst>
                  <a:outerShdw blurRad="38100" dist="38100" dir="2700000" algn="tl">
                    <a:srgbClr val="000000">
                      <a:alpha val="43137"/>
                    </a:srgbClr>
                  </a:outerShdw>
                </a:effectLst>
              </a:rPr>
              <a:t>hypertension develops </a:t>
            </a:r>
            <a:r>
              <a:rPr lang="en-US" sz="3600" b="1" dirty="0">
                <a:solidFill>
                  <a:srgbClr val="002060"/>
                </a:solidFill>
                <a:effectLst>
                  <a:outerShdw blurRad="38100" dist="38100" dir="2700000" algn="tl">
                    <a:srgbClr val="000000">
                      <a:alpha val="43137"/>
                    </a:srgbClr>
                  </a:outerShdw>
                </a:effectLst>
              </a:rPr>
              <a:t>new onset proteinuria after 20 </a:t>
            </a:r>
            <a:r>
              <a:rPr lang="en-US" sz="3600" b="1" dirty="0" smtClean="0">
                <a:solidFill>
                  <a:srgbClr val="002060"/>
                </a:solidFill>
                <a:effectLst>
                  <a:outerShdw blurRad="38100" dist="38100" dir="2700000" algn="tl">
                    <a:srgbClr val="000000">
                      <a:alpha val="43137"/>
                    </a:srgbClr>
                  </a:outerShdw>
                </a:effectLst>
              </a:rPr>
              <a:t>wks </a:t>
            </a:r>
            <a:r>
              <a:rPr lang="en-US" sz="3600" b="1" dirty="0">
                <a:solidFill>
                  <a:srgbClr val="002060"/>
                </a:solidFill>
                <a:effectLst>
                  <a:outerShdw blurRad="38100" dist="38100" dir="2700000" algn="tl">
                    <a:srgbClr val="000000">
                      <a:alpha val="43137"/>
                    </a:srgbClr>
                  </a:outerShdw>
                </a:effectLst>
              </a:rPr>
              <a:t>of </a:t>
            </a:r>
            <a:r>
              <a:rPr lang="en-US" sz="3600" b="1" dirty="0" smtClean="0">
                <a:solidFill>
                  <a:srgbClr val="002060"/>
                </a:solidFill>
                <a:effectLst>
                  <a:outerShdw blurRad="38100" dist="38100" dir="2700000" algn="tl">
                    <a:srgbClr val="000000">
                      <a:alpha val="43137"/>
                    </a:srgbClr>
                  </a:outerShdw>
                </a:effectLst>
              </a:rPr>
              <a:t>gestation </a:t>
            </a:r>
          </a:p>
          <a:p>
            <a:pPr lvl="1"/>
            <a:r>
              <a:rPr lang="en-US" sz="3200" b="1" dirty="0" smtClean="0">
                <a:solidFill>
                  <a:srgbClr val="002060"/>
                </a:solidFill>
                <a:effectLst>
                  <a:outerShdw blurRad="38100" dist="38100" dir="2700000" algn="tl">
                    <a:srgbClr val="000000">
                      <a:alpha val="43137"/>
                    </a:srgbClr>
                  </a:outerShdw>
                </a:effectLst>
              </a:rPr>
              <a:t>Women </a:t>
            </a:r>
            <a:r>
              <a:rPr lang="en-US" sz="3200" b="1" dirty="0">
                <a:solidFill>
                  <a:srgbClr val="002060"/>
                </a:solidFill>
                <a:effectLst>
                  <a:outerShdw blurRad="38100" dist="38100" dir="2700000" algn="tl">
                    <a:srgbClr val="000000">
                      <a:alpha val="43137"/>
                    </a:srgbClr>
                  </a:outerShdw>
                </a:effectLst>
              </a:rPr>
              <a:t>with </a:t>
            </a:r>
            <a:r>
              <a:rPr lang="en-US" sz="3200" b="1" dirty="0" smtClean="0">
                <a:solidFill>
                  <a:srgbClr val="002060"/>
                </a:solidFill>
                <a:effectLst>
                  <a:outerShdw blurRad="38100" dist="38100" dir="2700000" algn="tl">
                    <a:srgbClr val="000000">
                      <a:alpha val="43137"/>
                    </a:srgbClr>
                  </a:outerShdw>
                </a:effectLst>
              </a:rPr>
              <a:t>chronic hypertension &amp;preexisting </a:t>
            </a:r>
            <a:r>
              <a:rPr lang="en-US" sz="3200" b="1" dirty="0">
                <a:solidFill>
                  <a:srgbClr val="002060"/>
                </a:solidFill>
                <a:effectLst>
                  <a:outerShdw blurRad="38100" dist="38100" dir="2700000" algn="tl">
                    <a:srgbClr val="000000">
                      <a:alpha val="43137"/>
                    </a:srgbClr>
                  </a:outerShdw>
                </a:effectLst>
              </a:rPr>
              <a:t>proteinuria (before 20 </a:t>
            </a:r>
            <a:r>
              <a:rPr lang="en-US" sz="3200" b="1" dirty="0" smtClean="0">
                <a:solidFill>
                  <a:srgbClr val="002060"/>
                </a:solidFill>
                <a:effectLst>
                  <a:outerShdw blurRad="38100" dist="38100" dir="2700000" algn="tl">
                    <a:srgbClr val="000000">
                      <a:alpha val="43137"/>
                    </a:srgbClr>
                  </a:outerShdw>
                </a:effectLst>
              </a:rPr>
              <a:t>wks</a:t>
            </a:r>
            <a:r>
              <a:rPr lang="en-US" sz="3200" b="1" dirty="0">
                <a:solidFill>
                  <a:srgbClr val="002060"/>
                </a:solidFill>
                <a:effectLst>
                  <a:outerShdw blurRad="38100" dist="38100" dir="2700000" algn="tl">
                    <a:srgbClr val="000000">
                      <a:alpha val="43137"/>
                    </a:srgbClr>
                  </a:outerShdw>
                </a:effectLst>
              </a:rPr>
              <a:t>) are considered preeclamptic </a:t>
            </a:r>
            <a:r>
              <a:rPr lang="en-US" sz="3200" b="1" dirty="0" smtClean="0">
                <a:solidFill>
                  <a:srgbClr val="002060"/>
                </a:solidFill>
                <a:effectLst>
                  <a:outerShdw blurRad="38100" dist="38100" dir="2700000" algn="tl">
                    <a:srgbClr val="000000">
                      <a:alpha val="43137"/>
                    </a:srgbClr>
                  </a:outerShdw>
                </a:effectLst>
              </a:rPr>
              <a:t>if there </a:t>
            </a:r>
            <a:r>
              <a:rPr lang="en-US" sz="3200" b="1" dirty="0">
                <a:solidFill>
                  <a:srgbClr val="002060"/>
                </a:solidFill>
                <a:effectLst>
                  <a:outerShdw blurRad="38100" dist="38100" dir="2700000" algn="tl">
                    <a:srgbClr val="000000">
                      <a:alpha val="43137"/>
                    </a:srgbClr>
                  </a:outerShdw>
                </a:effectLst>
              </a:rPr>
              <a:t>is an exacerbation of blood pressure to the severe range (systolic 160 mmHg </a:t>
            </a:r>
            <a:r>
              <a:rPr lang="en-US" sz="3200" b="1" dirty="0" smtClean="0">
                <a:solidFill>
                  <a:srgbClr val="002060"/>
                </a:solidFill>
                <a:effectLst>
                  <a:outerShdw blurRad="38100" dist="38100" dir="2700000" algn="tl">
                    <a:srgbClr val="000000">
                      <a:alpha val="43137"/>
                    </a:srgbClr>
                  </a:outerShdw>
                </a:effectLst>
              </a:rPr>
              <a:t>or diastolic </a:t>
            </a:r>
            <a:r>
              <a:rPr lang="en-US" sz="3200" b="1" dirty="0">
                <a:solidFill>
                  <a:srgbClr val="002060"/>
                </a:solidFill>
                <a:effectLst>
                  <a:outerShdw blurRad="38100" dist="38100" dir="2700000" algn="tl">
                    <a:srgbClr val="000000">
                      <a:alpha val="43137"/>
                    </a:srgbClr>
                  </a:outerShdw>
                </a:effectLst>
              </a:rPr>
              <a:t>110 mm Hg) in the last half of pregnancy, especially if accompanied </a:t>
            </a:r>
            <a:r>
              <a:rPr lang="en-US" sz="3200" b="1" dirty="0" smtClean="0">
                <a:solidFill>
                  <a:srgbClr val="002060"/>
                </a:solidFill>
                <a:effectLst>
                  <a:outerShdw blurRad="38100" dist="38100" dir="2700000" algn="tl">
                    <a:srgbClr val="000000">
                      <a:alpha val="43137"/>
                    </a:srgbClr>
                  </a:outerShdw>
                </a:effectLst>
              </a:rPr>
              <a:t>by symptoms </a:t>
            </a:r>
            <a:r>
              <a:rPr lang="en-US" sz="3200" b="1" dirty="0">
                <a:solidFill>
                  <a:srgbClr val="002060"/>
                </a:solidFill>
                <a:effectLst>
                  <a:outerShdw blurRad="38100" dist="38100" dir="2700000" algn="tl">
                    <a:srgbClr val="000000">
                      <a:alpha val="43137"/>
                    </a:srgbClr>
                  </a:outerShdw>
                </a:effectLst>
              </a:rPr>
              <a:t>or a sudden increase in proteinuria</a:t>
            </a:r>
            <a:r>
              <a:rPr lang="en-US" b="1" dirty="0">
                <a:solidFill>
                  <a:srgbClr val="002060"/>
                </a:solidFill>
                <a:effectLst>
                  <a:outerShdw blurRad="38100" dist="38100" dir="2700000" algn="tl">
                    <a:srgbClr val="000000">
                      <a:alpha val="43137"/>
                    </a:srgbClr>
                  </a:outerShdw>
                </a:effectLst>
              </a:rPr>
              <a:t>.</a:t>
            </a:r>
          </a:p>
        </p:txBody>
      </p:sp>
      <p:sp>
        <p:nvSpPr>
          <p:cNvPr id="2" name="Date Placeholder 1"/>
          <p:cNvSpPr>
            <a:spLocks noGrp="1"/>
          </p:cNvSpPr>
          <p:nvPr>
            <p:ph type="dt" sz="half" idx="10"/>
          </p:nvPr>
        </p:nvSpPr>
        <p:spPr/>
        <p:txBody>
          <a:bodyPr/>
          <a:lstStyle/>
          <a:p>
            <a:fld id="{21CEEEE7-3A5C-4508-81F9-EA64C388D689}"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21</a:t>
            </a:fld>
            <a:endParaRPr lang="en-US"/>
          </a:p>
        </p:txBody>
      </p:sp>
    </p:spTree>
    <p:extLst>
      <p:ext uri="{BB962C8B-B14F-4D97-AF65-F5344CB8AC3E}">
        <p14:creationId xmlns:p14="http://schemas.microsoft.com/office/powerpoint/2010/main" val="3655359319"/>
      </p:ext>
    </p:extLst>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Diagnosis</a:t>
            </a:r>
            <a:r>
              <a:rPr lang="en-US" dirty="0"/>
              <a:t/>
            </a:r>
            <a:br>
              <a:rPr lang="en-US" dirty="0"/>
            </a:b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Symptoms</a:t>
            </a:r>
            <a:r>
              <a:rPr lang="en-US" dirty="0"/>
              <a:t>: started usually after 16 weeks in the form of;</a:t>
            </a:r>
          </a:p>
          <a:p>
            <a:r>
              <a:rPr lang="en-US" dirty="0"/>
              <a:t>- malaise,</a:t>
            </a:r>
          </a:p>
          <a:p>
            <a:r>
              <a:rPr lang="en-US" dirty="0"/>
              <a:t>- anorexia,</a:t>
            </a:r>
          </a:p>
          <a:p>
            <a:r>
              <a:rPr lang="en-US" dirty="0"/>
              <a:t>- nausea and vomiting,</a:t>
            </a:r>
          </a:p>
          <a:p>
            <a:r>
              <a:rPr lang="en-US" dirty="0"/>
              <a:t>- rigors,</a:t>
            </a:r>
          </a:p>
          <a:p>
            <a:r>
              <a:rPr lang="en-US" dirty="0"/>
              <a:t>- dysuria,</a:t>
            </a:r>
          </a:p>
          <a:p>
            <a:r>
              <a:rPr lang="en-US" dirty="0"/>
              <a:t>- urgency and frequency of micturition,</a:t>
            </a:r>
          </a:p>
          <a:p>
            <a:r>
              <a:rPr lang="en-US" dirty="0"/>
              <a:t>- renal pain commonly on the right side.</a:t>
            </a:r>
          </a:p>
          <a:p>
            <a:r>
              <a:rPr lang="en-US" dirty="0"/>
              <a:t>Signs:</a:t>
            </a:r>
          </a:p>
          <a:p>
            <a:r>
              <a:rPr lang="en-US" dirty="0"/>
              <a:t>- Fever reaching 40oC ,</a:t>
            </a:r>
          </a:p>
          <a:p>
            <a:r>
              <a:rPr lang="en-US" dirty="0"/>
              <a:t>- rapid pulse,</a:t>
            </a:r>
          </a:p>
          <a:p>
            <a:r>
              <a:rPr lang="en-US" dirty="0"/>
              <a:t>- tenderness in one or both renal angles (</a:t>
            </a:r>
            <a:r>
              <a:rPr lang="en-US" dirty="0" err="1"/>
              <a:t>costovertebral</a:t>
            </a:r>
            <a:r>
              <a:rPr lang="en-US" dirty="0"/>
              <a:t> angle</a:t>
            </a:r>
            <a:r>
              <a:rPr lang="en-US" dirty="0" smtClean="0"/>
              <a:t>).</a:t>
            </a:r>
            <a:endParaRPr lang="en-US" dirty="0"/>
          </a:p>
        </p:txBody>
      </p:sp>
      <p:sp>
        <p:nvSpPr>
          <p:cNvPr id="4" name="Date Placeholder 3"/>
          <p:cNvSpPr>
            <a:spLocks noGrp="1"/>
          </p:cNvSpPr>
          <p:nvPr>
            <p:ph type="dt" sz="half" idx="10"/>
          </p:nvPr>
        </p:nvSpPr>
        <p:spPr/>
        <p:txBody>
          <a:bodyPr/>
          <a:lstStyle/>
          <a:p>
            <a:fld id="{9FBC31C7-5B75-4C76-BF67-2D6EAD6439D1}"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210</a:t>
            </a:fld>
            <a:endParaRPr lang="en-US"/>
          </a:p>
        </p:txBody>
      </p:sp>
    </p:spTree>
    <p:extLst>
      <p:ext uri="{BB962C8B-B14F-4D97-AF65-F5344CB8AC3E}">
        <p14:creationId xmlns:p14="http://schemas.microsoft.com/office/powerpoint/2010/main" val="1817592287"/>
      </p:ext>
    </p:ext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Investigations</a:t>
            </a:r>
            <a:r>
              <a:rPr lang="en-US" dirty="0"/>
              <a:t>:</a:t>
            </a:r>
            <a:br>
              <a:rPr lang="en-US" dirty="0"/>
            </a:b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1.Urine </a:t>
            </a:r>
            <a:r>
              <a:rPr lang="en-US" dirty="0"/>
              <a:t>analysis: pus cells, organisms and proteins. Casts and RBCs may be present.</a:t>
            </a:r>
          </a:p>
          <a:p>
            <a:r>
              <a:rPr lang="en-US" dirty="0"/>
              <a:t>N.B. Presence of organisms without pus cells suggests contamination, while pus cells without organisms creates suspicion of tuberculosis</a:t>
            </a:r>
            <a:r>
              <a:rPr lang="en-US" dirty="0" smtClean="0"/>
              <a:t>.</a:t>
            </a:r>
          </a:p>
          <a:p>
            <a:r>
              <a:rPr lang="en-US" dirty="0"/>
              <a:t>. Culture and sensitivity : for urine.</a:t>
            </a:r>
          </a:p>
          <a:p>
            <a:r>
              <a:rPr lang="en-US" dirty="0"/>
              <a:t>3. Blood picture : </a:t>
            </a:r>
            <a:r>
              <a:rPr lang="en-US" dirty="0" err="1"/>
              <a:t>leucocytosis</a:t>
            </a:r>
            <a:r>
              <a:rPr lang="en-US" dirty="0"/>
              <a:t>.</a:t>
            </a:r>
          </a:p>
          <a:p>
            <a:r>
              <a:rPr lang="en-US" dirty="0"/>
              <a:t>Differential diagnosis:</a:t>
            </a:r>
          </a:p>
          <a:p>
            <a:r>
              <a:rPr lang="en-US" dirty="0"/>
              <a:t>Causes of acute abdomen as appendicitis, </a:t>
            </a:r>
            <a:r>
              <a:rPr lang="en-US" dirty="0" err="1"/>
              <a:t>abruptio</a:t>
            </a:r>
            <a:r>
              <a:rPr lang="en-US" dirty="0"/>
              <a:t> placentae and complications of pelvic </a:t>
            </a:r>
            <a:r>
              <a:rPr lang="en-US" dirty="0" err="1"/>
              <a:t>tumours</a:t>
            </a:r>
            <a:r>
              <a:rPr lang="en-US" dirty="0"/>
              <a:t>.</a:t>
            </a:r>
          </a:p>
          <a:p>
            <a:r>
              <a:rPr lang="en-US" dirty="0"/>
              <a:t>Causes of vomiting.</a:t>
            </a:r>
          </a:p>
          <a:p>
            <a:endParaRPr lang="en-US" dirty="0"/>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211</a:t>
            </a:fld>
            <a:endParaRPr lang="en-US"/>
          </a:p>
        </p:txBody>
      </p:sp>
    </p:spTree>
    <p:extLst>
      <p:ext uri="{BB962C8B-B14F-4D97-AF65-F5344CB8AC3E}">
        <p14:creationId xmlns:p14="http://schemas.microsoft.com/office/powerpoint/2010/main" val="723218971"/>
      </p:ext>
    </p:ext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Complications</a:t>
            </a:r>
            <a:r>
              <a:rPr lang="en-US" dirty="0"/>
              <a:t>:</a:t>
            </a:r>
            <a:br>
              <a:rPr lang="en-US" dirty="0"/>
            </a:b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1</a:t>
            </a:r>
            <a:r>
              <a:rPr lang="en-US" dirty="0"/>
              <a:t>. Chronicity : with recurrent infections. In these cases, plain X-ray and intravenous pyelography (IVP) should be done after delivery to exclude urinary stones. Chronic pyelonephritis may result in hypertension and renal failure later on .</a:t>
            </a:r>
          </a:p>
          <a:p>
            <a:r>
              <a:rPr lang="en-US" dirty="0"/>
              <a:t>2. Abortion, intrauterine </a:t>
            </a:r>
            <a:r>
              <a:rPr lang="en-US" dirty="0" err="1"/>
              <a:t>foetal</a:t>
            </a:r>
            <a:r>
              <a:rPr lang="en-US" dirty="0"/>
              <a:t> death, IUGR or premature </a:t>
            </a:r>
            <a:r>
              <a:rPr lang="en-US" dirty="0" err="1"/>
              <a:t>labour</a:t>
            </a:r>
            <a:r>
              <a:rPr lang="en-US" dirty="0"/>
              <a:t> may result.</a:t>
            </a:r>
          </a:p>
          <a:p>
            <a:r>
              <a:rPr lang="en-US" dirty="0"/>
              <a:t>Treatment</a:t>
            </a:r>
          </a:p>
          <a:p>
            <a:r>
              <a:rPr lang="en-US" dirty="0"/>
              <a:t>1. Bed rest: light diet and plenty of fluids. Intravenous fluid may be needed if there is vomiting</a:t>
            </a:r>
          </a:p>
          <a:p>
            <a:r>
              <a:rPr lang="en-US" dirty="0"/>
              <a:t>2. Analgesics and antipyretics.</a:t>
            </a:r>
          </a:p>
          <a:p>
            <a:r>
              <a:rPr lang="en-US" dirty="0"/>
              <a:t>3. </a:t>
            </a:r>
            <a:r>
              <a:rPr lang="en-US" dirty="0" err="1"/>
              <a:t>Alkalies</a:t>
            </a:r>
            <a:r>
              <a:rPr lang="en-US" dirty="0"/>
              <a:t>: as potassium citrate to inhibit the growth of </a:t>
            </a:r>
            <a:r>
              <a:rPr lang="en-US" dirty="0" err="1"/>
              <a:t>E.coli</a:t>
            </a:r>
            <a:r>
              <a:rPr lang="en-US" dirty="0"/>
              <a:t>.</a:t>
            </a:r>
          </a:p>
          <a:p>
            <a:r>
              <a:rPr lang="en-US" dirty="0"/>
              <a:t>4. Antibiotics and chemotherapy: The following therapy is started until the result of culture and sensitivity is obtained.</a:t>
            </a:r>
          </a:p>
          <a:p>
            <a:r>
              <a:rPr lang="en-US" dirty="0"/>
              <a:t>-Ampicillin 500 mg/ 6 hours, or</a:t>
            </a:r>
          </a:p>
          <a:p>
            <a:r>
              <a:rPr lang="en-US" dirty="0"/>
              <a:t>- </a:t>
            </a:r>
            <a:r>
              <a:rPr lang="en-US" dirty="0" err="1"/>
              <a:t>Nitrofurantoin</a:t>
            </a:r>
            <a:r>
              <a:rPr lang="en-US" dirty="0"/>
              <a:t> 100 mg/ 6hours, or</a:t>
            </a:r>
          </a:p>
          <a:p>
            <a:r>
              <a:rPr lang="en-US" dirty="0"/>
              <a:t>- </a:t>
            </a:r>
            <a:r>
              <a:rPr lang="en-US" dirty="0" err="1"/>
              <a:t>Cephalosporins</a:t>
            </a:r>
            <a:r>
              <a:rPr lang="en-US" dirty="0"/>
              <a:t> 500 mg/ 6 hours.</a:t>
            </a:r>
          </a:p>
          <a:p>
            <a:r>
              <a:rPr lang="en-US" dirty="0"/>
              <a:t>- Treatment is continued for 7-10 days.</a:t>
            </a:r>
          </a:p>
        </p:txBody>
      </p:sp>
      <p:sp>
        <p:nvSpPr>
          <p:cNvPr id="4" name="Date Placeholder 3"/>
          <p:cNvSpPr>
            <a:spLocks noGrp="1"/>
          </p:cNvSpPr>
          <p:nvPr>
            <p:ph type="dt" sz="half" idx="10"/>
          </p:nvPr>
        </p:nvSpPr>
        <p:spPr/>
        <p:txBody>
          <a:bodyPr/>
          <a:lstStyle/>
          <a:p>
            <a:fld id="{588DEA58-9BE5-4CC5-8C52-F67A91929081}"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212</a:t>
            </a:fld>
            <a:endParaRPr lang="en-US"/>
          </a:p>
        </p:txBody>
      </p:sp>
    </p:spTree>
    <p:extLst>
      <p:ext uri="{BB962C8B-B14F-4D97-AF65-F5344CB8AC3E}">
        <p14:creationId xmlns:p14="http://schemas.microsoft.com/office/powerpoint/2010/main" val="3153639284"/>
      </p:ext>
    </p:ext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535362"/>
          </a:xfrm>
        </p:spPr>
        <p:txBody>
          <a:bodyPr>
            <a:normAutofit/>
          </a:bodyPr>
          <a:lstStyle/>
          <a:p>
            <a:r>
              <a:rPr lang="en-US" dirty="0"/>
              <a:t>Complicated pregnancy/bad obstetrics history</a:t>
            </a:r>
          </a:p>
        </p:txBody>
      </p:sp>
      <p:sp>
        <p:nvSpPr>
          <p:cNvPr id="3" name="Content Placeholder 2"/>
          <p:cNvSpPr>
            <a:spLocks noGrp="1"/>
          </p:cNvSpPr>
          <p:nvPr>
            <p:ph idx="1"/>
          </p:nvPr>
        </p:nvSpPr>
        <p:spPr>
          <a:xfrm>
            <a:off x="457200" y="3962400"/>
            <a:ext cx="8229600" cy="2163763"/>
          </a:xfrm>
        </p:spPr>
        <p:txBody>
          <a:bodyPr/>
          <a:lstStyle/>
          <a:p>
            <a:endParaRPr lang="en-US" dirty="0"/>
          </a:p>
        </p:txBody>
      </p:sp>
      <p:sp>
        <p:nvSpPr>
          <p:cNvPr id="4" name="Date Placeholder 3"/>
          <p:cNvSpPr>
            <a:spLocks noGrp="1"/>
          </p:cNvSpPr>
          <p:nvPr>
            <p:ph type="dt" sz="half" idx="10"/>
          </p:nvPr>
        </p:nvSpPr>
        <p:spPr/>
        <p:txBody>
          <a:bodyPr/>
          <a:lstStyle/>
          <a:p>
            <a:fld id="{26A36562-3689-492F-84FA-07131FFD3DD1}"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213</a:t>
            </a:fld>
            <a:endParaRPr lang="en-US"/>
          </a:p>
        </p:txBody>
      </p:sp>
    </p:spTree>
    <p:extLst>
      <p:ext uri="{BB962C8B-B14F-4D97-AF65-F5344CB8AC3E}">
        <p14:creationId xmlns:p14="http://schemas.microsoft.com/office/powerpoint/2010/main" val="3756070929"/>
      </p:ext>
    </p:ext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Definition</a:t>
            </a:r>
            <a:r>
              <a:rPr lang="en-US" dirty="0"/>
              <a:t/>
            </a:r>
            <a:br>
              <a:rPr lang="en-US" dirty="0"/>
            </a:b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It </a:t>
            </a:r>
            <a:r>
              <a:rPr lang="en-US" dirty="0"/>
              <a:t>is the pregnancy in which the mother </a:t>
            </a:r>
            <a:r>
              <a:rPr lang="en-US" dirty="0" err="1"/>
              <a:t>foetus</a:t>
            </a:r>
            <a:r>
              <a:rPr lang="en-US" dirty="0"/>
              <a:t> and / or newborn are at risk of morbidity or mortality during pregnancy, </a:t>
            </a:r>
            <a:r>
              <a:rPr lang="en-US" dirty="0" err="1"/>
              <a:t>labour</a:t>
            </a:r>
            <a:r>
              <a:rPr lang="en-US" dirty="0"/>
              <a:t> and/ or postpartum.</a:t>
            </a:r>
          </a:p>
          <a:p>
            <a:r>
              <a:rPr lang="en-US" dirty="0"/>
              <a:t>Incidence</a:t>
            </a:r>
          </a:p>
          <a:p>
            <a:r>
              <a:rPr lang="en-US" dirty="0"/>
              <a:t>About 20% of all pregnancies.</a:t>
            </a:r>
          </a:p>
          <a:p>
            <a:r>
              <a:rPr lang="en-US" dirty="0"/>
              <a:t>Causes</a:t>
            </a:r>
          </a:p>
          <a:p>
            <a:r>
              <a:rPr lang="en-US" dirty="0"/>
              <a:t>(A) Maternal factors:</a:t>
            </a:r>
          </a:p>
          <a:p>
            <a:r>
              <a:rPr lang="en-US" dirty="0"/>
              <a:t>Age : below 16 years or above 35 years particularly if the patient is </a:t>
            </a:r>
            <a:r>
              <a:rPr lang="en-US" dirty="0" err="1"/>
              <a:t>primigravida</a:t>
            </a:r>
            <a:r>
              <a:rPr lang="en-US" dirty="0"/>
              <a:t>.</a:t>
            </a:r>
          </a:p>
          <a:p>
            <a:r>
              <a:rPr lang="en-US" dirty="0"/>
              <a:t>Grand </a:t>
            </a:r>
            <a:r>
              <a:rPr lang="en-US" dirty="0" err="1"/>
              <a:t>multiparity</a:t>
            </a:r>
            <a:r>
              <a:rPr lang="en-US" dirty="0"/>
              <a:t>: 5 or more previous deliveries.</a:t>
            </a:r>
          </a:p>
          <a:p>
            <a:r>
              <a:rPr lang="en-US" dirty="0"/>
              <a:t>Habits: as heavy smoking, alcoholism or drug addiction</a:t>
            </a:r>
            <a:r>
              <a:rPr lang="en-US" dirty="0" smtClean="0"/>
              <a:t>.</a:t>
            </a:r>
            <a:endParaRPr lang="en-US" dirty="0"/>
          </a:p>
        </p:txBody>
      </p:sp>
      <p:sp>
        <p:nvSpPr>
          <p:cNvPr id="4" name="Date Placeholder 3"/>
          <p:cNvSpPr>
            <a:spLocks noGrp="1"/>
          </p:cNvSpPr>
          <p:nvPr>
            <p:ph type="dt" sz="half" idx="10"/>
          </p:nvPr>
        </p:nvSpPr>
        <p:spPr/>
        <p:txBody>
          <a:bodyPr/>
          <a:lstStyle/>
          <a:p>
            <a:fld id="{9D194139-8DB4-4D50-B18D-F4C9BF1E9D4E}"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214</a:t>
            </a:fld>
            <a:endParaRPr lang="en-US"/>
          </a:p>
        </p:txBody>
      </p:sp>
    </p:spTree>
    <p:extLst>
      <p:ext uri="{BB962C8B-B14F-4D97-AF65-F5344CB8AC3E}">
        <p14:creationId xmlns:p14="http://schemas.microsoft.com/office/powerpoint/2010/main" val="1467432430"/>
      </p:ext>
    </p:ext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 </a:t>
            </a:r>
            <a:endParaRPr lang="en-US" dirty="0"/>
          </a:p>
        </p:txBody>
      </p:sp>
      <p:sp>
        <p:nvSpPr>
          <p:cNvPr id="3" name="Content Placeholder 2"/>
          <p:cNvSpPr>
            <a:spLocks noGrp="1"/>
          </p:cNvSpPr>
          <p:nvPr>
            <p:ph idx="1"/>
          </p:nvPr>
        </p:nvSpPr>
        <p:spPr/>
        <p:txBody>
          <a:bodyPr>
            <a:normAutofit fontScale="62500" lnSpcReduction="20000"/>
          </a:bodyPr>
          <a:lstStyle/>
          <a:p>
            <a:r>
              <a:rPr lang="en-US" dirty="0"/>
              <a:t>Bad obstetric history: </a:t>
            </a:r>
            <a:endParaRPr lang="en-US" dirty="0" smtClean="0"/>
          </a:p>
          <a:p>
            <a:r>
              <a:rPr lang="en-US" dirty="0" smtClean="0"/>
              <a:t>Repeated </a:t>
            </a:r>
            <a:r>
              <a:rPr lang="en-US" dirty="0"/>
              <a:t>abortion</a:t>
            </a:r>
            <a:r>
              <a:rPr lang="en-US" dirty="0" smtClean="0"/>
              <a:t>.</a:t>
            </a:r>
          </a:p>
          <a:p>
            <a:r>
              <a:rPr lang="en-US" dirty="0" smtClean="0"/>
              <a:t>Repeated </a:t>
            </a:r>
            <a:r>
              <a:rPr lang="en-US" dirty="0"/>
              <a:t>preterm </a:t>
            </a:r>
            <a:r>
              <a:rPr lang="en-US" dirty="0" err="1"/>
              <a:t>labour</a:t>
            </a:r>
            <a:r>
              <a:rPr lang="en-US" dirty="0" smtClean="0"/>
              <a:t>.</a:t>
            </a:r>
          </a:p>
          <a:p>
            <a:r>
              <a:rPr lang="en-US" dirty="0" smtClean="0"/>
              <a:t>Prolonged </a:t>
            </a:r>
            <a:r>
              <a:rPr lang="en-US" dirty="0"/>
              <a:t>or difficult </a:t>
            </a:r>
            <a:r>
              <a:rPr lang="en-US" dirty="0" err="1"/>
              <a:t>labour</a:t>
            </a:r>
            <a:r>
              <a:rPr lang="en-US" dirty="0"/>
              <a:t> particularly if was ended by stillbirth or neonatal death</a:t>
            </a:r>
            <a:r>
              <a:rPr lang="en-US" dirty="0" smtClean="0"/>
              <a:t>.</a:t>
            </a:r>
          </a:p>
          <a:p>
            <a:r>
              <a:rPr lang="en-US" dirty="0" smtClean="0"/>
              <a:t>Operative </a:t>
            </a:r>
            <a:r>
              <a:rPr lang="en-US" dirty="0"/>
              <a:t>delivery as caesarean section or forceps</a:t>
            </a:r>
            <a:r>
              <a:rPr lang="en-US" dirty="0" smtClean="0"/>
              <a:t>.</a:t>
            </a:r>
          </a:p>
          <a:p>
            <a:r>
              <a:rPr lang="en-US" dirty="0" smtClean="0"/>
              <a:t>History </a:t>
            </a:r>
            <a:r>
              <a:rPr lang="en-US" dirty="0"/>
              <a:t>or current medical </a:t>
            </a:r>
            <a:r>
              <a:rPr lang="en-US" dirty="0" smtClean="0"/>
              <a:t>disorders:( Hypertension</a:t>
            </a:r>
            <a:r>
              <a:rPr lang="en-US" dirty="0"/>
              <a:t>,</a:t>
            </a:r>
            <a:r>
              <a:rPr lang="en-US" dirty="0" smtClean="0"/>
              <a:t> Diabetes</a:t>
            </a:r>
            <a:r>
              <a:rPr lang="en-US" dirty="0"/>
              <a:t>,</a:t>
            </a:r>
            <a:r>
              <a:rPr lang="en-US" dirty="0" smtClean="0"/>
              <a:t>  Cardiac</a:t>
            </a:r>
            <a:r>
              <a:rPr lang="en-US" dirty="0"/>
              <a:t>,</a:t>
            </a:r>
            <a:r>
              <a:rPr lang="en-US" dirty="0" smtClean="0"/>
              <a:t>   Renal, Pulmonary, Hepatic, </a:t>
            </a:r>
            <a:r>
              <a:rPr lang="en-US" dirty="0" err="1" smtClean="0"/>
              <a:t>Anaemia</a:t>
            </a:r>
            <a:r>
              <a:rPr lang="en-US" dirty="0" smtClean="0"/>
              <a:t>.)</a:t>
            </a:r>
          </a:p>
          <a:p>
            <a:r>
              <a:rPr lang="en-US" dirty="0" smtClean="0"/>
              <a:t>Coagulation </a:t>
            </a:r>
            <a:r>
              <a:rPr lang="en-US" dirty="0"/>
              <a:t>defects. </a:t>
            </a:r>
            <a:endParaRPr lang="en-US" dirty="0" smtClean="0"/>
          </a:p>
          <a:p>
            <a:r>
              <a:rPr lang="en-US" dirty="0" err="1" smtClean="0"/>
              <a:t>Haemoglobinopathies</a:t>
            </a:r>
            <a:endParaRPr lang="en-US" dirty="0" smtClean="0"/>
          </a:p>
          <a:p>
            <a:r>
              <a:rPr lang="en-US" dirty="0" smtClean="0"/>
              <a:t>Serious </a:t>
            </a:r>
            <a:r>
              <a:rPr lang="en-US" dirty="0"/>
              <a:t>infections as AIDS</a:t>
            </a:r>
            <a:r>
              <a:rPr lang="en-US" dirty="0" smtClean="0"/>
              <a:t>.</a:t>
            </a:r>
            <a:endParaRPr lang="en-US" dirty="0"/>
          </a:p>
          <a:p>
            <a:r>
              <a:rPr lang="en-US" dirty="0"/>
              <a:t>History of surgery or trauma:</a:t>
            </a:r>
          </a:p>
          <a:p>
            <a:r>
              <a:rPr lang="en-US" dirty="0"/>
              <a:t>● Myomectomy</a:t>
            </a:r>
          </a:p>
          <a:p>
            <a:r>
              <a:rPr lang="en-US" dirty="0"/>
              <a:t>●</a:t>
            </a:r>
            <a:r>
              <a:rPr lang="en-US" dirty="0" err="1"/>
              <a:t>Metroplasty</a:t>
            </a:r>
            <a:r>
              <a:rPr lang="en-US" dirty="0"/>
              <a:t>. </a:t>
            </a:r>
          </a:p>
          <a:p>
            <a:r>
              <a:rPr lang="en-US" dirty="0"/>
              <a:t>● Pelvic trauma.</a:t>
            </a:r>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215</a:t>
            </a:fld>
            <a:endParaRPr lang="en-US"/>
          </a:p>
        </p:txBody>
      </p:sp>
    </p:spTree>
    <p:extLst>
      <p:ext uri="{BB962C8B-B14F-4D97-AF65-F5344CB8AC3E}">
        <p14:creationId xmlns:p14="http://schemas.microsoft.com/office/powerpoint/2010/main" val="2125206596"/>
      </p:ext>
    </p:ext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 </a:t>
            </a:r>
            <a:endParaRPr lang="en-US" dirty="0"/>
          </a:p>
        </p:txBody>
      </p:sp>
      <p:sp>
        <p:nvSpPr>
          <p:cNvPr id="3" name="Content Placeholder 2"/>
          <p:cNvSpPr>
            <a:spLocks noGrp="1"/>
          </p:cNvSpPr>
          <p:nvPr>
            <p:ph idx="1"/>
          </p:nvPr>
        </p:nvSpPr>
        <p:spPr/>
        <p:txBody>
          <a:bodyPr>
            <a:normAutofit/>
          </a:bodyPr>
          <a:lstStyle/>
          <a:p>
            <a:r>
              <a:rPr lang="en-US" dirty="0" smtClean="0"/>
              <a:t>. (</a:t>
            </a:r>
            <a:r>
              <a:rPr lang="en-US" dirty="0"/>
              <a:t>B) </a:t>
            </a:r>
            <a:r>
              <a:rPr lang="en-US" dirty="0" err="1"/>
              <a:t>Foetal</a:t>
            </a:r>
            <a:r>
              <a:rPr lang="en-US" dirty="0"/>
              <a:t> factors: </a:t>
            </a:r>
            <a:r>
              <a:rPr lang="en-US" dirty="0" err="1"/>
              <a:t>Malpresentations</a:t>
            </a:r>
            <a:r>
              <a:rPr lang="en-US" dirty="0"/>
              <a:t> and </a:t>
            </a:r>
            <a:r>
              <a:rPr lang="en-US" dirty="0" err="1"/>
              <a:t>malpositions</a:t>
            </a:r>
            <a:r>
              <a:rPr lang="en-US" dirty="0"/>
              <a:t>.●   Multiple pregnancy.●   Antepartum </a:t>
            </a:r>
            <a:r>
              <a:rPr lang="en-US" dirty="0" err="1"/>
              <a:t>haemorrhage</a:t>
            </a:r>
            <a:r>
              <a:rPr lang="en-US" dirty="0"/>
              <a:t>.●   Congenital anomalies.●   Premature rupture of membranes.●   Rh-</a:t>
            </a:r>
            <a:r>
              <a:rPr lang="en-US" dirty="0" err="1"/>
              <a:t>isoimmunization</a:t>
            </a:r>
            <a:r>
              <a:rPr lang="en-US" dirty="0"/>
              <a:t>.●   Intrauterine growth retardation.●   </a:t>
            </a:r>
            <a:r>
              <a:rPr lang="en-US" dirty="0" err="1"/>
              <a:t>Macrosomia</a:t>
            </a:r>
            <a:r>
              <a:rPr lang="en-US" dirty="0"/>
              <a:t>.●   Poly - or </a:t>
            </a:r>
            <a:r>
              <a:rPr lang="en-US" dirty="0" err="1"/>
              <a:t>oligohydramnios</a:t>
            </a:r>
            <a:r>
              <a:rPr lang="en-US" dirty="0"/>
              <a:t>.●   Post-term pregnancy.●   </a:t>
            </a:r>
          </a:p>
        </p:txBody>
      </p:sp>
      <p:sp>
        <p:nvSpPr>
          <p:cNvPr id="4" name="Date Placeholder 3"/>
          <p:cNvSpPr>
            <a:spLocks noGrp="1"/>
          </p:cNvSpPr>
          <p:nvPr>
            <p:ph type="dt" sz="half" idx="10"/>
          </p:nvPr>
        </p:nvSpPr>
        <p:spPr/>
        <p:txBody>
          <a:bodyPr/>
          <a:lstStyle/>
          <a:p>
            <a:fld id="{3E855CF9-B9B6-4589-86E7-A88C829B1770}"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216</a:t>
            </a:fld>
            <a:endParaRPr lang="en-US"/>
          </a:p>
        </p:txBody>
      </p:sp>
    </p:spTree>
    <p:extLst>
      <p:ext uri="{BB962C8B-B14F-4D97-AF65-F5344CB8AC3E}">
        <p14:creationId xmlns:p14="http://schemas.microsoft.com/office/powerpoint/2010/main" val="836212610"/>
      </p:ext>
    </p:ext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Elderly </a:t>
            </a:r>
            <a:r>
              <a:rPr lang="en-US" dirty="0" err="1"/>
              <a:t>primigravida</a:t>
            </a:r>
            <a:r>
              <a:rPr lang="en-US" dirty="0"/>
              <a:t/>
            </a:r>
            <a:br>
              <a:rPr lang="en-US" dirty="0"/>
            </a:br>
            <a:endParaRPr lang="en-US" dirty="0"/>
          </a:p>
        </p:txBody>
      </p:sp>
      <p:sp>
        <p:nvSpPr>
          <p:cNvPr id="3" name="Content Placeholder 2"/>
          <p:cNvSpPr>
            <a:spLocks noGrp="1"/>
          </p:cNvSpPr>
          <p:nvPr>
            <p:ph idx="1"/>
          </p:nvPr>
        </p:nvSpPr>
        <p:spPr>
          <a:xfrm>
            <a:off x="457200" y="1219200"/>
            <a:ext cx="8229600" cy="5181600"/>
          </a:xfrm>
        </p:spPr>
        <p:txBody>
          <a:bodyPr>
            <a:normAutofit fontScale="85000" lnSpcReduction="20000"/>
          </a:bodyPr>
          <a:lstStyle/>
          <a:p>
            <a:r>
              <a:rPr lang="en-US" dirty="0" smtClean="0"/>
              <a:t>Definition</a:t>
            </a:r>
            <a:r>
              <a:rPr lang="en-US" dirty="0"/>
              <a:t>:</a:t>
            </a:r>
          </a:p>
          <a:p>
            <a:r>
              <a:rPr lang="en-US" dirty="0" err="1"/>
              <a:t>Primigravida</a:t>
            </a:r>
            <a:r>
              <a:rPr lang="en-US" dirty="0"/>
              <a:t> whose age is above 35 years.</a:t>
            </a:r>
          </a:p>
          <a:p>
            <a:r>
              <a:rPr lang="en-US" dirty="0"/>
              <a:t>Dangers:</a:t>
            </a:r>
          </a:p>
          <a:p>
            <a:r>
              <a:rPr lang="en-US" dirty="0"/>
              <a:t>This woman is more liable to: Hypertension with pregnancy</a:t>
            </a:r>
            <a:r>
              <a:rPr lang="en-US" dirty="0" smtClean="0"/>
              <a:t>.</a:t>
            </a:r>
          </a:p>
          <a:p>
            <a:r>
              <a:rPr lang="en-US" dirty="0" smtClean="0"/>
              <a:t>1</a:t>
            </a:r>
            <a:r>
              <a:rPr lang="en-US" dirty="0"/>
              <a:t>.  </a:t>
            </a:r>
            <a:r>
              <a:rPr lang="en-US" dirty="0" err="1"/>
              <a:t>Abruptio</a:t>
            </a:r>
            <a:r>
              <a:rPr lang="en-US" dirty="0"/>
              <a:t> placentae</a:t>
            </a:r>
            <a:r>
              <a:rPr lang="en-US" dirty="0" smtClean="0"/>
              <a:t>.</a:t>
            </a:r>
          </a:p>
          <a:p>
            <a:r>
              <a:rPr lang="en-US" dirty="0" smtClean="0"/>
              <a:t>2</a:t>
            </a:r>
            <a:r>
              <a:rPr lang="en-US" dirty="0"/>
              <a:t>.  Higher incidence of fibroid with pregnancy</a:t>
            </a:r>
            <a:r>
              <a:rPr lang="en-US" dirty="0" smtClean="0"/>
              <a:t>.</a:t>
            </a:r>
          </a:p>
          <a:p>
            <a:r>
              <a:rPr lang="en-US" dirty="0" smtClean="0"/>
              <a:t>3</a:t>
            </a:r>
            <a:r>
              <a:rPr lang="en-US" dirty="0"/>
              <a:t>.  Post-term pregnancy</a:t>
            </a:r>
            <a:r>
              <a:rPr lang="en-US" dirty="0" smtClean="0"/>
              <a:t>.</a:t>
            </a:r>
          </a:p>
          <a:p>
            <a:r>
              <a:rPr lang="en-US" dirty="0" smtClean="0"/>
              <a:t>4</a:t>
            </a:r>
            <a:r>
              <a:rPr lang="en-US" dirty="0"/>
              <a:t>.  Uterine inertia and prolonged </a:t>
            </a:r>
            <a:r>
              <a:rPr lang="en-US" dirty="0" err="1"/>
              <a:t>labour</a:t>
            </a:r>
            <a:r>
              <a:rPr lang="en-US" dirty="0" smtClean="0"/>
              <a:t>.</a:t>
            </a:r>
          </a:p>
          <a:p>
            <a:r>
              <a:rPr lang="en-US" dirty="0" smtClean="0"/>
              <a:t>5</a:t>
            </a:r>
            <a:r>
              <a:rPr lang="en-US" dirty="0"/>
              <a:t>.  Rigid perineum so instrumental delivery are more needed</a:t>
            </a:r>
            <a:r>
              <a:rPr lang="en-US" dirty="0" smtClean="0"/>
              <a:t>.</a:t>
            </a:r>
          </a:p>
          <a:p>
            <a:r>
              <a:rPr lang="en-US" dirty="0" smtClean="0"/>
              <a:t>6</a:t>
            </a:r>
            <a:r>
              <a:rPr lang="en-US" dirty="0"/>
              <a:t>.  More caesarean section delivery as the </a:t>
            </a:r>
            <a:r>
              <a:rPr lang="en-US" dirty="0" err="1"/>
              <a:t>foetus</a:t>
            </a:r>
            <a:r>
              <a:rPr lang="en-US" dirty="0"/>
              <a:t> is precious</a:t>
            </a:r>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217</a:t>
            </a:fld>
            <a:endParaRPr lang="en-US"/>
          </a:p>
        </p:txBody>
      </p:sp>
    </p:spTree>
    <p:extLst>
      <p:ext uri="{BB962C8B-B14F-4D97-AF65-F5344CB8AC3E}">
        <p14:creationId xmlns:p14="http://schemas.microsoft.com/office/powerpoint/2010/main" val="2309494650"/>
      </p:ext>
    </p:ext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The </a:t>
            </a:r>
            <a:r>
              <a:rPr lang="en-US" dirty="0"/>
              <a:t>grand multipara</a:t>
            </a:r>
            <a:br>
              <a:rPr lang="en-US" dirty="0"/>
            </a:b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Definition</a:t>
            </a:r>
            <a:r>
              <a:rPr lang="en-US" dirty="0"/>
              <a:t>:</a:t>
            </a:r>
          </a:p>
          <a:p>
            <a:r>
              <a:rPr lang="en-US" dirty="0"/>
              <a:t>Woman who had 5 or more previous deliveries.</a:t>
            </a:r>
          </a:p>
          <a:p>
            <a:r>
              <a:rPr lang="en-US" dirty="0"/>
              <a:t>Dangers:</a:t>
            </a:r>
          </a:p>
          <a:p>
            <a:r>
              <a:rPr lang="en-US" dirty="0"/>
              <a:t>This woman is more liable to:</a:t>
            </a:r>
          </a:p>
          <a:p>
            <a:r>
              <a:rPr lang="en-US" dirty="0"/>
              <a:t>1- </a:t>
            </a:r>
            <a:r>
              <a:rPr lang="en-US" dirty="0" err="1"/>
              <a:t>Anaemia</a:t>
            </a:r>
            <a:r>
              <a:rPr lang="en-US" dirty="0"/>
              <a:t>.</a:t>
            </a:r>
          </a:p>
          <a:p>
            <a:r>
              <a:rPr lang="en-US" dirty="0"/>
              <a:t>2- Hypertension with pregnancy.</a:t>
            </a:r>
          </a:p>
          <a:p>
            <a:r>
              <a:rPr lang="en-US" dirty="0"/>
              <a:t>3- Diabetes.  </a:t>
            </a:r>
          </a:p>
          <a:p>
            <a:r>
              <a:rPr lang="en-US" dirty="0"/>
              <a:t>4- Placenta </a:t>
            </a:r>
            <a:r>
              <a:rPr lang="en-US" dirty="0" err="1"/>
              <a:t>praevia</a:t>
            </a:r>
            <a:r>
              <a:rPr lang="en-US" dirty="0"/>
              <a:t>.</a:t>
            </a:r>
          </a:p>
          <a:p>
            <a:r>
              <a:rPr lang="en-US" dirty="0"/>
              <a:t>5- Pendulous abdomen.          </a:t>
            </a:r>
          </a:p>
        </p:txBody>
      </p:sp>
      <p:sp>
        <p:nvSpPr>
          <p:cNvPr id="4" name="Date Placeholder 3"/>
          <p:cNvSpPr>
            <a:spLocks noGrp="1"/>
          </p:cNvSpPr>
          <p:nvPr>
            <p:ph type="dt" sz="half" idx="10"/>
          </p:nvPr>
        </p:nvSpPr>
        <p:spPr/>
        <p:txBody>
          <a:bodyPr/>
          <a:lstStyle/>
          <a:p>
            <a:fld id="{4A5C4CF9-8BE6-41D3-B996-064DBF25925D}"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218</a:t>
            </a:fld>
            <a:endParaRPr lang="en-US"/>
          </a:p>
        </p:txBody>
      </p:sp>
    </p:spTree>
    <p:extLst>
      <p:ext uri="{BB962C8B-B14F-4D97-AF65-F5344CB8AC3E}">
        <p14:creationId xmlns:p14="http://schemas.microsoft.com/office/powerpoint/2010/main" val="1745482728"/>
      </p:ext>
    </p:ext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r>
              <a:rPr lang="en-US" dirty="0" smtClean="0"/>
              <a:t>…</a:t>
            </a:r>
            <a:endParaRPr lang="en-US" dirty="0"/>
          </a:p>
        </p:txBody>
      </p:sp>
      <p:sp>
        <p:nvSpPr>
          <p:cNvPr id="3" name="Content Placeholder 2"/>
          <p:cNvSpPr>
            <a:spLocks noGrp="1"/>
          </p:cNvSpPr>
          <p:nvPr>
            <p:ph idx="1"/>
          </p:nvPr>
        </p:nvSpPr>
        <p:spPr>
          <a:xfrm>
            <a:off x="457200" y="1143000"/>
            <a:ext cx="8229600" cy="5257800"/>
          </a:xfrm>
        </p:spPr>
        <p:txBody>
          <a:bodyPr>
            <a:normAutofit fontScale="77500" lnSpcReduction="20000"/>
          </a:bodyPr>
          <a:lstStyle/>
          <a:p>
            <a:r>
              <a:rPr lang="en-US" dirty="0"/>
              <a:t>6- </a:t>
            </a:r>
            <a:r>
              <a:rPr lang="en-US" dirty="0" err="1"/>
              <a:t>Malpresentation</a:t>
            </a:r>
            <a:r>
              <a:rPr lang="en-US" dirty="0"/>
              <a:t> and malposition.</a:t>
            </a:r>
          </a:p>
          <a:p>
            <a:r>
              <a:rPr lang="en-US" dirty="0"/>
              <a:t>7- Uterine inertia and prolonged </a:t>
            </a:r>
            <a:r>
              <a:rPr lang="en-US" dirty="0" err="1"/>
              <a:t>labour</a:t>
            </a:r>
            <a:r>
              <a:rPr lang="en-US" dirty="0"/>
              <a:t>.</a:t>
            </a:r>
          </a:p>
          <a:p>
            <a:r>
              <a:rPr lang="en-US" dirty="0"/>
              <a:t>8- Instrumental delivery and caesarean section are more needed.</a:t>
            </a:r>
          </a:p>
          <a:p>
            <a:r>
              <a:rPr lang="en-US" dirty="0"/>
              <a:t>9- Obstructed </a:t>
            </a:r>
            <a:r>
              <a:rPr lang="en-US" dirty="0" err="1"/>
              <a:t>labour</a:t>
            </a:r>
            <a:r>
              <a:rPr lang="en-US" dirty="0"/>
              <a:t> which may lead to rupture uterus due to :</a:t>
            </a:r>
          </a:p>
          <a:p>
            <a:r>
              <a:rPr lang="en-US" dirty="0"/>
              <a:t>a) higher incidence of </a:t>
            </a:r>
            <a:r>
              <a:rPr lang="en-US" dirty="0" err="1"/>
              <a:t>malpresentations</a:t>
            </a:r>
            <a:r>
              <a:rPr lang="en-US" dirty="0"/>
              <a:t> and </a:t>
            </a:r>
            <a:r>
              <a:rPr lang="en-US" dirty="0" err="1"/>
              <a:t>malpositions</a:t>
            </a:r>
            <a:r>
              <a:rPr lang="en-US" dirty="0"/>
              <a:t>,</a:t>
            </a:r>
          </a:p>
          <a:p>
            <a:r>
              <a:rPr lang="en-US" dirty="0"/>
              <a:t>b) pendulous abdomen, </a:t>
            </a:r>
            <a:endParaRPr lang="en-US" dirty="0" smtClean="0"/>
          </a:p>
          <a:p>
            <a:r>
              <a:rPr lang="en-US" dirty="0" smtClean="0"/>
              <a:t>c</a:t>
            </a:r>
            <a:r>
              <a:rPr lang="en-US" dirty="0"/>
              <a:t>) weak uterine muscles,</a:t>
            </a:r>
          </a:p>
          <a:p>
            <a:r>
              <a:rPr lang="en-US" dirty="0"/>
              <a:t>d) some </a:t>
            </a:r>
            <a:r>
              <a:rPr lang="en-US" dirty="0" err="1"/>
              <a:t>osteomalacic</a:t>
            </a:r>
            <a:r>
              <a:rPr lang="en-US" dirty="0"/>
              <a:t> changes in the pelvis,</a:t>
            </a:r>
          </a:p>
          <a:p>
            <a:r>
              <a:rPr lang="en-US" dirty="0"/>
              <a:t>e) larger sized baby,      </a:t>
            </a:r>
            <a:endParaRPr lang="en-US" dirty="0" smtClean="0"/>
          </a:p>
          <a:p>
            <a:r>
              <a:rPr lang="en-US" dirty="0" smtClean="0"/>
              <a:t>f</a:t>
            </a:r>
            <a:r>
              <a:rPr lang="en-US" dirty="0"/>
              <a:t>) false sense of security due to previous normal deliveries.</a:t>
            </a:r>
          </a:p>
          <a:p>
            <a:r>
              <a:rPr lang="en-US" dirty="0"/>
              <a:t>10- Postpartum </a:t>
            </a:r>
            <a:r>
              <a:rPr lang="en-US" dirty="0" err="1"/>
              <a:t>haemorrhage</a:t>
            </a:r>
            <a:r>
              <a:rPr lang="en-US" dirty="0"/>
              <a:t>.</a:t>
            </a:r>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219</a:t>
            </a:fld>
            <a:endParaRPr lang="en-US"/>
          </a:p>
        </p:txBody>
      </p:sp>
    </p:spTree>
    <p:extLst>
      <p:ext uri="{BB962C8B-B14F-4D97-AF65-F5344CB8AC3E}">
        <p14:creationId xmlns:p14="http://schemas.microsoft.com/office/powerpoint/2010/main" val="6388718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57200"/>
            <a:ext cx="8763000" cy="6016752"/>
          </a:xfrm>
        </p:spPr>
        <p:txBody>
          <a:bodyPr>
            <a:noAutofit/>
          </a:bodyPr>
          <a:lstStyle/>
          <a:p>
            <a:pPr>
              <a:buNone/>
            </a:pPr>
            <a:r>
              <a:rPr lang="en-US" sz="3600" b="1"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Eclampsia</a:t>
            </a:r>
            <a:r>
              <a:rPr lang="en-US" sz="3600" b="1" dirty="0"/>
              <a:t>: </a:t>
            </a:r>
            <a:r>
              <a:rPr lang="en-US" sz="3600" b="1" dirty="0">
                <a:solidFill>
                  <a:srgbClr val="002060"/>
                </a:solidFill>
                <a:effectLst>
                  <a:outerShdw blurRad="38100" dist="38100" dir="2700000" algn="tl">
                    <a:srgbClr val="000000">
                      <a:alpha val="43137"/>
                    </a:srgbClr>
                  </a:outerShdw>
                </a:effectLst>
              </a:rPr>
              <a:t>describes the development of grand mal seizures or coma in a woman </a:t>
            </a:r>
            <a:r>
              <a:rPr lang="en-US" sz="3600" b="1" dirty="0" smtClean="0">
                <a:solidFill>
                  <a:srgbClr val="002060"/>
                </a:solidFill>
                <a:effectLst>
                  <a:outerShdw blurRad="38100" dist="38100" dir="2700000" algn="tl">
                    <a:srgbClr val="000000">
                      <a:alpha val="43137"/>
                    </a:srgbClr>
                  </a:outerShdw>
                </a:effectLst>
              </a:rPr>
              <a:t>with preeclampsia</a:t>
            </a:r>
          </a:p>
          <a:p>
            <a:pPr lvl="1"/>
            <a:r>
              <a:rPr lang="en-US" sz="3600" b="1" dirty="0" smtClean="0">
                <a:solidFill>
                  <a:srgbClr val="002060"/>
                </a:solidFill>
                <a:effectLst>
                  <a:outerShdw blurRad="38100" dist="38100" dir="2700000" algn="tl">
                    <a:srgbClr val="000000">
                      <a:alpha val="43137"/>
                    </a:srgbClr>
                  </a:outerShdw>
                </a:effectLst>
              </a:rPr>
              <a:t> </a:t>
            </a:r>
            <a:r>
              <a:rPr lang="en-US" sz="3600" b="1" dirty="0">
                <a:solidFill>
                  <a:srgbClr val="002060"/>
                </a:solidFill>
                <a:effectLst>
                  <a:outerShdw blurRad="38100" dist="38100" dir="2700000" algn="tl">
                    <a:srgbClr val="000000">
                      <a:alpha val="43137"/>
                    </a:srgbClr>
                  </a:outerShdw>
                </a:effectLst>
              </a:rPr>
              <a:t>Important causes of convulsion or coma like cerebral malaria, </a:t>
            </a:r>
            <a:r>
              <a:rPr lang="en-US" sz="3600" b="1" dirty="0" smtClean="0">
                <a:solidFill>
                  <a:srgbClr val="002060"/>
                </a:solidFill>
                <a:effectLst>
                  <a:outerShdw blurRad="38100" dist="38100" dir="2700000" algn="tl">
                    <a:srgbClr val="000000">
                      <a:alpha val="43137"/>
                    </a:srgbClr>
                  </a:outerShdw>
                </a:effectLst>
              </a:rPr>
              <a:t>meningitis, hypoglycemia</a:t>
            </a:r>
            <a:r>
              <a:rPr lang="en-US" sz="3600" b="1" dirty="0">
                <a:solidFill>
                  <a:srgbClr val="002060"/>
                </a:solidFill>
                <a:effectLst>
                  <a:outerShdw blurRad="38100" dist="38100" dir="2700000" algn="tl">
                    <a:srgbClr val="000000">
                      <a:alpha val="43137"/>
                    </a:srgbClr>
                  </a:outerShdw>
                </a:effectLst>
              </a:rPr>
              <a:t>, previous seizure disorder, head injury or intracranial space </a:t>
            </a:r>
            <a:r>
              <a:rPr lang="en-US" sz="3600" b="1" dirty="0" smtClean="0">
                <a:solidFill>
                  <a:srgbClr val="002060"/>
                </a:solidFill>
                <a:effectLst>
                  <a:outerShdw blurRad="38100" dist="38100" dir="2700000" algn="tl">
                    <a:srgbClr val="000000">
                      <a:alpha val="43137"/>
                    </a:srgbClr>
                  </a:outerShdw>
                </a:effectLst>
              </a:rPr>
              <a:t>occupying lesions </a:t>
            </a:r>
            <a:r>
              <a:rPr lang="en-US" sz="3600" b="1" dirty="0">
                <a:solidFill>
                  <a:srgbClr val="002060"/>
                </a:solidFill>
                <a:effectLst>
                  <a:outerShdw blurRad="38100" dist="38100" dir="2700000" algn="tl">
                    <a:srgbClr val="000000">
                      <a:alpha val="43137"/>
                    </a:srgbClr>
                  </a:outerShdw>
                </a:effectLst>
              </a:rPr>
              <a:t>have to be ruled out</a:t>
            </a:r>
          </a:p>
        </p:txBody>
      </p:sp>
      <p:sp>
        <p:nvSpPr>
          <p:cNvPr id="2" name="Date Placeholder 1"/>
          <p:cNvSpPr>
            <a:spLocks noGrp="1"/>
          </p:cNvSpPr>
          <p:nvPr>
            <p:ph type="dt" sz="half" idx="10"/>
          </p:nvPr>
        </p:nvSpPr>
        <p:spPr/>
        <p:txBody>
          <a:bodyPr/>
          <a:lstStyle/>
          <a:p>
            <a:fld id="{C75325C6-F856-4BCB-9512-F6BF6B3E6ABA}"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355801734"/>
      </p:ext>
    </p:ext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dirty="0" smtClean="0"/>
              <a:t>Management</a:t>
            </a:r>
            <a:r>
              <a:rPr lang="en-US" dirty="0"/>
              <a:t/>
            </a:r>
            <a:br>
              <a:rPr lang="en-US" dirty="0"/>
            </a:br>
            <a:endParaRPr lang="en-US" dirty="0"/>
          </a:p>
        </p:txBody>
      </p:sp>
      <p:sp>
        <p:nvSpPr>
          <p:cNvPr id="3" name="Content Placeholder 2"/>
          <p:cNvSpPr>
            <a:spLocks noGrp="1"/>
          </p:cNvSpPr>
          <p:nvPr>
            <p:ph idx="1"/>
          </p:nvPr>
        </p:nvSpPr>
        <p:spPr/>
        <p:txBody>
          <a:bodyPr/>
          <a:lstStyle/>
          <a:p>
            <a:r>
              <a:rPr lang="en-US" dirty="0" smtClean="0"/>
              <a:t>Frequent </a:t>
            </a:r>
            <a:r>
              <a:rPr lang="en-US" dirty="0"/>
              <a:t>antenatal visits</a:t>
            </a:r>
            <a:r>
              <a:rPr lang="en-US" dirty="0" smtClean="0"/>
              <a:t>.</a:t>
            </a:r>
          </a:p>
          <a:p>
            <a:r>
              <a:rPr lang="en-US" dirty="0" smtClean="0"/>
              <a:t>Management </a:t>
            </a:r>
            <a:r>
              <a:rPr lang="en-US" dirty="0"/>
              <a:t>of the cause</a:t>
            </a:r>
            <a:r>
              <a:rPr lang="en-US" dirty="0" smtClean="0"/>
              <a:t>.</a:t>
            </a:r>
          </a:p>
          <a:p>
            <a:r>
              <a:rPr lang="en-US" dirty="0" smtClean="0"/>
              <a:t>Monitoring </a:t>
            </a:r>
            <a:r>
              <a:rPr lang="en-US" dirty="0"/>
              <a:t>of </a:t>
            </a:r>
            <a:r>
              <a:rPr lang="en-US" dirty="0" err="1"/>
              <a:t>foetal</a:t>
            </a:r>
            <a:r>
              <a:rPr lang="en-US" dirty="0"/>
              <a:t> well-being </a:t>
            </a:r>
            <a:r>
              <a:rPr lang="en-US" dirty="0" smtClean="0"/>
              <a:t>.</a:t>
            </a:r>
          </a:p>
          <a:p>
            <a:r>
              <a:rPr lang="en-US" dirty="0" smtClean="0"/>
              <a:t>Delivery </a:t>
            </a:r>
            <a:r>
              <a:rPr lang="en-US" dirty="0"/>
              <a:t>in well - equipped hospital under senior staff </a:t>
            </a:r>
            <a:r>
              <a:rPr lang="en-US" dirty="0" smtClean="0"/>
              <a:t>supervision  </a:t>
            </a:r>
            <a:endParaRPr lang="en-US" dirty="0"/>
          </a:p>
          <a:p>
            <a:endParaRPr lang="en-US" dirty="0"/>
          </a:p>
        </p:txBody>
      </p:sp>
      <p:sp>
        <p:nvSpPr>
          <p:cNvPr id="4" name="Date Placeholder 3"/>
          <p:cNvSpPr>
            <a:spLocks noGrp="1"/>
          </p:cNvSpPr>
          <p:nvPr>
            <p:ph type="dt" sz="half" idx="10"/>
          </p:nvPr>
        </p:nvSpPr>
        <p:spPr/>
        <p:txBody>
          <a:bodyPr/>
          <a:lstStyle/>
          <a:p>
            <a:fld id="{2578097C-2E1C-4663-920A-E764FDB2F559}"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220</a:t>
            </a:fld>
            <a:endParaRPr lang="en-US"/>
          </a:p>
        </p:txBody>
      </p:sp>
    </p:spTree>
    <p:extLst>
      <p:ext uri="{BB962C8B-B14F-4D97-AF65-F5344CB8AC3E}">
        <p14:creationId xmlns:p14="http://schemas.microsoft.com/office/powerpoint/2010/main" val="2223393274"/>
      </p:ext>
    </p:ext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678362"/>
          </a:xfrm>
        </p:spPr>
        <p:txBody>
          <a:bodyPr>
            <a:normAutofit/>
          </a:bodyPr>
          <a:lstStyle/>
          <a:p>
            <a:r>
              <a:rPr lang="en-US" dirty="0" smtClean="0"/>
              <a:t/>
            </a:r>
            <a:br>
              <a:rPr lang="en-US" dirty="0" smtClean="0"/>
            </a:br>
            <a:r>
              <a:rPr lang="en-US" dirty="0" smtClean="0"/>
              <a:t>Have </a:t>
            </a:r>
            <a:r>
              <a:rPr lang="en-US" dirty="0"/>
              <a:t>a nice time and stay at Home!!!</a:t>
            </a:r>
            <a:br>
              <a:rPr lang="en-US" dirty="0"/>
            </a:br>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221</a:t>
            </a:fld>
            <a:endParaRPr lang="en-US"/>
          </a:p>
        </p:txBody>
      </p:sp>
    </p:spTree>
    <p:extLst>
      <p:ext uri="{BB962C8B-B14F-4D97-AF65-F5344CB8AC3E}">
        <p14:creationId xmlns:p14="http://schemas.microsoft.com/office/powerpoint/2010/main" val="17045867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normAutofit fontScale="90000"/>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en-US" b="1" cap="none" dirty="0" smtClean="0">
                <a:ln/>
                <a:solidFill>
                  <a:schemeClr val="accent3"/>
                </a:solidFill>
              </a:rPr>
              <a:t>Etiology &amp; pathogenesis</a:t>
            </a:r>
            <a:endParaRPr lang="en-US" b="1" cap="none" dirty="0">
              <a:ln/>
              <a:solidFill>
                <a:schemeClr val="accent3"/>
              </a:solidFill>
            </a:endParaRPr>
          </a:p>
        </p:txBody>
      </p:sp>
      <p:sp>
        <p:nvSpPr>
          <p:cNvPr id="3" name="Content Placeholder 2"/>
          <p:cNvSpPr>
            <a:spLocks noGrp="1"/>
          </p:cNvSpPr>
          <p:nvPr>
            <p:ph idx="1"/>
          </p:nvPr>
        </p:nvSpPr>
        <p:spPr>
          <a:xfrm>
            <a:off x="228600" y="914400"/>
            <a:ext cx="8534400" cy="5559552"/>
          </a:xfrm>
        </p:spPr>
        <p:txBody>
          <a:bodyPr>
            <a:normAutofit/>
          </a:bodyPr>
          <a:lstStyle/>
          <a:p>
            <a:r>
              <a:rPr lang="en-US" sz="2800" b="1" dirty="0" smtClean="0">
                <a:solidFill>
                  <a:srgbClr val="002060"/>
                </a:solidFill>
                <a:effectLst>
                  <a:outerShdw blurRad="38100" dist="38100" dir="2700000" algn="tl">
                    <a:srgbClr val="000000">
                      <a:alpha val="43137"/>
                    </a:srgbClr>
                  </a:outerShdw>
                </a:effectLst>
              </a:rPr>
              <a:t>Most theories concerning the etiology and pathogenesis showed gestational hypertensive disorders are more likely to develop in women who:</a:t>
            </a:r>
          </a:p>
          <a:p>
            <a:pPr lvl="1"/>
            <a:r>
              <a:rPr lang="en-US" sz="2400" b="1" dirty="0" smtClean="0">
                <a:solidFill>
                  <a:srgbClr val="002060"/>
                </a:solidFill>
                <a:effectLst>
                  <a:outerShdw blurRad="38100" dist="38100" dir="2700000" algn="tl">
                    <a:srgbClr val="000000">
                      <a:alpha val="43137"/>
                    </a:srgbClr>
                  </a:outerShdw>
                </a:effectLst>
              </a:rPr>
              <a:t>Are exposed to chorionic villi for the first time(immunologic incompatiblity) </a:t>
            </a:r>
          </a:p>
          <a:p>
            <a:pPr lvl="1"/>
            <a:r>
              <a:rPr lang="en-US" sz="2400" b="1" dirty="0" smtClean="0">
                <a:solidFill>
                  <a:srgbClr val="002060"/>
                </a:solidFill>
                <a:effectLst>
                  <a:outerShdw blurRad="38100" dist="38100" dir="2700000" algn="tl">
                    <a:srgbClr val="000000">
                      <a:alpha val="43137"/>
                    </a:srgbClr>
                  </a:outerShdw>
                </a:effectLst>
              </a:rPr>
              <a:t>Are exposed to a superabundance of chorionic villi, as with twins </a:t>
            </a:r>
          </a:p>
          <a:p>
            <a:pPr lvl="1"/>
            <a:r>
              <a:rPr lang="en-US" sz="2400" b="1" dirty="0" smtClean="0">
                <a:solidFill>
                  <a:srgbClr val="002060"/>
                </a:solidFill>
                <a:effectLst>
                  <a:outerShdw blurRad="38100" dist="38100" dir="2700000" algn="tl">
                    <a:srgbClr val="000000">
                      <a:alpha val="43137"/>
                    </a:srgbClr>
                  </a:outerShdw>
                </a:effectLst>
              </a:rPr>
              <a:t>Have preexisting renal or cardiovascular disease </a:t>
            </a:r>
          </a:p>
          <a:p>
            <a:pPr lvl="1"/>
            <a:r>
              <a:rPr lang="en-US" sz="2400" b="1" dirty="0" smtClean="0">
                <a:solidFill>
                  <a:srgbClr val="002060"/>
                </a:solidFill>
                <a:effectLst>
                  <a:outerShdw blurRad="38100" dist="38100" dir="2700000" algn="tl">
                    <a:srgbClr val="000000">
                      <a:alpha val="43137"/>
                    </a:srgbClr>
                  </a:outerShdw>
                </a:effectLst>
              </a:rPr>
              <a:t>Are genetically predisposed to hypertension developing during pregnancy</a:t>
            </a:r>
          </a:p>
          <a:p>
            <a:pPr lvl="1"/>
            <a:r>
              <a:rPr lang="en-US" sz="2400" b="1" dirty="0" smtClean="0">
                <a:solidFill>
                  <a:srgbClr val="002060"/>
                </a:solidFill>
                <a:effectLst>
                  <a:outerShdw blurRad="38100" dist="38100" dir="2700000" algn="tl">
                    <a:srgbClr val="000000">
                      <a:alpha val="43137"/>
                    </a:srgbClr>
                  </a:outerShdw>
                </a:effectLst>
              </a:rPr>
              <a:t>Abnormal invasion of spiral arteries by trophoblastic tissues</a:t>
            </a:r>
          </a:p>
          <a:p>
            <a:endParaRPr lang="en-US" dirty="0"/>
          </a:p>
        </p:txBody>
      </p:sp>
      <p:sp>
        <p:nvSpPr>
          <p:cNvPr id="4" name="Date Placeholder 3"/>
          <p:cNvSpPr>
            <a:spLocks noGrp="1"/>
          </p:cNvSpPr>
          <p:nvPr>
            <p:ph type="dt" sz="half" idx="10"/>
          </p:nvPr>
        </p:nvSpPr>
        <p:spPr/>
        <p:txBody>
          <a:bodyPr/>
          <a:lstStyle/>
          <a:p>
            <a:fld id="{70779AD4-9A16-4034-8D6C-0856C8DE4D9B}"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12982964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762000"/>
            <a:ext cx="8686800" cy="5711952"/>
          </a:xfrm>
        </p:spPr>
        <p:txBody>
          <a:bodyPr>
            <a:normAutofit/>
          </a:bodyPr>
          <a:lstStyle/>
          <a:p>
            <a:r>
              <a:rPr lang="en-US" sz="3200" b="1" dirty="0" smtClean="0">
                <a:solidFill>
                  <a:srgbClr val="002060"/>
                </a:solidFill>
                <a:effectLst>
                  <a:outerShdw blurRad="38100" dist="38100" dir="2700000" algn="tl">
                    <a:srgbClr val="000000">
                      <a:alpha val="43137"/>
                    </a:srgbClr>
                  </a:outerShdw>
                </a:effectLst>
              </a:rPr>
              <a:t>A fetus is not a requisite for preeclampsia</a:t>
            </a:r>
          </a:p>
          <a:p>
            <a:r>
              <a:rPr lang="en-US" sz="3200" b="1" dirty="0" smtClean="0">
                <a:solidFill>
                  <a:srgbClr val="002060"/>
                </a:solidFill>
                <a:effectLst>
                  <a:outerShdw blurRad="38100" dist="38100" dir="2700000" algn="tl">
                    <a:srgbClr val="000000">
                      <a:alpha val="43137"/>
                    </a:srgbClr>
                  </a:outerShdw>
                </a:effectLst>
              </a:rPr>
              <a:t>Regardless of precipitating etiology, the cascade of events that leads to the preeclampsia syndrome is characterized by a host of abnormalities that result in vascular endothelial damage and subsequent vasospasm, transudation of plasma, and ischemic and thrombotic sequelae</a:t>
            </a:r>
            <a:endParaRPr lang="en-US" sz="3200" b="1" dirty="0">
              <a:solidFill>
                <a:srgbClr val="002060"/>
              </a:solidFill>
              <a:effectLst>
                <a:outerShdw blurRad="38100" dist="38100" dir="2700000" algn="tl">
                  <a:srgbClr val="000000">
                    <a:alpha val="43137"/>
                  </a:srgbClr>
                </a:outerShdw>
              </a:effectLst>
            </a:endParaRPr>
          </a:p>
        </p:txBody>
      </p:sp>
      <p:sp>
        <p:nvSpPr>
          <p:cNvPr id="2" name="Date Placeholder 1"/>
          <p:cNvSpPr>
            <a:spLocks noGrp="1"/>
          </p:cNvSpPr>
          <p:nvPr>
            <p:ph type="dt" sz="half" idx="10"/>
          </p:nvPr>
        </p:nvSpPr>
        <p:spPr/>
        <p:txBody>
          <a:bodyPr/>
          <a:lstStyle/>
          <a:p>
            <a:fld id="{D33756DC-78F1-467B-B757-63BD8A986A03}"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36602387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2060"/>
                </a:solidFill>
                <a:effectLst>
                  <a:outerShdw blurRad="38100" dist="38100" dir="2700000" algn="tl">
                    <a:srgbClr val="000000">
                      <a:alpha val="43137"/>
                    </a:srgbClr>
                  </a:outerShdw>
                </a:effectLst>
              </a:rPr>
              <a:t>Diagnostic tests &amp; Procedures</a:t>
            </a:r>
            <a:endParaRPr lang="en-US"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lnSpcReduction="10000"/>
          </a:bodyPr>
          <a:lstStyle/>
          <a:p>
            <a:r>
              <a:rPr lang="en-US" b="1" dirty="0">
                <a:solidFill>
                  <a:srgbClr val="002060"/>
                </a:solidFill>
                <a:effectLst>
                  <a:outerShdw blurRad="38100" dist="38100" dir="2700000" algn="tl">
                    <a:srgbClr val="000000">
                      <a:alpha val="43137"/>
                    </a:srgbClr>
                  </a:outerShdw>
                </a:effectLst>
              </a:rPr>
              <a:t>Laboratory evaluation that helps to characterize end organ involvement and </a:t>
            </a:r>
            <a:r>
              <a:rPr lang="en-US" b="1" dirty="0" smtClean="0">
                <a:solidFill>
                  <a:srgbClr val="002060"/>
                </a:solidFill>
                <a:effectLst>
                  <a:outerShdw blurRad="38100" dist="38100" dir="2700000" algn="tl">
                    <a:srgbClr val="000000">
                      <a:alpha val="43137"/>
                    </a:srgbClr>
                  </a:outerShdw>
                </a:effectLst>
              </a:rPr>
              <a:t>determine disease </a:t>
            </a:r>
            <a:r>
              <a:rPr lang="en-US" b="1" dirty="0">
                <a:solidFill>
                  <a:srgbClr val="002060"/>
                </a:solidFill>
                <a:effectLst>
                  <a:outerShdw blurRad="38100" dist="38100" dir="2700000" algn="tl">
                    <a:srgbClr val="000000">
                      <a:alpha val="43137"/>
                    </a:srgbClr>
                  </a:outerShdw>
                </a:effectLst>
              </a:rPr>
              <a:t>severity includes</a:t>
            </a:r>
            <a:r>
              <a:rPr lang="en-US" b="1" dirty="0" smtClean="0">
                <a:solidFill>
                  <a:srgbClr val="002060"/>
                </a:solidFill>
                <a:effectLst>
                  <a:outerShdw blurRad="38100" dist="38100" dir="2700000" algn="tl">
                    <a:srgbClr val="000000">
                      <a:alpha val="43137"/>
                    </a:srgbClr>
                  </a:outerShdw>
                </a:effectLst>
              </a:rPr>
              <a:t>:</a:t>
            </a:r>
            <a:endParaRPr lang="en-US" b="1" dirty="0">
              <a:solidFill>
                <a:srgbClr val="002060"/>
              </a:solidFill>
              <a:effectLst>
                <a:outerShdw blurRad="38100" dist="38100" dir="2700000" algn="tl">
                  <a:srgbClr val="000000">
                    <a:alpha val="43137"/>
                  </a:srgbClr>
                </a:outerShdw>
              </a:effectLst>
            </a:endParaRPr>
          </a:p>
          <a:p>
            <a:pPr lvl="1"/>
            <a:r>
              <a:rPr lang="en-US" b="1" dirty="0" smtClean="0">
                <a:solidFill>
                  <a:srgbClr val="002060"/>
                </a:solidFill>
                <a:effectLst>
                  <a:outerShdw blurRad="38100" dist="38100" dir="2700000" algn="tl">
                    <a:srgbClr val="000000">
                      <a:alpha val="43137"/>
                    </a:srgbClr>
                  </a:outerShdw>
                </a:effectLst>
              </a:rPr>
              <a:t>Quantification </a:t>
            </a:r>
            <a:r>
              <a:rPr lang="en-US" b="1" dirty="0">
                <a:solidFill>
                  <a:srgbClr val="002060"/>
                </a:solidFill>
                <a:effectLst>
                  <a:outerShdw blurRad="38100" dist="38100" dir="2700000" algn="tl">
                    <a:srgbClr val="000000">
                      <a:alpha val="43137"/>
                    </a:srgbClr>
                  </a:outerShdw>
                </a:effectLst>
              </a:rPr>
              <a:t>of protein excretion</a:t>
            </a:r>
          </a:p>
          <a:p>
            <a:pPr lvl="1"/>
            <a:r>
              <a:rPr lang="en-US" b="1" dirty="0" smtClean="0">
                <a:solidFill>
                  <a:srgbClr val="002060"/>
                </a:solidFill>
                <a:effectLst>
                  <a:outerShdw blurRad="38100" dist="38100" dir="2700000" algn="tl">
                    <a:srgbClr val="000000">
                      <a:alpha val="43137"/>
                    </a:srgbClr>
                  </a:outerShdw>
                </a:effectLst>
              </a:rPr>
              <a:t>Serum </a:t>
            </a:r>
            <a:r>
              <a:rPr lang="en-US" b="1" dirty="0">
                <a:solidFill>
                  <a:srgbClr val="002060"/>
                </a:solidFill>
                <a:effectLst>
                  <a:outerShdw blurRad="38100" dist="38100" dir="2700000" algn="tl">
                    <a:srgbClr val="000000">
                      <a:alpha val="43137"/>
                    </a:srgbClr>
                  </a:outerShdw>
                </a:effectLst>
              </a:rPr>
              <a:t>creatinine concentration</a:t>
            </a:r>
          </a:p>
          <a:p>
            <a:pPr lvl="1"/>
            <a:r>
              <a:rPr lang="en-US" b="1" dirty="0" smtClean="0">
                <a:solidFill>
                  <a:srgbClr val="002060"/>
                </a:solidFill>
                <a:effectLst>
                  <a:outerShdw blurRad="38100" dist="38100" dir="2700000" algn="tl">
                    <a:srgbClr val="000000">
                      <a:alpha val="43137"/>
                    </a:srgbClr>
                  </a:outerShdw>
                </a:effectLst>
              </a:rPr>
              <a:t>Serum </a:t>
            </a:r>
            <a:r>
              <a:rPr lang="en-US" b="1" dirty="0">
                <a:solidFill>
                  <a:srgbClr val="002060"/>
                </a:solidFill>
                <a:effectLst>
                  <a:outerShdw blurRad="38100" dist="38100" dir="2700000" algn="tl">
                    <a:srgbClr val="000000">
                      <a:alpha val="43137"/>
                    </a:srgbClr>
                  </a:outerShdw>
                </a:effectLst>
              </a:rPr>
              <a:t>uric acid concentration</a:t>
            </a:r>
          </a:p>
          <a:p>
            <a:pPr lvl="1"/>
            <a:r>
              <a:rPr lang="en-US" b="1" dirty="0" smtClean="0">
                <a:solidFill>
                  <a:srgbClr val="002060"/>
                </a:solidFill>
                <a:effectLst>
                  <a:outerShdw blurRad="38100" dist="38100" dir="2700000" algn="tl">
                    <a:srgbClr val="000000">
                      <a:alpha val="43137"/>
                    </a:srgbClr>
                  </a:outerShdw>
                </a:effectLst>
              </a:rPr>
              <a:t>LFT(ALT, AST) , Biluribin level</a:t>
            </a:r>
            <a:endParaRPr lang="en-US" b="1" dirty="0">
              <a:solidFill>
                <a:srgbClr val="002060"/>
              </a:solidFill>
              <a:effectLst>
                <a:outerShdw blurRad="38100" dist="38100" dir="2700000" algn="tl">
                  <a:srgbClr val="000000">
                    <a:alpha val="43137"/>
                  </a:srgbClr>
                </a:outerShdw>
              </a:effectLst>
            </a:endParaRPr>
          </a:p>
          <a:p>
            <a:pPr lvl="1"/>
            <a:r>
              <a:rPr lang="en-US" b="1" dirty="0" smtClean="0">
                <a:solidFill>
                  <a:srgbClr val="002060"/>
                </a:solidFill>
                <a:effectLst>
                  <a:outerShdw blurRad="38100" dist="38100" dir="2700000" algn="tl">
                    <a:srgbClr val="000000">
                      <a:alpha val="43137"/>
                    </a:srgbClr>
                  </a:outerShdw>
                </a:effectLst>
              </a:rPr>
              <a:t>Platelet </a:t>
            </a:r>
            <a:r>
              <a:rPr lang="en-US" b="1" dirty="0">
                <a:solidFill>
                  <a:srgbClr val="002060"/>
                </a:solidFill>
                <a:effectLst>
                  <a:outerShdw blurRad="38100" dist="38100" dir="2700000" algn="tl">
                    <a:srgbClr val="000000">
                      <a:alpha val="43137"/>
                    </a:srgbClr>
                  </a:outerShdw>
                </a:effectLst>
              </a:rPr>
              <a:t>count</a:t>
            </a:r>
          </a:p>
          <a:p>
            <a:pPr lvl="1"/>
            <a:r>
              <a:rPr lang="en-US" b="1" dirty="0" smtClean="0">
                <a:solidFill>
                  <a:srgbClr val="002060"/>
                </a:solidFill>
                <a:effectLst>
                  <a:outerShdw blurRad="38100" dist="38100" dir="2700000" algn="tl">
                    <a:srgbClr val="000000">
                      <a:alpha val="43137"/>
                    </a:srgbClr>
                  </a:outerShdw>
                </a:effectLst>
              </a:rPr>
              <a:t>Lactic </a:t>
            </a:r>
            <a:r>
              <a:rPr lang="en-US" b="1" dirty="0">
                <a:solidFill>
                  <a:srgbClr val="002060"/>
                </a:solidFill>
                <a:effectLst>
                  <a:outerShdw blurRad="38100" dist="38100" dir="2700000" algn="tl">
                    <a:srgbClr val="000000">
                      <a:alpha val="43137"/>
                    </a:srgbClr>
                  </a:outerShdw>
                </a:effectLst>
              </a:rPr>
              <a:t>acid dehydrogenase concentration (LDH</a:t>
            </a:r>
            <a:r>
              <a:rPr lang="en-US" b="1" dirty="0" smtClean="0">
                <a:solidFill>
                  <a:srgbClr val="002060"/>
                </a:solidFill>
                <a:effectLst>
                  <a:outerShdw blurRad="38100" dist="38100" dir="2700000" algn="tl">
                    <a:srgbClr val="000000">
                      <a:alpha val="43137"/>
                    </a:srgbClr>
                  </a:outerShdw>
                </a:effectLst>
              </a:rPr>
              <a:t>)</a:t>
            </a:r>
            <a:endParaRPr lang="en-US" b="1" dirty="0">
              <a:solidFill>
                <a:srgbClr val="00206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78986482-A966-4AC5-AF3F-136C4CAA2E8D}"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36454016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rgbClr val="002060"/>
                </a:solidFill>
                <a:effectLst>
                  <a:outerShdw blurRad="38100" dist="38100" dir="2700000" algn="tl">
                    <a:srgbClr val="000000">
                      <a:alpha val="43137"/>
                    </a:srgbClr>
                  </a:outerShdw>
                </a:effectLst>
              </a:rPr>
              <a:t>MANAGEMENT OF DIFFERENT STAGES OF PIH</a:t>
            </a:r>
            <a:endParaRPr lang="en-US"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228600" y="1600200"/>
            <a:ext cx="8305800" cy="4873752"/>
          </a:xfrm>
        </p:spPr>
        <p:txBody>
          <a:bodyPr>
            <a:normAutofit lnSpcReduction="10000"/>
          </a:bodyPr>
          <a:lstStyle/>
          <a:p>
            <a:pPr>
              <a:buNone/>
            </a:pPr>
            <a:r>
              <a:rPr lang="en-US" b="1" dirty="0" smtClean="0">
                <a:solidFill>
                  <a:srgbClr val="C00000"/>
                </a:solidFill>
                <a:effectLst>
                  <a:outerShdw blurRad="38100" dist="38100" dir="2700000" algn="tl">
                    <a:srgbClr val="000000">
                      <a:alpha val="43137"/>
                    </a:srgbClr>
                  </a:outerShdw>
                </a:effectLst>
              </a:rPr>
              <a:t>1. Gestational hypertension</a:t>
            </a:r>
          </a:p>
          <a:p>
            <a:pPr lvl="1"/>
            <a:r>
              <a:rPr lang="en-US" b="1" dirty="0">
                <a:solidFill>
                  <a:srgbClr val="002060"/>
                </a:solidFill>
                <a:effectLst>
                  <a:outerShdw blurRad="38100" dist="38100" dir="2700000" algn="tl">
                    <a:srgbClr val="000000">
                      <a:alpha val="43137"/>
                    </a:srgbClr>
                  </a:outerShdw>
                </a:effectLst>
              </a:rPr>
              <a:t>Manage on outpatient basis </a:t>
            </a:r>
          </a:p>
          <a:p>
            <a:pPr lvl="1"/>
            <a:r>
              <a:rPr lang="en-US" b="1" dirty="0" smtClean="0">
                <a:solidFill>
                  <a:srgbClr val="002060"/>
                </a:solidFill>
                <a:effectLst>
                  <a:outerShdw blurRad="38100" dist="38100" dir="2700000" algn="tl">
                    <a:srgbClr val="000000">
                      <a:alpha val="43137"/>
                    </a:srgbClr>
                  </a:outerShdw>
                </a:effectLst>
              </a:rPr>
              <a:t>Follow </a:t>
            </a:r>
            <a:r>
              <a:rPr lang="en-US" b="1" dirty="0">
                <a:solidFill>
                  <a:srgbClr val="002060"/>
                </a:solidFill>
                <a:effectLst>
                  <a:outerShdw blurRad="38100" dist="38100" dir="2700000" algn="tl">
                    <a:srgbClr val="000000">
                      <a:alpha val="43137"/>
                    </a:srgbClr>
                  </a:outerShdw>
                </a:effectLst>
              </a:rPr>
              <a:t>up for increasing BLOOD PRESSURE, urine (for proteinuria) </a:t>
            </a:r>
            <a:r>
              <a:rPr lang="en-US" b="1" dirty="0" smtClean="0">
                <a:solidFill>
                  <a:srgbClr val="002060"/>
                </a:solidFill>
                <a:effectLst>
                  <a:outerShdw blurRad="38100" dist="38100" dir="2700000" algn="tl">
                    <a:srgbClr val="000000">
                      <a:alpha val="43137"/>
                    </a:srgbClr>
                  </a:outerShdw>
                </a:effectLst>
              </a:rPr>
              <a:t>&amp;fetal </a:t>
            </a:r>
            <a:r>
              <a:rPr lang="en-US" b="1" dirty="0">
                <a:solidFill>
                  <a:srgbClr val="002060"/>
                </a:solidFill>
                <a:effectLst>
                  <a:outerShdw blurRad="38100" dist="38100" dir="2700000" algn="tl">
                    <a:srgbClr val="000000">
                      <a:alpha val="43137"/>
                    </a:srgbClr>
                  </a:outerShdw>
                </a:effectLst>
              </a:rPr>
              <a:t>condition </a:t>
            </a:r>
            <a:r>
              <a:rPr lang="en-US" b="1" dirty="0" smtClean="0">
                <a:solidFill>
                  <a:srgbClr val="002060"/>
                </a:solidFill>
                <a:effectLst>
                  <a:outerShdw blurRad="38100" dist="38100" dir="2700000" algn="tl">
                    <a:srgbClr val="000000">
                      <a:alpha val="43137"/>
                    </a:srgbClr>
                  </a:outerShdw>
                </a:effectLst>
              </a:rPr>
              <a:t>wkly</a:t>
            </a:r>
            <a:endParaRPr lang="en-US" b="1" dirty="0">
              <a:solidFill>
                <a:srgbClr val="002060"/>
              </a:solidFill>
              <a:effectLst>
                <a:outerShdw blurRad="38100" dist="38100" dir="2700000" algn="tl">
                  <a:srgbClr val="000000">
                    <a:alpha val="43137"/>
                  </a:srgbClr>
                </a:outerShdw>
              </a:effectLst>
            </a:endParaRPr>
          </a:p>
          <a:p>
            <a:pPr lvl="1"/>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If blood pressure worsens, manage as mild </a:t>
            </a:r>
            <a:r>
              <a:rPr lang="en-US" b="1" dirty="0" smtClean="0">
                <a:solidFill>
                  <a:srgbClr val="002060"/>
                </a:solidFill>
                <a:effectLst>
                  <a:outerShdw blurRad="38100" dist="38100" dir="2700000" algn="tl">
                    <a:srgbClr val="000000">
                      <a:alpha val="43137"/>
                    </a:srgbClr>
                  </a:outerShdw>
                </a:effectLst>
              </a:rPr>
              <a:t>pre-eclampsia</a:t>
            </a:r>
            <a:endParaRPr lang="en-US" b="1" i="1" dirty="0">
              <a:solidFill>
                <a:srgbClr val="002060"/>
              </a:solidFill>
              <a:effectLst>
                <a:outerShdw blurRad="38100" dist="38100" dir="2700000" algn="tl">
                  <a:srgbClr val="000000">
                    <a:alpha val="43137"/>
                  </a:srgbClr>
                </a:outerShdw>
              </a:effectLst>
            </a:endParaRPr>
          </a:p>
          <a:p>
            <a:pPr lvl="1"/>
            <a:r>
              <a:rPr lang="en-US" b="1" dirty="0" smtClean="0">
                <a:solidFill>
                  <a:srgbClr val="002060"/>
                </a:solidFill>
                <a:effectLst>
                  <a:outerShdw blurRad="38100" dist="38100" dir="2700000" algn="tl">
                    <a:srgbClr val="000000">
                      <a:alpha val="43137"/>
                    </a:srgbClr>
                  </a:outerShdw>
                </a:effectLst>
              </a:rPr>
              <a:t>Counsel </a:t>
            </a:r>
            <a:r>
              <a:rPr lang="en-US" b="1" dirty="0">
                <a:solidFill>
                  <a:srgbClr val="002060"/>
                </a:solidFill>
                <a:effectLst>
                  <a:outerShdw blurRad="38100" dist="38100" dir="2700000" algn="tl">
                    <a:srgbClr val="000000">
                      <a:alpha val="43137"/>
                    </a:srgbClr>
                  </a:outerShdw>
                </a:effectLst>
              </a:rPr>
              <a:t>the woman &amp; her family about danger signals indicating sever </a:t>
            </a:r>
            <a:r>
              <a:rPr lang="en-US" b="1" dirty="0" smtClean="0">
                <a:solidFill>
                  <a:srgbClr val="002060"/>
                </a:solidFill>
                <a:effectLst>
                  <a:outerShdw blurRad="38100" dist="38100" dir="2700000" algn="tl">
                    <a:srgbClr val="000000">
                      <a:alpha val="43137"/>
                    </a:srgbClr>
                  </a:outerShdw>
                </a:effectLst>
              </a:rPr>
              <a:t>preeclampsia or </a:t>
            </a:r>
            <a:r>
              <a:rPr lang="en-US" b="1" dirty="0">
                <a:solidFill>
                  <a:srgbClr val="002060"/>
                </a:solidFill>
                <a:effectLst>
                  <a:outerShdw blurRad="38100" dist="38100" dir="2700000" algn="tl">
                    <a:srgbClr val="000000">
                      <a:alpha val="43137"/>
                    </a:srgbClr>
                  </a:outerShdw>
                </a:effectLst>
              </a:rPr>
              <a:t>eclampsia.</a:t>
            </a:r>
          </a:p>
          <a:p>
            <a:pPr lvl="1"/>
            <a:r>
              <a:rPr lang="en-US" b="1" dirty="0" smtClean="0">
                <a:solidFill>
                  <a:srgbClr val="002060"/>
                </a:solidFill>
                <a:effectLst>
                  <a:outerShdw blurRad="38100" dist="38100" dir="2700000" algn="tl">
                    <a:srgbClr val="000000">
                      <a:alpha val="43137"/>
                    </a:srgbClr>
                  </a:outerShdw>
                </a:effectLst>
              </a:rPr>
              <a:t>If </a:t>
            </a:r>
            <a:r>
              <a:rPr lang="en-US" b="1" dirty="0">
                <a:solidFill>
                  <a:srgbClr val="002060"/>
                </a:solidFill>
                <a:effectLst>
                  <a:outerShdw blurRad="38100" dist="38100" dir="2700000" algn="tl">
                    <a:srgbClr val="000000">
                      <a:alpha val="43137"/>
                    </a:srgbClr>
                  </a:outerShdw>
                </a:effectLst>
              </a:rPr>
              <a:t>all observations remain stable, allow to proceed with normal </a:t>
            </a:r>
            <a:r>
              <a:rPr lang="en-US" b="1" dirty="0" smtClean="0">
                <a:solidFill>
                  <a:srgbClr val="002060"/>
                </a:solidFill>
                <a:effectLst>
                  <a:outerShdw blurRad="38100" dist="38100" dir="2700000" algn="tl">
                    <a:srgbClr val="000000">
                      <a:alpha val="43137"/>
                    </a:srgbClr>
                  </a:outerShdw>
                </a:effectLst>
              </a:rPr>
              <a:t>labor (but </a:t>
            </a:r>
            <a:r>
              <a:rPr lang="en-US" b="1" dirty="0">
                <a:solidFill>
                  <a:srgbClr val="002060"/>
                </a:solidFill>
                <a:effectLst>
                  <a:outerShdw blurRad="38100" dist="38100" dir="2700000" algn="tl">
                    <a:srgbClr val="000000">
                      <a:alpha val="43137"/>
                    </a:srgbClr>
                  </a:outerShdw>
                </a:effectLst>
              </a:rPr>
              <a:t>better not to post term)</a:t>
            </a:r>
          </a:p>
        </p:txBody>
      </p:sp>
      <p:sp>
        <p:nvSpPr>
          <p:cNvPr id="4" name="Date Placeholder 3"/>
          <p:cNvSpPr>
            <a:spLocks noGrp="1"/>
          </p:cNvSpPr>
          <p:nvPr>
            <p:ph type="dt" sz="half" idx="10"/>
          </p:nvPr>
        </p:nvSpPr>
        <p:spPr/>
        <p:txBody>
          <a:bodyPr/>
          <a:lstStyle/>
          <a:p>
            <a:fld id="{A9957915-6D53-4623-BA8A-5A0FEF523B1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10705316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7924800" cy="5864352"/>
          </a:xfrm>
        </p:spPr>
        <p:txBody>
          <a:bodyPr>
            <a:normAutofit fontScale="77500" lnSpcReduction="20000"/>
          </a:bodyPr>
          <a:lstStyle/>
          <a:p>
            <a:pPr>
              <a:buNone/>
            </a:pPr>
            <a:r>
              <a:rPr lang="en-US" sz="3800" dirty="0" smtClean="0">
                <a:solidFill>
                  <a:srgbClr val="C00000"/>
                </a:solidFill>
              </a:rPr>
              <a:t>2. </a:t>
            </a:r>
            <a:r>
              <a:rPr lang="en-US" sz="3800" b="1" dirty="0" smtClean="0">
                <a:solidFill>
                  <a:srgbClr val="C00000"/>
                </a:solidFill>
              </a:rPr>
              <a:t>Mild </a:t>
            </a:r>
            <a:r>
              <a:rPr lang="en-US" sz="3800" b="1" dirty="0">
                <a:solidFill>
                  <a:srgbClr val="C00000"/>
                </a:solidFill>
              </a:rPr>
              <a:t>pre- </a:t>
            </a:r>
            <a:r>
              <a:rPr lang="en-US" sz="3800" b="1" dirty="0" smtClean="0">
                <a:solidFill>
                  <a:srgbClr val="C00000"/>
                </a:solidFill>
              </a:rPr>
              <a:t>eclampsia</a:t>
            </a:r>
          </a:p>
          <a:p>
            <a:r>
              <a:rPr lang="en-US" b="1" u="sng" dirty="0">
                <a:solidFill>
                  <a:srgbClr val="002060"/>
                </a:solidFill>
                <a:effectLst>
                  <a:outerShdw blurRad="38100" dist="38100" dir="2700000" algn="tl">
                    <a:srgbClr val="000000">
                      <a:alpha val="43137"/>
                    </a:srgbClr>
                  </a:outerShdw>
                </a:effectLst>
              </a:rPr>
              <a:t>Gestational age less than 37 weeks</a:t>
            </a:r>
          </a:p>
          <a:p>
            <a:pPr lvl="2"/>
            <a:r>
              <a:rPr lang="en-US" sz="3400" b="1" dirty="0">
                <a:solidFill>
                  <a:srgbClr val="002060"/>
                </a:solidFill>
                <a:effectLst>
                  <a:outerShdw blurRad="38100" dist="38100" dir="2700000" algn="tl">
                    <a:srgbClr val="000000">
                      <a:alpha val="43137"/>
                    </a:srgbClr>
                  </a:outerShdw>
                </a:effectLst>
              </a:rPr>
              <a:t>Outpatient twice </a:t>
            </a:r>
            <a:r>
              <a:rPr lang="en-US" sz="3400" b="1" dirty="0" smtClean="0">
                <a:solidFill>
                  <a:srgbClr val="002060"/>
                </a:solidFill>
                <a:effectLst>
                  <a:outerShdw blurRad="38100" dist="38100" dir="2700000" algn="tl">
                    <a:srgbClr val="000000">
                      <a:alpha val="43137"/>
                    </a:srgbClr>
                  </a:outerShdw>
                </a:effectLst>
              </a:rPr>
              <a:t>wkly </a:t>
            </a:r>
            <a:r>
              <a:rPr lang="en-US" sz="3400" b="1" dirty="0">
                <a:solidFill>
                  <a:srgbClr val="002060"/>
                </a:solidFill>
                <a:effectLst>
                  <a:outerShdw blurRad="38100" dist="38100" dir="2700000" algn="tl">
                    <a:srgbClr val="000000">
                      <a:alpha val="43137"/>
                    </a:srgbClr>
                  </a:outerShdw>
                </a:effectLst>
              </a:rPr>
              <a:t>follow up is preferable as long as signs </a:t>
            </a:r>
            <a:r>
              <a:rPr lang="en-US" sz="3400" b="1" dirty="0" smtClean="0">
                <a:solidFill>
                  <a:srgbClr val="002060"/>
                </a:solidFill>
                <a:effectLst>
                  <a:outerShdw blurRad="38100" dist="38100" dir="2700000" algn="tl">
                    <a:srgbClr val="000000">
                      <a:alpha val="43137"/>
                    </a:srgbClr>
                  </a:outerShdw>
                </a:effectLst>
              </a:rPr>
              <a:t>remain unchanged </a:t>
            </a:r>
            <a:r>
              <a:rPr lang="en-US" sz="3400" b="1" dirty="0">
                <a:solidFill>
                  <a:srgbClr val="002060"/>
                </a:solidFill>
                <a:effectLst>
                  <a:outerShdw blurRad="38100" dist="38100" dir="2700000" algn="tl">
                    <a:srgbClr val="000000">
                      <a:alpha val="43137"/>
                    </a:srgbClr>
                  </a:outerShdw>
                </a:effectLst>
              </a:rPr>
              <a:t>or normalize if it is convenient for the patient).</a:t>
            </a:r>
          </a:p>
          <a:p>
            <a:pPr lvl="2"/>
            <a:r>
              <a:rPr lang="en-US" sz="3400" b="1" dirty="0" smtClean="0">
                <a:solidFill>
                  <a:srgbClr val="002060"/>
                </a:solidFill>
                <a:effectLst>
                  <a:outerShdw blurRad="38100" dist="38100" dir="2700000" algn="tl">
                    <a:srgbClr val="000000">
                      <a:alpha val="43137"/>
                    </a:srgbClr>
                  </a:outerShdw>
                </a:effectLst>
              </a:rPr>
              <a:t> </a:t>
            </a:r>
            <a:r>
              <a:rPr lang="en-US" sz="3400" b="1" dirty="0">
                <a:solidFill>
                  <a:srgbClr val="002060"/>
                </a:solidFill>
                <a:effectLst>
                  <a:outerShdw blurRad="38100" dist="38100" dir="2700000" algn="tl">
                    <a:srgbClr val="000000">
                      <a:alpha val="43137"/>
                    </a:srgbClr>
                  </a:outerShdw>
                </a:effectLst>
              </a:rPr>
              <a:t>Monitor blood pressure, urine protein, </a:t>
            </a:r>
            <a:r>
              <a:rPr lang="en-US" sz="3400" b="1" dirty="0" smtClean="0">
                <a:solidFill>
                  <a:srgbClr val="002060"/>
                </a:solidFill>
                <a:effectLst>
                  <a:outerShdw blurRad="38100" dist="38100" dir="2700000" algn="tl">
                    <a:srgbClr val="000000">
                      <a:alpha val="43137"/>
                    </a:srgbClr>
                  </a:outerShdw>
                </a:effectLst>
              </a:rPr>
              <a:t>&amp; </a:t>
            </a:r>
            <a:r>
              <a:rPr lang="en-US" sz="3400" b="1" dirty="0">
                <a:solidFill>
                  <a:srgbClr val="002060"/>
                </a:solidFill>
                <a:effectLst>
                  <a:outerShdw blurRad="38100" dist="38100" dir="2700000" algn="tl">
                    <a:srgbClr val="000000">
                      <a:alpha val="43137"/>
                    </a:srgbClr>
                  </a:outerShdw>
                </a:effectLst>
              </a:rPr>
              <a:t>fetal condition, </a:t>
            </a:r>
            <a:r>
              <a:rPr lang="en-US" sz="3400" b="1" dirty="0" smtClean="0">
                <a:solidFill>
                  <a:srgbClr val="002060"/>
                </a:solidFill>
                <a:effectLst>
                  <a:outerShdw blurRad="38100" dist="38100" dir="2700000" algn="tl">
                    <a:srgbClr val="000000">
                      <a:alpha val="43137"/>
                    </a:srgbClr>
                  </a:outerShdw>
                </a:effectLst>
              </a:rPr>
              <a:t>twice wkly</a:t>
            </a:r>
            <a:r>
              <a:rPr lang="en-US" sz="3400" b="1" dirty="0">
                <a:solidFill>
                  <a:srgbClr val="002060"/>
                </a:solidFill>
                <a:effectLst>
                  <a:outerShdw blurRad="38100" dist="38100" dir="2700000" algn="tl">
                    <a:srgbClr val="000000">
                      <a:alpha val="43137"/>
                    </a:srgbClr>
                  </a:outerShdw>
                </a:effectLst>
              </a:rPr>
              <a:t>.</a:t>
            </a:r>
          </a:p>
          <a:p>
            <a:pPr lvl="2"/>
            <a:r>
              <a:rPr lang="en-US" sz="3400" b="1" dirty="0" smtClean="0">
                <a:solidFill>
                  <a:srgbClr val="002060"/>
                </a:solidFill>
                <a:effectLst>
                  <a:outerShdw blurRad="38100" dist="38100" dir="2700000" algn="tl">
                    <a:srgbClr val="000000">
                      <a:alpha val="43137"/>
                    </a:srgbClr>
                  </a:outerShdw>
                </a:effectLst>
              </a:rPr>
              <a:t>Counsel </a:t>
            </a:r>
            <a:r>
              <a:rPr lang="en-US" sz="3400" b="1" dirty="0">
                <a:solidFill>
                  <a:srgbClr val="002060"/>
                </a:solidFill>
                <a:effectLst>
                  <a:outerShdw blurRad="38100" dist="38100" dir="2700000" algn="tl">
                    <a:srgbClr val="000000">
                      <a:alpha val="43137"/>
                    </a:srgbClr>
                  </a:outerShdw>
                </a:effectLst>
              </a:rPr>
              <a:t>about the danger signals (symptoms and signs of severe </a:t>
            </a:r>
            <a:r>
              <a:rPr lang="en-US" sz="3400" b="1" dirty="0" smtClean="0">
                <a:solidFill>
                  <a:srgbClr val="002060"/>
                </a:solidFill>
                <a:effectLst>
                  <a:outerShdw blurRad="38100" dist="38100" dir="2700000" algn="tl">
                    <a:srgbClr val="000000">
                      <a:alpha val="43137"/>
                    </a:srgbClr>
                  </a:outerShdw>
                </a:effectLst>
              </a:rPr>
              <a:t>pre-eclampsia</a:t>
            </a:r>
            <a:endParaRPr lang="en-US" sz="3400" b="1" dirty="0">
              <a:solidFill>
                <a:srgbClr val="002060"/>
              </a:solidFill>
              <a:effectLst>
                <a:outerShdw blurRad="38100" dist="38100" dir="2700000" algn="tl">
                  <a:srgbClr val="000000">
                    <a:alpha val="43137"/>
                  </a:srgbClr>
                </a:outerShdw>
              </a:effectLst>
            </a:endParaRPr>
          </a:p>
          <a:p>
            <a:pPr lvl="2"/>
            <a:r>
              <a:rPr lang="en-US" sz="3400" b="1" dirty="0" smtClean="0">
                <a:solidFill>
                  <a:srgbClr val="002060"/>
                </a:solidFill>
                <a:effectLst>
                  <a:outerShdw blurRad="38100" dist="38100" dir="2700000" algn="tl">
                    <a:srgbClr val="000000">
                      <a:alpha val="43137"/>
                    </a:srgbClr>
                  </a:outerShdw>
                </a:effectLst>
              </a:rPr>
              <a:t> </a:t>
            </a:r>
            <a:r>
              <a:rPr lang="en-US" sz="3400" b="1" dirty="0">
                <a:solidFill>
                  <a:srgbClr val="002060"/>
                </a:solidFill>
                <a:effectLst>
                  <a:outerShdw blurRad="38100" dist="38100" dir="2700000" algn="tl">
                    <a:srgbClr val="000000">
                      <a:alpha val="43137"/>
                    </a:srgbClr>
                  </a:outerShdw>
                </a:effectLst>
              </a:rPr>
              <a:t>Encourage the woman to eat a normal diet (salt restriction should be discouraged</a:t>
            </a:r>
            <a:r>
              <a:rPr lang="en-US" sz="3400" b="1" dirty="0" smtClean="0">
                <a:solidFill>
                  <a:srgbClr val="002060"/>
                </a:solidFill>
                <a:effectLst>
                  <a:outerShdw blurRad="38100" dist="38100" dir="2700000" algn="tl">
                    <a:srgbClr val="000000">
                      <a:alpha val="43137"/>
                    </a:srgbClr>
                  </a:outerShdw>
                </a:effectLst>
              </a:rPr>
              <a:t>)</a:t>
            </a:r>
            <a:endParaRPr lang="en-US" sz="3400" b="1" dirty="0">
              <a:solidFill>
                <a:srgbClr val="002060"/>
              </a:solidFill>
              <a:effectLst>
                <a:outerShdw blurRad="38100" dist="38100" dir="2700000" algn="tl">
                  <a:srgbClr val="000000">
                    <a:alpha val="43137"/>
                  </a:srgbClr>
                </a:outerShdw>
              </a:effectLst>
            </a:endParaRPr>
          </a:p>
          <a:p>
            <a:pPr lvl="2"/>
            <a:r>
              <a:rPr lang="en-US" sz="3400" b="1" dirty="0" smtClean="0">
                <a:solidFill>
                  <a:srgbClr val="002060"/>
                </a:solidFill>
                <a:effectLst>
                  <a:outerShdw blurRad="38100" dist="38100" dir="2700000" algn="tl">
                    <a:srgbClr val="000000">
                      <a:alpha val="43137"/>
                    </a:srgbClr>
                  </a:outerShdw>
                </a:effectLst>
              </a:rPr>
              <a:t> </a:t>
            </a:r>
            <a:r>
              <a:rPr lang="en-US" sz="3400" b="1" dirty="0">
                <a:solidFill>
                  <a:srgbClr val="002060"/>
                </a:solidFill>
                <a:effectLst>
                  <a:outerShdw blurRad="38100" dist="38100" dir="2700000" algn="tl">
                    <a:srgbClr val="000000">
                      <a:alpha val="43137"/>
                    </a:srgbClr>
                  </a:outerShdw>
                </a:effectLst>
              </a:rPr>
              <a:t>No medications (do not give anticonvulsants, anti hypertensives, </a:t>
            </a:r>
          </a:p>
        </p:txBody>
      </p:sp>
      <p:sp>
        <p:nvSpPr>
          <p:cNvPr id="2" name="Date Placeholder 1"/>
          <p:cNvSpPr>
            <a:spLocks noGrp="1"/>
          </p:cNvSpPr>
          <p:nvPr>
            <p:ph type="dt" sz="half" idx="10"/>
          </p:nvPr>
        </p:nvSpPr>
        <p:spPr/>
        <p:txBody>
          <a:bodyPr/>
          <a:lstStyle/>
          <a:p>
            <a:fld id="{D28A422B-E378-4286-A848-409AC6AEFC08}"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30019789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16752"/>
          </a:xfrm>
        </p:spPr>
        <p:txBody>
          <a:bodyPr>
            <a:normAutofit fontScale="77500" lnSpcReduction="20000"/>
          </a:bodyPr>
          <a:lstStyle/>
          <a:p>
            <a:pPr>
              <a:buNone/>
            </a:pPr>
            <a:r>
              <a:rPr lang="en-US" b="1" dirty="0" smtClean="0">
                <a:solidFill>
                  <a:srgbClr val="C00000"/>
                </a:solidFill>
              </a:rPr>
              <a:t>3.Severe pre-eclampsia</a:t>
            </a:r>
          </a:p>
          <a:p>
            <a:r>
              <a:rPr lang="en-US" b="1" dirty="0">
                <a:effectLst>
                  <a:outerShdw blurRad="38100" dist="38100" dir="2700000" algn="tl">
                    <a:srgbClr val="000000">
                      <a:alpha val="43137"/>
                    </a:srgbClr>
                  </a:outerShdw>
                </a:effectLst>
              </a:rPr>
              <a:t>Clinical Features - includes any one or more of the following </a:t>
            </a:r>
          </a:p>
          <a:p>
            <a:r>
              <a:rPr lang="en-US" b="1" dirty="0" smtClean="0">
                <a:effectLst>
                  <a:outerShdw blurRad="38100" dist="38100" dir="2700000" algn="tl">
                    <a:srgbClr val="000000">
                      <a:alpha val="43137"/>
                    </a:srgbClr>
                  </a:outerShdw>
                </a:effectLst>
              </a:rPr>
              <a:t>Diastolic </a:t>
            </a:r>
            <a:r>
              <a:rPr lang="en-US" b="1" dirty="0">
                <a:effectLst>
                  <a:outerShdw blurRad="38100" dist="38100" dir="2700000" algn="tl">
                    <a:srgbClr val="000000">
                      <a:alpha val="43137"/>
                    </a:srgbClr>
                  </a:outerShdw>
                </a:effectLst>
              </a:rPr>
              <a:t>blood pressure 2X 110mmhg after 20wks gestation &amp; proteinuria </a:t>
            </a:r>
            <a:r>
              <a:rPr lang="en-US" b="1" dirty="0" smtClean="0">
                <a:effectLst>
                  <a:outerShdw blurRad="38100" dist="38100" dir="2700000" algn="tl">
                    <a:srgbClr val="000000">
                      <a:alpha val="43137"/>
                    </a:srgbClr>
                  </a:outerShdw>
                </a:effectLst>
              </a:rPr>
              <a:t>of &gt;3</a:t>
            </a:r>
            <a:r>
              <a:rPr lang="en-US" b="1" dirty="0">
                <a:effectLst>
                  <a:outerShdw blurRad="38100" dist="38100" dir="2700000" algn="tl">
                    <a:srgbClr val="000000">
                      <a:alpha val="43137"/>
                    </a:srgbClr>
                  </a:outerShdw>
                </a:effectLst>
              </a:rPr>
              <a:t>+ (≥ 5gm in 24hrs)</a:t>
            </a:r>
          </a:p>
          <a:p>
            <a:r>
              <a:rPr lang="en-US" b="1" dirty="0" smtClean="0">
                <a:effectLst>
                  <a:outerShdw blurRad="38100" dist="38100" dir="2700000" algn="tl">
                    <a:srgbClr val="000000">
                      <a:alpha val="43137"/>
                    </a:srgbClr>
                  </a:outerShdw>
                </a:effectLst>
              </a:rPr>
              <a:t> </a:t>
            </a:r>
            <a:r>
              <a:rPr lang="en-US" b="1" dirty="0">
                <a:effectLst>
                  <a:outerShdw blurRad="38100" dist="38100" dir="2700000" algn="tl">
                    <a:srgbClr val="000000">
                      <a:alpha val="43137"/>
                    </a:srgbClr>
                  </a:outerShdw>
                </a:effectLst>
              </a:rPr>
              <a:t>Any of these manifestations of multi organ involvement</a:t>
            </a:r>
          </a:p>
          <a:p>
            <a:pPr lvl="1"/>
            <a:r>
              <a:rPr lang="en-US" b="1" dirty="0" smtClean="0">
                <a:solidFill>
                  <a:srgbClr val="002060"/>
                </a:solidFill>
                <a:effectLst>
                  <a:outerShdw blurRad="38100" dist="38100" dir="2700000" algn="tl">
                    <a:srgbClr val="000000">
                      <a:alpha val="43137"/>
                    </a:srgbClr>
                  </a:outerShdw>
                </a:effectLst>
              </a:rPr>
              <a:t>Headache</a:t>
            </a:r>
            <a:r>
              <a:rPr lang="en-US" b="1" dirty="0">
                <a:solidFill>
                  <a:srgbClr val="002060"/>
                </a:solidFill>
                <a:effectLst>
                  <a:outerShdw blurRad="38100" dist="38100" dir="2700000" algn="tl">
                    <a:srgbClr val="000000">
                      <a:alpha val="43137"/>
                    </a:srgbClr>
                  </a:outerShdw>
                </a:effectLst>
              </a:rPr>
              <a:t>: -increasing frequency, unrelieved by regular analgesics</a:t>
            </a:r>
          </a:p>
          <a:p>
            <a:pPr lvl="1"/>
            <a:r>
              <a:rPr lang="en-US" b="1" dirty="0">
                <a:solidFill>
                  <a:srgbClr val="002060"/>
                </a:solidFill>
                <a:effectLst>
                  <a:outerShdw blurRad="38100" dist="38100" dir="2700000" algn="tl">
                    <a:srgbClr val="000000">
                      <a:alpha val="43137"/>
                    </a:srgbClr>
                  </a:outerShdw>
                </a:effectLst>
              </a:rPr>
              <a:t>(frontal/occipital</a:t>
            </a:r>
            <a:r>
              <a:rPr lang="en-US" b="1" dirty="0" smtClean="0">
                <a:solidFill>
                  <a:srgbClr val="002060"/>
                </a:solidFill>
                <a:effectLst>
                  <a:outerShdw blurRad="38100" dist="38100" dir="2700000" algn="tl">
                    <a:srgbClr val="000000">
                      <a:alpha val="43137"/>
                    </a:srgbClr>
                  </a:outerShdw>
                </a:effectLst>
              </a:rPr>
              <a:t>)</a:t>
            </a:r>
            <a:endParaRPr lang="en-US" b="1" dirty="0">
              <a:solidFill>
                <a:srgbClr val="002060"/>
              </a:solidFill>
              <a:effectLst>
                <a:outerShdw blurRad="38100" dist="38100" dir="2700000" algn="tl">
                  <a:srgbClr val="000000">
                    <a:alpha val="43137"/>
                  </a:srgbClr>
                </a:outerShdw>
              </a:effectLst>
            </a:endParaRPr>
          </a:p>
          <a:p>
            <a:pPr lvl="1"/>
            <a:r>
              <a:rPr lang="en-US" b="1" dirty="0" smtClean="0">
                <a:solidFill>
                  <a:srgbClr val="002060"/>
                </a:solidFill>
                <a:effectLst>
                  <a:outerShdw blurRad="38100" dist="38100" dir="2700000" algn="tl">
                    <a:srgbClr val="000000">
                      <a:alpha val="43137"/>
                    </a:srgbClr>
                  </a:outerShdw>
                </a:effectLst>
              </a:rPr>
              <a:t>Clouding </a:t>
            </a:r>
            <a:r>
              <a:rPr lang="en-US" b="1" dirty="0">
                <a:solidFill>
                  <a:srgbClr val="002060"/>
                </a:solidFill>
                <a:effectLst>
                  <a:outerShdw blurRad="38100" dist="38100" dir="2700000" algn="tl">
                    <a:srgbClr val="000000">
                      <a:alpha val="43137"/>
                    </a:srgbClr>
                  </a:outerShdw>
                </a:effectLst>
              </a:rPr>
              <a:t>of vision (blurred vision/photophobia)</a:t>
            </a:r>
          </a:p>
          <a:p>
            <a:pPr lvl="1"/>
            <a:r>
              <a:rPr lang="en-US" b="1" dirty="0" smtClean="0">
                <a:solidFill>
                  <a:srgbClr val="002060"/>
                </a:solidFill>
                <a:effectLst>
                  <a:outerShdw blurRad="38100" dist="38100" dir="2700000" algn="tl">
                    <a:srgbClr val="000000">
                      <a:alpha val="43137"/>
                    </a:srgbClr>
                  </a:outerShdw>
                </a:effectLst>
              </a:rPr>
              <a:t>Oliguria </a:t>
            </a:r>
            <a:r>
              <a:rPr lang="en-US" b="1" dirty="0">
                <a:solidFill>
                  <a:srgbClr val="002060"/>
                </a:solidFill>
                <a:effectLst>
                  <a:outerShdw blurRad="38100" dist="38100" dir="2700000" algn="tl">
                    <a:srgbClr val="000000">
                      <a:alpha val="43137"/>
                    </a:srgbClr>
                  </a:outerShdw>
                </a:effectLst>
              </a:rPr>
              <a:t>(&lt;400 ml urine in 24hrs) (followed by rapid </a:t>
            </a:r>
            <a:r>
              <a:rPr lang="en-US" b="1" dirty="0" smtClean="0">
                <a:solidFill>
                  <a:srgbClr val="002060"/>
                </a:solidFill>
                <a:effectLst>
                  <a:outerShdw blurRad="38100" dist="38100" dir="2700000" algn="tl">
                    <a:srgbClr val="000000">
                      <a:alpha val="43137"/>
                    </a:srgbClr>
                  </a:outerShdw>
                </a:effectLst>
              </a:rPr>
              <a:t>wt </a:t>
            </a:r>
            <a:r>
              <a:rPr lang="en-US" b="1" dirty="0">
                <a:solidFill>
                  <a:srgbClr val="002060"/>
                </a:solidFill>
                <a:effectLst>
                  <a:outerShdw blurRad="38100" dist="38100" dir="2700000" algn="tl">
                    <a:srgbClr val="000000">
                      <a:alpha val="43137"/>
                    </a:srgbClr>
                  </a:outerShdw>
                </a:effectLst>
              </a:rPr>
              <a:t>gain)</a:t>
            </a:r>
          </a:p>
          <a:p>
            <a:pPr lvl="1"/>
            <a:r>
              <a:rPr lang="en-US" b="1" dirty="0" smtClean="0">
                <a:solidFill>
                  <a:srgbClr val="002060"/>
                </a:solidFill>
                <a:effectLst>
                  <a:outerShdw blurRad="38100" dist="38100" dir="2700000" algn="tl">
                    <a:srgbClr val="000000">
                      <a:alpha val="43137"/>
                    </a:srgbClr>
                  </a:outerShdw>
                </a:effectLst>
              </a:rPr>
              <a:t>Upper </a:t>
            </a:r>
            <a:r>
              <a:rPr lang="en-US" b="1" dirty="0">
                <a:solidFill>
                  <a:srgbClr val="002060"/>
                </a:solidFill>
                <a:effectLst>
                  <a:outerShdw blurRad="38100" dist="38100" dir="2700000" algn="tl">
                    <a:srgbClr val="000000">
                      <a:alpha val="43137"/>
                    </a:srgbClr>
                  </a:outerShdw>
                </a:effectLst>
              </a:rPr>
              <a:t>abdominal pain (epigastric or right upper quadrant pain)</a:t>
            </a:r>
          </a:p>
          <a:p>
            <a:pPr lvl="1"/>
            <a:r>
              <a:rPr lang="en-US" b="1" dirty="0" smtClean="0">
                <a:solidFill>
                  <a:srgbClr val="002060"/>
                </a:solidFill>
                <a:effectLst>
                  <a:outerShdw blurRad="38100" dist="38100" dir="2700000" algn="tl">
                    <a:srgbClr val="000000">
                      <a:alpha val="43137"/>
                    </a:srgbClr>
                  </a:outerShdw>
                </a:effectLst>
              </a:rPr>
              <a:t>Pulmonary </a:t>
            </a:r>
            <a:r>
              <a:rPr lang="en-US" b="1" dirty="0">
                <a:solidFill>
                  <a:srgbClr val="002060"/>
                </a:solidFill>
                <a:effectLst>
                  <a:outerShdw blurRad="38100" dist="38100" dir="2700000" algn="tl">
                    <a:srgbClr val="000000">
                      <a:alpha val="43137"/>
                    </a:srgbClr>
                  </a:outerShdw>
                </a:effectLst>
              </a:rPr>
              <a:t>edema (rapid shallow breathing, cyanosis, rales).</a:t>
            </a:r>
          </a:p>
          <a:p>
            <a:pPr lvl="1"/>
            <a:r>
              <a:rPr lang="en-US" b="1" dirty="0" smtClean="0">
                <a:solidFill>
                  <a:srgbClr val="002060"/>
                </a:solidFill>
                <a:effectLst>
                  <a:outerShdw blurRad="38100" dist="38100" dir="2700000" algn="tl">
                    <a:srgbClr val="000000">
                      <a:alpha val="43137"/>
                    </a:srgbClr>
                  </a:outerShdw>
                </a:effectLst>
              </a:rPr>
              <a:t>Fetal </a:t>
            </a:r>
            <a:r>
              <a:rPr lang="en-US" b="1" dirty="0">
                <a:solidFill>
                  <a:srgbClr val="002060"/>
                </a:solidFill>
                <a:effectLst>
                  <a:outerShdw blurRad="38100" dist="38100" dir="2700000" algn="tl">
                    <a:srgbClr val="000000">
                      <a:alpha val="43137"/>
                    </a:srgbClr>
                  </a:outerShdw>
                </a:effectLst>
              </a:rPr>
              <a:t>growth restriction</a:t>
            </a:r>
          </a:p>
          <a:p>
            <a:pPr lvl="1"/>
            <a:r>
              <a:rPr lang="en-US" b="1" dirty="0" smtClean="0">
                <a:solidFill>
                  <a:srgbClr val="002060"/>
                </a:solidFill>
                <a:effectLst>
                  <a:outerShdw blurRad="38100" dist="38100" dir="2700000" algn="tl">
                    <a:srgbClr val="000000">
                      <a:alpha val="43137"/>
                    </a:srgbClr>
                  </a:outerShdw>
                </a:effectLst>
              </a:rPr>
              <a:t>Abruptio </a:t>
            </a:r>
            <a:r>
              <a:rPr lang="en-US" b="1" dirty="0">
                <a:solidFill>
                  <a:srgbClr val="002060"/>
                </a:solidFill>
                <a:effectLst>
                  <a:outerShdw blurRad="38100" dist="38100" dir="2700000" algn="tl">
                    <a:srgbClr val="000000">
                      <a:alpha val="43137"/>
                    </a:srgbClr>
                  </a:outerShdw>
                </a:effectLst>
              </a:rPr>
              <a:t>placenta</a:t>
            </a:r>
          </a:p>
        </p:txBody>
      </p:sp>
      <p:sp>
        <p:nvSpPr>
          <p:cNvPr id="2" name="Date Placeholder 1"/>
          <p:cNvSpPr>
            <a:spLocks noGrp="1"/>
          </p:cNvSpPr>
          <p:nvPr>
            <p:ph type="dt" sz="half" idx="10"/>
          </p:nvPr>
        </p:nvSpPr>
        <p:spPr/>
        <p:txBody>
          <a:bodyPr/>
          <a:lstStyle/>
          <a:p>
            <a:fld id="{D11A20E8-01B1-46F5-AED3-E2A20255A6F0}"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5809782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7924800" cy="5940552"/>
          </a:xfrm>
        </p:spPr>
        <p:txBody>
          <a:bodyPr>
            <a:normAutofit/>
          </a:bodyPr>
          <a:lstStyle/>
          <a:p>
            <a:pPr>
              <a:buNone/>
            </a:pPr>
            <a:endParaRPr lang="en-US" dirty="0"/>
          </a:p>
          <a:p>
            <a:r>
              <a:rPr lang="en-US" dirty="0" smtClean="0"/>
              <a:t> </a:t>
            </a:r>
            <a:r>
              <a:rPr lang="en-US" b="1" dirty="0">
                <a:solidFill>
                  <a:srgbClr val="002060"/>
                </a:solidFill>
                <a:effectLst>
                  <a:outerShdw blurRad="38100" dist="38100" dir="2700000" algn="tl">
                    <a:srgbClr val="000000">
                      <a:alpha val="43137"/>
                    </a:srgbClr>
                  </a:outerShdw>
                </a:effectLst>
              </a:rPr>
              <a:t>Lab changes </a:t>
            </a:r>
            <a:r>
              <a:rPr lang="en-US" b="1" dirty="0" smtClean="0">
                <a:solidFill>
                  <a:srgbClr val="002060"/>
                </a:solidFill>
                <a:effectLst>
                  <a:outerShdw blurRad="38100" dist="38100" dir="2700000" algn="tl">
                    <a:srgbClr val="000000">
                      <a:alpha val="43137"/>
                    </a:srgbClr>
                  </a:outerShdw>
                </a:effectLst>
              </a:rPr>
              <a:t>include</a:t>
            </a:r>
            <a:endParaRPr lang="en-US" b="1" dirty="0">
              <a:solidFill>
                <a:srgbClr val="002060"/>
              </a:solidFill>
              <a:effectLst>
                <a:outerShdw blurRad="38100" dist="38100" dir="2700000" algn="tl">
                  <a:srgbClr val="000000">
                    <a:alpha val="43137"/>
                  </a:srgbClr>
                </a:outerShdw>
              </a:effectLst>
            </a:endParaRPr>
          </a:p>
          <a:p>
            <a:pPr>
              <a:buNone/>
            </a:pPr>
            <a:endParaRPr lang="en-US" dirty="0"/>
          </a:p>
          <a:p>
            <a:pPr lvl="2"/>
            <a:r>
              <a:rPr lang="en-US" dirty="0" smtClean="0"/>
              <a:t> </a:t>
            </a:r>
            <a:r>
              <a:rPr lang="en-US" b="1" dirty="0">
                <a:solidFill>
                  <a:srgbClr val="002060"/>
                </a:solidFill>
                <a:effectLst>
                  <a:outerShdw blurRad="38100" dist="38100" dir="2700000" algn="tl">
                    <a:srgbClr val="000000">
                      <a:alpha val="43137"/>
                    </a:srgbClr>
                  </a:outerShdw>
                </a:effectLst>
              </a:rPr>
              <a:t>Platelets &lt; 1 </a:t>
            </a:r>
            <a:r>
              <a:rPr lang="en-US" b="1" dirty="0" smtClean="0">
                <a:solidFill>
                  <a:srgbClr val="002060"/>
                </a:solidFill>
                <a:effectLst>
                  <a:outerShdw blurRad="38100" dist="38100" dir="2700000" algn="tl">
                    <a:srgbClr val="000000">
                      <a:alpha val="43137"/>
                    </a:srgbClr>
                  </a:outerShdw>
                </a:effectLst>
              </a:rPr>
              <a:t>00,000</a:t>
            </a:r>
            <a:endParaRPr lang="en-US" b="1" dirty="0">
              <a:solidFill>
                <a:srgbClr val="002060"/>
              </a:solidFill>
              <a:effectLst>
                <a:outerShdw blurRad="38100" dist="38100" dir="2700000" algn="tl">
                  <a:srgbClr val="000000">
                    <a:alpha val="43137"/>
                  </a:srgbClr>
                </a:outerShdw>
              </a:effectLst>
            </a:endParaRPr>
          </a:p>
          <a:p>
            <a:pPr lvl="2"/>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Serum uric acid (↑ ed)</a:t>
            </a:r>
          </a:p>
          <a:p>
            <a:pPr lvl="2"/>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Serum creatinine (↑ ed)</a:t>
            </a:r>
          </a:p>
          <a:p>
            <a:pPr lvl="2"/>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Significantly altered liver function tests</a:t>
            </a:r>
          </a:p>
          <a:p>
            <a:pPr lvl="3"/>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Hyperbilirubinemia</a:t>
            </a:r>
          </a:p>
          <a:p>
            <a:pPr lvl="3"/>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Elevated liver enzymes (AL T, AST, LDH)</a:t>
            </a:r>
          </a:p>
        </p:txBody>
      </p:sp>
      <p:sp>
        <p:nvSpPr>
          <p:cNvPr id="2" name="Date Placeholder 1"/>
          <p:cNvSpPr>
            <a:spLocks noGrp="1"/>
          </p:cNvSpPr>
          <p:nvPr>
            <p:ph type="dt" sz="half" idx="10"/>
          </p:nvPr>
        </p:nvSpPr>
        <p:spPr/>
        <p:txBody>
          <a:bodyPr/>
          <a:lstStyle/>
          <a:p>
            <a:fld id="{5F7F6BEA-C43A-49FE-BBEC-7A781E76991B}"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29</a:t>
            </a:fld>
            <a:endParaRPr lang="en-US"/>
          </a:p>
        </p:txBody>
      </p:sp>
    </p:spTree>
    <p:extLst>
      <p:ext uri="{BB962C8B-B14F-4D97-AF65-F5344CB8AC3E}">
        <p14:creationId xmlns:p14="http://schemas.microsoft.com/office/powerpoint/2010/main" val="37284185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p:txBody>
          <a:bodyPr/>
          <a:lstStyle/>
          <a:p>
            <a:r>
              <a:rPr lang="en-US" dirty="0"/>
              <a:t>At the end of this session, students should be able </a:t>
            </a:r>
            <a:r>
              <a:rPr lang="en-US" dirty="0" smtClean="0"/>
              <a:t>to</a:t>
            </a:r>
          </a:p>
          <a:p>
            <a:r>
              <a:rPr lang="en-US" dirty="0"/>
              <a:t>Diagnose RH in compatibility and </a:t>
            </a:r>
            <a:r>
              <a:rPr lang="en-US" dirty="0" err="1"/>
              <a:t>Iso</a:t>
            </a:r>
            <a:r>
              <a:rPr lang="en-US" dirty="0"/>
              <a:t>-immunization</a:t>
            </a:r>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1669146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001000" cy="5407152"/>
          </a:xfrm>
        </p:spPr>
        <p:txBody>
          <a:bodyPr/>
          <a:lstStyle/>
          <a:p>
            <a:r>
              <a:rPr lang="en-US" b="1" dirty="0">
                <a:solidFill>
                  <a:srgbClr val="002060"/>
                </a:solidFill>
                <a:effectLst>
                  <a:outerShdw blurRad="38100" dist="38100" dir="2700000" algn="tl">
                    <a:srgbClr val="000000">
                      <a:alpha val="43137"/>
                    </a:srgbClr>
                  </a:outerShdw>
                </a:effectLst>
              </a:rPr>
              <a:t>Management of severe </a:t>
            </a:r>
            <a:r>
              <a:rPr lang="en-US" b="1" dirty="0" smtClean="0">
                <a:solidFill>
                  <a:srgbClr val="002060"/>
                </a:solidFill>
                <a:effectLst>
                  <a:outerShdw blurRad="38100" dist="38100" dir="2700000" algn="tl">
                    <a:srgbClr val="000000">
                      <a:alpha val="43137"/>
                    </a:srgbClr>
                  </a:outerShdw>
                </a:effectLst>
              </a:rPr>
              <a:t>Pre-eclampsia</a:t>
            </a:r>
          </a:p>
          <a:p>
            <a:pPr lvl="2"/>
            <a:r>
              <a:rPr lang="en-US" b="1" i="1" dirty="0">
                <a:solidFill>
                  <a:srgbClr val="002060"/>
                </a:solidFill>
                <a:effectLst>
                  <a:outerShdw blurRad="38100" dist="38100" dir="2700000" algn="tl">
                    <a:srgbClr val="000000">
                      <a:alpha val="43137"/>
                    </a:srgbClr>
                  </a:outerShdw>
                </a:effectLst>
              </a:rPr>
              <a:t>Prevent convulsion with magnesium sulfate or valium</a:t>
            </a:r>
          </a:p>
          <a:p>
            <a:pPr lvl="2"/>
            <a:r>
              <a:rPr lang="en-US" b="1" i="1" dirty="0" smtClean="0">
                <a:solidFill>
                  <a:srgbClr val="002060"/>
                </a:solidFill>
                <a:effectLst>
                  <a:outerShdw blurRad="38100" dist="38100" dir="2700000" algn="tl">
                    <a:srgbClr val="000000">
                      <a:alpha val="43137"/>
                    </a:srgbClr>
                  </a:outerShdw>
                </a:effectLst>
              </a:rPr>
              <a:t>Control </a:t>
            </a:r>
            <a:r>
              <a:rPr lang="en-US" b="1" i="1" dirty="0">
                <a:solidFill>
                  <a:srgbClr val="002060"/>
                </a:solidFill>
                <a:effectLst>
                  <a:outerShdw blurRad="38100" dist="38100" dir="2700000" algn="tl">
                    <a:srgbClr val="000000">
                      <a:alpha val="43137"/>
                    </a:srgbClr>
                  </a:outerShdw>
                </a:effectLst>
              </a:rPr>
              <a:t>hypertension</a:t>
            </a:r>
          </a:p>
          <a:p>
            <a:pPr lvl="2"/>
            <a:r>
              <a:rPr lang="en-US" b="1" i="1" dirty="0" smtClean="0">
                <a:solidFill>
                  <a:srgbClr val="002060"/>
                </a:solidFill>
                <a:effectLst>
                  <a:outerShdw blurRad="38100" dist="38100" dir="2700000" algn="tl">
                    <a:srgbClr val="000000">
                      <a:alpha val="43137"/>
                    </a:srgbClr>
                  </a:outerShdw>
                </a:effectLst>
              </a:rPr>
              <a:t> </a:t>
            </a:r>
            <a:r>
              <a:rPr lang="en-US" b="1" i="1" dirty="0">
                <a:solidFill>
                  <a:srgbClr val="002060"/>
                </a:solidFill>
                <a:effectLst>
                  <a:outerShdw blurRad="38100" dist="38100" dir="2700000" algn="tl">
                    <a:srgbClr val="000000">
                      <a:alpha val="43137"/>
                    </a:srgbClr>
                  </a:outerShdw>
                </a:effectLst>
              </a:rPr>
              <a:t>Delivery as soon as possible</a:t>
            </a:r>
          </a:p>
        </p:txBody>
      </p:sp>
      <p:sp>
        <p:nvSpPr>
          <p:cNvPr id="2" name="Date Placeholder 1"/>
          <p:cNvSpPr>
            <a:spLocks noGrp="1"/>
          </p:cNvSpPr>
          <p:nvPr>
            <p:ph type="dt" sz="half" idx="10"/>
          </p:nvPr>
        </p:nvSpPr>
        <p:spPr/>
        <p:txBody>
          <a:bodyPr/>
          <a:lstStyle/>
          <a:p>
            <a:fld id="{259C9446-FDD0-43B6-AC63-D55D49C1ABE4}"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30</a:t>
            </a:fld>
            <a:endParaRPr lang="en-US"/>
          </a:p>
        </p:txBody>
      </p:sp>
    </p:spTree>
    <p:extLst>
      <p:ext uri="{BB962C8B-B14F-4D97-AF65-F5344CB8AC3E}">
        <p14:creationId xmlns:p14="http://schemas.microsoft.com/office/powerpoint/2010/main" val="5830124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001000" cy="5788152"/>
          </a:xfrm>
        </p:spPr>
        <p:txBody>
          <a:bodyPr>
            <a:normAutofit/>
          </a:bodyPr>
          <a:lstStyle/>
          <a:p>
            <a:r>
              <a:rPr lang="en-US" dirty="0" smtClean="0"/>
              <a:t> </a:t>
            </a:r>
            <a:r>
              <a:rPr lang="en-US" b="1" dirty="0">
                <a:solidFill>
                  <a:srgbClr val="002060"/>
                </a:solidFill>
                <a:effectLst>
                  <a:outerShdw blurRad="38100" dist="38100" dir="2700000" algn="tl">
                    <a:srgbClr val="000000">
                      <a:alpha val="43137"/>
                    </a:srgbClr>
                  </a:outerShdw>
                </a:effectLst>
              </a:rPr>
              <a:t>Anticonvulsant therapy (seizure prophylaxis</a:t>
            </a:r>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should be instituted</a:t>
            </a:r>
          </a:p>
          <a:p>
            <a:pPr lvl="1"/>
            <a:r>
              <a:rPr lang="en-US" dirty="0" smtClean="0">
                <a:solidFill>
                  <a:srgbClr val="002060"/>
                </a:solidFill>
                <a:effectLst>
                  <a:outerShdw blurRad="38100" dist="38100" dir="2700000" algn="tl">
                    <a:srgbClr val="000000">
                      <a:alpha val="43137"/>
                    </a:srgbClr>
                  </a:outerShdw>
                </a:effectLst>
              </a:rPr>
              <a:t>In </a:t>
            </a:r>
            <a:r>
              <a:rPr lang="en-US" dirty="0">
                <a:solidFill>
                  <a:srgbClr val="002060"/>
                </a:solidFill>
                <a:effectLst>
                  <a:outerShdw blurRad="38100" dist="38100" dir="2700000" algn="tl">
                    <a:srgbClr val="000000">
                      <a:alpha val="43137"/>
                    </a:srgbClr>
                  </a:outerShdw>
                </a:effectLst>
              </a:rPr>
              <a:t>all pre-eclamptics during labor &amp; continued for </a:t>
            </a:r>
            <a:r>
              <a:rPr lang="en-US" dirty="0" smtClean="0">
                <a:solidFill>
                  <a:srgbClr val="002060"/>
                </a:solidFill>
                <a:effectLst>
                  <a:outerShdw blurRad="38100" dist="38100" dir="2700000" algn="tl">
                    <a:srgbClr val="000000">
                      <a:alpha val="43137"/>
                    </a:srgbClr>
                  </a:outerShdw>
                </a:effectLst>
              </a:rPr>
              <a:t>24 </a:t>
            </a:r>
            <a:r>
              <a:rPr lang="en-US" dirty="0">
                <a:solidFill>
                  <a:srgbClr val="002060"/>
                </a:solidFill>
                <a:effectLst>
                  <a:outerShdw blurRad="38100" dist="38100" dir="2700000" algn="tl">
                    <a:srgbClr val="000000">
                      <a:alpha val="43137"/>
                    </a:srgbClr>
                  </a:outerShdw>
                </a:effectLst>
              </a:rPr>
              <a:t>hrs after delivery</a:t>
            </a:r>
          </a:p>
          <a:p>
            <a:pPr lvl="1"/>
            <a:r>
              <a:rPr lang="en-US" dirty="0" smtClean="0">
                <a:solidFill>
                  <a:srgbClr val="002060"/>
                </a:solidFill>
                <a:effectLst>
                  <a:outerShdw blurRad="38100" dist="38100" dir="2700000" algn="tl">
                    <a:srgbClr val="000000">
                      <a:alpha val="43137"/>
                    </a:srgbClr>
                  </a:outerShdw>
                </a:effectLst>
              </a:rPr>
              <a:t>In </a:t>
            </a:r>
            <a:r>
              <a:rPr lang="en-US" dirty="0">
                <a:solidFill>
                  <a:srgbClr val="002060"/>
                </a:solidFill>
                <a:effectLst>
                  <a:outerShdw blurRad="38100" dist="38100" dir="2700000" algn="tl">
                    <a:srgbClr val="000000">
                      <a:alpha val="43137"/>
                    </a:srgbClr>
                  </a:outerShdw>
                </a:effectLst>
              </a:rPr>
              <a:t>all severe pre-eclamptics during admission &amp; continued during period </a:t>
            </a:r>
            <a:r>
              <a:rPr lang="en-US" dirty="0" smtClean="0">
                <a:solidFill>
                  <a:srgbClr val="002060"/>
                </a:solidFill>
                <a:effectLst>
                  <a:outerShdw blurRad="38100" dist="38100" dir="2700000" algn="tl">
                    <a:srgbClr val="000000">
                      <a:alpha val="43137"/>
                    </a:srgbClr>
                  </a:outerShdw>
                </a:effectLst>
              </a:rPr>
              <a:t>of evaluation </a:t>
            </a:r>
            <a:r>
              <a:rPr lang="en-US" dirty="0">
                <a:solidFill>
                  <a:srgbClr val="002060"/>
                </a:solidFill>
                <a:effectLst>
                  <a:outerShdw blurRad="38100" dist="38100" dir="2700000" algn="tl">
                    <a:srgbClr val="000000">
                      <a:alpha val="43137"/>
                    </a:srgbClr>
                  </a:outerShdw>
                </a:effectLst>
              </a:rPr>
              <a:t>&amp; observation</a:t>
            </a:r>
            <a:r>
              <a:rPr lang="en-US" dirty="0" smtClean="0">
                <a:solidFill>
                  <a:srgbClr val="002060"/>
                </a:solidFill>
                <a:effectLst>
                  <a:outerShdw blurRad="38100" dist="38100" dir="2700000" algn="tl">
                    <a:srgbClr val="000000">
                      <a:alpha val="43137"/>
                    </a:srgbClr>
                  </a:outerShdw>
                </a:effectLst>
              </a:rPr>
              <a:t>.</a:t>
            </a:r>
            <a:endParaRPr lang="en-US" dirty="0">
              <a:solidFill>
                <a:srgbClr val="002060"/>
              </a:solidFill>
              <a:effectLst>
                <a:outerShdw blurRad="38100" dist="38100" dir="2700000" algn="tl">
                  <a:srgbClr val="000000">
                    <a:alpha val="43137"/>
                  </a:srgbClr>
                </a:outerShdw>
              </a:effectLst>
            </a:endParaRPr>
          </a:p>
          <a:p>
            <a:pPr lvl="1"/>
            <a:r>
              <a:rPr lang="en-US" dirty="0" smtClean="0">
                <a:solidFill>
                  <a:srgbClr val="002060"/>
                </a:solidFill>
                <a:effectLst>
                  <a:outerShdw blurRad="38100" dist="38100" dir="2700000" algn="tl">
                    <a:srgbClr val="000000">
                      <a:alpha val="43137"/>
                    </a:srgbClr>
                  </a:outerShdw>
                </a:effectLst>
              </a:rPr>
              <a:t>Magnesium </a:t>
            </a:r>
            <a:r>
              <a:rPr lang="en-US" dirty="0">
                <a:solidFill>
                  <a:srgbClr val="002060"/>
                </a:solidFill>
                <a:effectLst>
                  <a:outerShdw blurRad="38100" dist="38100" dir="2700000" algn="tl">
                    <a:srgbClr val="000000">
                      <a:alpha val="43137"/>
                    </a:srgbClr>
                  </a:outerShdw>
                </a:effectLst>
              </a:rPr>
              <a:t>sulfate is the drug of choice for preventing &amp; </a:t>
            </a:r>
            <a:r>
              <a:rPr lang="en-US" dirty="0" smtClean="0">
                <a:solidFill>
                  <a:srgbClr val="002060"/>
                </a:solidFill>
                <a:effectLst>
                  <a:outerShdw blurRad="38100" dist="38100" dir="2700000" algn="tl">
                    <a:srgbClr val="000000">
                      <a:alpha val="43137"/>
                    </a:srgbClr>
                  </a:outerShdw>
                </a:effectLst>
              </a:rPr>
              <a:t>treating convulsions </a:t>
            </a:r>
            <a:r>
              <a:rPr lang="en-US" dirty="0">
                <a:solidFill>
                  <a:srgbClr val="002060"/>
                </a:solidFill>
                <a:effectLst>
                  <a:outerShdw blurRad="38100" dist="38100" dir="2700000" algn="tl">
                    <a:srgbClr val="000000">
                      <a:alpha val="43137"/>
                    </a:srgbClr>
                  </a:outerShdw>
                </a:effectLst>
              </a:rPr>
              <a:t>in severe pre-eclampsia &amp; </a:t>
            </a:r>
            <a:r>
              <a:rPr lang="en-US" dirty="0" smtClean="0">
                <a:solidFill>
                  <a:srgbClr val="002060"/>
                </a:solidFill>
                <a:effectLst>
                  <a:outerShdw blurRad="38100" dist="38100" dir="2700000" algn="tl">
                    <a:srgbClr val="000000">
                      <a:alpha val="43137"/>
                    </a:srgbClr>
                  </a:outerShdw>
                </a:effectLst>
              </a:rPr>
              <a:t>eclampsia</a:t>
            </a:r>
            <a:r>
              <a:rPr lang="en-US" dirty="0"/>
              <a:t>.</a:t>
            </a:r>
          </a:p>
        </p:txBody>
      </p:sp>
      <p:sp>
        <p:nvSpPr>
          <p:cNvPr id="2" name="Date Placeholder 1"/>
          <p:cNvSpPr>
            <a:spLocks noGrp="1"/>
          </p:cNvSpPr>
          <p:nvPr>
            <p:ph type="dt" sz="half" idx="10"/>
          </p:nvPr>
        </p:nvSpPr>
        <p:spPr/>
        <p:txBody>
          <a:bodyPr/>
          <a:lstStyle/>
          <a:p>
            <a:fld id="{7262F8B7-0A70-47ED-B84C-538EAA5E4E3C}"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31502665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b="1" dirty="0">
                <a:solidFill>
                  <a:srgbClr val="002060"/>
                </a:solidFill>
                <a:effectLst>
                  <a:outerShdw blurRad="38100" dist="38100" dir="2700000" algn="tl">
                    <a:srgbClr val="000000">
                      <a:alpha val="43137"/>
                    </a:srgbClr>
                  </a:outerShdw>
                </a:effectLst>
              </a:rPr>
              <a:t>Anti - hypertensive drugs should be used if the </a:t>
            </a:r>
            <a:r>
              <a:rPr lang="en-US" b="1" dirty="0" smtClean="0">
                <a:solidFill>
                  <a:srgbClr val="002060"/>
                </a:solidFill>
                <a:effectLst>
                  <a:outerShdw blurRad="38100" dist="38100" dir="2700000" algn="tl">
                    <a:srgbClr val="000000">
                      <a:alpha val="43137"/>
                    </a:srgbClr>
                  </a:outerShdw>
                </a:effectLst>
              </a:rPr>
              <a:t>diastolic blood pressure is </a:t>
            </a:r>
            <a:r>
              <a:rPr lang="en-US" b="1" dirty="0">
                <a:solidFill>
                  <a:srgbClr val="002060"/>
                </a:solidFill>
                <a:effectLst>
                  <a:outerShdw blurRad="38100" dist="38100" dir="2700000" algn="tl">
                    <a:srgbClr val="000000">
                      <a:alpha val="43137"/>
                    </a:srgbClr>
                  </a:outerShdw>
                </a:effectLst>
              </a:rPr>
              <a:t>≥ 110 </a:t>
            </a:r>
            <a:r>
              <a:rPr lang="en-US" b="1" dirty="0" smtClean="0">
                <a:solidFill>
                  <a:srgbClr val="002060"/>
                </a:solidFill>
                <a:effectLst>
                  <a:outerShdw blurRad="38100" dist="38100" dir="2700000" algn="tl">
                    <a:srgbClr val="000000">
                      <a:alpha val="43137"/>
                    </a:srgbClr>
                  </a:outerShdw>
                </a:effectLst>
              </a:rPr>
              <a:t>mmhg</a:t>
            </a:r>
          </a:p>
          <a:p>
            <a:r>
              <a:rPr lang="en-US" b="1" dirty="0">
                <a:solidFill>
                  <a:srgbClr val="002060"/>
                </a:solidFill>
                <a:effectLst>
                  <a:outerShdw blurRad="38100" dist="38100" dir="2700000" algn="tl">
                    <a:srgbClr val="000000">
                      <a:alpha val="43137"/>
                    </a:srgbClr>
                  </a:outerShdw>
                </a:effectLst>
              </a:rPr>
              <a:t>The goal is to keep the diastolic blood </a:t>
            </a:r>
            <a:r>
              <a:rPr lang="en-US" b="1" dirty="0" smtClean="0">
                <a:solidFill>
                  <a:srgbClr val="002060"/>
                </a:solidFill>
                <a:effectLst>
                  <a:outerShdw blurRad="38100" dist="38100" dir="2700000" algn="tl">
                    <a:srgbClr val="000000">
                      <a:alpha val="43137"/>
                    </a:srgbClr>
                  </a:outerShdw>
                </a:effectLst>
              </a:rPr>
              <a:t>pressure b/n( </a:t>
            </a:r>
            <a:r>
              <a:rPr lang="en-US" b="1" dirty="0">
                <a:solidFill>
                  <a:srgbClr val="002060"/>
                </a:solidFill>
                <a:effectLst>
                  <a:outerShdw blurRad="38100" dist="38100" dir="2700000" algn="tl">
                    <a:srgbClr val="000000">
                      <a:alpha val="43137"/>
                    </a:srgbClr>
                  </a:outerShdw>
                </a:effectLst>
              </a:rPr>
              <a:t>90-100 mm hg</a:t>
            </a:r>
            <a:r>
              <a:rPr lang="en-US" b="1" dirty="0" smtClean="0">
                <a:solidFill>
                  <a:srgbClr val="002060"/>
                </a:solidFill>
                <a:effectLst>
                  <a:outerShdw blurRad="38100" dist="38100" dir="2700000" algn="tl">
                    <a:srgbClr val="000000">
                      <a:alpha val="43137"/>
                    </a:srgbClr>
                  </a:outerShdw>
                </a:effectLst>
              </a:rPr>
              <a:t>)</a:t>
            </a:r>
          </a:p>
          <a:p>
            <a:r>
              <a:rPr lang="en-US" b="1" dirty="0" smtClean="0">
                <a:solidFill>
                  <a:srgbClr val="002060"/>
                </a:solidFill>
                <a:effectLst>
                  <a:outerShdw blurRad="38100" dist="38100" dir="2700000" algn="tl">
                    <a:srgbClr val="000000">
                      <a:alpha val="43137"/>
                    </a:srgbClr>
                  </a:outerShdw>
                </a:effectLst>
              </a:rPr>
              <a:t>Some of the drugs that can be used are</a:t>
            </a:r>
          </a:p>
          <a:p>
            <a:pPr lvl="2"/>
            <a:r>
              <a:rPr lang="en-US" b="1" dirty="0" smtClean="0">
                <a:solidFill>
                  <a:srgbClr val="002060"/>
                </a:solidFill>
                <a:effectLst>
                  <a:outerShdw blurRad="38100" dist="38100" dir="2700000" algn="tl">
                    <a:srgbClr val="000000">
                      <a:alpha val="43137"/>
                    </a:srgbClr>
                  </a:outerShdw>
                </a:effectLst>
              </a:rPr>
              <a:t>Hydralazine</a:t>
            </a:r>
          </a:p>
          <a:p>
            <a:pPr lvl="2"/>
            <a:r>
              <a:rPr lang="en-US" b="1" dirty="0" smtClean="0">
                <a:solidFill>
                  <a:srgbClr val="002060"/>
                </a:solidFill>
                <a:effectLst>
                  <a:outerShdw blurRad="38100" dist="38100" dir="2700000" algn="tl">
                    <a:srgbClr val="000000">
                      <a:alpha val="43137"/>
                    </a:srgbClr>
                  </a:outerShdw>
                </a:effectLst>
              </a:rPr>
              <a:t>Nifidipine </a:t>
            </a:r>
          </a:p>
          <a:p>
            <a:pPr lvl="2"/>
            <a:r>
              <a:rPr lang="en-US" b="1" dirty="0" smtClean="0">
                <a:solidFill>
                  <a:srgbClr val="002060"/>
                </a:solidFill>
                <a:effectLst>
                  <a:outerShdw blurRad="38100" dist="38100" dir="2700000" algn="tl">
                    <a:srgbClr val="000000">
                      <a:alpha val="43137"/>
                    </a:srgbClr>
                  </a:outerShdw>
                </a:effectLst>
              </a:rPr>
              <a:t>Aldomet (metyl dopa)</a:t>
            </a:r>
            <a:endParaRPr lang="en-US" b="1" dirty="0">
              <a:solidFill>
                <a:srgbClr val="00206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CBDC9F7F-CA10-4AA4-BAA6-6D87F06635BB}"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13707313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lnSpcReduction="20000"/>
          </a:bodyPr>
          <a:lstStyle/>
          <a:p>
            <a:r>
              <a:rPr lang="en-US" b="1" dirty="0">
                <a:solidFill>
                  <a:srgbClr val="002060"/>
                </a:solidFill>
                <a:effectLst>
                  <a:outerShdw blurRad="38100" dist="38100" dir="2700000" algn="tl">
                    <a:srgbClr val="000000">
                      <a:alpha val="43137"/>
                    </a:srgbClr>
                  </a:outerShdw>
                </a:effectLst>
              </a:rPr>
              <a:t>Termination of pregnancy in the management of (pregnancy induced hypertension) PIH</a:t>
            </a:r>
          </a:p>
          <a:p>
            <a:r>
              <a:rPr lang="en-US" b="1" dirty="0" smtClean="0">
                <a:solidFill>
                  <a:srgbClr val="002060"/>
                </a:solidFill>
                <a:effectLst>
                  <a:outerShdw blurRad="38100" dist="38100" dir="2700000" algn="tl">
                    <a:srgbClr val="000000">
                      <a:alpha val="43137"/>
                    </a:srgbClr>
                  </a:outerShdw>
                </a:effectLst>
              </a:rPr>
              <a:t>Delivery </a:t>
            </a:r>
            <a:r>
              <a:rPr lang="en-US" b="1" dirty="0">
                <a:solidFill>
                  <a:srgbClr val="002060"/>
                </a:solidFill>
                <a:effectLst>
                  <a:outerShdw blurRad="38100" dist="38100" dir="2700000" algn="tl">
                    <a:srgbClr val="000000">
                      <a:alpha val="43137"/>
                    </a:srgbClr>
                  </a:outerShdw>
                </a:effectLst>
              </a:rPr>
              <a:t>remains the only definitive treatment for PIH</a:t>
            </a:r>
          </a:p>
          <a:p>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Timely delivery minimizes maternal &amp; neonatal morbidity &amp; mortality</a:t>
            </a:r>
          </a:p>
          <a:p>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Expectant management is potentially harmful in the presence of severe PIH, </a:t>
            </a:r>
            <a:r>
              <a:rPr lang="en-US" b="1" dirty="0" smtClean="0">
                <a:solidFill>
                  <a:srgbClr val="002060"/>
                </a:solidFill>
                <a:effectLst>
                  <a:outerShdw blurRad="38100" dist="38100" dir="2700000" algn="tl">
                    <a:srgbClr val="000000">
                      <a:alpha val="43137"/>
                    </a:srgbClr>
                  </a:outerShdw>
                </a:effectLst>
              </a:rPr>
              <a:t>fetal maturity </a:t>
            </a:r>
            <a:r>
              <a:rPr lang="en-US" b="1" dirty="0">
                <a:solidFill>
                  <a:srgbClr val="002060"/>
                </a:solidFill>
                <a:effectLst>
                  <a:outerShdw blurRad="38100" dist="38100" dir="2700000" algn="tl">
                    <a:srgbClr val="000000">
                      <a:alpha val="43137"/>
                    </a:srgbClr>
                  </a:outerShdw>
                </a:effectLst>
              </a:rPr>
              <a:t>or suspected fetal compromise</a:t>
            </a:r>
          </a:p>
          <a:p>
            <a:r>
              <a:rPr lang="en-US" b="1" dirty="0" smtClean="0">
                <a:solidFill>
                  <a:srgbClr val="002060"/>
                </a:solidFill>
                <a:effectLst>
                  <a:outerShdw blurRad="38100" dist="38100" dir="2700000" algn="tl">
                    <a:srgbClr val="000000">
                      <a:alpha val="43137"/>
                    </a:srgbClr>
                  </a:outerShdw>
                </a:effectLst>
              </a:rPr>
              <a:t>Optimize </a:t>
            </a:r>
            <a:r>
              <a:rPr lang="en-US" b="1" dirty="0">
                <a:solidFill>
                  <a:srgbClr val="002060"/>
                </a:solidFill>
                <a:effectLst>
                  <a:outerShdw blurRad="38100" dist="38100" dir="2700000" algn="tl">
                    <a:srgbClr val="000000">
                      <a:alpha val="43137"/>
                    </a:srgbClr>
                  </a:outerShdw>
                </a:effectLst>
              </a:rPr>
              <a:t>maternal status before intervention to delivery ( through resuscitation </a:t>
            </a:r>
            <a:r>
              <a:rPr lang="en-US" b="1" dirty="0" smtClean="0">
                <a:solidFill>
                  <a:srgbClr val="002060"/>
                </a:solidFill>
                <a:effectLst>
                  <a:outerShdw blurRad="38100" dist="38100" dir="2700000" algn="tl">
                    <a:srgbClr val="000000">
                      <a:alpha val="43137"/>
                    </a:srgbClr>
                  </a:outerShdw>
                </a:effectLst>
              </a:rPr>
              <a:t>&amp;stabilization</a:t>
            </a:r>
            <a:r>
              <a:rPr lang="en-US" b="1" dirty="0">
                <a:solidFill>
                  <a:srgbClr val="002060"/>
                </a:solidFill>
                <a:effectLst>
                  <a:outerShdw blurRad="38100" dist="38100" dir="2700000" algn="tl">
                    <a:srgbClr val="000000">
                      <a:alpha val="43137"/>
                    </a:srgbClr>
                  </a:outerShdw>
                </a:effectLst>
              </a:rPr>
              <a:t>)</a:t>
            </a:r>
          </a:p>
        </p:txBody>
      </p:sp>
      <p:sp>
        <p:nvSpPr>
          <p:cNvPr id="4" name="Date Placeholder 3"/>
          <p:cNvSpPr>
            <a:spLocks noGrp="1"/>
          </p:cNvSpPr>
          <p:nvPr>
            <p:ph type="dt" sz="half" idx="10"/>
          </p:nvPr>
        </p:nvSpPr>
        <p:spPr/>
        <p:txBody>
          <a:bodyPr/>
          <a:lstStyle/>
          <a:p>
            <a:fld id="{E3630340-F9CB-476D-90FB-2E85C4EB4C0C}"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33</a:t>
            </a:fld>
            <a:endParaRPr lang="en-US"/>
          </a:p>
        </p:txBody>
      </p:sp>
    </p:spTree>
    <p:extLst>
      <p:ext uri="{BB962C8B-B14F-4D97-AF65-F5344CB8AC3E}">
        <p14:creationId xmlns:p14="http://schemas.microsoft.com/office/powerpoint/2010/main" val="406167641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001000" cy="5864352"/>
          </a:xfrm>
        </p:spPr>
        <p:txBody>
          <a:bodyPr>
            <a:normAutofit/>
          </a:bodyPr>
          <a:lstStyle/>
          <a:p>
            <a:r>
              <a:rPr lang="en-US" b="1" dirty="0" smtClean="0">
                <a:solidFill>
                  <a:srgbClr val="002060"/>
                </a:solidFill>
                <a:effectLst>
                  <a:outerShdw blurRad="38100" dist="38100" dir="2700000" algn="tl">
                    <a:srgbClr val="000000">
                      <a:alpha val="43137"/>
                    </a:srgbClr>
                  </a:outerShdw>
                </a:effectLst>
              </a:rPr>
              <a:t>Delivery</a:t>
            </a:r>
            <a:endParaRPr lang="en-US" b="1" dirty="0">
              <a:solidFill>
                <a:srgbClr val="002060"/>
              </a:solidFill>
              <a:effectLst>
                <a:outerShdw blurRad="38100" dist="38100" dir="2700000" algn="tl">
                  <a:srgbClr val="000000">
                    <a:alpha val="43137"/>
                  </a:srgbClr>
                </a:outerShdw>
              </a:effectLst>
            </a:endParaRPr>
          </a:p>
          <a:p>
            <a:pPr lvl="1"/>
            <a:r>
              <a:rPr lang="en-US" b="1" dirty="0" smtClean="0"/>
              <a:t> </a:t>
            </a:r>
            <a:r>
              <a:rPr lang="en-US" b="1" dirty="0">
                <a:solidFill>
                  <a:srgbClr val="002060"/>
                </a:solidFill>
                <a:effectLst>
                  <a:outerShdw blurRad="38100" dist="38100" dir="2700000" algn="tl">
                    <a:srgbClr val="000000">
                      <a:alpha val="43137"/>
                    </a:srgbClr>
                  </a:outerShdw>
                </a:effectLst>
              </a:rPr>
              <a:t>Delivery should occur within 24hrs of the onset of symptoms in severe pre-eclmapsia, </a:t>
            </a:r>
            <a:r>
              <a:rPr lang="en-US" b="1" dirty="0" smtClean="0">
                <a:solidFill>
                  <a:srgbClr val="002060"/>
                </a:solidFill>
                <a:effectLst>
                  <a:outerShdw blurRad="38100" dist="38100" dir="2700000" algn="tl">
                    <a:srgbClr val="000000">
                      <a:alpha val="43137"/>
                    </a:srgbClr>
                  </a:outerShdw>
                </a:effectLst>
              </a:rPr>
              <a:t>&amp; within </a:t>
            </a:r>
            <a:r>
              <a:rPr lang="en-US" b="1" dirty="0">
                <a:solidFill>
                  <a:srgbClr val="002060"/>
                </a:solidFill>
                <a:effectLst>
                  <a:outerShdw blurRad="38100" dist="38100" dir="2700000" algn="tl">
                    <a:srgbClr val="000000">
                      <a:alpha val="43137"/>
                    </a:srgbClr>
                  </a:outerShdw>
                </a:effectLst>
              </a:rPr>
              <a:t>12 hrs of the onset of </a:t>
            </a:r>
            <a:r>
              <a:rPr lang="en-US" b="1" dirty="0" smtClean="0">
                <a:solidFill>
                  <a:srgbClr val="002060"/>
                </a:solidFill>
                <a:effectLst>
                  <a:outerShdw blurRad="38100" dist="38100" dir="2700000" algn="tl">
                    <a:srgbClr val="000000">
                      <a:alpha val="43137"/>
                    </a:srgbClr>
                  </a:outerShdw>
                </a:effectLst>
              </a:rPr>
              <a:t>convulsions in </a:t>
            </a:r>
            <a:r>
              <a:rPr lang="en-US" b="1" dirty="0">
                <a:solidFill>
                  <a:srgbClr val="002060"/>
                </a:solidFill>
                <a:effectLst>
                  <a:outerShdw blurRad="38100" dist="38100" dir="2700000" algn="tl">
                    <a:srgbClr val="000000">
                      <a:alpha val="43137"/>
                    </a:srgbClr>
                  </a:outerShdw>
                </a:effectLst>
              </a:rPr>
              <a:t>eclampsia</a:t>
            </a:r>
            <a:r>
              <a:rPr lang="en-US" b="1" dirty="0" smtClean="0">
                <a:solidFill>
                  <a:srgbClr val="002060"/>
                </a:solidFill>
                <a:effectLst>
                  <a:outerShdw blurRad="38100" dist="38100" dir="2700000" algn="tl">
                    <a:srgbClr val="000000">
                      <a:alpha val="43137"/>
                    </a:srgbClr>
                  </a:outerShdw>
                </a:effectLst>
              </a:rPr>
              <a:t>.</a:t>
            </a:r>
          </a:p>
          <a:p>
            <a:pPr lvl="1"/>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If vaginal delivery is not anticipated</a:t>
            </a:r>
          </a:p>
          <a:p>
            <a:pPr lvl="1">
              <a:buNone/>
            </a:pPr>
            <a:r>
              <a:rPr lang="en-US" b="1" dirty="0">
                <a:solidFill>
                  <a:srgbClr val="002060"/>
                </a:solidFill>
                <a:effectLst>
                  <a:outerShdw blurRad="38100" dist="38100" dir="2700000" algn="tl">
                    <a:srgbClr val="000000">
                      <a:alpha val="43137"/>
                    </a:srgbClr>
                  </a:outerShdw>
                </a:effectLst>
              </a:rPr>
              <a:t>within this time limit, delivery should be by cesarean section.</a:t>
            </a:r>
          </a:p>
        </p:txBody>
      </p:sp>
      <p:sp>
        <p:nvSpPr>
          <p:cNvPr id="2" name="Date Placeholder 1"/>
          <p:cNvSpPr>
            <a:spLocks noGrp="1"/>
          </p:cNvSpPr>
          <p:nvPr>
            <p:ph type="dt" sz="half" idx="10"/>
          </p:nvPr>
        </p:nvSpPr>
        <p:spPr/>
        <p:txBody>
          <a:bodyPr/>
          <a:lstStyle/>
          <a:p>
            <a:fld id="{03C4E95C-1316-4BF4-8E15-277D3A9B3E53}"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7817294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077200" cy="5864352"/>
          </a:xfrm>
        </p:spPr>
        <p:txBody>
          <a:bodyPr>
            <a:normAutofit/>
          </a:bodyPr>
          <a:lstStyle/>
          <a:p>
            <a:r>
              <a:rPr lang="en-US" b="1" dirty="0">
                <a:solidFill>
                  <a:srgbClr val="002060"/>
                </a:solidFill>
                <a:effectLst>
                  <a:outerShdw blurRad="38100" dist="38100" dir="2700000" algn="tl">
                    <a:srgbClr val="000000">
                      <a:alpha val="43137"/>
                    </a:srgbClr>
                  </a:outerShdw>
                </a:effectLst>
              </a:rPr>
              <a:t>Route of delivery</a:t>
            </a:r>
          </a:p>
          <a:p>
            <a:pPr lvl="1"/>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Depends on </a:t>
            </a:r>
            <a:r>
              <a:rPr lang="en-US" b="1" dirty="0">
                <a:solidFill>
                  <a:srgbClr val="FF0000"/>
                </a:solidFill>
                <a:effectLst>
                  <a:outerShdw blurRad="38100" dist="38100" dir="2700000" algn="tl">
                    <a:srgbClr val="000000">
                      <a:alpha val="43137"/>
                    </a:srgbClr>
                  </a:outerShdw>
                </a:effectLst>
              </a:rPr>
              <a:t>gestation age </a:t>
            </a:r>
            <a:r>
              <a:rPr lang="en-US" b="1" dirty="0">
                <a:solidFill>
                  <a:srgbClr val="002060"/>
                </a:solidFill>
                <a:effectLst>
                  <a:outerShdw blurRad="38100" dist="38100" dir="2700000" algn="tl">
                    <a:srgbClr val="000000">
                      <a:alpha val="43137"/>
                    </a:srgbClr>
                  </a:outerShdw>
                </a:effectLst>
              </a:rPr>
              <a:t>, </a:t>
            </a:r>
            <a:r>
              <a:rPr lang="en-US" b="1" dirty="0">
                <a:solidFill>
                  <a:srgbClr val="FF0000"/>
                </a:solidFill>
                <a:effectLst>
                  <a:outerShdw blurRad="38100" dist="38100" dir="2700000" algn="tl">
                    <a:srgbClr val="000000">
                      <a:alpha val="43137"/>
                    </a:srgbClr>
                  </a:outerShdw>
                </a:effectLst>
              </a:rPr>
              <a:t>fetal condition </a:t>
            </a:r>
            <a:r>
              <a:rPr lang="en-US" b="1" dirty="0">
                <a:solidFill>
                  <a:srgbClr val="002060"/>
                </a:solidFill>
                <a:effectLst>
                  <a:outerShdw blurRad="38100" dist="38100" dir="2700000" algn="tl">
                    <a:srgbClr val="000000">
                      <a:alpha val="43137"/>
                    </a:srgbClr>
                  </a:outerShdw>
                </a:effectLst>
              </a:rPr>
              <a:t>&amp; </a:t>
            </a:r>
            <a:r>
              <a:rPr lang="en-US" b="1" dirty="0">
                <a:solidFill>
                  <a:srgbClr val="FF0000"/>
                </a:solidFill>
                <a:effectLst>
                  <a:outerShdw blurRad="38100" dist="38100" dir="2700000" algn="tl">
                    <a:srgbClr val="000000">
                      <a:alpha val="43137"/>
                    </a:srgbClr>
                  </a:outerShdw>
                </a:effectLst>
              </a:rPr>
              <a:t>presentation, cervical condition </a:t>
            </a:r>
            <a:r>
              <a:rPr lang="en-US" b="1" dirty="0" smtClean="0">
                <a:solidFill>
                  <a:srgbClr val="002060"/>
                </a:solidFill>
                <a:effectLst>
                  <a:outerShdw blurRad="38100" dist="38100" dir="2700000" algn="tl">
                    <a:srgbClr val="000000">
                      <a:alpha val="43137"/>
                    </a:srgbClr>
                  </a:outerShdw>
                </a:effectLst>
              </a:rPr>
              <a:t>&amp; </a:t>
            </a:r>
            <a:r>
              <a:rPr lang="en-US" b="1" dirty="0" smtClean="0">
                <a:solidFill>
                  <a:srgbClr val="FF0000"/>
                </a:solidFill>
                <a:effectLst>
                  <a:outerShdw blurRad="38100" dist="38100" dir="2700000" algn="tl">
                    <a:srgbClr val="000000">
                      <a:alpha val="43137"/>
                    </a:srgbClr>
                  </a:outerShdw>
                </a:effectLst>
              </a:rPr>
              <a:t>maternal </a:t>
            </a:r>
            <a:r>
              <a:rPr lang="en-US" b="1" dirty="0">
                <a:solidFill>
                  <a:srgbClr val="FF0000"/>
                </a:solidFill>
                <a:effectLst>
                  <a:outerShdw blurRad="38100" dist="38100" dir="2700000" algn="tl">
                    <a:srgbClr val="000000">
                      <a:alpha val="43137"/>
                    </a:srgbClr>
                  </a:outerShdw>
                </a:effectLst>
              </a:rPr>
              <a:t>condition</a:t>
            </a:r>
          </a:p>
          <a:p>
            <a:pPr lvl="1"/>
            <a:r>
              <a:rPr lang="en-US" b="1" dirty="0" smtClean="0">
                <a:solidFill>
                  <a:schemeClr val="accent5">
                    <a:lumMod val="75000"/>
                  </a:schemeClr>
                </a:solidFill>
              </a:rPr>
              <a:t> </a:t>
            </a:r>
            <a:r>
              <a:rPr lang="en-US" b="1" dirty="0">
                <a:solidFill>
                  <a:schemeClr val="accent5">
                    <a:lumMod val="75000"/>
                  </a:schemeClr>
                </a:solidFill>
              </a:rPr>
              <a:t>Vaginal delivery is preferable to cesarean section for women with PE (even </a:t>
            </a:r>
            <a:r>
              <a:rPr lang="en-US" b="1" dirty="0" smtClean="0">
                <a:solidFill>
                  <a:schemeClr val="accent5">
                    <a:lumMod val="75000"/>
                  </a:schemeClr>
                </a:solidFill>
              </a:rPr>
              <a:t>if with </a:t>
            </a:r>
            <a:r>
              <a:rPr lang="en-US" b="1" dirty="0">
                <a:solidFill>
                  <a:schemeClr val="accent5">
                    <a:lumMod val="75000"/>
                  </a:schemeClr>
                </a:solidFill>
              </a:rPr>
              <a:t>sever disease</a:t>
            </a:r>
            <a:r>
              <a:rPr lang="en-US" b="1" dirty="0" smtClean="0">
                <a:solidFill>
                  <a:schemeClr val="accent5">
                    <a:lumMod val="75000"/>
                  </a:schemeClr>
                </a:solidFill>
              </a:rPr>
              <a:t>).</a:t>
            </a:r>
          </a:p>
          <a:p>
            <a:pPr lvl="1"/>
            <a:r>
              <a:rPr lang="en-US" b="1" dirty="0" smtClean="0">
                <a:solidFill>
                  <a:schemeClr val="bg2">
                    <a:lumMod val="25000"/>
                  </a:schemeClr>
                </a:solidFill>
              </a:rPr>
              <a:t> </a:t>
            </a:r>
            <a:r>
              <a:rPr lang="en-US" b="1" dirty="0">
                <a:solidFill>
                  <a:schemeClr val="bg2">
                    <a:lumMod val="25000"/>
                  </a:schemeClr>
                </a:solidFill>
              </a:rPr>
              <a:t>It is desirable, if possible, to avoid the added stress of surgery </a:t>
            </a:r>
            <a:r>
              <a:rPr lang="en-US" b="1" dirty="0" smtClean="0">
                <a:solidFill>
                  <a:schemeClr val="bg2">
                    <a:lumMod val="25000"/>
                  </a:schemeClr>
                </a:solidFill>
              </a:rPr>
              <a:t>&amp; anesthesia</a:t>
            </a:r>
            <a:r>
              <a:rPr lang="en-US" b="1" dirty="0">
                <a:solidFill>
                  <a:schemeClr val="bg2">
                    <a:lumMod val="25000"/>
                  </a:schemeClr>
                </a:solidFill>
              </a:rPr>
              <a:t>, because of multiple physiologic abnormalities</a:t>
            </a:r>
          </a:p>
        </p:txBody>
      </p:sp>
      <p:sp>
        <p:nvSpPr>
          <p:cNvPr id="2" name="Date Placeholder 1"/>
          <p:cNvSpPr>
            <a:spLocks noGrp="1"/>
          </p:cNvSpPr>
          <p:nvPr>
            <p:ph type="dt" sz="half" idx="10"/>
          </p:nvPr>
        </p:nvSpPr>
        <p:spPr/>
        <p:txBody>
          <a:bodyPr/>
          <a:lstStyle/>
          <a:p>
            <a:fld id="{B8A1E93B-223B-46FD-8659-DA07752A0425}"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35</a:t>
            </a:fld>
            <a:endParaRPr lang="en-US"/>
          </a:p>
        </p:txBody>
      </p:sp>
    </p:spTree>
    <p:extLst>
      <p:ext uri="{BB962C8B-B14F-4D97-AF65-F5344CB8AC3E}">
        <p14:creationId xmlns:p14="http://schemas.microsoft.com/office/powerpoint/2010/main" val="1958412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b="1" dirty="0">
                <a:solidFill>
                  <a:srgbClr val="002060"/>
                </a:solidFill>
                <a:effectLst>
                  <a:outerShdw blurRad="38100" dist="38100" dir="2700000" algn="tl">
                    <a:srgbClr val="000000">
                      <a:alpha val="43137"/>
                    </a:srgbClr>
                  </a:outerShdw>
                </a:effectLst>
              </a:rPr>
              <a:t>Post partum Care</a:t>
            </a:r>
          </a:p>
          <a:p>
            <a:pPr lvl="1"/>
            <a:r>
              <a:rPr lang="en-US" b="1" dirty="0" smtClean="0">
                <a:solidFill>
                  <a:srgbClr val="002060"/>
                </a:solidFill>
                <a:effectLst>
                  <a:outerShdw blurRad="38100" dist="38100" dir="2700000" algn="tl">
                    <a:srgbClr val="000000">
                      <a:alpha val="43137"/>
                    </a:srgbClr>
                  </a:outerShdw>
                </a:effectLst>
              </a:rPr>
              <a:t>Anticonvulsive </a:t>
            </a:r>
            <a:r>
              <a:rPr lang="en-US" b="1" dirty="0">
                <a:solidFill>
                  <a:srgbClr val="002060"/>
                </a:solidFill>
                <a:effectLst>
                  <a:outerShdw blurRad="38100" dist="38100" dir="2700000" algn="tl">
                    <a:srgbClr val="000000">
                      <a:alpha val="43137"/>
                    </a:srgbClr>
                  </a:outerShdw>
                </a:effectLst>
              </a:rPr>
              <a:t>therapy should be maintained for 24hrs to 48 hrs after delivery </a:t>
            </a:r>
            <a:r>
              <a:rPr lang="en-US" b="1" dirty="0" smtClean="0">
                <a:solidFill>
                  <a:srgbClr val="002060"/>
                </a:solidFill>
                <a:effectLst>
                  <a:outerShdw blurRad="38100" dist="38100" dir="2700000" algn="tl">
                    <a:srgbClr val="000000">
                      <a:alpha val="43137"/>
                    </a:srgbClr>
                  </a:outerShdw>
                </a:effectLst>
              </a:rPr>
              <a:t>or the </a:t>
            </a:r>
            <a:r>
              <a:rPr lang="en-US" b="1" dirty="0">
                <a:solidFill>
                  <a:srgbClr val="002060"/>
                </a:solidFill>
                <a:effectLst>
                  <a:outerShdw blurRad="38100" dist="38100" dir="2700000" algn="tl">
                    <a:srgbClr val="000000">
                      <a:alpha val="43137"/>
                    </a:srgbClr>
                  </a:outerShdw>
                </a:effectLst>
              </a:rPr>
              <a:t>last convulsion, whichever occurs last</a:t>
            </a:r>
          </a:p>
          <a:p>
            <a:pPr lvl="1"/>
            <a:r>
              <a:rPr lang="en-US" b="1" dirty="0" smtClean="0">
                <a:solidFill>
                  <a:srgbClr val="002060"/>
                </a:solidFill>
                <a:effectLst>
                  <a:outerShdw blurRad="38100" dist="38100" dir="2700000" algn="tl">
                    <a:srgbClr val="000000">
                      <a:alpha val="43137"/>
                    </a:srgbClr>
                  </a:outerShdw>
                </a:effectLst>
              </a:rPr>
              <a:t>Continue </a:t>
            </a:r>
            <a:r>
              <a:rPr lang="en-US" b="1" dirty="0">
                <a:solidFill>
                  <a:srgbClr val="002060"/>
                </a:solidFill>
                <a:effectLst>
                  <a:outerShdw blurRad="38100" dist="38100" dir="2700000" algn="tl">
                    <a:srgbClr val="000000">
                      <a:alpha val="43137"/>
                    </a:srgbClr>
                  </a:outerShdw>
                </a:effectLst>
              </a:rPr>
              <a:t>anti-hypertensive therapy as long as the </a:t>
            </a:r>
            <a:r>
              <a:rPr lang="en-US" b="1" dirty="0" smtClean="0">
                <a:solidFill>
                  <a:srgbClr val="002060"/>
                </a:solidFill>
                <a:effectLst>
                  <a:outerShdw blurRad="38100" dist="38100" dir="2700000" algn="tl">
                    <a:srgbClr val="000000">
                      <a:alpha val="43137"/>
                    </a:srgbClr>
                  </a:outerShdw>
                </a:effectLst>
              </a:rPr>
              <a:t>Diastolic BLOOD </a:t>
            </a:r>
            <a:r>
              <a:rPr lang="en-US" b="1" dirty="0">
                <a:solidFill>
                  <a:srgbClr val="002060"/>
                </a:solidFill>
                <a:effectLst>
                  <a:outerShdw blurRad="38100" dist="38100" dir="2700000" algn="tl">
                    <a:srgbClr val="000000">
                      <a:alpha val="43137"/>
                    </a:srgbClr>
                  </a:outerShdw>
                </a:effectLst>
              </a:rPr>
              <a:t>PRESSURE </a:t>
            </a:r>
            <a:r>
              <a:rPr lang="en-US" b="1" dirty="0" smtClean="0">
                <a:solidFill>
                  <a:srgbClr val="002060"/>
                </a:solidFill>
                <a:effectLst>
                  <a:outerShdw blurRad="38100" dist="38100" dir="2700000" algn="tl">
                    <a:srgbClr val="000000">
                      <a:alpha val="43137"/>
                    </a:srgbClr>
                  </a:outerShdw>
                </a:effectLst>
              </a:rPr>
              <a:t>is ≥110mmhg</a:t>
            </a:r>
            <a:endParaRPr lang="en-US" b="1" dirty="0">
              <a:solidFill>
                <a:srgbClr val="002060"/>
              </a:solidFill>
              <a:effectLst>
                <a:outerShdw blurRad="38100" dist="38100" dir="2700000" algn="tl">
                  <a:srgbClr val="000000">
                    <a:alpha val="43137"/>
                  </a:srgbClr>
                </a:outerShdw>
              </a:effectLst>
            </a:endParaRPr>
          </a:p>
          <a:p>
            <a:pPr>
              <a:buNone/>
            </a:pPr>
            <a:endParaRPr lang="en-US" dirty="0"/>
          </a:p>
        </p:txBody>
      </p:sp>
      <p:sp>
        <p:nvSpPr>
          <p:cNvPr id="4" name="Date Placeholder 3"/>
          <p:cNvSpPr>
            <a:spLocks noGrp="1"/>
          </p:cNvSpPr>
          <p:nvPr>
            <p:ph type="dt" sz="half" idx="10"/>
          </p:nvPr>
        </p:nvSpPr>
        <p:spPr/>
        <p:txBody>
          <a:bodyPr/>
          <a:lstStyle/>
          <a:p>
            <a:fld id="{070C8EA4-1413-46C9-8F52-433336AF5739}"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36</a:t>
            </a:fld>
            <a:endParaRPr lang="en-US"/>
          </a:p>
        </p:txBody>
      </p:sp>
    </p:spTree>
    <p:extLst>
      <p:ext uri="{BB962C8B-B14F-4D97-AF65-F5344CB8AC3E}">
        <p14:creationId xmlns:p14="http://schemas.microsoft.com/office/powerpoint/2010/main" val="23076203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228600"/>
            <a:ext cx="8458200" cy="5105400"/>
          </a:xfrm>
        </p:spPr>
        <p:txBody>
          <a:bodyPr>
            <a:normAutofit/>
          </a:bodyPr>
          <a:lstStyle/>
          <a:p>
            <a:r>
              <a:rPr lang="en-US" sz="4000" b="1" dirty="0" smtClean="0">
                <a:solidFill>
                  <a:srgbClr val="002060"/>
                </a:solidFill>
                <a:effectLst>
                  <a:outerShdw blurRad="38100" dist="38100" dir="2700000" algn="tl">
                    <a:srgbClr val="000000">
                      <a:alpha val="43137"/>
                    </a:srgbClr>
                  </a:outerShdw>
                </a:effectLst>
              </a:rPr>
              <a:t/>
            </a:r>
            <a:br>
              <a:rPr lang="en-US" sz="4000" b="1" dirty="0" smtClean="0">
                <a:solidFill>
                  <a:srgbClr val="002060"/>
                </a:solidFill>
                <a:effectLst>
                  <a:outerShdw blurRad="38100" dist="38100" dir="2700000" algn="tl">
                    <a:srgbClr val="000000">
                      <a:alpha val="43137"/>
                    </a:srgbClr>
                  </a:outerShdw>
                </a:effectLst>
              </a:rPr>
            </a:br>
            <a:r>
              <a:rPr lang="en-US" sz="4000" b="1" dirty="0" smtClean="0">
                <a:solidFill>
                  <a:srgbClr val="002060"/>
                </a:solidFill>
                <a:effectLst>
                  <a:outerShdw blurRad="38100" dist="38100" dir="2700000" algn="tl">
                    <a:srgbClr val="000000">
                      <a:alpha val="43137"/>
                    </a:srgbClr>
                  </a:outerShdw>
                </a:effectLst>
              </a:rPr>
              <a:t>Premature Rupture of Membranes</a:t>
            </a:r>
            <a:endParaRPr lang="en-US" sz="4000" b="1" dirty="0">
              <a:solidFill>
                <a:srgbClr val="00206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C599B889-BEA4-41CA-9AAC-D2AC79D6304F}"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37</a:t>
            </a:fld>
            <a:endParaRPr lang="en-US"/>
          </a:p>
        </p:txBody>
      </p:sp>
    </p:spTree>
    <p:extLst>
      <p:ext uri="{BB962C8B-B14F-4D97-AF65-F5344CB8AC3E}">
        <p14:creationId xmlns:p14="http://schemas.microsoft.com/office/powerpoint/2010/main" val="2969052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p:txBody>
          <a:bodyPr/>
          <a:lstStyle/>
          <a:p>
            <a:r>
              <a:rPr lang="en-US" dirty="0" smtClean="0"/>
              <a:t>At the end of the session student will be able to :</a:t>
            </a:r>
          </a:p>
          <a:p>
            <a:r>
              <a:rPr lang="en-US" dirty="0" smtClean="0"/>
              <a:t>Define premature rupture of membranes  </a:t>
            </a:r>
          </a:p>
          <a:p>
            <a:r>
              <a:rPr lang="en-US" dirty="0"/>
              <a:t> Diagnose Premature rupture of membranes </a:t>
            </a:r>
            <a:endParaRPr lang="en-US" dirty="0" smtClean="0"/>
          </a:p>
          <a:p>
            <a:r>
              <a:rPr lang="en-US" dirty="0" smtClean="0"/>
              <a:t>Manage </a:t>
            </a:r>
            <a:r>
              <a:rPr lang="en-US" dirty="0"/>
              <a:t>and/ or refer Premature rupture of membranes </a:t>
            </a:r>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38</a:t>
            </a:fld>
            <a:endParaRPr lang="en-US"/>
          </a:p>
        </p:txBody>
      </p:sp>
    </p:spTree>
    <p:extLst>
      <p:ext uri="{BB962C8B-B14F-4D97-AF65-F5344CB8AC3E}">
        <p14:creationId xmlns:p14="http://schemas.microsoft.com/office/powerpoint/2010/main" val="18342049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Definition</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is rupture of membranes (ROM) before the onset of </a:t>
            </a:r>
            <a:r>
              <a:rPr lang="en-US" b="1" dirty="0" smtClean="0">
                <a:solidFill>
                  <a:srgbClr val="002060"/>
                </a:solidFill>
                <a:effectLst>
                  <a:outerShdw blurRad="38100" dist="38100" dir="2700000" algn="tl">
                    <a:srgbClr val="000000">
                      <a:alpha val="43137"/>
                    </a:srgbClr>
                  </a:outerShdw>
                </a:effectLst>
              </a:rPr>
              <a:t>labor after 28 weeks of gestation</a:t>
            </a:r>
          </a:p>
          <a:p>
            <a:r>
              <a:rPr lang="en-US" b="1" dirty="0">
                <a:solidFill>
                  <a:srgbClr val="002060"/>
                </a:solidFill>
                <a:effectLst>
                  <a:outerShdw blurRad="38100" dist="38100" dir="2700000" algn="tl">
                    <a:srgbClr val="000000">
                      <a:alpha val="43137"/>
                    </a:srgbClr>
                  </a:outerShdw>
                </a:effectLst>
              </a:rPr>
              <a:t>Pre term PROM: - is rupture of membranes before 37 completed weeks of </a:t>
            </a:r>
            <a:r>
              <a:rPr lang="en-US" b="1" dirty="0" smtClean="0">
                <a:solidFill>
                  <a:srgbClr val="002060"/>
                </a:solidFill>
                <a:effectLst>
                  <a:outerShdw blurRad="38100" dist="38100" dir="2700000" algn="tl">
                    <a:srgbClr val="000000">
                      <a:alpha val="43137"/>
                    </a:srgbClr>
                  </a:outerShdw>
                </a:effectLst>
              </a:rPr>
              <a:t>gestation</a:t>
            </a:r>
          </a:p>
          <a:p>
            <a:r>
              <a:rPr lang="en-US" b="1" dirty="0">
                <a:solidFill>
                  <a:srgbClr val="002060"/>
                </a:solidFill>
                <a:effectLst>
                  <a:outerShdw blurRad="38100" dist="38100" dir="2700000" algn="tl">
                    <a:srgbClr val="000000">
                      <a:alpha val="43137"/>
                    </a:srgbClr>
                  </a:outerShdw>
                </a:effectLst>
              </a:rPr>
              <a:t>Term PROM is rupture of membranes after 37 completed weeks of </a:t>
            </a:r>
            <a:r>
              <a:rPr lang="en-US" b="1" dirty="0" smtClean="0">
                <a:solidFill>
                  <a:srgbClr val="002060"/>
                </a:solidFill>
                <a:effectLst>
                  <a:outerShdw blurRad="38100" dist="38100" dir="2700000" algn="tl">
                    <a:srgbClr val="000000">
                      <a:alpha val="43137"/>
                    </a:srgbClr>
                  </a:outerShdw>
                </a:effectLst>
              </a:rPr>
              <a:t>gestation</a:t>
            </a:r>
          </a:p>
          <a:p>
            <a:r>
              <a:rPr lang="en-US" b="1" dirty="0">
                <a:solidFill>
                  <a:srgbClr val="002060"/>
                </a:solidFill>
                <a:effectLst>
                  <a:outerShdw blurRad="38100" dist="38100" dir="2700000" algn="tl">
                    <a:srgbClr val="000000">
                      <a:alpha val="43137"/>
                    </a:srgbClr>
                  </a:outerShdw>
                </a:effectLst>
              </a:rPr>
              <a:t>Prolonged PROM is rupture of membranes for&gt; 12 hrs</a:t>
            </a:r>
          </a:p>
        </p:txBody>
      </p:sp>
      <p:sp>
        <p:nvSpPr>
          <p:cNvPr id="4" name="Date Placeholder 3"/>
          <p:cNvSpPr>
            <a:spLocks noGrp="1"/>
          </p:cNvSpPr>
          <p:nvPr>
            <p:ph type="dt" sz="half" idx="10"/>
          </p:nvPr>
        </p:nvSpPr>
        <p:spPr/>
        <p:txBody>
          <a:bodyPr/>
          <a:lstStyle/>
          <a:p>
            <a:fld id="{20084857-E58C-4C57-8689-31B80FBF737C}"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39</a:t>
            </a:fld>
            <a:endParaRPr lang="en-US"/>
          </a:p>
        </p:txBody>
      </p:sp>
    </p:spTree>
    <p:extLst>
      <p:ext uri="{BB962C8B-B14F-4D97-AF65-F5344CB8AC3E}">
        <p14:creationId xmlns:p14="http://schemas.microsoft.com/office/powerpoint/2010/main" val="4893487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Grp="1" noChangeArrowheads="1"/>
          </p:cNvSpPr>
          <p:nvPr>
            <p:ph type="title"/>
          </p:nvPr>
        </p:nvSpPr>
        <p:spPr>
          <a:xfrm>
            <a:off x="1485900" y="0"/>
            <a:ext cx="6172200" cy="639762"/>
          </a:xfrm>
        </p:spPr>
        <p:txBody>
          <a:bodyPr>
            <a:normAutofit fontScale="90000"/>
          </a:bodyPr>
          <a:lstStyle/>
          <a:p>
            <a:pPr eaLnBrk="1" hangingPunct="1"/>
            <a:r>
              <a:rPr lang="en-US" b="1" dirty="0" smtClean="0">
                <a:solidFill>
                  <a:srgbClr val="FF0000"/>
                </a:solidFill>
                <a:sym typeface="Symbol" pitchFamily="18" charset="2"/>
              </a:rPr>
              <a:t>ABO System &amp; Pregnancy</a:t>
            </a:r>
          </a:p>
        </p:txBody>
      </p:sp>
      <p:sp>
        <p:nvSpPr>
          <p:cNvPr id="7" name="Rectangle 6"/>
          <p:cNvSpPr>
            <a:spLocks noGrp="1" noChangeArrowheads="1"/>
          </p:cNvSpPr>
          <p:nvPr>
            <p:ph sz="quarter" idx="1"/>
          </p:nvPr>
        </p:nvSpPr>
        <p:spPr>
          <a:xfrm>
            <a:off x="457200" y="1219200"/>
            <a:ext cx="8458200" cy="5257800"/>
          </a:xfrm>
        </p:spPr>
        <p:txBody>
          <a:bodyPr>
            <a:normAutofit/>
          </a:bodyPr>
          <a:lstStyle/>
          <a:p>
            <a:pPr eaLnBrk="1" hangingPunct="1"/>
            <a:r>
              <a:rPr lang="en-US" dirty="0" smtClean="0">
                <a:sym typeface="Symbol" pitchFamily="18" charset="2"/>
              </a:rPr>
              <a:t>Majorities of hemolytic diseases are due to </a:t>
            </a:r>
            <a:r>
              <a:rPr lang="en-US" b="1" dirty="0" smtClean="0">
                <a:solidFill>
                  <a:srgbClr val="FF0000"/>
                </a:solidFill>
                <a:sym typeface="Symbol" pitchFamily="18" charset="2"/>
              </a:rPr>
              <a:t>ABO</a:t>
            </a:r>
            <a:r>
              <a:rPr lang="en-US" dirty="0" smtClean="0">
                <a:sym typeface="Symbol" pitchFamily="18" charset="2"/>
              </a:rPr>
              <a:t> incompatibility</a:t>
            </a:r>
          </a:p>
          <a:p>
            <a:pPr eaLnBrk="1" hangingPunct="1"/>
            <a:r>
              <a:rPr lang="en-US" dirty="0" smtClean="0">
                <a:sym typeface="Symbol" pitchFamily="18" charset="2"/>
              </a:rPr>
              <a:t>Foetus inherits one gene from each parent </a:t>
            </a:r>
          </a:p>
          <a:p>
            <a:pPr eaLnBrk="1" hangingPunct="1"/>
            <a:r>
              <a:rPr lang="en-US" dirty="0" smtClean="0">
                <a:sym typeface="Symbol" pitchFamily="18" charset="2"/>
              </a:rPr>
              <a:t>There is a </a:t>
            </a:r>
            <a:r>
              <a:rPr lang="en-US" b="1" dirty="0" smtClean="0">
                <a:sym typeface="Symbol" pitchFamily="18" charset="2"/>
              </a:rPr>
              <a:t>20% chance of ABO incompatibility </a:t>
            </a:r>
            <a:r>
              <a:rPr lang="en-US" dirty="0" smtClean="0">
                <a:sym typeface="Symbol" pitchFamily="18" charset="2"/>
              </a:rPr>
              <a:t>of mother &amp; foetus</a:t>
            </a:r>
          </a:p>
          <a:p>
            <a:pPr eaLnBrk="1" hangingPunct="1"/>
            <a:r>
              <a:rPr lang="en-US" dirty="0" smtClean="0">
                <a:sym typeface="Symbol" pitchFamily="18" charset="2"/>
              </a:rPr>
              <a:t>Only </a:t>
            </a:r>
            <a:r>
              <a:rPr lang="en-US" dirty="0" smtClean="0">
                <a:solidFill>
                  <a:srgbClr val="FF0000"/>
                </a:solidFill>
                <a:sym typeface="Symbol" pitchFamily="18" charset="2"/>
              </a:rPr>
              <a:t>5%</a:t>
            </a:r>
            <a:r>
              <a:rPr lang="en-US" dirty="0" smtClean="0">
                <a:sym typeface="Symbol" pitchFamily="18" charset="2"/>
              </a:rPr>
              <a:t> chance of developing hemolytic disease  in type A &amp; B infants of type O mothers, that is only of milder forms</a:t>
            </a:r>
          </a:p>
        </p:txBody>
      </p:sp>
      <p:sp>
        <p:nvSpPr>
          <p:cNvPr id="4" name="Date Placeholder 3"/>
          <p:cNvSpPr>
            <a:spLocks noGrp="1"/>
          </p:cNvSpPr>
          <p:nvPr>
            <p:ph type="dt" sz="half" idx="10"/>
          </p:nvPr>
        </p:nvSpPr>
        <p:spPr/>
        <p:txBody>
          <a:bodyPr/>
          <a:lstStyle/>
          <a:p>
            <a:fld id="{13CF49E6-7FD5-4A44-9BBD-4CDC9A689FAB}"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4</a:t>
            </a:fld>
            <a:endParaRPr lang="en-US"/>
          </a:p>
        </p:txBody>
      </p:sp>
    </p:spTree>
    <p:extLst>
      <p:ext uri="{BB962C8B-B14F-4D97-AF65-F5344CB8AC3E}">
        <p14:creationId xmlns:p14="http://schemas.microsoft.com/office/powerpoint/2010/main" val="1407516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Possible of causes</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lnSpcReduction="20000"/>
          </a:bodyPr>
          <a:lstStyle/>
          <a:p>
            <a:r>
              <a:rPr lang="en-US" b="1" dirty="0" smtClean="0">
                <a:solidFill>
                  <a:srgbClr val="002060"/>
                </a:solidFill>
                <a:effectLst>
                  <a:outerShdw blurRad="38100" dist="38100" dir="2700000" algn="tl">
                    <a:srgbClr val="000000">
                      <a:alpha val="43137"/>
                    </a:srgbClr>
                  </a:outerShdw>
                </a:effectLst>
              </a:rPr>
              <a:t>The exact cause of rupture is not known, although many conditions are associated with PROM </a:t>
            </a:r>
          </a:p>
          <a:p>
            <a:r>
              <a:rPr lang="en-US" b="1" dirty="0" smtClean="0">
                <a:solidFill>
                  <a:srgbClr val="002060"/>
                </a:solidFill>
                <a:effectLst>
                  <a:outerShdw blurRad="38100" dist="38100" dir="2700000" algn="tl">
                    <a:srgbClr val="000000">
                      <a:alpha val="43137"/>
                    </a:srgbClr>
                  </a:outerShdw>
                </a:effectLst>
              </a:rPr>
              <a:t>Maternal infection (eg, urinary tract infection, lower genital tract infection, sexually transmitted diseases)</a:t>
            </a:r>
          </a:p>
          <a:p>
            <a:r>
              <a:rPr lang="en-US" b="1" dirty="0" smtClean="0">
                <a:solidFill>
                  <a:srgbClr val="002060"/>
                </a:solidFill>
                <a:effectLst>
                  <a:outerShdw blurRad="38100" dist="38100" dir="2700000" algn="tl">
                    <a:srgbClr val="000000">
                      <a:alpha val="43137"/>
                    </a:srgbClr>
                  </a:outerShdw>
                </a:effectLst>
              </a:rPr>
              <a:t>    Intrauterine infection</a:t>
            </a:r>
          </a:p>
          <a:p>
            <a:r>
              <a:rPr lang="en-US" b="1" dirty="0" smtClean="0">
                <a:solidFill>
                  <a:srgbClr val="002060"/>
                </a:solidFill>
                <a:effectLst>
                  <a:outerShdw blurRad="38100" dist="38100" dir="2700000" algn="tl">
                    <a:srgbClr val="000000">
                      <a:alpha val="43137"/>
                    </a:srgbClr>
                  </a:outerShdw>
                </a:effectLst>
              </a:rPr>
              <a:t>    Cervical incompetency</a:t>
            </a:r>
          </a:p>
          <a:p>
            <a:r>
              <a:rPr lang="en-US" b="1" dirty="0" smtClean="0">
                <a:solidFill>
                  <a:srgbClr val="002060"/>
                </a:solidFill>
                <a:effectLst>
                  <a:outerShdw blurRad="38100" dist="38100" dir="2700000" algn="tl">
                    <a:srgbClr val="000000">
                      <a:alpha val="43137"/>
                    </a:srgbClr>
                  </a:outerShdw>
                </a:effectLst>
              </a:rPr>
              <a:t>    Hydramnios</a:t>
            </a:r>
          </a:p>
          <a:p>
            <a:r>
              <a:rPr lang="en-US" b="1" dirty="0" smtClean="0">
                <a:solidFill>
                  <a:srgbClr val="002060"/>
                </a:solidFill>
                <a:effectLst>
                  <a:outerShdw blurRad="38100" dist="38100" dir="2700000" algn="tl">
                    <a:srgbClr val="000000">
                      <a:alpha val="43137"/>
                    </a:srgbClr>
                  </a:outerShdw>
                </a:effectLst>
              </a:rPr>
              <a:t>    Decreased tensile strength of membranes</a:t>
            </a:r>
          </a:p>
          <a:p>
            <a:pPr>
              <a:buNone/>
            </a:pPr>
            <a:endParaRPr lang="en-US" b="1" dirty="0" smtClean="0">
              <a:solidFill>
                <a:srgbClr val="002060"/>
              </a:solidFill>
              <a:effectLst>
                <a:outerShdw blurRad="38100" dist="38100" dir="2700000" algn="tl">
                  <a:srgbClr val="000000">
                    <a:alpha val="43137"/>
                  </a:srgbClr>
                </a:outerShdw>
              </a:effectLst>
            </a:endParaRPr>
          </a:p>
          <a:p>
            <a:endParaRPr lang="en-US" dirty="0"/>
          </a:p>
        </p:txBody>
      </p:sp>
      <p:sp>
        <p:nvSpPr>
          <p:cNvPr id="4" name="Date Placeholder 3"/>
          <p:cNvSpPr>
            <a:spLocks noGrp="1"/>
          </p:cNvSpPr>
          <p:nvPr>
            <p:ph type="dt" sz="half" idx="10"/>
          </p:nvPr>
        </p:nvSpPr>
        <p:spPr/>
        <p:txBody>
          <a:bodyPr/>
          <a:lstStyle/>
          <a:p>
            <a:fld id="{2B9B8554-036A-48CA-99E1-0937DDEAE9FE}"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40</a:t>
            </a:fld>
            <a:endParaRPr lang="en-US"/>
          </a:p>
        </p:txBody>
      </p:sp>
    </p:spTree>
    <p:extLst>
      <p:ext uri="{BB962C8B-B14F-4D97-AF65-F5344CB8AC3E}">
        <p14:creationId xmlns:p14="http://schemas.microsoft.com/office/powerpoint/2010/main" val="21027388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Effects of PROM</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b="1" dirty="0" smtClean="0">
                <a:solidFill>
                  <a:srgbClr val="002060"/>
                </a:solidFill>
                <a:effectLst>
                  <a:outerShdw blurRad="38100" dist="38100" dir="2700000" algn="tl">
                    <a:srgbClr val="000000">
                      <a:alpha val="43137"/>
                    </a:srgbClr>
                  </a:outerShdw>
                </a:effectLst>
              </a:rPr>
              <a:t>PROM is an important cause of preterm labor, prolapse of the cord, placental abruption, and intrauterine infection. </a:t>
            </a:r>
          </a:p>
          <a:p>
            <a:r>
              <a:rPr lang="en-US" b="1" dirty="0" smtClean="0">
                <a:solidFill>
                  <a:srgbClr val="002060"/>
                </a:solidFill>
                <a:effectLst>
                  <a:outerShdw blurRad="38100" dist="38100" dir="2700000" algn="tl">
                    <a:srgbClr val="000000">
                      <a:alpha val="43137"/>
                    </a:srgbClr>
                  </a:outerShdw>
                </a:effectLst>
              </a:rPr>
              <a:t>Chorioamnionitis is an important sequele of PROM and may precede endomyometritis or puerperal sepsis</a:t>
            </a:r>
          </a:p>
          <a:p>
            <a:endParaRPr lang="en-US" dirty="0"/>
          </a:p>
        </p:txBody>
      </p:sp>
      <p:sp>
        <p:nvSpPr>
          <p:cNvPr id="4" name="Date Placeholder 3"/>
          <p:cNvSpPr>
            <a:spLocks noGrp="1"/>
          </p:cNvSpPr>
          <p:nvPr>
            <p:ph type="dt" sz="half" idx="10"/>
          </p:nvPr>
        </p:nvSpPr>
        <p:spPr/>
        <p:txBody>
          <a:bodyPr/>
          <a:lstStyle/>
          <a:p>
            <a:fld id="{34DD442E-CACE-48D2-B905-2ACB52F6A8BE}"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41</a:t>
            </a:fld>
            <a:endParaRPr lang="en-US"/>
          </a:p>
        </p:txBody>
      </p:sp>
    </p:spTree>
    <p:extLst>
      <p:ext uri="{BB962C8B-B14F-4D97-AF65-F5344CB8AC3E}">
        <p14:creationId xmlns:p14="http://schemas.microsoft.com/office/powerpoint/2010/main" val="21989142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Clinical Findings</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b="1" dirty="0" smtClean="0">
                <a:solidFill>
                  <a:srgbClr val="002060"/>
                </a:solidFill>
                <a:effectLst>
                  <a:outerShdw blurRad="38100" dist="38100" dir="2700000" algn="tl">
                    <a:srgbClr val="000000">
                      <a:alpha val="43137"/>
                    </a:srgbClr>
                  </a:outerShdw>
                </a:effectLst>
              </a:rPr>
              <a:t>1. Symptoms</a:t>
            </a:r>
          </a:p>
          <a:p>
            <a:pPr>
              <a:buNone/>
            </a:pPr>
            <a:r>
              <a:rPr lang="en-US" b="1" dirty="0" smtClean="0">
                <a:solidFill>
                  <a:srgbClr val="002060"/>
                </a:solidFill>
                <a:effectLst>
                  <a:outerShdw blurRad="38100" dist="38100" dir="2700000" algn="tl">
                    <a:srgbClr val="000000">
                      <a:alpha val="43137"/>
                    </a:srgbClr>
                  </a:outerShdw>
                </a:effectLst>
              </a:rPr>
              <a:t>Symptoms are the key to diagnosis;</a:t>
            </a:r>
          </a:p>
          <a:p>
            <a:pPr lvl="2">
              <a:buFont typeface="Wingdings" pitchFamily="2" charset="2"/>
              <a:buChar char="v"/>
            </a:pPr>
            <a:r>
              <a:rPr lang="en-US" b="1" dirty="0" smtClean="0">
                <a:solidFill>
                  <a:srgbClr val="002060"/>
                </a:solidFill>
                <a:effectLst>
                  <a:outerShdw blurRad="38100" dist="38100" dir="2700000" algn="tl">
                    <a:srgbClr val="000000">
                      <a:alpha val="43137"/>
                    </a:srgbClr>
                  </a:outerShdw>
                </a:effectLst>
              </a:rPr>
              <a:t> the patient usually reports a sudden gush of fluid or continued leakage. </a:t>
            </a:r>
          </a:p>
          <a:p>
            <a:pPr lvl="2">
              <a:buFont typeface="Wingdings" pitchFamily="2" charset="2"/>
              <a:buChar char="v"/>
            </a:pPr>
            <a:r>
              <a:rPr lang="en-US" b="1" dirty="0" smtClean="0">
                <a:solidFill>
                  <a:srgbClr val="002060"/>
                </a:solidFill>
                <a:effectLst>
                  <a:outerShdw blurRad="38100" dist="38100" dir="2700000" algn="tl">
                    <a:srgbClr val="000000">
                      <a:alpha val="43137"/>
                    </a:srgbClr>
                  </a:outerShdw>
                </a:effectLst>
              </a:rPr>
              <a:t>Additional symptoms that may be useful include the color and consistency of the fluid and the presence of  vernix or meconium, </a:t>
            </a:r>
          </a:p>
          <a:p>
            <a:pPr lvl="2">
              <a:buFont typeface="Wingdings" pitchFamily="2" charset="2"/>
              <a:buChar char="v"/>
            </a:pPr>
            <a:r>
              <a:rPr lang="en-US" b="1" dirty="0" smtClean="0">
                <a:solidFill>
                  <a:srgbClr val="002060"/>
                </a:solidFill>
                <a:effectLst>
                  <a:outerShdw blurRad="38100" dist="38100" dir="2700000" algn="tl">
                    <a:srgbClr val="000000">
                      <a:alpha val="43137"/>
                    </a:srgbClr>
                  </a:outerShdw>
                </a:effectLst>
              </a:rPr>
              <a:t>reduced size of the uterus, and increased prominence of the fetus to palpation.</a:t>
            </a:r>
          </a:p>
          <a:p>
            <a:endParaRPr lang="en-US" dirty="0"/>
          </a:p>
        </p:txBody>
      </p:sp>
      <p:sp>
        <p:nvSpPr>
          <p:cNvPr id="4" name="Date Placeholder 3"/>
          <p:cNvSpPr>
            <a:spLocks noGrp="1"/>
          </p:cNvSpPr>
          <p:nvPr>
            <p:ph type="dt" sz="half" idx="10"/>
          </p:nvPr>
        </p:nvSpPr>
        <p:spPr/>
        <p:txBody>
          <a:bodyPr/>
          <a:lstStyle/>
          <a:p>
            <a:fld id="{44F17A70-4C66-4B3A-AEDD-A08A72CB5ADF}"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42</a:t>
            </a:fld>
            <a:endParaRPr lang="en-US"/>
          </a:p>
        </p:txBody>
      </p:sp>
    </p:spTree>
    <p:extLst>
      <p:ext uri="{BB962C8B-B14F-4D97-AF65-F5344CB8AC3E}">
        <p14:creationId xmlns:p14="http://schemas.microsoft.com/office/powerpoint/2010/main" val="307421958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77500" lnSpcReduction="20000"/>
          </a:bodyPr>
          <a:lstStyle/>
          <a:p>
            <a:pPr>
              <a:buNone/>
            </a:pPr>
            <a:r>
              <a:rPr lang="en-US" b="1" dirty="0" smtClean="0">
                <a:solidFill>
                  <a:srgbClr val="002060"/>
                </a:solidFill>
                <a:effectLst>
                  <a:outerShdw blurRad="38100" dist="38100" dir="2700000" algn="tl">
                    <a:srgbClr val="000000">
                      <a:alpha val="43137"/>
                    </a:srgbClr>
                  </a:outerShdw>
                </a:effectLst>
              </a:rPr>
              <a:t>2. Sterile Speculum Examination</a:t>
            </a:r>
          </a:p>
          <a:p>
            <a:r>
              <a:rPr lang="en-US" b="1" dirty="0" smtClean="0">
                <a:solidFill>
                  <a:srgbClr val="002060"/>
                </a:solidFill>
                <a:effectLst>
                  <a:outerShdw blurRad="38100" dist="38100" dir="2700000" algn="tl">
                    <a:srgbClr val="000000">
                      <a:alpha val="43137"/>
                    </a:srgbClr>
                  </a:outerShdw>
                </a:effectLst>
              </a:rPr>
              <a:t>This examination is the key to differentiating PROM from  vaginitis, and urinary incontinence. </a:t>
            </a:r>
          </a:p>
          <a:p>
            <a:r>
              <a:rPr lang="en-US" b="1" dirty="0" smtClean="0">
                <a:solidFill>
                  <a:srgbClr val="002060"/>
                </a:solidFill>
                <a:effectLst>
                  <a:outerShdw blurRad="38100" dist="38100" dir="2700000" algn="tl">
                    <a:srgbClr val="000000">
                      <a:alpha val="43137"/>
                    </a:srgbClr>
                  </a:outerShdw>
                </a:effectLst>
              </a:rPr>
              <a:t>The examiner should look for the 3 hallmark confirmatory findings associated with PROM:</a:t>
            </a:r>
          </a:p>
          <a:p>
            <a:pPr lvl="1">
              <a:buNone/>
            </a:pPr>
            <a:r>
              <a:rPr lang="en-US" b="1" dirty="0" smtClean="0">
                <a:solidFill>
                  <a:srgbClr val="002060"/>
                </a:solidFill>
                <a:effectLst>
                  <a:outerShdw blurRad="38100" dist="38100" dir="2700000" algn="tl">
                    <a:srgbClr val="000000">
                      <a:alpha val="43137"/>
                    </a:srgbClr>
                  </a:outerShdw>
                </a:effectLst>
              </a:rPr>
              <a:t>1. Pooling—the collection of amniotic fluid in the posterior fornix. </a:t>
            </a:r>
          </a:p>
          <a:p>
            <a:pPr lvl="1">
              <a:buNone/>
            </a:pPr>
            <a:r>
              <a:rPr lang="en-US" b="1" dirty="0" smtClean="0">
                <a:solidFill>
                  <a:srgbClr val="002060"/>
                </a:solidFill>
                <a:effectLst>
                  <a:outerShdw blurRad="38100" dist="38100" dir="2700000" algn="tl">
                    <a:srgbClr val="000000">
                      <a:alpha val="43137"/>
                    </a:srgbClr>
                  </a:outerShdw>
                </a:effectLst>
              </a:rPr>
              <a:t>2. Nitrazine test—a sterile cotton-tipped swab should be used to collect fluid from the posterior fornix and apply it to Nitrazine paper. In the presence of amniotic fluid, the Nitrazine paper turns blue, demonstrating an alkaline pH (7.0–7.25). </a:t>
            </a:r>
          </a:p>
          <a:p>
            <a:pPr lvl="1">
              <a:buNone/>
            </a:pPr>
            <a:r>
              <a:rPr lang="en-US" b="1" dirty="0" smtClean="0">
                <a:solidFill>
                  <a:srgbClr val="002060"/>
                </a:solidFill>
                <a:effectLst>
                  <a:outerShdw blurRad="38100" dist="38100" dir="2700000" algn="tl">
                    <a:srgbClr val="000000">
                      <a:alpha val="43137"/>
                    </a:srgbClr>
                  </a:outerShdw>
                </a:effectLst>
              </a:rPr>
              <a:t>3. Ferning—Fluid from the posterior fornix is placed on a slide and allowed to air-dry. Amniotic fluid will form a fernlike pattern of crystallization</a:t>
            </a:r>
            <a:endParaRPr lang="en-US" b="1" dirty="0">
              <a:solidFill>
                <a:srgbClr val="00206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90AD7744-05A0-48DE-8269-91C51FC0C0C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43</a:t>
            </a:fld>
            <a:endParaRPr lang="en-US"/>
          </a:p>
        </p:txBody>
      </p:sp>
    </p:spTree>
    <p:extLst>
      <p:ext uri="{BB962C8B-B14F-4D97-AF65-F5344CB8AC3E}">
        <p14:creationId xmlns:p14="http://schemas.microsoft.com/office/powerpoint/2010/main" val="129010780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pPr>
              <a:buNone/>
            </a:pPr>
            <a:endParaRPr lang="en-US" b="1" dirty="0" smtClean="0">
              <a:solidFill>
                <a:srgbClr val="002060"/>
              </a:solidFill>
              <a:effectLst>
                <a:outerShdw blurRad="38100" dist="38100" dir="2700000" algn="tl">
                  <a:srgbClr val="000000">
                    <a:alpha val="43137"/>
                  </a:srgbClr>
                </a:outerShdw>
              </a:effectLst>
            </a:endParaRPr>
          </a:p>
          <a:p>
            <a:r>
              <a:rPr lang="en-US" b="1" dirty="0" smtClean="0">
                <a:solidFill>
                  <a:srgbClr val="002060"/>
                </a:solidFill>
                <a:effectLst>
                  <a:outerShdw blurRad="38100" dist="38100" dir="2700000" algn="tl">
                    <a:srgbClr val="000000">
                      <a:alpha val="43137"/>
                    </a:srgbClr>
                  </a:outerShdw>
                </a:effectLst>
              </a:rPr>
              <a:t>If no free fluid is found, a dry pad should be placed under the patient's perineum and observed for leakage</a:t>
            </a:r>
          </a:p>
          <a:p>
            <a:r>
              <a:rPr lang="en-US" b="1" dirty="0" smtClean="0">
                <a:solidFill>
                  <a:srgbClr val="002060"/>
                </a:solidFill>
                <a:effectLst>
                  <a:outerShdw blurRad="38100" dist="38100" dir="2700000" algn="tl">
                    <a:srgbClr val="000000">
                      <a:alpha val="43137"/>
                    </a:srgbClr>
                  </a:outerShdw>
                </a:effectLst>
              </a:rPr>
              <a:t>Ultrasound can be done</a:t>
            </a:r>
          </a:p>
        </p:txBody>
      </p:sp>
      <p:sp>
        <p:nvSpPr>
          <p:cNvPr id="4" name="Date Placeholder 3"/>
          <p:cNvSpPr>
            <a:spLocks noGrp="1"/>
          </p:cNvSpPr>
          <p:nvPr>
            <p:ph type="dt" sz="half" idx="10"/>
          </p:nvPr>
        </p:nvSpPr>
        <p:spPr/>
        <p:txBody>
          <a:bodyPr/>
          <a:lstStyle/>
          <a:p>
            <a:fld id="{7983C868-580E-46B3-B98F-95E42E07AA03}"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44</a:t>
            </a:fld>
            <a:endParaRPr lang="en-US"/>
          </a:p>
        </p:txBody>
      </p:sp>
    </p:spTree>
    <p:extLst>
      <p:ext uri="{BB962C8B-B14F-4D97-AF65-F5344CB8AC3E}">
        <p14:creationId xmlns:p14="http://schemas.microsoft.com/office/powerpoint/2010/main" val="246103933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002060"/>
                </a:solidFill>
                <a:effectLst>
                  <a:outerShdw blurRad="38100" dist="38100" dir="2700000" algn="tl">
                    <a:srgbClr val="000000">
                      <a:alpha val="43137"/>
                    </a:srgbClr>
                  </a:outerShdw>
                </a:effectLst>
              </a:rPr>
              <a:t>Natural history of PROM</a:t>
            </a:r>
            <a:r>
              <a:rPr lang="en-US" b="1" dirty="0" smtClean="0"/>
              <a:t/>
            </a:r>
            <a:br>
              <a:rPr lang="en-US" b="1" dirty="0" smtClean="0"/>
            </a:br>
            <a:endParaRPr lang="en-US" dirty="0"/>
          </a:p>
        </p:txBody>
      </p:sp>
      <p:sp>
        <p:nvSpPr>
          <p:cNvPr id="3" name="Content Placeholder 2"/>
          <p:cNvSpPr>
            <a:spLocks noGrp="1"/>
          </p:cNvSpPr>
          <p:nvPr>
            <p:ph idx="1"/>
          </p:nvPr>
        </p:nvSpPr>
        <p:spPr/>
        <p:txBody>
          <a:bodyPr>
            <a:normAutofit/>
          </a:bodyPr>
          <a:lstStyle/>
          <a:p>
            <a:r>
              <a:rPr lang="en-US" b="1" dirty="0" smtClean="0">
                <a:solidFill>
                  <a:srgbClr val="002060"/>
                </a:solidFill>
                <a:effectLst>
                  <a:outerShdw blurRad="38100" dist="38100" dir="2700000" algn="tl">
                    <a:srgbClr val="000000">
                      <a:alpha val="43137"/>
                    </a:srgbClr>
                  </a:outerShdw>
                </a:effectLst>
              </a:rPr>
              <a:t>The </a:t>
            </a:r>
            <a:r>
              <a:rPr lang="en-US" b="1" dirty="0">
                <a:solidFill>
                  <a:srgbClr val="002060"/>
                </a:solidFill>
                <a:effectLst>
                  <a:outerShdw blurRad="38100" dist="38100" dir="2700000" algn="tl">
                    <a:srgbClr val="000000">
                      <a:alpha val="43137"/>
                    </a:srgbClr>
                  </a:outerShdw>
                </a:effectLst>
              </a:rPr>
              <a:t>duration of PROM (latent period) is inversely related to the gestational age at the time </a:t>
            </a:r>
            <a:r>
              <a:rPr lang="en-US" b="1" dirty="0" smtClean="0">
                <a:solidFill>
                  <a:srgbClr val="002060"/>
                </a:solidFill>
                <a:effectLst>
                  <a:outerShdw blurRad="38100" dist="38100" dir="2700000" algn="tl">
                    <a:srgbClr val="000000">
                      <a:alpha val="43137"/>
                    </a:srgbClr>
                  </a:outerShdw>
                </a:effectLst>
              </a:rPr>
              <a:t>of rupture </a:t>
            </a:r>
            <a:r>
              <a:rPr lang="en-US" b="1" dirty="0">
                <a:solidFill>
                  <a:srgbClr val="002060"/>
                </a:solidFill>
                <a:effectLst>
                  <a:outerShdw blurRad="38100" dist="38100" dir="2700000" algn="tl">
                    <a:srgbClr val="000000">
                      <a:alpha val="43137"/>
                    </a:srgbClr>
                  </a:outerShdw>
                </a:effectLst>
              </a:rPr>
              <a:t>of </a:t>
            </a:r>
            <a:r>
              <a:rPr lang="en-US" b="1" dirty="0" smtClean="0">
                <a:solidFill>
                  <a:srgbClr val="002060"/>
                </a:solidFill>
                <a:effectLst>
                  <a:outerShdw blurRad="38100" dist="38100" dir="2700000" algn="tl">
                    <a:srgbClr val="000000">
                      <a:alpha val="43137"/>
                    </a:srgbClr>
                  </a:outerShdw>
                </a:effectLst>
              </a:rPr>
              <a:t>membranes</a:t>
            </a:r>
            <a:endParaRPr lang="en-US" b="1" dirty="0">
              <a:solidFill>
                <a:srgbClr val="002060"/>
              </a:solidFill>
              <a:effectLst>
                <a:outerShdw blurRad="38100" dist="38100" dir="2700000" algn="tl">
                  <a:srgbClr val="000000">
                    <a:alpha val="43137"/>
                  </a:srgbClr>
                </a:outerShdw>
              </a:effectLst>
            </a:endParaRPr>
          </a:p>
          <a:p>
            <a:pPr>
              <a:buNone/>
            </a:pPr>
            <a:r>
              <a:rPr lang="en-US" b="1" dirty="0">
                <a:solidFill>
                  <a:srgbClr val="002060"/>
                </a:solidFill>
                <a:effectLst>
                  <a:outerShdw blurRad="38100" dist="38100" dir="2700000" algn="tl">
                    <a:srgbClr val="000000">
                      <a:alpha val="43137"/>
                    </a:srgbClr>
                  </a:outerShdw>
                </a:effectLst>
              </a:rPr>
              <a:t>• &lt;26wks GA: - 30-40% gain at least 1 week and 20% gain at least&gt; </a:t>
            </a:r>
            <a:r>
              <a:rPr lang="en-US" b="1" dirty="0" smtClean="0">
                <a:solidFill>
                  <a:srgbClr val="002060"/>
                </a:solidFill>
                <a:effectLst>
                  <a:outerShdw blurRad="38100" dist="38100" dir="2700000" algn="tl">
                    <a:srgbClr val="000000">
                      <a:alpha val="43137"/>
                    </a:srgbClr>
                  </a:outerShdw>
                </a:effectLst>
              </a:rPr>
              <a:t>4weeks</a:t>
            </a:r>
            <a:endParaRPr lang="en-US" b="1" dirty="0">
              <a:solidFill>
                <a:srgbClr val="002060"/>
              </a:solidFill>
              <a:effectLst>
                <a:outerShdw blurRad="38100" dist="38100" dir="2700000" algn="tl">
                  <a:srgbClr val="000000">
                    <a:alpha val="43137"/>
                  </a:srgbClr>
                </a:outerShdw>
              </a:effectLst>
            </a:endParaRPr>
          </a:p>
          <a:p>
            <a:pPr>
              <a:buNone/>
            </a:pPr>
            <a:r>
              <a:rPr lang="en-US" b="1" dirty="0">
                <a:solidFill>
                  <a:srgbClr val="002060"/>
                </a:solidFill>
                <a:effectLst>
                  <a:outerShdw blurRad="38100" dist="38100" dir="2700000" algn="tl">
                    <a:srgbClr val="000000">
                      <a:alpha val="43137"/>
                    </a:srgbClr>
                  </a:outerShdw>
                </a:effectLst>
              </a:rPr>
              <a:t>• At term: - 80% go into labor within 24hrs of rupture of membrane</a:t>
            </a:r>
          </a:p>
        </p:txBody>
      </p:sp>
      <p:sp>
        <p:nvSpPr>
          <p:cNvPr id="4" name="Date Placeholder 3"/>
          <p:cNvSpPr>
            <a:spLocks noGrp="1"/>
          </p:cNvSpPr>
          <p:nvPr>
            <p:ph type="dt" sz="half" idx="10"/>
          </p:nvPr>
        </p:nvSpPr>
        <p:spPr/>
        <p:txBody>
          <a:bodyPr/>
          <a:lstStyle/>
          <a:p>
            <a:fld id="{D928C809-6BEE-474F-94C1-E8663F3EA71B}"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45</a:t>
            </a:fld>
            <a:endParaRPr lang="en-US"/>
          </a:p>
        </p:txBody>
      </p:sp>
    </p:spTree>
    <p:extLst>
      <p:ext uri="{BB962C8B-B14F-4D97-AF65-F5344CB8AC3E}">
        <p14:creationId xmlns:p14="http://schemas.microsoft.com/office/powerpoint/2010/main" val="24053338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002060"/>
                </a:solidFill>
                <a:effectLst>
                  <a:outerShdw blurRad="38100" dist="38100" dir="2700000" algn="tl">
                    <a:srgbClr val="000000">
                      <a:alpha val="43137"/>
                    </a:srgbClr>
                  </a:outerShdw>
                </a:effectLst>
              </a:rPr>
              <a:t>Management of PROM</a:t>
            </a:r>
          </a:p>
        </p:txBody>
      </p:sp>
      <p:sp>
        <p:nvSpPr>
          <p:cNvPr id="3" name="Content Placeholder 2"/>
          <p:cNvSpPr>
            <a:spLocks noGrp="1"/>
          </p:cNvSpPr>
          <p:nvPr>
            <p:ph idx="1"/>
          </p:nvPr>
        </p:nvSpPr>
        <p:spPr/>
        <p:txBody>
          <a:bodyPr>
            <a:normAutofit lnSpcReduction="10000"/>
          </a:bodyPr>
          <a:lstStyle/>
          <a:p>
            <a:r>
              <a:rPr lang="en-US" b="1" dirty="0">
                <a:solidFill>
                  <a:srgbClr val="002060"/>
                </a:solidFill>
                <a:effectLst>
                  <a:outerShdw blurRad="38100" dist="38100" dir="2700000" algn="tl">
                    <a:srgbClr val="000000">
                      <a:alpha val="43137"/>
                    </a:srgbClr>
                  </a:outerShdw>
                </a:effectLst>
              </a:rPr>
              <a:t>General Management</a:t>
            </a:r>
          </a:p>
          <a:p>
            <a:pPr>
              <a:buNone/>
            </a:pPr>
            <a:r>
              <a:rPr lang="en-US" dirty="0">
                <a:solidFill>
                  <a:srgbClr val="002060"/>
                </a:solidFill>
                <a:effectLst>
                  <a:outerShdw blurRad="38100" dist="38100" dir="2700000" algn="tl">
                    <a:srgbClr val="000000">
                      <a:alpha val="43137"/>
                    </a:srgbClr>
                  </a:outerShdw>
                </a:effectLst>
              </a:rPr>
              <a:t>• Confirm the </a:t>
            </a:r>
            <a:r>
              <a:rPr lang="en-US" dirty="0" smtClean="0">
                <a:solidFill>
                  <a:srgbClr val="002060"/>
                </a:solidFill>
                <a:effectLst>
                  <a:outerShdw blurRad="38100" dist="38100" dir="2700000" algn="tl">
                    <a:srgbClr val="000000">
                      <a:alpha val="43137"/>
                    </a:srgbClr>
                  </a:outerShdw>
                </a:effectLst>
              </a:rPr>
              <a:t>diagnosis</a:t>
            </a:r>
            <a:endParaRPr lang="en-US" dirty="0">
              <a:solidFill>
                <a:srgbClr val="002060"/>
              </a:solidFill>
              <a:effectLst>
                <a:outerShdw blurRad="38100" dist="38100" dir="2700000" algn="tl">
                  <a:srgbClr val="000000">
                    <a:alpha val="43137"/>
                  </a:srgbClr>
                </a:outerShdw>
              </a:effectLst>
            </a:endParaRPr>
          </a:p>
          <a:p>
            <a:pPr>
              <a:buNone/>
            </a:pPr>
            <a:r>
              <a:rPr lang="en-US" dirty="0">
                <a:solidFill>
                  <a:srgbClr val="002060"/>
                </a:solidFill>
                <a:effectLst>
                  <a:outerShdw blurRad="38100" dist="38100" dir="2700000" algn="tl">
                    <a:srgbClr val="000000">
                      <a:alpha val="43137"/>
                    </a:srgbClr>
                  </a:outerShdw>
                </a:effectLst>
              </a:rPr>
              <a:t>• Assess -maternal &amp; fetal well being &amp; check for signs of labor</a:t>
            </a:r>
          </a:p>
          <a:p>
            <a:pPr>
              <a:buNone/>
            </a:pPr>
            <a:r>
              <a:rPr lang="en-US" dirty="0">
                <a:solidFill>
                  <a:srgbClr val="002060"/>
                </a:solidFill>
                <a:effectLst>
                  <a:outerShdw blurRad="38100" dist="38100" dir="2700000" algn="tl">
                    <a:srgbClr val="000000">
                      <a:alpha val="43137"/>
                    </a:srgbClr>
                  </a:outerShdw>
                </a:effectLst>
              </a:rPr>
              <a:t>• Determine gestation age form the last normal menstrual period, milestones </a:t>
            </a:r>
            <a:r>
              <a:rPr lang="en-US" dirty="0" smtClean="0">
                <a:solidFill>
                  <a:srgbClr val="002060"/>
                </a:solidFill>
                <a:effectLst>
                  <a:outerShdw blurRad="38100" dist="38100" dir="2700000" algn="tl">
                    <a:srgbClr val="000000">
                      <a:alpha val="43137"/>
                    </a:srgbClr>
                  </a:outerShdw>
                </a:effectLst>
              </a:rPr>
              <a:t>of pregnancy </a:t>
            </a:r>
            <a:r>
              <a:rPr lang="en-US" dirty="0">
                <a:solidFill>
                  <a:srgbClr val="002060"/>
                </a:solidFill>
                <a:effectLst>
                  <a:outerShdw blurRad="38100" dist="38100" dir="2700000" algn="tl">
                    <a:srgbClr val="000000">
                      <a:alpha val="43137"/>
                    </a:srgbClr>
                  </a:outerShdw>
                </a:effectLst>
              </a:rPr>
              <a:t>or </a:t>
            </a:r>
            <a:r>
              <a:rPr lang="en-US" dirty="0" smtClean="0">
                <a:solidFill>
                  <a:srgbClr val="002060"/>
                </a:solidFill>
                <a:effectLst>
                  <a:outerShdw blurRad="38100" dist="38100" dir="2700000" algn="tl">
                    <a:srgbClr val="000000">
                      <a:alpha val="43137"/>
                    </a:srgbClr>
                  </a:outerShdw>
                </a:effectLst>
              </a:rPr>
              <a:t>ultrasound</a:t>
            </a:r>
            <a:endParaRPr lang="en-US" dirty="0">
              <a:solidFill>
                <a:srgbClr val="002060"/>
              </a:solidFill>
              <a:effectLst>
                <a:outerShdw blurRad="38100" dist="38100" dir="2700000" algn="tl">
                  <a:srgbClr val="000000">
                    <a:alpha val="43137"/>
                  </a:srgbClr>
                </a:outerShdw>
              </a:effectLst>
            </a:endParaRPr>
          </a:p>
          <a:p>
            <a:pPr>
              <a:buNone/>
            </a:pPr>
            <a:r>
              <a:rPr lang="en-US" dirty="0">
                <a:solidFill>
                  <a:srgbClr val="002060"/>
                </a:solidFill>
                <a:effectLst>
                  <a:outerShdw blurRad="38100" dist="38100" dir="2700000" algn="tl">
                    <a:srgbClr val="000000">
                      <a:alpha val="43137"/>
                    </a:srgbClr>
                  </a:outerShdw>
                </a:effectLst>
              </a:rPr>
              <a:t>• Determine cervical status- by sterile speculum examination (avoid </a:t>
            </a:r>
            <a:r>
              <a:rPr lang="en-US" dirty="0" smtClean="0">
                <a:solidFill>
                  <a:srgbClr val="002060"/>
                </a:solidFill>
                <a:effectLst>
                  <a:outerShdw blurRad="38100" dist="38100" dir="2700000" algn="tl">
                    <a:srgbClr val="000000">
                      <a:alpha val="43137"/>
                    </a:srgbClr>
                  </a:outerShdw>
                </a:effectLst>
              </a:rPr>
              <a:t>digital examination</a:t>
            </a:r>
            <a:r>
              <a:rPr lang="en-US" dirty="0">
                <a:solidFill>
                  <a:srgbClr val="002060"/>
                </a:solidFill>
                <a:effectLst>
                  <a:outerShdw blurRad="38100" dist="38100" dir="2700000" algn="tl">
                    <a:srgbClr val="000000">
                      <a:alpha val="43137"/>
                    </a:srgbClr>
                  </a:outerShdw>
                </a:effectLst>
              </a:rPr>
              <a:t>)</a:t>
            </a:r>
          </a:p>
        </p:txBody>
      </p:sp>
      <p:sp>
        <p:nvSpPr>
          <p:cNvPr id="4" name="Date Placeholder 3"/>
          <p:cNvSpPr>
            <a:spLocks noGrp="1"/>
          </p:cNvSpPr>
          <p:nvPr>
            <p:ph type="dt" sz="half" idx="10"/>
          </p:nvPr>
        </p:nvSpPr>
        <p:spPr/>
        <p:txBody>
          <a:bodyPr/>
          <a:lstStyle/>
          <a:p>
            <a:fld id="{878E8E46-B73E-4D37-87EF-AFC12E220083}"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46</a:t>
            </a:fld>
            <a:endParaRPr lang="en-US"/>
          </a:p>
        </p:txBody>
      </p:sp>
    </p:spTree>
    <p:extLst>
      <p:ext uri="{BB962C8B-B14F-4D97-AF65-F5344CB8AC3E}">
        <p14:creationId xmlns:p14="http://schemas.microsoft.com/office/powerpoint/2010/main" val="374321228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b="1" dirty="0">
                <a:solidFill>
                  <a:srgbClr val="002060"/>
                </a:solidFill>
                <a:effectLst>
                  <a:outerShdw blurRad="38100" dist="38100" dir="2700000" algn="tl">
                    <a:srgbClr val="000000">
                      <a:alpha val="43137"/>
                    </a:srgbClr>
                  </a:outerShdw>
                </a:effectLst>
              </a:rPr>
              <a:t>Check for signs of intra-amniotic infection (chorioamnionitis) including</a:t>
            </a:r>
          </a:p>
          <a:p>
            <a:pPr lvl="1"/>
            <a:r>
              <a:rPr lang="en-US" dirty="0"/>
              <a:t>• </a:t>
            </a:r>
            <a:r>
              <a:rPr lang="en-US" b="1" dirty="0">
                <a:solidFill>
                  <a:srgbClr val="002060"/>
                </a:solidFill>
                <a:effectLst>
                  <a:outerShdw blurRad="38100" dist="38100" dir="2700000" algn="tl">
                    <a:srgbClr val="000000">
                      <a:alpha val="43137"/>
                    </a:srgbClr>
                  </a:outerShdw>
                </a:effectLst>
              </a:rPr>
              <a:t>Maternal </a:t>
            </a:r>
            <a:r>
              <a:rPr lang="en-US" b="1" dirty="0" smtClean="0">
                <a:solidFill>
                  <a:srgbClr val="002060"/>
                </a:solidFill>
                <a:effectLst>
                  <a:outerShdw blurRad="38100" dist="38100" dir="2700000" algn="tl">
                    <a:srgbClr val="000000">
                      <a:alpha val="43137"/>
                    </a:srgbClr>
                  </a:outerShdw>
                </a:effectLst>
              </a:rPr>
              <a:t>fever &amp; tacycardia</a:t>
            </a:r>
            <a:endParaRPr lang="en-US" b="1" dirty="0">
              <a:solidFill>
                <a:srgbClr val="002060"/>
              </a:solidFill>
              <a:effectLst>
                <a:outerShdw blurRad="38100" dist="38100" dir="2700000" algn="tl">
                  <a:srgbClr val="000000">
                    <a:alpha val="43137"/>
                  </a:srgbClr>
                </a:outerShdw>
              </a:effectLst>
            </a:endParaRPr>
          </a:p>
          <a:p>
            <a:pPr lvl="1"/>
            <a:r>
              <a:rPr lang="en-US" b="1" dirty="0">
                <a:solidFill>
                  <a:srgbClr val="002060"/>
                </a:solidFill>
                <a:effectLst>
                  <a:outerShdw blurRad="38100" dist="38100" dir="2700000" algn="tl">
                    <a:srgbClr val="000000">
                      <a:alpha val="43137"/>
                    </a:srgbClr>
                  </a:outerShdw>
                </a:effectLst>
              </a:rPr>
              <a:t>• Fetal tachycardia </a:t>
            </a:r>
            <a:r>
              <a:rPr lang="en-US" b="1" dirty="0" smtClean="0">
                <a:solidFill>
                  <a:srgbClr val="002060"/>
                </a:solidFill>
                <a:effectLst>
                  <a:outerShdw blurRad="38100" dist="38100" dir="2700000" algn="tl">
                    <a:srgbClr val="000000">
                      <a:alpha val="43137"/>
                    </a:srgbClr>
                  </a:outerShdw>
                </a:effectLst>
              </a:rPr>
              <a:t>(</a:t>
            </a:r>
            <a:r>
              <a:rPr lang="en-US" b="1" dirty="0">
                <a:solidFill>
                  <a:srgbClr val="002060"/>
                </a:solidFill>
                <a:effectLst>
                  <a:outerShdw blurRad="38100" dist="38100" dir="2700000" algn="tl">
                    <a:srgbClr val="000000">
                      <a:alpha val="43137"/>
                    </a:srgbClr>
                  </a:outerShdw>
                </a:effectLst>
              </a:rPr>
              <a:t>FHB &gt; 160 beats per minutes)</a:t>
            </a:r>
          </a:p>
          <a:p>
            <a:pPr lvl="1"/>
            <a:r>
              <a:rPr lang="en-US" b="1" dirty="0">
                <a:solidFill>
                  <a:srgbClr val="002060"/>
                </a:solidFill>
                <a:effectLst>
                  <a:outerShdw blurRad="38100" dist="38100" dir="2700000" algn="tl">
                    <a:srgbClr val="000000">
                      <a:alpha val="43137"/>
                    </a:srgbClr>
                  </a:outerShdw>
                </a:effectLst>
              </a:rPr>
              <a:t>• Tender uterus</a:t>
            </a:r>
          </a:p>
          <a:p>
            <a:pPr lvl="1"/>
            <a:r>
              <a:rPr lang="en-US" b="1" dirty="0">
                <a:solidFill>
                  <a:srgbClr val="002060"/>
                </a:solidFill>
                <a:effectLst>
                  <a:outerShdw blurRad="38100" dist="38100" dir="2700000" algn="tl">
                    <a:srgbClr val="000000">
                      <a:alpha val="43137"/>
                    </a:srgbClr>
                  </a:outerShdw>
                </a:effectLst>
              </a:rPr>
              <a:t>• </a:t>
            </a:r>
            <a:r>
              <a:rPr lang="en-US" b="1" dirty="0" smtClean="0">
                <a:solidFill>
                  <a:srgbClr val="002060"/>
                </a:solidFill>
                <a:effectLst>
                  <a:outerShdw blurRad="38100" dist="38100" dir="2700000" algn="tl">
                    <a:srgbClr val="000000">
                      <a:alpha val="43137"/>
                    </a:srgbClr>
                  </a:outerShdw>
                </a:effectLst>
              </a:rPr>
              <a:t>offensive </a:t>
            </a:r>
            <a:r>
              <a:rPr lang="en-US" b="1" dirty="0">
                <a:solidFill>
                  <a:srgbClr val="002060"/>
                </a:solidFill>
                <a:effectLst>
                  <a:outerShdw blurRad="38100" dist="38100" dir="2700000" algn="tl">
                    <a:srgbClr val="000000">
                      <a:alpha val="43137"/>
                    </a:srgbClr>
                  </a:outerShdw>
                </a:effectLst>
              </a:rPr>
              <a:t>cervical discharge</a:t>
            </a:r>
          </a:p>
          <a:p>
            <a:pPr lvl="1"/>
            <a:r>
              <a:rPr lang="en-US" b="1" dirty="0">
                <a:solidFill>
                  <a:srgbClr val="002060"/>
                </a:solidFill>
                <a:effectLst>
                  <a:outerShdw blurRad="38100" dist="38100" dir="2700000" algn="tl">
                    <a:srgbClr val="000000">
                      <a:alpha val="43137"/>
                    </a:srgbClr>
                  </a:outerShdw>
                </a:effectLst>
              </a:rPr>
              <a:t>• Leukocytosis </a:t>
            </a:r>
            <a:r>
              <a:rPr lang="en-US" b="1" dirty="0" smtClean="0">
                <a:solidFill>
                  <a:srgbClr val="002060"/>
                </a:solidFill>
                <a:effectLst>
                  <a:outerShdw blurRad="38100" dist="38100" dir="2700000" algn="tl">
                    <a:srgbClr val="000000">
                      <a:alpha val="43137"/>
                    </a:srgbClr>
                  </a:outerShdw>
                </a:effectLst>
              </a:rPr>
              <a:t>(increase WBC count)</a:t>
            </a:r>
            <a:endParaRPr lang="en-US" b="1" dirty="0">
              <a:solidFill>
                <a:srgbClr val="00206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12BFA13A-DDE3-40AE-B0C7-8E75CD7FA087}"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47</a:t>
            </a:fld>
            <a:endParaRPr lang="en-US"/>
          </a:p>
        </p:txBody>
      </p:sp>
    </p:spTree>
    <p:extLst>
      <p:ext uri="{BB962C8B-B14F-4D97-AF65-F5344CB8AC3E}">
        <p14:creationId xmlns:p14="http://schemas.microsoft.com/office/powerpoint/2010/main" val="2773190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rPr>
              <a:t>Management</a:t>
            </a:r>
            <a:endParaRPr lang="en-US" b="1" dirty="0">
              <a:solidFill>
                <a:srgbClr val="002060"/>
              </a:solidFill>
            </a:endParaRPr>
          </a:p>
        </p:txBody>
      </p:sp>
      <p:sp>
        <p:nvSpPr>
          <p:cNvPr id="3" name="Content Placeholder 2"/>
          <p:cNvSpPr>
            <a:spLocks noGrp="1"/>
          </p:cNvSpPr>
          <p:nvPr>
            <p:ph idx="1"/>
          </p:nvPr>
        </p:nvSpPr>
        <p:spPr/>
        <p:txBody>
          <a:bodyPr/>
          <a:lstStyle/>
          <a:p>
            <a:r>
              <a:rPr lang="en-US" b="1" dirty="0" smtClean="0">
                <a:solidFill>
                  <a:srgbClr val="002060"/>
                </a:solidFill>
              </a:rPr>
              <a:t>Depends on</a:t>
            </a:r>
          </a:p>
          <a:p>
            <a:pPr lvl="1"/>
            <a:r>
              <a:rPr lang="en-US" b="1" dirty="0" smtClean="0">
                <a:solidFill>
                  <a:srgbClr val="002060"/>
                </a:solidFill>
              </a:rPr>
              <a:t>Maternal condition-presence or absence of chorioamnionitis</a:t>
            </a:r>
          </a:p>
          <a:p>
            <a:pPr lvl="1"/>
            <a:r>
              <a:rPr lang="en-US" b="1" dirty="0" smtClean="0">
                <a:solidFill>
                  <a:srgbClr val="002060"/>
                </a:solidFill>
              </a:rPr>
              <a:t>Fetal condition</a:t>
            </a:r>
          </a:p>
          <a:p>
            <a:pPr lvl="1"/>
            <a:r>
              <a:rPr lang="en-US" b="1" dirty="0" smtClean="0">
                <a:solidFill>
                  <a:srgbClr val="002060"/>
                </a:solidFill>
              </a:rPr>
              <a:t>Gestational age</a:t>
            </a:r>
            <a:endParaRPr lang="en-US" b="1" dirty="0">
              <a:solidFill>
                <a:srgbClr val="002060"/>
              </a:solidFill>
            </a:endParaRPr>
          </a:p>
        </p:txBody>
      </p:sp>
      <p:sp>
        <p:nvSpPr>
          <p:cNvPr id="4" name="Date Placeholder 3"/>
          <p:cNvSpPr>
            <a:spLocks noGrp="1"/>
          </p:cNvSpPr>
          <p:nvPr>
            <p:ph type="dt" sz="half" idx="10"/>
          </p:nvPr>
        </p:nvSpPr>
        <p:spPr/>
        <p:txBody>
          <a:bodyPr/>
          <a:lstStyle/>
          <a:p>
            <a:fld id="{613308E1-4A42-4800-9E68-9FD069064537}"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48</a:t>
            </a:fld>
            <a:endParaRPr lang="en-US"/>
          </a:p>
        </p:txBody>
      </p:sp>
    </p:spTree>
    <p:extLst>
      <p:ext uri="{BB962C8B-B14F-4D97-AF65-F5344CB8AC3E}">
        <p14:creationId xmlns:p14="http://schemas.microsoft.com/office/powerpoint/2010/main" val="15099901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fontScale="92500" lnSpcReduction="10000"/>
          </a:bodyPr>
          <a:lstStyle/>
          <a:p>
            <a:r>
              <a:rPr lang="en-US" b="1" dirty="0">
                <a:solidFill>
                  <a:srgbClr val="002060"/>
                </a:solidFill>
                <a:effectLst>
                  <a:outerShdw blurRad="38100" dist="38100" dir="2700000" algn="tl">
                    <a:srgbClr val="000000">
                      <a:alpha val="43137"/>
                    </a:srgbClr>
                  </a:outerShdw>
                </a:effectLst>
              </a:rPr>
              <a:t>If there are signs of uterine infection at any time during the pregnancy, Manage </a:t>
            </a:r>
            <a:r>
              <a:rPr lang="en-US" b="1" dirty="0" smtClean="0">
                <a:solidFill>
                  <a:srgbClr val="002060"/>
                </a:solidFill>
                <a:effectLst>
                  <a:outerShdw blurRad="38100" dist="38100" dir="2700000" algn="tl">
                    <a:srgbClr val="000000">
                      <a:alpha val="43137"/>
                    </a:srgbClr>
                  </a:outerShdw>
                </a:effectLst>
              </a:rPr>
              <a:t>as chorioamnionitis</a:t>
            </a:r>
            <a:r>
              <a:rPr lang="en-US" b="1" dirty="0">
                <a:solidFill>
                  <a:srgbClr val="002060"/>
                </a:solidFill>
                <a:effectLst>
                  <a:outerShdw blurRad="38100" dist="38100" dir="2700000" algn="tl">
                    <a:srgbClr val="000000">
                      <a:alpha val="43137"/>
                    </a:srgbClr>
                  </a:outerShdw>
                </a:effectLst>
              </a:rPr>
              <a:t>:</a:t>
            </a:r>
          </a:p>
          <a:p>
            <a:r>
              <a:rPr lang="en-US" b="1" dirty="0" smtClean="0">
                <a:solidFill>
                  <a:srgbClr val="002060"/>
                </a:solidFill>
                <a:effectLst>
                  <a:outerShdw blurRad="38100" dist="38100" dir="2700000" algn="tl">
                    <a:srgbClr val="000000">
                      <a:alpha val="43137"/>
                    </a:srgbClr>
                  </a:outerShdw>
                </a:effectLst>
              </a:rPr>
              <a:t> </a:t>
            </a:r>
            <a:r>
              <a:rPr lang="en-US" b="1" dirty="0">
                <a:solidFill>
                  <a:srgbClr val="002060"/>
                </a:solidFill>
                <a:effectLst>
                  <a:outerShdw blurRad="38100" dist="38100" dir="2700000" algn="tl">
                    <a:srgbClr val="000000">
                      <a:alpha val="43137"/>
                    </a:srgbClr>
                  </a:outerShdw>
                </a:effectLst>
              </a:rPr>
              <a:t>Start treatment with broad-spectrum, high dose. IV </a:t>
            </a:r>
            <a:r>
              <a:rPr lang="en-US" b="1" dirty="0" smtClean="0">
                <a:solidFill>
                  <a:srgbClr val="002060"/>
                </a:solidFill>
                <a:effectLst>
                  <a:outerShdw blurRad="38100" dist="38100" dir="2700000" algn="tl">
                    <a:srgbClr val="000000">
                      <a:alpha val="43137"/>
                    </a:srgbClr>
                  </a:outerShdw>
                </a:effectLst>
              </a:rPr>
              <a:t>antibiotics</a:t>
            </a:r>
          </a:p>
          <a:p>
            <a:r>
              <a:rPr lang="en-US" b="1" dirty="0" smtClean="0">
                <a:solidFill>
                  <a:srgbClr val="002060"/>
                </a:solidFill>
                <a:effectLst>
                  <a:outerShdw blurRad="38100" dist="38100" dir="2700000" algn="tl">
                    <a:srgbClr val="000000">
                      <a:alpha val="43137"/>
                    </a:srgbClr>
                  </a:outerShdw>
                </a:effectLst>
              </a:rPr>
              <a:t>Induce labor &amp; expedite delivery, without any delay despite the GA; consider cesarean section only if abnormal labor occur.</a:t>
            </a:r>
          </a:p>
          <a:p>
            <a:pPr>
              <a:buNone/>
            </a:pPr>
            <a:r>
              <a:rPr lang="en-US" b="1" dirty="0" smtClean="0">
                <a:solidFill>
                  <a:srgbClr val="002060"/>
                </a:solidFill>
                <a:effectLst>
                  <a:outerShdw blurRad="38100" dist="38100" dir="2700000" algn="tl">
                    <a:srgbClr val="000000">
                      <a:alpha val="43137"/>
                    </a:srgbClr>
                  </a:outerShdw>
                </a:effectLst>
              </a:rPr>
              <a:t>Continue antibiotics post partum, at least for 24hrs after the mother becomes non febrile</a:t>
            </a:r>
          </a:p>
          <a:p>
            <a:endParaRPr lang="en-US" b="1" dirty="0">
              <a:solidFill>
                <a:srgbClr val="00206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D06ED6ED-C159-4D2F-A5C1-CDC937B41066}"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49</a:t>
            </a:fld>
            <a:endParaRPr lang="en-US"/>
          </a:p>
        </p:txBody>
      </p:sp>
    </p:spTree>
    <p:extLst>
      <p:ext uri="{BB962C8B-B14F-4D97-AF65-F5344CB8AC3E}">
        <p14:creationId xmlns:p14="http://schemas.microsoft.com/office/powerpoint/2010/main" val="110756481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228600"/>
            <a:ext cx="6172200" cy="563562"/>
          </a:xfrm>
        </p:spPr>
        <p:txBody>
          <a:bodyPr>
            <a:normAutofit fontScale="90000"/>
          </a:bodyPr>
          <a:lstStyle/>
          <a:p>
            <a:r>
              <a:rPr lang="en-US" sz="5300" b="1" dirty="0" err="1" smtClean="0">
                <a:solidFill>
                  <a:srgbClr val="FF0000"/>
                </a:solidFill>
              </a:rPr>
              <a:t>Con’t</a:t>
            </a:r>
            <a:endParaRPr lang="en-US" b="1" dirty="0">
              <a:solidFill>
                <a:srgbClr val="FF0000"/>
              </a:solidFill>
            </a:endParaRPr>
          </a:p>
        </p:txBody>
      </p:sp>
      <p:sp>
        <p:nvSpPr>
          <p:cNvPr id="3" name="Content Placeholder 2"/>
          <p:cNvSpPr>
            <a:spLocks noGrp="1"/>
          </p:cNvSpPr>
          <p:nvPr>
            <p:ph sz="quarter" idx="1"/>
          </p:nvPr>
        </p:nvSpPr>
        <p:spPr>
          <a:xfrm>
            <a:off x="304800" y="838202"/>
            <a:ext cx="8534400" cy="5333998"/>
          </a:xfrm>
        </p:spPr>
        <p:txBody>
          <a:bodyPr>
            <a:normAutofit/>
          </a:bodyPr>
          <a:lstStyle/>
          <a:p>
            <a:r>
              <a:rPr lang="en-US" dirty="0"/>
              <a:t>Newly discovered property of serum is </a:t>
            </a:r>
            <a:r>
              <a:rPr lang="en-US" dirty="0">
                <a:solidFill>
                  <a:srgbClr val="FF0000"/>
                </a:solidFill>
              </a:rPr>
              <a:t>Rh factor </a:t>
            </a:r>
            <a:r>
              <a:rPr lang="en-US" dirty="0"/>
              <a:t>( ab directed against </a:t>
            </a:r>
            <a:r>
              <a:rPr lang="en-US" b="1" dirty="0">
                <a:solidFill>
                  <a:srgbClr val="FF0000"/>
                </a:solidFill>
              </a:rPr>
              <a:t>RBC</a:t>
            </a:r>
            <a:r>
              <a:rPr lang="en-US" dirty="0"/>
              <a:t>  surface Ag</a:t>
            </a:r>
          </a:p>
          <a:p>
            <a:r>
              <a:rPr lang="en-US" b="1" dirty="0"/>
              <a:t>85% </a:t>
            </a:r>
            <a:r>
              <a:rPr lang="en-US" dirty="0"/>
              <a:t>of Individuals with agglutinated RBs classified as </a:t>
            </a:r>
            <a:r>
              <a:rPr lang="en-US" dirty="0">
                <a:solidFill>
                  <a:srgbClr val="FF0000"/>
                </a:solidFill>
              </a:rPr>
              <a:t>Rh </a:t>
            </a:r>
          </a:p>
          <a:p>
            <a:pPr>
              <a:buNone/>
            </a:pPr>
            <a:r>
              <a:rPr lang="en-US" dirty="0">
                <a:solidFill>
                  <a:srgbClr val="FF0000"/>
                </a:solidFill>
              </a:rPr>
              <a:t>       (rhesus) +ve</a:t>
            </a:r>
          </a:p>
          <a:p>
            <a:r>
              <a:rPr lang="en-US" b="1" dirty="0"/>
              <a:t>15% </a:t>
            </a:r>
            <a:r>
              <a:rPr lang="en-US" dirty="0"/>
              <a:t>of the population whose cells didn’t react=Rh –ve remains the leading cause of fetal/neonatal death</a:t>
            </a:r>
          </a:p>
        </p:txBody>
      </p:sp>
      <p:sp>
        <p:nvSpPr>
          <p:cNvPr id="4" name="Date Placeholder 3"/>
          <p:cNvSpPr>
            <a:spLocks noGrp="1"/>
          </p:cNvSpPr>
          <p:nvPr>
            <p:ph type="dt" sz="half" idx="10"/>
          </p:nvPr>
        </p:nvSpPr>
        <p:spPr/>
        <p:txBody>
          <a:bodyPr/>
          <a:lstStyle/>
          <a:p>
            <a:fld id="{8498E63C-1619-46C3-8842-B218CBB5A789}"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5</a:t>
            </a:fld>
            <a:endParaRPr lang="en-US"/>
          </a:p>
        </p:txBody>
      </p:sp>
    </p:spTree>
    <p:extLst>
      <p:ext uri="{BB962C8B-B14F-4D97-AF65-F5344CB8AC3E}">
        <p14:creationId xmlns:p14="http://schemas.microsoft.com/office/powerpoint/2010/main" val="34364087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b="1" dirty="0">
                <a:solidFill>
                  <a:srgbClr val="002060"/>
                </a:solidFill>
                <a:effectLst>
                  <a:outerShdw blurRad="38100" dist="38100" dir="2700000" algn="tl">
                    <a:srgbClr val="000000">
                      <a:alpha val="43137"/>
                    </a:srgbClr>
                  </a:outerShdw>
                </a:effectLst>
              </a:rPr>
              <a:t>Management of Term PROM (&gt;37wks GA</a:t>
            </a:r>
            <a:r>
              <a:rPr lang="en-US" b="1" dirty="0" smtClean="0">
                <a:solidFill>
                  <a:srgbClr val="002060"/>
                </a:solidFill>
                <a:effectLst>
                  <a:outerShdw blurRad="38100" dist="38100" dir="2700000" algn="tl">
                    <a:srgbClr val="000000">
                      <a:alpha val="43137"/>
                    </a:srgbClr>
                  </a:outerShdw>
                </a:effectLst>
              </a:rPr>
              <a:t>)</a:t>
            </a:r>
          </a:p>
          <a:p>
            <a:pPr lvl="2"/>
            <a:r>
              <a:rPr lang="en-US" b="1" dirty="0" smtClean="0">
                <a:solidFill>
                  <a:srgbClr val="002060"/>
                </a:solidFill>
                <a:effectLst>
                  <a:outerShdw blurRad="38100" dist="38100" dir="2700000" algn="tl">
                    <a:srgbClr val="000000">
                      <a:alpha val="43137"/>
                    </a:srgbClr>
                  </a:outerShdw>
                </a:effectLst>
              </a:rPr>
              <a:t>Wait for spontaneous onset of labor for 8hrs</a:t>
            </a:r>
          </a:p>
          <a:p>
            <a:pPr lvl="2"/>
            <a:r>
              <a:rPr lang="en-US" b="1" dirty="0" smtClean="0">
                <a:solidFill>
                  <a:srgbClr val="002060"/>
                </a:solidFill>
                <a:effectLst>
                  <a:outerShdw blurRad="38100" dist="38100" dir="2700000" algn="tl">
                    <a:srgbClr val="000000">
                      <a:alpha val="43137"/>
                    </a:srgbClr>
                  </a:outerShdw>
                </a:effectLst>
              </a:rPr>
              <a:t>If not start induction</a:t>
            </a:r>
          </a:p>
          <a:p>
            <a:pPr lvl="2"/>
            <a:r>
              <a:rPr lang="en-US" b="1" dirty="0">
                <a:solidFill>
                  <a:srgbClr val="002060"/>
                </a:solidFill>
                <a:effectLst>
                  <a:outerShdw blurRad="38100" dist="38100" dir="2700000" algn="tl">
                    <a:srgbClr val="000000">
                      <a:alpha val="43137"/>
                    </a:srgbClr>
                  </a:outerShdw>
                </a:effectLst>
              </a:rPr>
              <a:t>Institute prophylactic anti-biotic when the duration of ROM&gt; </a:t>
            </a:r>
            <a:r>
              <a:rPr lang="en-US" b="1" dirty="0" smtClean="0">
                <a:solidFill>
                  <a:srgbClr val="002060"/>
                </a:solidFill>
                <a:effectLst>
                  <a:outerShdw blurRad="38100" dist="38100" dir="2700000" algn="tl">
                    <a:srgbClr val="000000">
                      <a:alpha val="43137"/>
                    </a:srgbClr>
                  </a:outerShdw>
                </a:effectLst>
              </a:rPr>
              <a:t>12hrs</a:t>
            </a:r>
          </a:p>
        </p:txBody>
      </p:sp>
      <p:sp>
        <p:nvSpPr>
          <p:cNvPr id="4" name="Date Placeholder 3"/>
          <p:cNvSpPr>
            <a:spLocks noGrp="1"/>
          </p:cNvSpPr>
          <p:nvPr>
            <p:ph type="dt" sz="half" idx="10"/>
          </p:nvPr>
        </p:nvSpPr>
        <p:spPr/>
        <p:txBody>
          <a:bodyPr/>
          <a:lstStyle/>
          <a:p>
            <a:fld id="{60A848D8-E75F-4238-8C88-10EE7F402A96}"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50</a:t>
            </a:fld>
            <a:endParaRPr lang="en-US"/>
          </a:p>
        </p:txBody>
      </p:sp>
    </p:spTree>
    <p:extLst>
      <p:ext uri="{BB962C8B-B14F-4D97-AF65-F5344CB8AC3E}">
        <p14:creationId xmlns:p14="http://schemas.microsoft.com/office/powerpoint/2010/main" val="154420955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b="1" dirty="0">
                <a:solidFill>
                  <a:srgbClr val="002060"/>
                </a:solidFill>
                <a:effectLst>
                  <a:outerShdw blurRad="38100" dist="38100" dir="2700000" algn="tl">
                    <a:srgbClr val="000000">
                      <a:alpha val="43137"/>
                    </a:srgbClr>
                  </a:outerShdw>
                </a:effectLst>
              </a:rPr>
              <a:t>Management of Pre term </a:t>
            </a:r>
            <a:r>
              <a:rPr lang="en-US" b="1" dirty="0" smtClean="0">
                <a:solidFill>
                  <a:srgbClr val="002060"/>
                </a:solidFill>
                <a:effectLst>
                  <a:outerShdw blurRad="38100" dist="38100" dir="2700000" algn="tl">
                    <a:srgbClr val="000000">
                      <a:alpha val="43137"/>
                    </a:srgbClr>
                  </a:outerShdw>
                </a:effectLst>
              </a:rPr>
              <a:t>PROM</a:t>
            </a:r>
          </a:p>
          <a:p>
            <a:pPr lvl="1"/>
            <a:r>
              <a:rPr lang="en-US" b="1" dirty="0">
                <a:solidFill>
                  <a:srgbClr val="002060"/>
                </a:solidFill>
                <a:effectLst>
                  <a:outerShdw blurRad="38100" dist="38100" dir="2700000" algn="tl">
                    <a:srgbClr val="000000">
                      <a:alpha val="43137"/>
                    </a:srgbClr>
                  </a:outerShdw>
                </a:effectLst>
              </a:rPr>
              <a:t>At this gestational age , expectant management is preferred (in absence </a:t>
            </a:r>
            <a:r>
              <a:rPr lang="en-US" b="1" dirty="0" smtClean="0">
                <a:solidFill>
                  <a:srgbClr val="002060"/>
                </a:solidFill>
                <a:effectLst>
                  <a:outerShdw blurRad="38100" dist="38100" dir="2700000" algn="tl">
                    <a:srgbClr val="000000">
                      <a:alpha val="43137"/>
                    </a:srgbClr>
                  </a:outerShdw>
                </a:effectLst>
              </a:rPr>
              <a:t>of chorioamnionitis</a:t>
            </a:r>
            <a:r>
              <a:rPr lang="en-US" b="1" dirty="0">
                <a:solidFill>
                  <a:srgbClr val="002060"/>
                </a:solidFill>
                <a:effectLst>
                  <a:outerShdw blurRad="38100" dist="38100" dir="2700000" algn="tl">
                    <a:srgbClr val="000000">
                      <a:alpha val="43137"/>
                    </a:srgbClr>
                  </a:outerShdw>
                </a:effectLst>
              </a:rPr>
              <a:t>), because of the significant risks associated with pre- maturity; </a:t>
            </a:r>
            <a:r>
              <a:rPr lang="en-US" b="1" dirty="0" smtClean="0">
                <a:solidFill>
                  <a:srgbClr val="002060"/>
                </a:solidFill>
                <a:effectLst>
                  <a:outerShdw blurRad="38100" dist="38100" dir="2700000" algn="tl">
                    <a:srgbClr val="000000">
                      <a:alpha val="43137"/>
                    </a:srgbClr>
                  </a:outerShdw>
                </a:effectLst>
              </a:rPr>
              <a:t>&amp; attempts </a:t>
            </a:r>
            <a:r>
              <a:rPr lang="en-US" b="1" dirty="0">
                <a:solidFill>
                  <a:srgbClr val="002060"/>
                </a:solidFill>
                <a:effectLst>
                  <a:outerShdw blurRad="38100" dist="38100" dir="2700000" algn="tl">
                    <a:srgbClr val="000000">
                      <a:alpha val="43137"/>
                    </a:srgbClr>
                  </a:outerShdw>
                </a:effectLst>
              </a:rPr>
              <a:t>should be made to prolong the latent period.</a:t>
            </a:r>
            <a:endParaRPr lang="en-US" b="1" dirty="0" smtClean="0">
              <a:solidFill>
                <a:srgbClr val="002060"/>
              </a:solidFill>
              <a:effectLst>
                <a:outerShdw blurRad="38100" dist="38100" dir="2700000" algn="tl">
                  <a:srgbClr val="000000">
                    <a:alpha val="43137"/>
                  </a:srgbClr>
                </a:outerShdw>
              </a:effectLst>
            </a:endParaRPr>
          </a:p>
          <a:p>
            <a:endParaRPr lang="en-US" dirty="0"/>
          </a:p>
        </p:txBody>
      </p:sp>
      <p:sp>
        <p:nvSpPr>
          <p:cNvPr id="4" name="Date Placeholder 3"/>
          <p:cNvSpPr>
            <a:spLocks noGrp="1"/>
          </p:cNvSpPr>
          <p:nvPr>
            <p:ph type="dt" sz="half" idx="10"/>
          </p:nvPr>
        </p:nvSpPr>
        <p:spPr/>
        <p:txBody>
          <a:bodyPr/>
          <a:lstStyle/>
          <a:p>
            <a:fld id="{F8409775-FECC-4F3B-A8A1-9D69A6B6E5E7}"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51</a:t>
            </a:fld>
            <a:endParaRPr lang="en-US"/>
          </a:p>
        </p:txBody>
      </p:sp>
    </p:spTree>
    <p:extLst>
      <p:ext uri="{BB962C8B-B14F-4D97-AF65-F5344CB8AC3E}">
        <p14:creationId xmlns:p14="http://schemas.microsoft.com/office/powerpoint/2010/main" val="102780520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lnSpcReduction="10000"/>
          </a:bodyPr>
          <a:lstStyle/>
          <a:p>
            <a:r>
              <a:rPr lang="en-US" b="1" dirty="0" smtClean="0">
                <a:solidFill>
                  <a:srgbClr val="002060"/>
                </a:solidFill>
                <a:effectLst>
                  <a:outerShdw blurRad="38100" dist="38100" dir="2700000" algn="tl">
                    <a:srgbClr val="000000">
                      <a:alpha val="43137"/>
                    </a:srgbClr>
                  </a:outerShdw>
                </a:effectLst>
              </a:rPr>
              <a:t>Expectant management, when chosen at any gestational age, consists of the following Principles.</a:t>
            </a:r>
          </a:p>
          <a:p>
            <a:pPr lvl="1">
              <a:buNone/>
            </a:pPr>
            <a:r>
              <a:rPr lang="en-US" dirty="0" smtClean="0"/>
              <a:t>• </a:t>
            </a:r>
            <a:r>
              <a:rPr lang="en-US" b="1" dirty="0" smtClean="0">
                <a:solidFill>
                  <a:srgbClr val="002060"/>
                </a:solidFill>
                <a:effectLst>
                  <a:outerShdw blurRad="38100" dist="38100" dir="2700000" algn="tl">
                    <a:srgbClr val="000000">
                      <a:alpha val="43137"/>
                    </a:srgbClr>
                  </a:outerShdw>
                </a:effectLst>
              </a:rPr>
              <a:t>Avoid digital cervical (pelvic ) examination</a:t>
            </a:r>
          </a:p>
          <a:p>
            <a:pPr lvl="1">
              <a:buNone/>
            </a:pPr>
            <a:r>
              <a:rPr lang="en-US" b="1" dirty="0" smtClean="0">
                <a:solidFill>
                  <a:srgbClr val="002060"/>
                </a:solidFill>
                <a:effectLst>
                  <a:outerShdw blurRad="38100" dist="38100" dir="2700000" algn="tl">
                    <a:srgbClr val="000000">
                      <a:alpha val="43137"/>
                    </a:srgbClr>
                  </a:outerShdw>
                </a:effectLst>
              </a:rPr>
              <a:t>• Advise bed-rest, to potentially enhance amniotic fluid re- accumulation &amp; possible delay onset of labor.</a:t>
            </a:r>
          </a:p>
          <a:p>
            <a:pPr lvl="1">
              <a:buNone/>
            </a:pPr>
            <a:r>
              <a:rPr lang="en-US" b="1" dirty="0" smtClean="0">
                <a:solidFill>
                  <a:srgbClr val="002060"/>
                </a:solidFill>
                <a:effectLst>
                  <a:outerShdw blurRad="38100" dist="38100" dir="2700000" algn="tl">
                    <a:srgbClr val="000000">
                      <a:alpha val="43137"/>
                    </a:srgbClr>
                  </a:outerShdw>
                </a:effectLst>
              </a:rPr>
              <a:t>• Complete pelvic rest- to avoid infection</a:t>
            </a:r>
          </a:p>
          <a:p>
            <a:pPr lvl="1">
              <a:buNone/>
            </a:pPr>
            <a:r>
              <a:rPr lang="en-US" b="1" dirty="0" smtClean="0">
                <a:solidFill>
                  <a:srgbClr val="002060"/>
                </a:solidFill>
                <a:effectLst>
                  <a:outerShdw blurRad="38100" dist="38100" dir="2700000" algn="tl">
                    <a:srgbClr val="000000">
                      <a:alpha val="43137"/>
                    </a:srgbClr>
                  </a:outerShdw>
                </a:effectLst>
              </a:rPr>
              <a:t>• Use of steroids, as in pre term labor, to accelerate fetal lung maturity are indicated</a:t>
            </a:r>
          </a:p>
          <a:p>
            <a:endParaRPr lang="en-US" dirty="0"/>
          </a:p>
        </p:txBody>
      </p:sp>
      <p:sp>
        <p:nvSpPr>
          <p:cNvPr id="4" name="Date Placeholder 3"/>
          <p:cNvSpPr>
            <a:spLocks noGrp="1"/>
          </p:cNvSpPr>
          <p:nvPr>
            <p:ph type="dt" sz="half" idx="10"/>
          </p:nvPr>
        </p:nvSpPr>
        <p:spPr/>
        <p:txBody>
          <a:bodyPr/>
          <a:lstStyle/>
          <a:p>
            <a:fld id="{C398BBB3-265D-437E-84E3-63F935D9AFA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52</a:t>
            </a:fld>
            <a:endParaRPr lang="en-US"/>
          </a:p>
        </p:txBody>
      </p:sp>
    </p:spTree>
    <p:extLst>
      <p:ext uri="{BB962C8B-B14F-4D97-AF65-F5344CB8AC3E}">
        <p14:creationId xmlns:p14="http://schemas.microsoft.com/office/powerpoint/2010/main" val="234315868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r>
              <a:rPr lang="en-US" dirty="0" smtClean="0"/>
              <a:t>.</a:t>
            </a:r>
            <a:endParaRPr lang="en-US" dirty="0"/>
          </a:p>
        </p:txBody>
      </p:sp>
      <p:sp>
        <p:nvSpPr>
          <p:cNvPr id="3" name="Content Placeholder 2"/>
          <p:cNvSpPr>
            <a:spLocks noGrp="1"/>
          </p:cNvSpPr>
          <p:nvPr>
            <p:ph idx="1"/>
          </p:nvPr>
        </p:nvSpPr>
        <p:spPr/>
        <p:txBody>
          <a:bodyPr>
            <a:normAutofit/>
          </a:bodyPr>
          <a:lstStyle/>
          <a:p>
            <a:r>
              <a:rPr lang="en-US" b="1" dirty="0">
                <a:solidFill>
                  <a:srgbClr val="002060"/>
                </a:solidFill>
                <a:effectLst>
                  <a:outerShdw blurRad="38100" dist="38100" dir="2700000" algn="tl">
                    <a:srgbClr val="000000">
                      <a:alpha val="43137"/>
                    </a:srgbClr>
                  </a:outerShdw>
                </a:effectLst>
              </a:rPr>
              <a:t>Provide prophylactic antibiotics</a:t>
            </a:r>
          </a:p>
          <a:p>
            <a:pPr>
              <a:buNone/>
            </a:pPr>
            <a:r>
              <a:rPr lang="en-US" b="1" dirty="0">
                <a:solidFill>
                  <a:srgbClr val="002060"/>
                </a:solidFill>
                <a:effectLst>
                  <a:outerShdw blurRad="38100" dist="38100" dir="2700000" algn="tl">
                    <a:srgbClr val="000000">
                      <a:alpha val="43137"/>
                    </a:srgbClr>
                  </a:outerShdw>
                </a:effectLst>
              </a:rPr>
              <a:t>• Advantages possibly include</a:t>
            </a:r>
          </a:p>
          <a:p>
            <a:pPr lvl="2">
              <a:buNone/>
            </a:pPr>
            <a:r>
              <a:rPr lang="en-US" dirty="0"/>
              <a:t>- </a:t>
            </a:r>
            <a:r>
              <a:rPr lang="en-US" b="1" dirty="0">
                <a:solidFill>
                  <a:srgbClr val="002060"/>
                </a:solidFill>
                <a:effectLst>
                  <a:outerShdw blurRad="38100" dist="38100" dir="2700000" algn="tl">
                    <a:srgbClr val="000000">
                      <a:alpha val="43137"/>
                    </a:srgbClr>
                  </a:outerShdw>
                </a:effectLst>
              </a:rPr>
              <a:t>Increased latency period</a:t>
            </a:r>
          </a:p>
          <a:p>
            <a:pPr lvl="2">
              <a:buNone/>
            </a:pPr>
            <a:r>
              <a:rPr lang="en-US" b="1" dirty="0">
                <a:solidFill>
                  <a:srgbClr val="002060"/>
                </a:solidFill>
                <a:effectLst>
                  <a:outerShdw blurRad="38100" dist="38100" dir="2700000" algn="tl">
                    <a:srgbClr val="000000">
                      <a:alpha val="43137"/>
                    </a:srgbClr>
                  </a:outerShdw>
                </a:effectLst>
              </a:rPr>
              <a:t>- Decreased incidence of maternal &amp; neonatal morbidity &amp; </a:t>
            </a:r>
            <a:r>
              <a:rPr lang="en-US" b="1" dirty="0" smtClean="0">
                <a:solidFill>
                  <a:srgbClr val="002060"/>
                </a:solidFill>
                <a:effectLst>
                  <a:outerShdw blurRad="38100" dist="38100" dir="2700000" algn="tl">
                    <a:srgbClr val="000000">
                      <a:alpha val="43137"/>
                    </a:srgbClr>
                  </a:outerShdw>
                </a:effectLst>
              </a:rPr>
              <a:t>mortality</a:t>
            </a:r>
            <a:endParaRPr lang="en-US" b="1" dirty="0">
              <a:solidFill>
                <a:srgbClr val="00206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E91272AC-0A87-46E7-9BE5-BBED2B36B15E}"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53</a:t>
            </a:fld>
            <a:endParaRPr lang="en-US"/>
          </a:p>
        </p:txBody>
      </p:sp>
    </p:spTree>
    <p:extLst>
      <p:ext uri="{BB962C8B-B14F-4D97-AF65-F5344CB8AC3E}">
        <p14:creationId xmlns:p14="http://schemas.microsoft.com/office/powerpoint/2010/main" val="67654552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b="1" dirty="0" smtClean="0">
                <a:solidFill>
                  <a:srgbClr val="002060"/>
                </a:solidFill>
              </a:rPr>
              <a:t>implement- </a:t>
            </a:r>
            <a:r>
              <a:rPr lang="en-US" b="1" dirty="0">
                <a:solidFill>
                  <a:srgbClr val="002060"/>
                </a:solidFill>
              </a:rPr>
              <a:t>surveillance for infection when duration of PROM exceeds 12 hrs, </a:t>
            </a:r>
            <a:r>
              <a:rPr lang="en-US" b="1" dirty="0" smtClean="0">
                <a:solidFill>
                  <a:srgbClr val="002060"/>
                </a:solidFill>
              </a:rPr>
              <a:t>which may </a:t>
            </a:r>
            <a:r>
              <a:rPr lang="en-US" b="1" dirty="0">
                <a:solidFill>
                  <a:srgbClr val="002060"/>
                </a:solidFill>
              </a:rPr>
              <a:t>include monitoring the following:</a:t>
            </a:r>
          </a:p>
          <a:p>
            <a:pPr lvl="1">
              <a:buNone/>
            </a:pPr>
            <a:r>
              <a:rPr lang="en-US" dirty="0"/>
              <a:t>• </a:t>
            </a:r>
            <a:r>
              <a:rPr lang="en-US" dirty="0">
                <a:solidFill>
                  <a:srgbClr val="002060"/>
                </a:solidFill>
                <a:effectLst>
                  <a:outerShdw blurRad="38100" dist="38100" dir="2700000" algn="tl">
                    <a:srgbClr val="000000">
                      <a:alpha val="43137"/>
                    </a:srgbClr>
                  </a:outerShdw>
                </a:effectLst>
              </a:rPr>
              <a:t>Maternal pulse &amp; temperature- every 4-6hrs</a:t>
            </a:r>
          </a:p>
          <a:p>
            <a:pPr lvl="1">
              <a:buNone/>
            </a:pPr>
            <a:r>
              <a:rPr lang="en-US" dirty="0">
                <a:solidFill>
                  <a:srgbClr val="002060"/>
                </a:solidFill>
                <a:effectLst>
                  <a:outerShdw blurRad="38100" dist="38100" dir="2700000" algn="tl">
                    <a:srgbClr val="000000">
                      <a:alpha val="43137"/>
                    </a:srgbClr>
                  </a:outerShdw>
                </a:effectLst>
              </a:rPr>
              <a:t>• FHR every 4-6hrs </a:t>
            </a:r>
          </a:p>
          <a:p>
            <a:pPr lvl="1">
              <a:buNone/>
            </a:pPr>
            <a:r>
              <a:rPr lang="en-US" dirty="0">
                <a:solidFill>
                  <a:srgbClr val="002060"/>
                </a:solidFill>
                <a:effectLst>
                  <a:outerShdw blurRad="38100" dist="38100" dir="2700000" algn="tl">
                    <a:srgbClr val="000000">
                      <a:alpha val="43137"/>
                    </a:srgbClr>
                  </a:outerShdw>
                </a:effectLst>
              </a:rPr>
              <a:t>• Uterine tenderness or irritability (or pain)</a:t>
            </a:r>
          </a:p>
          <a:p>
            <a:pPr lvl="1">
              <a:buNone/>
            </a:pPr>
            <a:r>
              <a:rPr lang="en-US" dirty="0">
                <a:solidFill>
                  <a:srgbClr val="002060"/>
                </a:solidFill>
                <a:effectLst>
                  <a:outerShdw blurRad="38100" dist="38100" dir="2700000" algn="tl">
                    <a:srgbClr val="000000">
                      <a:alpha val="43137"/>
                    </a:srgbClr>
                  </a:outerShdw>
                </a:effectLst>
              </a:rPr>
              <a:t>• WBC count &amp; differential- changes, daily</a:t>
            </a:r>
          </a:p>
        </p:txBody>
      </p:sp>
      <p:sp>
        <p:nvSpPr>
          <p:cNvPr id="4" name="Date Placeholder 3"/>
          <p:cNvSpPr>
            <a:spLocks noGrp="1"/>
          </p:cNvSpPr>
          <p:nvPr>
            <p:ph type="dt" sz="half" idx="10"/>
          </p:nvPr>
        </p:nvSpPr>
        <p:spPr/>
        <p:txBody>
          <a:bodyPr/>
          <a:lstStyle/>
          <a:p>
            <a:fld id="{6512FA4F-43D7-4589-A717-FDD08C07B96F}"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54</a:t>
            </a:fld>
            <a:endParaRPr lang="en-US"/>
          </a:p>
        </p:txBody>
      </p:sp>
    </p:spTree>
    <p:extLst>
      <p:ext uri="{BB962C8B-B14F-4D97-AF65-F5344CB8AC3E}">
        <p14:creationId xmlns:p14="http://schemas.microsoft.com/office/powerpoint/2010/main" val="53105912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2060"/>
                </a:solidFill>
                <a:effectLst>
                  <a:outerShdw blurRad="38100" dist="38100" dir="2700000" algn="tl">
                    <a:srgbClr val="000000">
                      <a:alpha val="43137"/>
                    </a:srgbClr>
                  </a:outerShdw>
                </a:effectLst>
              </a:rPr>
              <a:t>Cont’d.</a:t>
            </a:r>
            <a:endParaRPr lang="en-US" b="1" dirty="0">
              <a:solidFill>
                <a:srgbClr val="00206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r>
              <a:rPr lang="en-US" dirty="0">
                <a:solidFill>
                  <a:srgbClr val="002060"/>
                </a:solidFill>
                <a:effectLst>
                  <a:outerShdw blurRad="38100" dist="38100" dir="2700000" algn="tl">
                    <a:srgbClr val="000000">
                      <a:alpha val="43137"/>
                    </a:srgbClr>
                  </a:outerShdw>
                </a:effectLst>
              </a:rPr>
              <a:t>Indications for delivery (i.e. termination of expectant Management) include:</a:t>
            </a:r>
          </a:p>
          <a:p>
            <a:pPr lvl="1">
              <a:buNone/>
            </a:pPr>
            <a:r>
              <a:rPr lang="en-US" dirty="0">
                <a:solidFill>
                  <a:srgbClr val="002060"/>
                </a:solidFill>
                <a:effectLst>
                  <a:outerShdw blurRad="38100" dist="38100" dir="2700000" algn="tl">
                    <a:srgbClr val="000000">
                      <a:alpha val="43137"/>
                    </a:srgbClr>
                  </a:outerShdw>
                </a:effectLst>
              </a:rPr>
              <a:t>1. Onset of labor</a:t>
            </a:r>
          </a:p>
          <a:p>
            <a:pPr lvl="1">
              <a:buNone/>
            </a:pPr>
            <a:r>
              <a:rPr lang="en-US" dirty="0">
                <a:solidFill>
                  <a:srgbClr val="002060"/>
                </a:solidFill>
                <a:effectLst>
                  <a:outerShdw blurRad="38100" dist="38100" dir="2700000" algn="tl">
                    <a:srgbClr val="000000">
                      <a:alpha val="43137"/>
                    </a:srgbClr>
                  </a:outerShdw>
                </a:effectLst>
              </a:rPr>
              <a:t>2. Gestation age ≥ 37wks </a:t>
            </a:r>
          </a:p>
          <a:p>
            <a:pPr lvl="1">
              <a:buNone/>
            </a:pPr>
            <a:r>
              <a:rPr lang="en-US" dirty="0">
                <a:solidFill>
                  <a:srgbClr val="002060"/>
                </a:solidFill>
                <a:effectLst>
                  <a:outerShdw blurRad="38100" dist="38100" dir="2700000" algn="tl">
                    <a:srgbClr val="000000">
                      <a:alpha val="43137"/>
                    </a:srgbClr>
                  </a:outerShdw>
                </a:effectLst>
              </a:rPr>
              <a:t>3. Evidence for fetal distress</a:t>
            </a:r>
          </a:p>
          <a:p>
            <a:pPr lvl="1">
              <a:buNone/>
            </a:pPr>
            <a:r>
              <a:rPr lang="en-US" dirty="0">
                <a:solidFill>
                  <a:srgbClr val="002060"/>
                </a:solidFill>
                <a:effectLst>
                  <a:outerShdw blurRad="38100" dist="38100" dir="2700000" algn="tl">
                    <a:srgbClr val="000000">
                      <a:alpha val="43137"/>
                    </a:srgbClr>
                  </a:outerShdw>
                </a:effectLst>
              </a:rPr>
              <a:t>4. Evidence for intra uterine infection.</a:t>
            </a:r>
          </a:p>
        </p:txBody>
      </p:sp>
      <p:sp>
        <p:nvSpPr>
          <p:cNvPr id="4" name="Date Placeholder 3"/>
          <p:cNvSpPr>
            <a:spLocks noGrp="1"/>
          </p:cNvSpPr>
          <p:nvPr>
            <p:ph type="dt" sz="half" idx="10"/>
          </p:nvPr>
        </p:nvSpPr>
        <p:spPr/>
        <p:txBody>
          <a:bodyPr/>
          <a:lstStyle/>
          <a:p>
            <a:fld id="{C72F6EC7-0261-4CA3-9918-7AB4C92ECB93}"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55</a:t>
            </a:fld>
            <a:endParaRPr lang="en-US"/>
          </a:p>
        </p:txBody>
      </p:sp>
    </p:spTree>
    <p:extLst>
      <p:ext uri="{BB962C8B-B14F-4D97-AF65-F5344CB8AC3E}">
        <p14:creationId xmlns:p14="http://schemas.microsoft.com/office/powerpoint/2010/main" val="423162308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0600" y="685800"/>
            <a:ext cx="8153400" cy="5562600"/>
          </a:xfrm>
          <a:ln w="34925">
            <a:noFill/>
          </a:ln>
          <a:effectLst>
            <a:outerShdw blurRad="127000" dist="38100" dir="2700000" algn="ctr">
              <a:srgbClr val="000000">
                <a:alpha val="45000"/>
              </a:srgbClr>
            </a:outerShdw>
          </a:effectLst>
          <a:scene3d>
            <a:camera prst="perspectiveRight"/>
            <a:lightRig rig="twoPt" dir="t"/>
          </a:scene3d>
          <a:sp3d prstMaterial="translucentPowder">
            <a:bevelT w="203200" h="50800" prst="softRound"/>
          </a:sp3d>
        </p:spPr>
        <p:txBody>
          <a:bodyPr>
            <a:normAutofit/>
          </a:bodyPr>
          <a:lstStyle/>
          <a:p>
            <a:r>
              <a:rPr lang="en-US" sz="1600" dirty="0" smtClean="0">
                <a:solidFill>
                  <a:schemeClr val="accent2">
                    <a:lumMod val="20000"/>
                    <a:lumOff val="80000"/>
                  </a:schemeClr>
                </a:solidFill>
              </a:rPr>
              <a:t>                                     </a:t>
            </a:r>
            <a:r>
              <a:rPr lang="en-US" sz="7200" b="0" dirty="0" smtClean="0">
                <a:solidFill>
                  <a:srgbClr val="FFFF00"/>
                </a:solidFill>
                <a:effectLst>
                  <a:outerShdw blurRad="38100" dist="38100" dir="2700000" algn="tl">
                    <a:srgbClr val="000000">
                      <a:alpha val="43137"/>
                    </a:srgbClr>
                  </a:outerShdw>
                </a:effectLst>
                <a:latin typeface="Gill Sans Ultra Bold" pitchFamily="34" charset="0"/>
              </a:rPr>
              <a:t>ANTEPARTUM              HAEMMORRHAGE</a:t>
            </a:r>
            <a:endParaRPr lang="en-US" sz="6600" b="0" dirty="0">
              <a:solidFill>
                <a:srgbClr val="FFFF00"/>
              </a:solidFill>
              <a:effectLst>
                <a:outerShdw blurRad="38100" dist="38100" dir="2700000" algn="tl">
                  <a:srgbClr val="000000">
                    <a:alpha val="43137"/>
                  </a:srgbClr>
                </a:outerShdw>
              </a:effectLst>
              <a:latin typeface="Gill Sans Ultra Bold" pitchFamily="34" charset="0"/>
            </a:endParaRPr>
          </a:p>
        </p:txBody>
      </p:sp>
      <p:sp>
        <p:nvSpPr>
          <p:cNvPr id="2" name="Date Placeholder 1"/>
          <p:cNvSpPr>
            <a:spLocks noGrp="1"/>
          </p:cNvSpPr>
          <p:nvPr>
            <p:ph type="dt" sz="half" idx="10"/>
          </p:nvPr>
        </p:nvSpPr>
        <p:spPr/>
        <p:txBody>
          <a:bodyPr/>
          <a:lstStyle/>
          <a:p>
            <a:fld id="{51A65EB9-47FA-44E6-AD92-626A463BE789}"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56</a:t>
            </a:fld>
            <a:endParaRPr lang="en-US"/>
          </a:p>
        </p:txBody>
      </p:sp>
    </p:spTree>
    <p:extLst>
      <p:ext uri="{BB962C8B-B14F-4D97-AF65-F5344CB8AC3E}">
        <p14:creationId xmlns:p14="http://schemas.microsoft.com/office/powerpoint/2010/main" val="2589677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p:txBody>
          <a:bodyPr/>
          <a:lstStyle/>
          <a:p>
            <a:r>
              <a:rPr lang="en-US" dirty="0" smtClean="0"/>
              <a:t>At the end of this session student will be able to :</a:t>
            </a:r>
          </a:p>
          <a:p>
            <a:r>
              <a:rPr lang="en-US" dirty="0" smtClean="0"/>
              <a:t>Define APH </a:t>
            </a:r>
          </a:p>
          <a:p>
            <a:r>
              <a:rPr lang="en-US" dirty="0" smtClean="0"/>
              <a:t>Identify cause of APH </a:t>
            </a:r>
          </a:p>
          <a:p>
            <a:r>
              <a:rPr lang="en-US" dirty="0"/>
              <a:t>Diagnose </a:t>
            </a:r>
            <a:r>
              <a:rPr lang="en-US" dirty="0" smtClean="0"/>
              <a:t>APH</a:t>
            </a:r>
          </a:p>
          <a:p>
            <a:r>
              <a:rPr lang="en-US" dirty="0" smtClean="0"/>
              <a:t>Manage </a:t>
            </a:r>
            <a:r>
              <a:rPr lang="en-US" dirty="0"/>
              <a:t>and/ or refer </a:t>
            </a:r>
            <a:r>
              <a:rPr lang="en-US" dirty="0" smtClean="0"/>
              <a:t>APH  </a:t>
            </a:r>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57</a:t>
            </a:fld>
            <a:endParaRPr lang="en-US"/>
          </a:p>
        </p:txBody>
      </p:sp>
    </p:spTree>
    <p:extLst>
      <p:ext uri="{BB962C8B-B14F-4D97-AF65-F5344CB8AC3E}">
        <p14:creationId xmlns:p14="http://schemas.microsoft.com/office/powerpoint/2010/main" val="8155922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153400" cy="1143000"/>
          </a:xfrm>
          <a:solidFill>
            <a:srgbClr val="00B0F0"/>
          </a:solidFill>
          <a:scene3d>
            <a:camera prst="orthographicFront"/>
            <a:lightRig rig="threePt" dir="t"/>
          </a:scene3d>
          <a:sp3d>
            <a:bevelT/>
          </a:sp3d>
        </p:spPr>
        <p:txBody>
          <a:bodyPr>
            <a:normAutofit/>
          </a:bodyPr>
          <a:lstStyle/>
          <a:p>
            <a:r>
              <a:rPr lang="en-US" sz="4000" b="1" dirty="0" smtClean="0">
                <a:solidFill>
                  <a:srgbClr val="FFFF00"/>
                </a:solidFill>
              </a:rPr>
              <a:t>ANTEPARTUM HAEMMORHAGE</a:t>
            </a:r>
            <a:endParaRPr lang="en-US" sz="4000" b="1" dirty="0">
              <a:solidFill>
                <a:srgbClr val="FFFF00"/>
              </a:solidFill>
            </a:endParaRPr>
          </a:p>
        </p:txBody>
      </p:sp>
      <p:sp>
        <p:nvSpPr>
          <p:cNvPr id="3" name="Content Placeholder 2"/>
          <p:cNvSpPr>
            <a:spLocks noGrp="1"/>
          </p:cNvSpPr>
          <p:nvPr>
            <p:ph idx="1"/>
          </p:nvPr>
        </p:nvSpPr>
        <p:spPr>
          <a:xfrm>
            <a:off x="457200" y="1600200"/>
            <a:ext cx="8229600" cy="4873752"/>
          </a:xfrm>
        </p:spPr>
        <p:txBody>
          <a:bodyPr>
            <a:normAutofit/>
          </a:bodyPr>
          <a:lstStyle/>
          <a:p>
            <a:r>
              <a:rPr lang="en-US" sz="2800" b="1" dirty="0" smtClean="0">
                <a:effectLst>
                  <a:outerShdw blurRad="38100" dist="38100" dir="2700000" algn="tl">
                    <a:srgbClr val="000000">
                      <a:alpha val="43137"/>
                    </a:srgbClr>
                  </a:outerShdw>
                </a:effectLst>
              </a:rPr>
              <a:t>APH- is bleeding from genital tract after the 28</a:t>
            </a:r>
            <a:r>
              <a:rPr lang="en-US" sz="2800" b="1" baseline="30000" dirty="0" smtClean="0">
                <a:effectLst>
                  <a:outerShdw blurRad="38100" dist="38100" dir="2700000" algn="tl">
                    <a:srgbClr val="000000">
                      <a:alpha val="43137"/>
                    </a:srgbClr>
                  </a:outerShdw>
                </a:effectLst>
              </a:rPr>
              <a:t>th</a:t>
            </a:r>
            <a:r>
              <a:rPr lang="en-US" sz="2800" b="1" dirty="0" smtClean="0">
                <a:effectLst>
                  <a:outerShdw blurRad="38100" dist="38100" dir="2700000" algn="tl">
                    <a:srgbClr val="000000">
                      <a:alpha val="43137"/>
                    </a:srgbClr>
                  </a:outerShdw>
                </a:effectLst>
              </a:rPr>
              <a:t> weeks of gestation up to delivery of the fetus.</a:t>
            </a:r>
          </a:p>
          <a:p>
            <a:r>
              <a:rPr lang="en-US" sz="2800" b="1" dirty="0" smtClean="0">
                <a:effectLst>
                  <a:outerShdw blurRad="38100" dist="38100" dir="2700000" algn="tl">
                    <a:srgbClr val="000000">
                      <a:alpha val="43137"/>
                    </a:srgbClr>
                  </a:outerShdw>
                </a:effectLst>
              </a:rPr>
              <a:t>The incidence is 2-3% of all pregnancies</a:t>
            </a:r>
          </a:p>
          <a:p>
            <a:r>
              <a:rPr lang="en-US" sz="2800" b="1" dirty="0" smtClean="0">
                <a:solidFill>
                  <a:srgbClr val="00B0F0"/>
                </a:solidFill>
                <a:effectLst>
                  <a:outerShdw blurRad="38100" dist="38100" dir="2700000" algn="tl">
                    <a:srgbClr val="000000">
                      <a:alpha val="43137"/>
                    </a:srgbClr>
                  </a:outerShdw>
                </a:effectLst>
              </a:rPr>
              <a:t>Causes of APH</a:t>
            </a:r>
          </a:p>
          <a:p>
            <a:pPr lvl="0"/>
            <a:r>
              <a:rPr lang="en-US" sz="2800" b="1" dirty="0" smtClean="0">
                <a:effectLst>
                  <a:outerShdw blurRad="38100" dist="38100" dir="2700000" algn="tl">
                    <a:srgbClr val="000000">
                      <a:alpha val="43137"/>
                    </a:srgbClr>
                  </a:outerShdw>
                </a:effectLst>
              </a:rPr>
              <a:t>Placental causes</a:t>
            </a:r>
          </a:p>
          <a:p>
            <a:pPr lvl="1"/>
            <a:r>
              <a:rPr lang="en-US" sz="2400" b="1" dirty="0" smtClean="0">
                <a:solidFill>
                  <a:srgbClr val="FF0000"/>
                </a:solidFill>
                <a:effectLst>
                  <a:outerShdw blurRad="38100" dist="38100" dir="2700000" algn="tl">
                    <a:srgbClr val="000000">
                      <a:alpha val="43137"/>
                    </a:srgbClr>
                  </a:outerShdw>
                </a:effectLst>
              </a:rPr>
              <a:t>Abruptio placenta</a:t>
            </a:r>
          </a:p>
          <a:p>
            <a:pPr lvl="1"/>
            <a:r>
              <a:rPr lang="en-US" sz="2400" b="1" dirty="0" smtClean="0">
                <a:solidFill>
                  <a:srgbClr val="FF0000"/>
                </a:solidFill>
                <a:effectLst>
                  <a:outerShdw blurRad="38100" dist="38100" dir="2700000" algn="tl">
                    <a:srgbClr val="000000">
                      <a:alpha val="43137"/>
                    </a:srgbClr>
                  </a:outerShdw>
                </a:effectLst>
              </a:rPr>
              <a:t>Placenta praevia</a:t>
            </a:r>
          </a:p>
          <a:p>
            <a:pPr lvl="1"/>
            <a:r>
              <a:rPr lang="en-US" sz="2400" b="1" dirty="0" smtClean="0">
                <a:solidFill>
                  <a:srgbClr val="FF0000"/>
                </a:solidFill>
                <a:effectLst>
                  <a:outerShdw blurRad="38100" dist="38100" dir="2700000" algn="tl">
                    <a:srgbClr val="000000">
                      <a:alpha val="43137"/>
                    </a:srgbClr>
                  </a:outerShdw>
                </a:effectLst>
              </a:rPr>
              <a:t> Vasa praevia</a:t>
            </a:r>
          </a:p>
          <a:p>
            <a:pPr>
              <a:buNone/>
            </a:pPr>
            <a:endParaRPr lang="en-US" dirty="0" smtClean="0"/>
          </a:p>
          <a:p>
            <a:endParaRPr lang="en-US" dirty="0"/>
          </a:p>
        </p:txBody>
      </p:sp>
      <p:sp>
        <p:nvSpPr>
          <p:cNvPr id="4" name="Date Placeholder 3"/>
          <p:cNvSpPr>
            <a:spLocks noGrp="1"/>
          </p:cNvSpPr>
          <p:nvPr>
            <p:ph type="dt" sz="half" idx="10"/>
          </p:nvPr>
        </p:nvSpPr>
        <p:spPr/>
        <p:txBody>
          <a:bodyPr/>
          <a:lstStyle/>
          <a:p>
            <a:fld id="{3F584AAD-10E2-48CE-B34D-21409E41F5CB}"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58</a:t>
            </a:fld>
            <a:endParaRPr lang="en-US"/>
          </a:p>
        </p:txBody>
      </p:sp>
    </p:spTree>
    <p:extLst>
      <p:ext uri="{BB962C8B-B14F-4D97-AF65-F5344CB8AC3E}">
        <p14:creationId xmlns:p14="http://schemas.microsoft.com/office/powerpoint/2010/main" val="394938073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rmAutofit fontScale="90000"/>
          </a:bodyPr>
          <a:lstStyle/>
          <a:p>
            <a:r>
              <a:rPr lang="en-US" dirty="0" smtClean="0"/>
              <a:t>Cont’d…</a:t>
            </a:r>
            <a:endParaRPr lang="en-US" dirty="0"/>
          </a:p>
        </p:txBody>
      </p:sp>
      <p:sp>
        <p:nvSpPr>
          <p:cNvPr id="3" name="Content Placeholder 2"/>
          <p:cNvSpPr>
            <a:spLocks noGrp="1"/>
          </p:cNvSpPr>
          <p:nvPr>
            <p:ph idx="1"/>
          </p:nvPr>
        </p:nvSpPr>
        <p:spPr>
          <a:xfrm>
            <a:off x="457200" y="838200"/>
            <a:ext cx="7848600" cy="5635752"/>
          </a:xfrm>
        </p:spPr>
        <p:txBody>
          <a:bodyPr>
            <a:normAutofit/>
          </a:bodyPr>
          <a:lstStyle/>
          <a:p>
            <a:pPr lvl="0"/>
            <a:r>
              <a:rPr lang="en-US" sz="3200" b="1" dirty="0" smtClean="0">
                <a:effectLst>
                  <a:outerShdw blurRad="38100" dist="38100" dir="2700000" algn="tl">
                    <a:srgbClr val="000000">
                      <a:alpha val="43137"/>
                    </a:srgbClr>
                  </a:outerShdw>
                </a:effectLst>
              </a:rPr>
              <a:t>Non placental causes</a:t>
            </a:r>
            <a:endParaRPr lang="en-US" sz="4400" b="1" dirty="0" smtClean="0">
              <a:effectLst>
                <a:outerShdw blurRad="38100" dist="38100" dir="2700000" algn="tl">
                  <a:srgbClr val="000000">
                    <a:alpha val="43137"/>
                  </a:srgbClr>
                </a:outerShdw>
              </a:effectLst>
            </a:endParaRPr>
          </a:p>
          <a:p>
            <a:pPr lvl="1"/>
            <a:r>
              <a:rPr lang="en-US" sz="2800" dirty="0" smtClean="0">
                <a:solidFill>
                  <a:srgbClr val="FF0000"/>
                </a:solidFill>
                <a:effectLst>
                  <a:outerShdw blurRad="38100" dist="38100" dir="2700000" algn="tl">
                    <a:srgbClr val="000000">
                      <a:alpha val="43137"/>
                    </a:srgbClr>
                  </a:outerShdw>
                </a:effectLst>
              </a:rPr>
              <a:t>Local causes (pathology of the cervix, vagina &amp; vulva)</a:t>
            </a:r>
          </a:p>
          <a:p>
            <a:pPr lvl="1"/>
            <a:r>
              <a:rPr lang="en-US" sz="2800" dirty="0" smtClean="0">
                <a:solidFill>
                  <a:srgbClr val="FF0000"/>
                </a:solidFill>
                <a:effectLst>
                  <a:outerShdw blurRad="38100" dist="38100" dir="2700000" algn="tl">
                    <a:srgbClr val="000000">
                      <a:alpha val="43137"/>
                    </a:srgbClr>
                  </a:outerShdw>
                </a:effectLst>
              </a:rPr>
              <a:t>Heavy show</a:t>
            </a:r>
          </a:p>
          <a:p>
            <a:pPr lvl="1"/>
            <a:r>
              <a:rPr lang="en-US" sz="2800" dirty="0" smtClean="0">
                <a:solidFill>
                  <a:srgbClr val="FF0000"/>
                </a:solidFill>
                <a:effectLst>
                  <a:outerShdw blurRad="38100" dist="38100" dir="2700000" algn="tl">
                    <a:srgbClr val="000000">
                      <a:alpha val="43137"/>
                    </a:srgbClr>
                  </a:outerShdw>
                </a:effectLst>
              </a:rPr>
              <a:t>Uterine rupture</a:t>
            </a:r>
          </a:p>
          <a:p>
            <a:pPr lvl="1"/>
            <a:r>
              <a:rPr lang="en-US" sz="2800" dirty="0" smtClean="0">
                <a:solidFill>
                  <a:srgbClr val="FF0000"/>
                </a:solidFill>
                <a:effectLst>
                  <a:outerShdw blurRad="38100" dist="38100" dir="2700000" algn="tl">
                    <a:srgbClr val="000000">
                      <a:alpha val="43137"/>
                    </a:srgbClr>
                  </a:outerShdw>
                </a:effectLst>
              </a:rPr>
              <a:t>Bleeding disorder</a:t>
            </a:r>
          </a:p>
          <a:p>
            <a:pPr lvl="0"/>
            <a:r>
              <a:rPr lang="en-US" sz="3200" b="1" dirty="0" smtClean="0">
                <a:effectLst>
                  <a:outerShdw blurRad="38100" dist="38100" dir="2700000" algn="tl">
                    <a:srgbClr val="000000">
                      <a:alpha val="43137"/>
                    </a:srgbClr>
                  </a:outerShdw>
                </a:effectLst>
              </a:rPr>
              <a:t>Unclassified causes(50%)</a:t>
            </a:r>
            <a:endParaRPr lang="en-US" sz="4400" b="1" dirty="0" smtClean="0">
              <a:effectLst>
                <a:outerShdw blurRad="38100" dist="38100" dir="2700000" algn="tl">
                  <a:srgbClr val="000000">
                    <a:alpha val="43137"/>
                  </a:srgbClr>
                </a:outerShdw>
              </a:effectLst>
            </a:endParaRPr>
          </a:p>
          <a:p>
            <a:endParaRPr lang="en-US" sz="3200" dirty="0"/>
          </a:p>
        </p:txBody>
      </p:sp>
      <p:sp>
        <p:nvSpPr>
          <p:cNvPr id="4" name="Date Placeholder 3"/>
          <p:cNvSpPr>
            <a:spLocks noGrp="1"/>
          </p:cNvSpPr>
          <p:nvPr>
            <p:ph type="dt" sz="half" idx="10"/>
          </p:nvPr>
        </p:nvSpPr>
        <p:spPr/>
        <p:txBody>
          <a:bodyPr/>
          <a:lstStyle/>
          <a:p>
            <a:fld id="{BE4661D9-CBE5-4EC5-9856-B398ECAA7865}"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59</a:t>
            </a:fld>
            <a:endParaRPr lang="en-US"/>
          </a:p>
        </p:txBody>
      </p:sp>
    </p:spTree>
    <p:extLst>
      <p:ext uri="{BB962C8B-B14F-4D97-AF65-F5344CB8AC3E}">
        <p14:creationId xmlns:p14="http://schemas.microsoft.com/office/powerpoint/2010/main" val="3929100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304800"/>
            <a:ext cx="6172200" cy="715962"/>
          </a:xfrm>
        </p:spPr>
        <p:txBody>
          <a:bodyPr>
            <a:normAutofit fontScale="90000"/>
          </a:bodyPr>
          <a:lstStyle/>
          <a:p>
            <a:r>
              <a:rPr lang="en-US" sz="4000" b="1" dirty="0">
                <a:solidFill>
                  <a:srgbClr val="FF0000"/>
                </a:solidFill>
              </a:rPr>
              <a:t>Genetic characteristics of Rh antigen</a:t>
            </a:r>
          </a:p>
        </p:txBody>
      </p:sp>
      <p:sp>
        <p:nvSpPr>
          <p:cNvPr id="3" name="Content Placeholder 2"/>
          <p:cNvSpPr>
            <a:spLocks noGrp="1"/>
          </p:cNvSpPr>
          <p:nvPr>
            <p:ph sz="quarter" idx="1"/>
          </p:nvPr>
        </p:nvSpPr>
        <p:spPr>
          <a:xfrm>
            <a:off x="457200" y="1371600"/>
            <a:ext cx="8382000" cy="4525965"/>
          </a:xfrm>
        </p:spPr>
        <p:txBody>
          <a:bodyPr>
            <a:normAutofit/>
          </a:bodyPr>
          <a:lstStyle/>
          <a:p>
            <a:r>
              <a:rPr lang="en-US" dirty="0"/>
              <a:t>Five major antigenic loci determining Rh status</a:t>
            </a:r>
          </a:p>
          <a:p>
            <a:pPr>
              <a:buNone/>
            </a:pPr>
            <a:r>
              <a:rPr lang="en-US" b="1" dirty="0">
                <a:solidFill>
                  <a:srgbClr val="FF0000"/>
                </a:solidFill>
              </a:rPr>
              <a:t>        -C,D,E,c,e</a:t>
            </a:r>
          </a:p>
          <a:p>
            <a:r>
              <a:rPr lang="en-US" dirty="0"/>
              <a:t> presence of D antigen results Rh +ve individual</a:t>
            </a:r>
          </a:p>
          <a:p>
            <a:r>
              <a:rPr lang="en-US" dirty="0"/>
              <a:t>Genotypic nomenclature</a:t>
            </a:r>
          </a:p>
          <a:p>
            <a:pPr>
              <a:buNone/>
            </a:pPr>
            <a:r>
              <a:rPr lang="en-US" dirty="0"/>
              <a:t>     C is the alternative to c</a:t>
            </a:r>
          </a:p>
          <a:p>
            <a:pPr>
              <a:buNone/>
            </a:pPr>
            <a:r>
              <a:rPr lang="en-US" dirty="0"/>
              <a:t>     E is the alternative to e</a:t>
            </a:r>
          </a:p>
          <a:p>
            <a:pPr>
              <a:buNone/>
            </a:pPr>
            <a:r>
              <a:rPr lang="en-US" dirty="0"/>
              <a:t>     no phenotypic alternative to D is found</a:t>
            </a:r>
          </a:p>
        </p:txBody>
      </p:sp>
      <p:sp>
        <p:nvSpPr>
          <p:cNvPr id="4" name="Date Placeholder 3"/>
          <p:cNvSpPr>
            <a:spLocks noGrp="1"/>
          </p:cNvSpPr>
          <p:nvPr>
            <p:ph type="dt" sz="half" idx="10"/>
          </p:nvPr>
        </p:nvSpPr>
        <p:spPr/>
        <p:txBody>
          <a:bodyPr/>
          <a:lstStyle/>
          <a:p>
            <a:fld id="{54C308CB-60C9-4925-9394-B13E90E673A6}"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6</a:t>
            </a:fld>
            <a:endParaRPr lang="en-US"/>
          </a:p>
        </p:txBody>
      </p:sp>
    </p:spTree>
    <p:extLst>
      <p:ext uri="{BB962C8B-B14F-4D97-AF65-F5344CB8AC3E}">
        <p14:creationId xmlns:p14="http://schemas.microsoft.com/office/powerpoint/2010/main" val="1197572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0"/>
            <a:ext cx="8229600" cy="5407152"/>
          </a:xfrm>
          <a:solidFill>
            <a:schemeClr val="bg1"/>
          </a:solidFill>
        </p:spPr>
        <p:txBody>
          <a:bodyPr/>
          <a:lstStyle/>
          <a:p>
            <a:r>
              <a:rPr lang="en-US" sz="3200" b="1" dirty="0" smtClean="0">
                <a:effectLst>
                  <a:outerShdw blurRad="38100" dist="38100" dir="2700000" algn="tl">
                    <a:srgbClr val="000000">
                      <a:alpha val="43137"/>
                    </a:srgbClr>
                  </a:outerShdw>
                </a:effectLst>
              </a:rPr>
              <a:t>General measures</a:t>
            </a:r>
          </a:p>
          <a:p>
            <a:r>
              <a:rPr lang="en-US" sz="3200" dirty="0" smtClean="0">
                <a:solidFill>
                  <a:srgbClr val="0070C0"/>
                </a:solidFill>
                <a:effectLst>
                  <a:outerShdw blurRad="38100" dist="38100" dir="2700000" algn="tl">
                    <a:srgbClr val="000000">
                      <a:alpha val="43137"/>
                    </a:srgbClr>
                  </a:outerShdw>
                </a:effectLst>
              </a:rPr>
              <a:t>Take thorough hx and do pertinent p/E</a:t>
            </a:r>
          </a:p>
          <a:p>
            <a:r>
              <a:rPr lang="en-US" sz="3200" dirty="0" smtClean="0">
                <a:solidFill>
                  <a:srgbClr val="0070C0"/>
                </a:solidFill>
                <a:effectLst>
                  <a:outerShdw blurRad="38100" dist="38100" dir="2700000" algn="tl">
                    <a:srgbClr val="000000">
                      <a:alpha val="43137"/>
                    </a:srgbClr>
                  </a:outerShdw>
                </a:effectLst>
              </a:rPr>
              <a:t>DON’T DO PV AND PR EXAMINATION</a:t>
            </a:r>
          </a:p>
          <a:p>
            <a:r>
              <a:rPr lang="en-US" sz="3200" dirty="0" smtClean="0">
                <a:solidFill>
                  <a:srgbClr val="0070C0"/>
                </a:solidFill>
                <a:effectLst>
                  <a:outerShdw blurRad="38100" dist="38100" dir="2700000" algn="tl">
                    <a:srgbClr val="000000">
                      <a:alpha val="43137"/>
                    </a:srgbClr>
                  </a:outerShdw>
                </a:effectLst>
              </a:rPr>
              <a:t>Secure iv line and resuscitate if needed</a:t>
            </a:r>
          </a:p>
          <a:p>
            <a:r>
              <a:rPr lang="en-US" sz="3200" dirty="0" smtClean="0">
                <a:solidFill>
                  <a:srgbClr val="0070C0"/>
                </a:solidFill>
                <a:effectLst>
                  <a:outerShdw blurRad="38100" dist="38100" dir="2700000" algn="tl">
                    <a:srgbClr val="000000">
                      <a:alpha val="43137"/>
                    </a:srgbClr>
                  </a:outerShdw>
                </a:effectLst>
              </a:rPr>
              <a:t>Determine blood group , Rh and hct</a:t>
            </a:r>
          </a:p>
          <a:p>
            <a:r>
              <a:rPr lang="en-US" sz="3200" dirty="0" smtClean="0">
                <a:solidFill>
                  <a:srgbClr val="0070C0"/>
                </a:solidFill>
                <a:effectLst>
                  <a:outerShdw blurRad="38100" dist="38100" dir="2700000" algn="tl">
                    <a:srgbClr val="000000">
                      <a:alpha val="43137"/>
                    </a:srgbClr>
                  </a:outerShdw>
                </a:effectLst>
              </a:rPr>
              <a:t>Prepare blood products</a:t>
            </a:r>
          </a:p>
          <a:p>
            <a:r>
              <a:rPr lang="en-US" sz="3200" dirty="0" smtClean="0">
                <a:solidFill>
                  <a:srgbClr val="0070C0"/>
                </a:solidFill>
                <a:effectLst>
                  <a:outerShdw blurRad="38100" dist="38100" dir="2700000" algn="tl">
                    <a:srgbClr val="000000">
                      <a:alpha val="43137"/>
                    </a:srgbClr>
                  </a:outerShdw>
                </a:effectLst>
              </a:rPr>
              <a:t>Try to know the source of the bleeding</a:t>
            </a:r>
          </a:p>
          <a:p>
            <a:endParaRPr lang="en-US" sz="3200" dirty="0"/>
          </a:p>
        </p:txBody>
      </p:sp>
      <p:sp>
        <p:nvSpPr>
          <p:cNvPr id="2" name="Date Placeholder 1"/>
          <p:cNvSpPr>
            <a:spLocks noGrp="1"/>
          </p:cNvSpPr>
          <p:nvPr>
            <p:ph type="dt" sz="half" idx="10"/>
          </p:nvPr>
        </p:nvSpPr>
        <p:spPr/>
        <p:txBody>
          <a:bodyPr/>
          <a:lstStyle/>
          <a:p>
            <a:fld id="{E91CF52C-DC3B-4714-8117-8F80BDAD8441}"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60</a:t>
            </a:fld>
            <a:endParaRPr lang="en-US"/>
          </a:p>
        </p:txBody>
      </p:sp>
    </p:spTree>
    <p:extLst>
      <p:ext uri="{BB962C8B-B14F-4D97-AF65-F5344CB8AC3E}">
        <p14:creationId xmlns:p14="http://schemas.microsoft.com/office/powerpoint/2010/main" val="255128637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077200" cy="5711952"/>
          </a:xfrm>
        </p:spPr>
        <p:txBody>
          <a:bodyPr>
            <a:normAutofit/>
          </a:bodyPr>
          <a:lstStyle/>
          <a:p>
            <a:r>
              <a:rPr lang="en-US" sz="3200" b="1" dirty="0" smtClean="0">
                <a:effectLst>
                  <a:outerShdw blurRad="38100" dist="38100" dir="2700000" algn="tl">
                    <a:srgbClr val="000000">
                      <a:alpha val="43137"/>
                    </a:srgbClr>
                  </a:outerShdw>
                </a:effectLst>
              </a:rPr>
              <a:t>Diagnosis</a:t>
            </a:r>
            <a:endParaRPr lang="en-US" sz="3200" dirty="0" smtClean="0">
              <a:effectLst>
                <a:outerShdw blurRad="38100" dist="38100" dir="2700000" algn="tl">
                  <a:srgbClr val="000000">
                    <a:alpha val="43137"/>
                  </a:srgbClr>
                </a:outerShdw>
              </a:effectLst>
            </a:endParaRPr>
          </a:p>
          <a:p>
            <a:pPr lvl="0"/>
            <a:r>
              <a:rPr lang="en-US" sz="3200" dirty="0" smtClean="0">
                <a:effectLst>
                  <a:outerShdw blurRad="38100" dist="38100" dir="2700000" algn="tl">
                    <a:srgbClr val="000000">
                      <a:alpha val="43137"/>
                    </a:srgbClr>
                  </a:outerShdw>
                </a:effectLst>
              </a:rPr>
              <a:t>Ultrasound to localize the placenta and retro placental clot</a:t>
            </a:r>
          </a:p>
          <a:p>
            <a:pPr lvl="0"/>
            <a:r>
              <a:rPr lang="en-US" sz="3200" dirty="0" smtClean="0">
                <a:effectLst>
                  <a:outerShdw blurRad="38100" dist="38100" dir="2700000" algn="tl">
                    <a:srgbClr val="000000">
                      <a:alpha val="43137"/>
                    </a:srgbClr>
                  </a:outerShdw>
                </a:effectLst>
              </a:rPr>
              <a:t>Speculum examination  after bleeding stopped and after ruling out major degree of placenta praevia </a:t>
            </a:r>
          </a:p>
          <a:p>
            <a:pPr lvl="0">
              <a:buNone/>
            </a:pPr>
            <a:r>
              <a:rPr lang="en-US" sz="3200" dirty="0" smtClean="0">
                <a:effectLst>
                  <a:outerShdw blurRad="38100" dist="38100" dir="2700000" algn="tl">
                    <a:srgbClr val="000000">
                      <a:alpha val="43137"/>
                    </a:srgbClr>
                  </a:outerShdw>
                </a:effectLst>
              </a:rPr>
              <a:t>               To diagnose local causes </a:t>
            </a:r>
          </a:p>
          <a:p>
            <a:pPr lvl="0">
              <a:buNone/>
            </a:pPr>
            <a:r>
              <a:rPr lang="en-US" sz="3200" dirty="0" smtClean="0">
                <a:effectLst>
                  <a:outerShdw blurRad="38100" dist="38100" dir="2700000" algn="tl">
                    <a:srgbClr val="000000">
                      <a:alpha val="43137"/>
                    </a:srgbClr>
                  </a:outerShdw>
                </a:effectLst>
              </a:rPr>
              <a:t>               To collect specimen for cervical smear </a:t>
            </a:r>
          </a:p>
          <a:p>
            <a:endParaRPr lang="en-US" dirty="0"/>
          </a:p>
        </p:txBody>
      </p:sp>
      <p:sp>
        <p:nvSpPr>
          <p:cNvPr id="2" name="Date Placeholder 1"/>
          <p:cNvSpPr>
            <a:spLocks noGrp="1"/>
          </p:cNvSpPr>
          <p:nvPr>
            <p:ph type="dt" sz="half" idx="10"/>
          </p:nvPr>
        </p:nvSpPr>
        <p:spPr/>
        <p:txBody>
          <a:bodyPr/>
          <a:lstStyle/>
          <a:p>
            <a:fld id="{9B754CF6-8262-4694-8785-4F0C2B88F04F}"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61</a:t>
            </a:fld>
            <a:endParaRPr lang="en-US"/>
          </a:p>
        </p:txBody>
      </p:sp>
    </p:spTree>
    <p:extLst>
      <p:ext uri="{BB962C8B-B14F-4D97-AF65-F5344CB8AC3E}">
        <p14:creationId xmlns:p14="http://schemas.microsoft.com/office/powerpoint/2010/main" val="155978695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400800" cy="715962"/>
          </a:xfrm>
          <a:solidFill>
            <a:schemeClr val="tx2"/>
          </a:solidFill>
        </p:spPr>
        <p:txBody>
          <a:bodyPr>
            <a:noAutofit/>
          </a:bodyPr>
          <a:lstStyle/>
          <a:p>
            <a:r>
              <a:rPr lang="en-US" sz="4800" b="1" dirty="0" smtClean="0">
                <a:solidFill>
                  <a:srgbClr val="00B0F0"/>
                </a:solidFill>
              </a:rPr>
              <a:t>PLACENTA PREVIA</a:t>
            </a:r>
            <a:endParaRPr lang="en-US" sz="4800" b="1" dirty="0">
              <a:solidFill>
                <a:srgbClr val="00B0F0"/>
              </a:solidFill>
            </a:endParaRPr>
          </a:p>
        </p:txBody>
      </p:sp>
      <p:sp>
        <p:nvSpPr>
          <p:cNvPr id="3" name="Content Placeholder 2"/>
          <p:cNvSpPr>
            <a:spLocks noGrp="1"/>
          </p:cNvSpPr>
          <p:nvPr>
            <p:ph idx="1"/>
          </p:nvPr>
        </p:nvSpPr>
        <p:spPr>
          <a:xfrm>
            <a:off x="228600" y="838200"/>
            <a:ext cx="8534400" cy="5635752"/>
          </a:xfrm>
        </p:spPr>
        <p:txBody>
          <a:bodyPr>
            <a:normAutofit fontScale="85000" lnSpcReduction="20000"/>
          </a:bodyPr>
          <a:lstStyle/>
          <a:p>
            <a:pPr>
              <a:buNone/>
            </a:pPr>
            <a:endParaRPr lang="en-US" dirty="0" smtClean="0">
              <a:effectLst>
                <a:outerShdw blurRad="38100" dist="38100" dir="2700000" algn="tl">
                  <a:srgbClr val="000000">
                    <a:alpha val="43137"/>
                  </a:srgbClr>
                </a:outerShdw>
              </a:effectLst>
            </a:endParaRPr>
          </a:p>
          <a:p>
            <a:pPr>
              <a:buNone/>
            </a:pPr>
            <a:r>
              <a:rPr lang="en-US" sz="3500" b="1" dirty="0" smtClean="0">
                <a:effectLst>
                  <a:outerShdw blurRad="38100" dist="38100" dir="2700000" algn="tl">
                    <a:srgbClr val="000000">
                      <a:alpha val="43137"/>
                    </a:srgbClr>
                  </a:outerShdw>
                </a:effectLst>
              </a:rPr>
              <a:t>Definition</a:t>
            </a:r>
            <a:r>
              <a:rPr lang="en-US" sz="3500" dirty="0" smtClean="0">
                <a:effectLst>
                  <a:outerShdw blurRad="38100" dist="38100" dir="2700000" algn="tl">
                    <a:srgbClr val="000000">
                      <a:alpha val="43137"/>
                    </a:srgbClr>
                  </a:outerShdw>
                </a:effectLst>
              </a:rPr>
              <a:t>: Placental implantation in the lower uterine segment within the zone of effacement &amp; dilatation of cervix or before presenting part.</a:t>
            </a:r>
          </a:p>
          <a:p>
            <a:pPr>
              <a:buNone/>
            </a:pPr>
            <a:endParaRPr lang="en-US" sz="3500" dirty="0" smtClean="0">
              <a:effectLst>
                <a:outerShdw blurRad="38100" dist="38100" dir="2700000" algn="tl">
                  <a:srgbClr val="000000">
                    <a:alpha val="43137"/>
                  </a:srgbClr>
                </a:outerShdw>
              </a:effectLst>
            </a:endParaRPr>
          </a:p>
          <a:p>
            <a:pPr>
              <a:buNone/>
            </a:pPr>
            <a:r>
              <a:rPr lang="en-US" sz="3500" b="1" dirty="0" smtClean="0">
                <a:effectLst>
                  <a:outerShdw blurRad="38100" dist="38100" dir="2700000" algn="tl">
                    <a:srgbClr val="000000">
                      <a:alpha val="43137"/>
                    </a:srgbClr>
                  </a:outerShdw>
                </a:effectLst>
              </a:rPr>
              <a:t>   Predisposing factors</a:t>
            </a:r>
            <a:r>
              <a:rPr lang="en-US" sz="3500" dirty="0" smtClean="0">
                <a:effectLst>
                  <a:outerShdw blurRad="38100" dist="38100" dir="2700000" algn="tl">
                    <a:srgbClr val="000000">
                      <a:alpha val="43137"/>
                    </a:srgbClr>
                  </a:outerShdw>
                </a:effectLst>
              </a:rPr>
              <a:t>. </a:t>
            </a:r>
          </a:p>
          <a:p>
            <a:pPr lvl="0"/>
            <a:r>
              <a:rPr lang="en-US" sz="3500" dirty="0" smtClean="0">
                <a:effectLst>
                  <a:outerShdw blurRad="38100" dist="38100" dir="2700000" algn="tl">
                    <a:srgbClr val="000000">
                      <a:alpha val="43137"/>
                    </a:srgbClr>
                  </a:outerShdw>
                </a:effectLst>
              </a:rPr>
              <a:t>Scarred uterus </a:t>
            </a:r>
          </a:p>
          <a:p>
            <a:pPr lvl="0"/>
            <a:r>
              <a:rPr lang="en-US" sz="3500" dirty="0" smtClean="0">
                <a:effectLst>
                  <a:outerShdw blurRad="38100" dist="38100" dir="2700000" algn="tl">
                    <a:srgbClr val="000000">
                      <a:alpha val="43137"/>
                    </a:srgbClr>
                  </a:outerShdw>
                </a:effectLst>
              </a:rPr>
              <a:t>Advanced age</a:t>
            </a:r>
          </a:p>
          <a:p>
            <a:pPr lvl="0"/>
            <a:r>
              <a:rPr lang="en-US" sz="3500" dirty="0" smtClean="0">
                <a:effectLst>
                  <a:outerShdw blurRad="38100" dist="38100" dir="2700000" algn="tl">
                    <a:srgbClr val="000000">
                      <a:alpha val="43137"/>
                    </a:srgbClr>
                  </a:outerShdw>
                </a:effectLst>
              </a:rPr>
              <a:t>Multiparity </a:t>
            </a:r>
          </a:p>
          <a:p>
            <a:pPr lvl="0"/>
            <a:r>
              <a:rPr lang="en-US" sz="3500" dirty="0" smtClean="0">
                <a:effectLst>
                  <a:outerShdw blurRad="38100" dist="38100" dir="2700000" algn="tl">
                    <a:srgbClr val="000000">
                      <a:alpha val="43137"/>
                    </a:srgbClr>
                  </a:outerShdw>
                </a:effectLst>
              </a:rPr>
              <a:t>Multiple pregnancy</a:t>
            </a:r>
          </a:p>
          <a:p>
            <a:pPr lvl="0">
              <a:buNone/>
            </a:pPr>
            <a:endParaRPr lang="en-US" sz="3500" dirty="0" smtClean="0"/>
          </a:p>
          <a:p>
            <a:pPr>
              <a:buNone/>
            </a:pPr>
            <a:r>
              <a:rPr lang="en-US" sz="3500" dirty="0" smtClean="0"/>
              <a:t> </a:t>
            </a:r>
            <a:endParaRPr lang="en-US" dirty="0" smtClean="0"/>
          </a:p>
        </p:txBody>
      </p:sp>
      <p:sp>
        <p:nvSpPr>
          <p:cNvPr id="4" name="Date Placeholder 3"/>
          <p:cNvSpPr>
            <a:spLocks noGrp="1"/>
          </p:cNvSpPr>
          <p:nvPr>
            <p:ph type="dt" sz="half" idx="10"/>
          </p:nvPr>
        </p:nvSpPr>
        <p:spPr/>
        <p:txBody>
          <a:bodyPr/>
          <a:lstStyle/>
          <a:p>
            <a:fld id="{7F9485AC-47AD-40B6-BB8F-F8826208752B}"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62</a:t>
            </a:fld>
            <a:endParaRPr lang="en-US"/>
          </a:p>
        </p:txBody>
      </p:sp>
    </p:spTree>
    <p:extLst>
      <p:ext uri="{BB962C8B-B14F-4D97-AF65-F5344CB8AC3E}">
        <p14:creationId xmlns:p14="http://schemas.microsoft.com/office/powerpoint/2010/main" val="248636365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81000"/>
            <a:ext cx="8686800" cy="6092952"/>
          </a:xfrm>
        </p:spPr>
        <p:txBody>
          <a:bodyPr>
            <a:normAutofit/>
          </a:bodyPr>
          <a:lstStyle/>
          <a:p>
            <a:r>
              <a:rPr lang="en-US" sz="2800" b="1" dirty="0" smtClean="0">
                <a:solidFill>
                  <a:srgbClr val="00B0F0"/>
                </a:solidFill>
                <a:effectLst>
                  <a:outerShdw blurRad="38100" dist="38100" dir="2700000" algn="tl">
                    <a:srgbClr val="000000">
                      <a:alpha val="43137"/>
                    </a:srgbClr>
                  </a:outerShdw>
                </a:effectLst>
              </a:rPr>
              <a:t>Classification</a:t>
            </a:r>
            <a:r>
              <a:rPr lang="en-US" sz="2800" dirty="0" smtClean="0">
                <a:solidFill>
                  <a:srgbClr val="00B0F0"/>
                </a:solidFill>
                <a:effectLst>
                  <a:outerShdw blurRad="38100" dist="38100" dir="2700000" algn="tl">
                    <a:srgbClr val="000000">
                      <a:alpha val="43137"/>
                    </a:srgbClr>
                  </a:outerShdw>
                </a:effectLst>
              </a:rPr>
              <a:t>:</a:t>
            </a:r>
            <a:r>
              <a:rPr lang="en-US" sz="2800" dirty="0" smtClean="0">
                <a:effectLst>
                  <a:outerShdw blurRad="38100" dist="38100" dir="2700000" algn="tl">
                    <a:srgbClr val="000000">
                      <a:alpha val="43137"/>
                    </a:srgbClr>
                  </a:outerShdw>
                </a:effectLst>
              </a:rPr>
              <a:t> minor degree (type I)  &amp; major degree (Type II, III, IV)</a:t>
            </a:r>
          </a:p>
          <a:p>
            <a:pPr lvl="0"/>
            <a:r>
              <a:rPr lang="en-US" sz="2800" b="1" dirty="0" smtClean="0">
                <a:effectLst>
                  <a:outerShdw blurRad="38100" dist="38100" dir="2700000" algn="tl">
                    <a:srgbClr val="000000">
                      <a:alpha val="43137"/>
                    </a:srgbClr>
                  </a:outerShdw>
                </a:effectLst>
              </a:rPr>
              <a:t>Type I (Low lying) </a:t>
            </a:r>
            <a:r>
              <a:rPr lang="en-US" sz="2800" dirty="0" smtClean="0">
                <a:effectLst>
                  <a:outerShdw blurRad="38100" dist="38100" dir="2700000" algn="tl">
                    <a:srgbClr val="000000">
                      <a:alpha val="43137"/>
                    </a:srgbClr>
                  </a:outerShdw>
                </a:effectLst>
              </a:rPr>
              <a:t>- Placenta is implanted in lower segment but doesn’t reach to internal os</a:t>
            </a:r>
          </a:p>
          <a:p>
            <a:pPr lvl="0"/>
            <a:r>
              <a:rPr lang="en-US" sz="2800" b="1" dirty="0" smtClean="0">
                <a:effectLst>
                  <a:outerShdw blurRad="38100" dist="38100" dir="2700000" algn="tl">
                    <a:srgbClr val="000000">
                      <a:alpha val="43137"/>
                    </a:srgbClr>
                  </a:outerShdw>
                </a:effectLst>
              </a:rPr>
              <a:t>Type II (marginal)        </a:t>
            </a:r>
            <a:r>
              <a:rPr lang="en-US" sz="2800" dirty="0" smtClean="0">
                <a:effectLst>
                  <a:outerShdw blurRad="38100" dist="38100" dir="2700000" algn="tl">
                    <a:srgbClr val="000000">
                      <a:alpha val="43137"/>
                    </a:srgbClr>
                  </a:outerShdw>
                </a:effectLst>
              </a:rPr>
              <a:t>- (anterior &amp; posterior) – Placenta reaches the internal os</a:t>
            </a:r>
          </a:p>
          <a:p>
            <a:pPr lvl="0"/>
            <a:r>
              <a:rPr lang="en-US" sz="2800" b="1" dirty="0" smtClean="0">
                <a:effectLst>
                  <a:outerShdw blurRad="38100" dist="38100" dir="2700000" algn="tl">
                    <a:srgbClr val="000000">
                      <a:alpha val="43137"/>
                    </a:srgbClr>
                  </a:outerShdw>
                </a:effectLst>
              </a:rPr>
              <a:t>Type III (partial)</a:t>
            </a:r>
            <a:r>
              <a:rPr lang="en-US" sz="2800" dirty="0" smtClean="0">
                <a:effectLst>
                  <a:outerShdw blurRad="38100" dist="38100" dir="2700000" algn="tl">
                    <a:srgbClr val="000000">
                      <a:alpha val="43137"/>
                    </a:srgbClr>
                  </a:outerShdw>
                </a:effectLst>
              </a:rPr>
              <a:t> – Placenta covers the internal os partially</a:t>
            </a:r>
          </a:p>
          <a:p>
            <a:r>
              <a:rPr lang="en-US" sz="2800" b="1" dirty="0" smtClean="0">
                <a:effectLst>
                  <a:outerShdw blurRad="38100" dist="38100" dir="2700000" algn="tl">
                    <a:srgbClr val="000000">
                      <a:alpha val="43137"/>
                    </a:srgbClr>
                  </a:outerShdw>
                </a:effectLst>
              </a:rPr>
              <a:t>Type IV (totalis</a:t>
            </a:r>
            <a:r>
              <a:rPr lang="en-US" sz="2800" dirty="0" smtClean="0">
                <a:effectLst>
                  <a:outerShdw blurRad="38100" dist="38100" dir="2700000" algn="tl">
                    <a:srgbClr val="000000">
                      <a:alpha val="43137"/>
                    </a:srgbClr>
                  </a:outerShdw>
                </a:effectLst>
              </a:rPr>
              <a:t>) – The placenta covers the whole internal os </a:t>
            </a:r>
          </a:p>
          <a:p>
            <a:endParaRPr lang="en-US" dirty="0"/>
          </a:p>
        </p:txBody>
      </p:sp>
      <p:sp>
        <p:nvSpPr>
          <p:cNvPr id="2" name="Date Placeholder 1"/>
          <p:cNvSpPr>
            <a:spLocks noGrp="1"/>
          </p:cNvSpPr>
          <p:nvPr>
            <p:ph type="dt" sz="half" idx="10"/>
          </p:nvPr>
        </p:nvSpPr>
        <p:spPr/>
        <p:txBody>
          <a:bodyPr/>
          <a:lstStyle/>
          <a:p>
            <a:fld id="{850FD64E-FC5F-4B04-B6B1-9A292F83B4DF}"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63</a:t>
            </a:fld>
            <a:endParaRPr lang="en-US"/>
          </a:p>
        </p:txBody>
      </p:sp>
    </p:spTree>
    <p:extLst>
      <p:ext uri="{BB962C8B-B14F-4D97-AF65-F5344CB8AC3E}">
        <p14:creationId xmlns:p14="http://schemas.microsoft.com/office/powerpoint/2010/main" val="66069542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00B0F0"/>
                </a:solidFill>
              </a:rPr>
              <a:t>Cont’d.</a:t>
            </a:r>
            <a:endParaRPr lang="en-US" b="1" dirty="0">
              <a:solidFill>
                <a:srgbClr val="00B0F0"/>
              </a:solidFill>
            </a:endParaRPr>
          </a:p>
        </p:txBody>
      </p:sp>
      <p:pic>
        <p:nvPicPr>
          <p:cNvPr id="1026" name="Picture 2"/>
          <p:cNvPicPr>
            <a:picLocks noGrp="1" noChangeAspect="1" noChangeArrowheads="1"/>
          </p:cNvPicPr>
          <p:nvPr>
            <p:ph sz="quarter" idx="1"/>
          </p:nvPr>
        </p:nvPicPr>
        <p:blipFill>
          <a:blip r:embed="rId3" cstate="print"/>
          <a:srcRect/>
          <a:stretch>
            <a:fillRect/>
          </a:stretch>
        </p:blipFill>
        <p:spPr bwMode="auto">
          <a:xfrm>
            <a:off x="304800" y="1600200"/>
            <a:ext cx="8153399" cy="4800599"/>
          </a:xfrm>
          <a:prstGeom prst="rect">
            <a:avLst/>
          </a:prstGeom>
          <a:noFill/>
          <a:ln w="9525">
            <a:noFill/>
            <a:miter lim="800000"/>
            <a:headEnd/>
            <a:tailEnd/>
          </a:ln>
          <a:effectLst/>
        </p:spPr>
      </p:pic>
      <p:sp>
        <p:nvSpPr>
          <p:cNvPr id="3" name="Date Placeholder 2"/>
          <p:cNvSpPr>
            <a:spLocks noGrp="1"/>
          </p:cNvSpPr>
          <p:nvPr>
            <p:ph type="dt" sz="half" idx="10"/>
          </p:nvPr>
        </p:nvSpPr>
        <p:spPr/>
        <p:txBody>
          <a:bodyPr/>
          <a:lstStyle/>
          <a:p>
            <a:fld id="{BAF1BA60-E152-4A05-8507-D3755BF4AF70}"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64</a:t>
            </a:fld>
            <a:endParaRPr lang="en-US"/>
          </a:p>
        </p:txBody>
      </p:sp>
    </p:spTree>
    <p:extLst>
      <p:ext uri="{BB962C8B-B14F-4D97-AF65-F5344CB8AC3E}">
        <p14:creationId xmlns:p14="http://schemas.microsoft.com/office/powerpoint/2010/main" val="169906806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82562"/>
          </a:xfrm>
        </p:spPr>
        <p:txBody>
          <a:bodyPr>
            <a:normAutofit fontScale="90000"/>
          </a:bodyPr>
          <a:lstStyle/>
          <a:p>
            <a:r>
              <a:rPr lang="en-US" dirty="0" smtClean="0"/>
              <a:t>Cont’d…</a:t>
            </a:r>
            <a:endParaRPr lang="en-US" dirty="0"/>
          </a:p>
        </p:txBody>
      </p:sp>
      <p:sp>
        <p:nvSpPr>
          <p:cNvPr id="3" name="Content Placeholder 2"/>
          <p:cNvSpPr>
            <a:spLocks noGrp="1"/>
          </p:cNvSpPr>
          <p:nvPr>
            <p:ph idx="1"/>
          </p:nvPr>
        </p:nvSpPr>
        <p:spPr>
          <a:xfrm>
            <a:off x="457200" y="762000"/>
            <a:ext cx="8077200" cy="5711952"/>
          </a:xfrm>
        </p:spPr>
        <p:txBody>
          <a:bodyPr>
            <a:normAutofit/>
          </a:bodyPr>
          <a:lstStyle/>
          <a:p>
            <a:r>
              <a:rPr lang="en-US" b="1" dirty="0" smtClean="0">
                <a:solidFill>
                  <a:srgbClr val="00B0F0"/>
                </a:solidFill>
                <a:effectLst>
                  <a:outerShdw blurRad="38100" dist="38100" dir="2700000" algn="tl">
                    <a:srgbClr val="000000">
                      <a:alpha val="43137"/>
                    </a:srgbClr>
                  </a:outerShdw>
                </a:effectLst>
              </a:rPr>
              <a:t>Management</a:t>
            </a:r>
            <a:endParaRPr lang="en-US" dirty="0" smtClean="0">
              <a:solidFill>
                <a:srgbClr val="00B0F0"/>
              </a:solidFill>
              <a:effectLst>
                <a:outerShdw blurRad="38100" dist="38100" dir="2700000" algn="tl">
                  <a:srgbClr val="000000">
                    <a:alpha val="43137"/>
                  </a:srgbClr>
                </a:outerShdw>
              </a:effectLst>
            </a:endParaRPr>
          </a:p>
          <a:p>
            <a:pPr>
              <a:buNone/>
            </a:pPr>
            <a:r>
              <a:rPr lang="en-US" dirty="0" smtClean="0">
                <a:effectLst>
                  <a:outerShdw blurRad="38100" dist="38100" dir="2700000" algn="tl">
                    <a:srgbClr val="000000">
                      <a:alpha val="43137"/>
                    </a:srgbClr>
                  </a:outerShdw>
                </a:effectLst>
              </a:rPr>
              <a:t>	</a:t>
            </a:r>
            <a:r>
              <a:rPr lang="en-US" sz="2800" dirty="0" smtClean="0">
                <a:effectLst>
                  <a:outerShdw blurRad="38100" dist="38100" dir="2700000" algn="tl">
                    <a:srgbClr val="000000">
                      <a:alpha val="43137"/>
                    </a:srgbClr>
                  </a:outerShdw>
                </a:effectLst>
              </a:rPr>
              <a:t> </a:t>
            </a:r>
            <a:r>
              <a:rPr lang="en-US" sz="2800" b="1" dirty="0" smtClean="0">
                <a:effectLst>
                  <a:outerShdw blurRad="38100" dist="38100" dir="2700000" algn="tl">
                    <a:srgbClr val="000000">
                      <a:alpha val="43137"/>
                    </a:srgbClr>
                  </a:outerShdw>
                </a:effectLst>
              </a:rPr>
              <a:t>General</a:t>
            </a:r>
            <a:endParaRPr lang="en-US" sz="2800" dirty="0" smtClean="0">
              <a:effectLst>
                <a:outerShdw blurRad="38100" dist="38100" dir="2700000" algn="tl">
                  <a:srgbClr val="000000">
                    <a:alpha val="43137"/>
                  </a:srgbClr>
                </a:outerShdw>
              </a:effectLst>
            </a:endParaRPr>
          </a:p>
          <a:p>
            <a:pPr lvl="0"/>
            <a:r>
              <a:rPr lang="en-US" sz="2800" dirty="0" smtClean="0">
                <a:effectLst>
                  <a:outerShdw blurRad="38100" dist="38100" dir="2700000" algn="tl">
                    <a:srgbClr val="000000">
                      <a:alpha val="43137"/>
                    </a:srgbClr>
                  </a:outerShdw>
                </a:effectLst>
              </a:rPr>
              <a:t>Admission to a unit with operative and blood transfusion facility</a:t>
            </a:r>
          </a:p>
          <a:p>
            <a:pPr lvl="0"/>
            <a:r>
              <a:rPr lang="en-US" sz="2800" dirty="0" smtClean="0">
                <a:effectLst>
                  <a:outerShdw blurRad="38100" dist="38100" dir="2700000" algn="tl">
                    <a:srgbClr val="000000">
                      <a:alpha val="43137"/>
                    </a:srgbClr>
                  </a:outerShdw>
                </a:effectLst>
              </a:rPr>
              <a:t>Resuscitation as indicated</a:t>
            </a:r>
          </a:p>
          <a:p>
            <a:pPr lvl="0"/>
            <a:r>
              <a:rPr lang="en-US" sz="2800" dirty="0" smtClean="0">
                <a:solidFill>
                  <a:srgbClr val="FF0000"/>
                </a:solidFill>
                <a:effectLst>
                  <a:outerShdw blurRad="38100" dist="38100" dir="2700000" algn="tl">
                    <a:srgbClr val="000000">
                      <a:alpha val="43137"/>
                    </a:srgbClr>
                  </a:outerShdw>
                </a:effectLst>
              </a:rPr>
              <a:t>Avoid vaginal /rectal examination</a:t>
            </a:r>
          </a:p>
          <a:p>
            <a:pPr lvl="0"/>
            <a:r>
              <a:rPr lang="en-US" sz="2800" dirty="0" smtClean="0">
                <a:effectLst>
                  <a:outerShdw blurRad="38100" dist="38100" dir="2700000" algn="tl">
                    <a:srgbClr val="000000">
                      <a:alpha val="43137"/>
                    </a:srgbClr>
                  </a:outerShdw>
                </a:effectLst>
              </a:rPr>
              <a:t>Monitor fetal &amp; maternal condition</a:t>
            </a:r>
          </a:p>
          <a:p>
            <a:pPr lvl="0"/>
            <a:r>
              <a:rPr lang="en-US" sz="2800" dirty="0" smtClean="0">
                <a:effectLst>
                  <a:outerShdw blurRad="38100" dist="38100" dir="2700000" algn="tl">
                    <a:srgbClr val="000000">
                      <a:alpha val="43137"/>
                    </a:srgbClr>
                  </a:outerShdw>
                </a:effectLst>
              </a:rPr>
              <a:t>Hct, Blood group &amp; Rh determination</a:t>
            </a:r>
          </a:p>
          <a:p>
            <a:pPr lvl="0"/>
            <a:r>
              <a:rPr lang="en-US" sz="2800" dirty="0" smtClean="0">
                <a:effectLst>
                  <a:outerShdw blurRad="38100" dist="38100" dir="2700000" algn="tl">
                    <a:srgbClr val="000000">
                      <a:alpha val="43137"/>
                    </a:srgbClr>
                  </a:outerShdw>
                </a:effectLst>
              </a:rPr>
              <a:t>Prepare at least 2 units of cross –matched blood</a:t>
            </a:r>
          </a:p>
          <a:p>
            <a:pPr lvl="0"/>
            <a:r>
              <a:rPr lang="en-US" sz="2800" dirty="0" smtClean="0">
                <a:effectLst>
                  <a:outerShdw blurRad="38100" dist="38100" dir="2700000" algn="tl">
                    <a:srgbClr val="000000">
                      <a:alpha val="43137"/>
                    </a:srgbClr>
                  </a:outerShdw>
                </a:effectLst>
              </a:rPr>
              <a:t>Anticipate PPH (Due to uterine atony or abnormally adherent placenta)</a:t>
            </a:r>
          </a:p>
          <a:p>
            <a:endParaRPr lang="en-US" sz="2800" dirty="0"/>
          </a:p>
        </p:txBody>
      </p:sp>
      <p:sp>
        <p:nvSpPr>
          <p:cNvPr id="4" name="Date Placeholder 3"/>
          <p:cNvSpPr>
            <a:spLocks noGrp="1"/>
          </p:cNvSpPr>
          <p:nvPr>
            <p:ph type="dt" sz="half" idx="10"/>
          </p:nvPr>
        </p:nvSpPr>
        <p:spPr/>
        <p:txBody>
          <a:bodyPr/>
          <a:lstStyle/>
          <a:p>
            <a:fld id="{7B58772C-ADD1-4AA3-85F4-25AB3A7C1B2E}"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65</a:t>
            </a:fld>
            <a:endParaRPr lang="en-US"/>
          </a:p>
        </p:txBody>
      </p:sp>
    </p:spTree>
    <p:extLst>
      <p:ext uri="{BB962C8B-B14F-4D97-AF65-F5344CB8AC3E}">
        <p14:creationId xmlns:p14="http://schemas.microsoft.com/office/powerpoint/2010/main" val="415705804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11162"/>
          </a:xfrm>
        </p:spPr>
        <p:txBody>
          <a:bodyPr>
            <a:normAutofit fontScale="90000"/>
          </a:bodyPr>
          <a:lstStyle/>
          <a:p>
            <a:r>
              <a:rPr lang="en-US" dirty="0" smtClean="0"/>
              <a:t>Cont’d…</a:t>
            </a:r>
            <a:endParaRPr lang="en-US" dirty="0"/>
          </a:p>
        </p:txBody>
      </p:sp>
      <p:sp>
        <p:nvSpPr>
          <p:cNvPr id="3" name="Content Placeholder 2"/>
          <p:cNvSpPr>
            <a:spLocks noGrp="1"/>
          </p:cNvSpPr>
          <p:nvPr>
            <p:ph idx="1"/>
          </p:nvPr>
        </p:nvSpPr>
        <p:spPr>
          <a:xfrm>
            <a:off x="457200" y="685800"/>
            <a:ext cx="8229600" cy="5788152"/>
          </a:xfrm>
        </p:spPr>
        <p:txBody>
          <a:bodyPr>
            <a:normAutofit/>
          </a:bodyPr>
          <a:lstStyle/>
          <a:p>
            <a:pPr lvl="0"/>
            <a:r>
              <a:rPr lang="en-US" sz="2800" dirty="0" smtClean="0">
                <a:solidFill>
                  <a:srgbClr val="00B0F0"/>
                </a:solidFill>
                <a:effectLst>
                  <a:outerShdw blurRad="38100" dist="38100" dir="2700000" algn="tl">
                    <a:srgbClr val="000000">
                      <a:alpha val="43137"/>
                    </a:srgbClr>
                  </a:outerShdw>
                </a:effectLst>
              </a:rPr>
              <a:t>Decide on the final mode of management conservative versus aggressive</a:t>
            </a:r>
          </a:p>
          <a:p>
            <a:r>
              <a:rPr lang="en-US" sz="2800" b="1" dirty="0" smtClean="0">
                <a:solidFill>
                  <a:srgbClr val="FFC000"/>
                </a:solidFill>
                <a:effectLst>
                  <a:outerShdw blurRad="38100" dist="38100" dir="2700000" algn="tl">
                    <a:srgbClr val="000000">
                      <a:alpha val="43137"/>
                    </a:srgbClr>
                  </a:outerShdw>
                </a:effectLst>
              </a:rPr>
              <a:t>Delivery is indicated if</a:t>
            </a:r>
            <a:endParaRPr lang="en-US" b="1" dirty="0" smtClean="0">
              <a:solidFill>
                <a:srgbClr val="FFC000"/>
              </a:solidFill>
              <a:effectLst>
                <a:outerShdw blurRad="38100" dist="38100" dir="2700000" algn="tl">
                  <a:srgbClr val="000000">
                    <a:alpha val="43137"/>
                  </a:srgbClr>
                </a:outerShdw>
              </a:effectLst>
            </a:endParaRPr>
          </a:p>
          <a:p>
            <a:pPr lvl="3"/>
            <a:r>
              <a:rPr lang="en-US" sz="2800" dirty="0" smtClean="0">
                <a:effectLst>
                  <a:outerShdw blurRad="38100" dist="38100" dir="2700000" algn="tl">
                    <a:srgbClr val="000000">
                      <a:alpha val="43137"/>
                    </a:srgbClr>
                  </a:outerShdw>
                </a:effectLst>
              </a:rPr>
              <a:t>37 wks completed</a:t>
            </a:r>
          </a:p>
          <a:p>
            <a:pPr lvl="3"/>
            <a:r>
              <a:rPr lang="en-US" sz="2800" dirty="0" smtClean="0">
                <a:effectLst>
                  <a:outerShdw blurRad="38100" dist="38100" dir="2700000" algn="tl">
                    <a:srgbClr val="000000">
                      <a:alpha val="43137"/>
                    </a:srgbClr>
                  </a:outerShdw>
                </a:effectLst>
              </a:rPr>
              <a:t>Severe hemorrhage</a:t>
            </a:r>
          </a:p>
          <a:p>
            <a:pPr lvl="3"/>
            <a:r>
              <a:rPr lang="en-US" sz="2800" dirty="0" smtClean="0">
                <a:effectLst>
                  <a:outerShdw blurRad="38100" dist="38100" dir="2700000" algn="tl">
                    <a:srgbClr val="000000">
                      <a:alpha val="43137"/>
                    </a:srgbClr>
                  </a:outerShdw>
                </a:effectLst>
              </a:rPr>
              <a:t>IUFD</a:t>
            </a:r>
          </a:p>
          <a:p>
            <a:pPr lvl="3"/>
            <a:r>
              <a:rPr lang="en-US" sz="2800" dirty="0" smtClean="0">
                <a:effectLst>
                  <a:outerShdw blurRad="38100" dist="38100" dir="2700000" algn="tl">
                    <a:srgbClr val="000000">
                      <a:alpha val="43137"/>
                    </a:srgbClr>
                  </a:outerShdw>
                </a:effectLst>
              </a:rPr>
              <a:t>IUGR</a:t>
            </a:r>
          </a:p>
          <a:p>
            <a:pPr lvl="3"/>
            <a:r>
              <a:rPr lang="en-US" sz="2800" dirty="0" smtClean="0">
                <a:effectLst>
                  <a:outerShdw blurRad="38100" dist="38100" dir="2700000" algn="tl">
                    <a:srgbClr val="000000">
                      <a:alpha val="43137"/>
                    </a:srgbClr>
                  </a:outerShdw>
                </a:effectLst>
              </a:rPr>
              <a:t>Fetal distress</a:t>
            </a:r>
          </a:p>
          <a:p>
            <a:pPr lvl="3"/>
            <a:r>
              <a:rPr lang="en-US" sz="2800" dirty="0" smtClean="0">
                <a:effectLst>
                  <a:outerShdw blurRad="38100" dist="38100" dir="2700000" algn="tl">
                    <a:srgbClr val="000000">
                      <a:alpha val="43137"/>
                    </a:srgbClr>
                  </a:outerShdw>
                </a:effectLst>
              </a:rPr>
              <a:t>Major congenital anomalies</a:t>
            </a:r>
          </a:p>
          <a:p>
            <a:endParaRPr lang="en-US" dirty="0" smtClean="0">
              <a:effectLst>
                <a:outerShdw blurRad="38100" dist="38100" dir="2700000" algn="tl">
                  <a:srgbClr val="000000">
                    <a:alpha val="43137"/>
                  </a:srgbClr>
                </a:outerShdw>
              </a:effectLst>
            </a:endParaRPr>
          </a:p>
          <a:p>
            <a:pPr>
              <a:buNone/>
            </a:pPr>
            <a:r>
              <a:rPr lang="en-US" b="1" i="1" dirty="0" smtClean="0">
                <a:effectLst>
                  <a:outerShdw blurRad="38100" dist="38100" dir="2700000" algn="tl">
                    <a:srgbClr val="000000">
                      <a:alpha val="43137"/>
                    </a:srgbClr>
                  </a:outerShdw>
                </a:effectLst>
              </a:rPr>
              <a:t>                    </a:t>
            </a:r>
            <a:endParaRPr lang="en-US" dirty="0" smtClean="0">
              <a:effectLst>
                <a:outerShdw blurRad="38100" dist="38100" dir="2700000" algn="tl">
                  <a:srgbClr val="000000">
                    <a:alpha val="43137"/>
                  </a:srgbClr>
                </a:outerShdw>
              </a:effectLst>
            </a:endParaRPr>
          </a:p>
          <a:p>
            <a:endParaRPr lang="en-US" dirty="0"/>
          </a:p>
        </p:txBody>
      </p:sp>
      <p:sp>
        <p:nvSpPr>
          <p:cNvPr id="4" name="Date Placeholder 3"/>
          <p:cNvSpPr>
            <a:spLocks noGrp="1"/>
          </p:cNvSpPr>
          <p:nvPr>
            <p:ph type="dt" sz="half" idx="10"/>
          </p:nvPr>
        </p:nvSpPr>
        <p:spPr/>
        <p:txBody>
          <a:bodyPr/>
          <a:lstStyle/>
          <a:p>
            <a:fld id="{521910FF-4B9C-412A-BDF2-96E1B916059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66</a:t>
            </a:fld>
            <a:endParaRPr lang="en-US"/>
          </a:p>
        </p:txBody>
      </p:sp>
    </p:spTree>
    <p:extLst>
      <p:ext uri="{BB962C8B-B14F-4D97-AF65-F5344CB8AC3E}">
        <p14:creationId xmlns:p14="http://schemas.microsoft.com/office/powerpoint/2010/main" val="45308397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457200"/>
            <a:ext cx="8534400" cy="6016752"/>
          </a:xfrm>
        </p:spPr>
        <p:txBody>
          <a:bodyPr>
            <a:noAutofit/>
          </a:bodyPr>
          <a:lstStyle/>
          <a:p>
            <a:pPr lvl="0"/>
            <a:r>
              <a:rPr lang="en-US" sz="3200" b="1" dirty="0" smtClean="0">
                <a:solidFill>
                  <a:srgbClr val="FFC000"/>
                </a:solidFill>
                <a:effectLst>
                  <a:outerShdw blurRad="38100" dist="38100" dir="2700000" algn="tl">
                    <a:srgbClr val="000000">
                      <a:alpha val="43137"/>
                    </a:srgbClr>
                  </a:outerShdw>
                </a:effectLst>
              </a:rPr>
              <a:t>Expectant Management</a:t>
            </a:r>
            <a:r>
              <a:rPr lang="en-US" sz="3200" dirty="0" smtClean="0">
                <a:effectLst>
                  <a:outerShdw blurRad="38100" dist="38100" dir="2700000" algn="tl">
                    <a:srgbClr val="000000">
                      <a:alpha val="43137"/>
                    </a:srgbClr>
                  </a:outerShdw>
                </a:effectLst>
              </a:rPr>
              <a:t>: if bleeding is minimal and if it is a preterm pregnancy:</a:t>
            </a:r>
          </a:p>
          <a:p>
            <a:pPr lvl="1"/>
            <a:r>
              <a:rPr lang="en-US" sz="2800" dirty="0" smtClean="0">
                <a:effectLst>
                  <a:outerShdw blurRad="38100" dist="38100" dir="2700000" algn="tl">
                    <a:srgbClr val="000000">
                      <a:alpha val="43137"/>
                    </a:srgbClr>
                  </a:outerShdw>
                </a:effectLst>
              </a:rPr>
              <a:t>Bed rest in hospital</a:t>
            </a:r>
          </a:p>
          <a:p>
            <a:pPr lvl="1"/>
            <a:r>
              <a:rPr lang="en-US" sz="2800" dirty="0" smtClean="0">
                <a:effectLst>
                  <a:outerShdw blurRad="38100" dist="38100" dir="2700000" algn="tl">
                    <a:srgbClr val="000000">
                      <a:alpha val="43137"/>
                    </a:srgbClr>
                  </a:outerShdw>
                </a:effectLst>
              </a:rPr>
              <a:t>Maternal condition – vaginal bleeding &amp; vital sign</a:t>
            </a:r>
          </a:p>
          <a:p>
            <a:pPr lvl="1"/>
            <a:r>
              <a:rPr lang="en-US" sz="2800" dirty="0" smtClean="0">
                <a:effectLst>
                  <a:outerShdw blurRad="38100" dist="38100" dir="2700000" algn="tl">
                    <a:srgbClr val="000000">
                      <a:alpha val="43137"/>
                    </a:srgbClr>
                  </a:outerShdw>
                </a:effectLst>
              </a:rPr>
              <a:t>Fetal condition – FHB &amp; Kick chart daily, Biophysical profile once or twice per week, fetal grow</a:t>
            </a:r>
          </a:p>
          <a:p>
            <a:pPr lvl="1"/>
            <a:r>
              <a:rPr lang="en-US" sz="2800" dirty="0" smtClean="0">
                <a:effectLst>
                  <a:outerShdw blurRad="38100" dist="38100" dir="2700000" algn="tl">
                    <a:srgbClr val="000000">
                      <a:alpha val="43137"/>
                    </a:srgbClr>
                  </a:outerShdw>
                </a:effectLst>
              </a:rPr>
              <a:t>Betamethasone 12 mg in 2 doses for 28-34 weeks gestation</a:t>
            </a:r>
          </a:p>
          <a:p>
            <a:pPr lvl="1"/>
            <a:r>
              <a:rPr lang="en-US" sz="2800" dirty="0" smtClean="0">
                <a:effectLst>
                  <a:outerShdw blurRad="38100" dist="38100" dir="2700000" algn="tl">
                    <a:srgbClr val="000000">
                      <a:alpha val="43137"/>
                    </a:srgbClr>
                  </a:outerShdw>
                </a:effectLst>
              </a:rPr>
              <a:t>Termination after 37 completed weeks of gestation</a:t>
            </a:r>
          </a:p>
          <a:p>
            <a:endParaRPr lang="en-US" sz="3200" dirty="0"/>
          </a:p>
        </p:txBody>
      </p:sp>
      <p:sp>
        <p:nvSpPr>
          <p:cNvPr id="2" name="Date Placeholder 1"/>
          <p:cNvSpPr>
            <a:spLocks noGrp="1"/>
          </p:cNvSpPr>
          <p:nvPr>
            <p:ph type="dt" sz="half" idx="10"/>
          </p:nvPr>
        </p:nvSpPr>
        <p:spPr/>
        <p:txBody>
          <a:bodyPr/>
          <a:lstStyle/>
          <a:p>
            <a:fld id="{18A1D06F-7B98-4FD9-A5C1-21DE7045C29B}"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67</a:t>
            </a:fld>
            <a:endParaRPr lang="en-US"/>
          </a:p>
        </p:txBody>
      </p:sp>
    </p:spTree>
    <p:extLst>
      <p:ext uri="{BB962C8B-B14F-4D97-AF65-F5344CB8AC3E}">
        <p14:creationId xmlns:p14="http://schemas.microsoft.com/office/powerpoint/2010/main" val="243056034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305800" cy="5940552"/>
          </a:xfrm>
        </p:spPr>
        <p:txBody>
          <a:bodyPr/>
          <a:lstStyle/>
          <a:p>
            <a:r>
              <a:rPr lang="en-US" dirty="0" smtClean="0">
                <a:effectLst>
                  <a:outerShdw blurRad="38100" dist="38100" dir="2700000" algn="tl">
                    <a:srgbClr val="000000">
                      <a:alpha val="43137"/>
                    </a:srgbClr>
                  </a:outerShdw>
                </a:effectLst>
              </a:rPr>
              <a:t>Mode of delivery: –</a:t>
            </a:r>
          </a:p>
          <a:p>
            <a:pPr>
              <a:buFont typeface="Wingdings" pitchFamily="2" charset="2"/>
              <a:buChar char="Ø"/>
            </a:pPr>
            <a:r>
              <a:rPr lang="en-US" dirty="0" smtClean="0">
                <a:solidFill>
                  <a:srgbClr val="00B0F0"/>
                </a:solidFill>
                <a:effectLst>
                  <a:outerShdw blurRad="38100" dist="38100" dir="2700000" algn="tl">
                    <a:srgbClr val="000000">
                      <a:alpha val="43137"/>
                    </a:srgbClr>
                  </a:outerShdw>
                </a:effectLst>
              </a:rPr>
              <a:t>Vaginal –  type I or Type II a</a:t>
            </a:r>
          </a:p>
          <a:p>
            <a:pPr>
              <a:buFont typeface="Wingdings" pitchFamily="2" charset="2"/>
              <a:buChar char="Ø"/>
            </a:pPr>
            <a:r>
              <a:rPr lang="en-US" dirty="0" smtClean="0">
                <a:solidFill>
                  <a:srgbClr val="00B0F0"/>
                </a:solidFill>
                <a:effectLst>
                  <a:outerShdw blurRad="38100" dist="38100" dir="2700000" algn="tl">
                    <a:srgbClr val="000000">
                      <a:alpha val="43137"/>
                    </a:srgbClr>
                  </a:outerShdw>
                </a:effectLst>
              </a:rPr>
              <a:t>Caesarean section- </a:t>
            </a:r>
            <a:r>
              <a:rPr lang="en-US" dirty="0" smtClean="0">
                <a:effectLst>
                  <a:outerShdw blurRad="38100" dist="38100" dir="2700000" algn="tl">
                    <a:srgbClr val="000000">
                      <a:alpha val="43137"/>
                    </a:srgbClr>
                  </a:outerShdw>
                </a:effectLst>
              </a:rPr>
              <a:t>	If </a:t>
            </a:r>
          </a:p>
          <a:p>
            <a:pPr lvl="3"/>
            <a:r>
              <a:rPr lang="en-US" sz="2800" dirty="0" smtClean="0">
                <a:effectLst>
                  <a:outerShdw blurRad="38100" dist="38100" dir="2700000" algn="tl">
                    <a:srgbClr val="000000">
                      <a:alpha val="43137"/>
                    </a:srgbClr>
                  </a:outerShdw>
                </a:effectLst>
              </a:rPr>
              <a:t>Major degree of placenta previa (Type II posterior, III &amp; IV), </a:t>
            </a:r>
          </a:p>
          <a:p>
            <a:pPr lvl="3"/>
            <a:r>
              <a:rPr lang="en-US" sz="2800" dirty="0" smtClean="0">
                <a:effectLst>
                  <a:outerShdw blurRad="38100" dist="38100" dir="2700000" algn="tl">
                    <a:srgbClr val="000000">
                      <a:alpha val="43137"/>
                    </a:srgbClr>
                  </a:outerShdw>
                </a:effectLst>
              </a:rPr>
              <a:t>Fetal distress, </a:t>
            </a:r>
          </a:p>
          <a:p>
            <a:pPr lvl="3"/>
            <a:r>
              <a:rPr lang="en-US" sz="2800" dirty="0" smtClean="0">
                <a:effectLst>
                  <a:outerShdw blurRad="38100" dist="38100" dir="2700000" algn="tl">
                    <a:srgbClr val="000000">
                      <a:alpha val="43137"/>
                    </a:srgbClr>
                  </a:outerShdw>
                </a:effectLst>
              </a:rPr>
              <a:t>Severe uncontrolled hemorrhage.</a:t>
            </a:r>
          </a:p>
          <a:p>
            <a:endParaRPr lang="en-US" dirty="0"/>
          </a:p>
        </p:txBody>
      </p:sp>
      <p:sp>
        <p:nvSpPr>
          <p:cNvPr id="2" name="Date Placeholder 1"/>
          <p:cNvSpPr>
            <a:spLocks noGrp="1"/>
          </p:cNvSpPr>
          <p:nvPr>
            <p:ph type="dt" sz="half" idx="10"/>
          </p:nvPr>
        </p:nvSpPr>
        <p:spPr/>
        <p:txBody>
          <a:bodyPr/>
          <a:lstStyle/>
          <a:p>
            <a:fld id="{4C7636FB-926F-4274-B327-FD4182FC0D27}"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68</a:t>
            </a:fld>
            <a:endParaRPr lang="en-US"/>
          </a:p>
        </p:txBody>
      </p:sp>
    </p:spTree>
    <p:extLst>
      <p:ext uri="{BB962C8B-B14F-4D97-AF65-F5344CB8AC3E}">
        <p14:creationId xmlns:p14="http://schemas.microsoft.com/office/powerpoint/2010/main" val="275624894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a:solidFill>
            <a:schemeClr val="tx2"/>
          </a:solidFill>
        </p:spPr>
        <p:txBody>
          <a:bodyPr>
            <a:noAutofit/>
          </a:bodyPr>
          <a:lstStyle/>
          <a:p>
            <a:r>
              <a:rPr lang="en-US" sz="4000" b="1" dirty="0" smtClean="0">
                <a:solidFill>
                  <a:srgbClr val="FFC000"/>
                </a:solidFill>
              </a:rPr>
              <a:t>ABRUPTIO PLACENTAE</a:t>
            </a:r>
            <a:endParaRPr lang="en-US" sz="4000" b="1" dirty="0">
              <a:solidFill>
                <a:srgbClr val="FFC000"/>
              </a:solidFill>
            </a:endParaRPr>
          </a:p>
        </p:txBody>
      </p:sp>
      <p:sp>
        <p:nvSpPr>
          <p:cNvPr id="3" name="Content Placeholder 2"/>
          <p:cNvSpPr>
            <a:spLocks noGrp="1"/>
          </p:cNvSpPr>
          <p:nvPr>
            <p:ph idx="1"/>
          </p:nvPr>
        </p:nvSpPr>
        <p:spPr>
          <a:xfrm>
            <a:off x="152400" y="1066800"/>
            <a:ext cx="8458200" cy="5407152"/>
          </a:xfrm>
        </p:spPr>
        <p:txBody>
          <a:bodyPr>
            <a:normAutofit fontScale="85000" lnSpcReduction="10000"/>
          </a:bodyPr>
          <a:lstStyle/>
          <a:p>
            <a:pPr>
              <a:buNone/>
            </a:pPr>
            <a:r>
              <a:rPr lang="en-US" b="1" dirty="0" smtClean="0">
                <a:effectLst>
                  <a:outerShdw blurRad="38100" dist="38100" dir="2700000" algn="tl">
                    <a:srgbClr val="000000">
                      <a:alpha val="43137"/>
                    </a:srgbClr>
                  </a:outerShdw>
                </a:effectLst>
              </a:rPr>
              <a:t>    Definition</a:t>
            </a:r>
            <a:r>
              <a:rPr lang="en-US" b="1" dirty="0" smtClean="0">
                <a:solidFill>
                  <a:srgbClr val="00B0F0"/>
                </a:solidFill>
                <a:effectLst>
                  <a:outerShdw blurRad="38100" dist="38100" dir="2700000" algn="tl">
                    <a:srgbClr val="000000">
                      <a:alpha val="43137"/>
                    </a:srgbClr>
                  </a:outerShdw>
                </a:effectLst>
              </a:rPr>
              <a:t>: premature  Separation of the whole or part of the placenta from the normal implantation site.</a:t>
            </a:r>
          </a:p>
          <a:p>
            <a:r>
              <a:rPr lang="en-US" b="1" dirty="0" smtClean="0">
                <a:solidFill>
                  <a:srgbClr val="FFC000"/>
                </a:solidFill>
                <a:effectLst>
                  <a:outerShdw blurRad="38100" dist="38100" dir="2700000" algn="tl">
                    <a:srgbClr val="000000">
                      <a:alpha val="43137"/>
                    </a:srgbClr>
                  </a:outerShdw>
                </a:effectLst>
              </a:rPr>
              <a:t>Predisposing factors: -</a:t>
            </a:r>
          </a:p>
          <a:p>
            <a:r>
              <a:rPr lang="en-US" b="1" dirty="0" smtClean="0">
                <a:solidFill>
                  <a:srgbClr val="FFC000"/>
                </a:solidFill>
                <a:effectLst>
                  <a:outerShdw blurRad="38100" dist="38100" dir="2700000" algn="tl">
                    <a:srgbClr val="000000">
                      <a:alpha val="43137"/>
                    </a:srgbClr>
                  </a:outerShdw>
                </a:effectLst>
              </a:rPr>
              <a:t>Hypertension</a:t>
            </a:r>
            <a:r>
              <a:rPr lang="en-US" b="1" dirty="0" smtClean="0">
                <a:effectLst>
                  <a:outerShdw blurRad="38100" dist="38100" dir="2700000" algn="tl">
                    <a:srgbClr val="000000">
                      <a:alpha val="43137"/>
                    </a:srgbClr>
                  </a:outerShdw>
                </a:effectLst>
              </a:rPr>
              <a:t>; </a:t>
            </a:r>
            <a:r>
              <a:rPr lang="en-US" b="1" dirty="0" smtClean="0"/>
              <a:t>due to spasm and degenerative changes in the decidual arterioles.</a:t>
            </a:r>
            <a:r>
              <a:rPr lang="en-US" b="1" dirty="0" smtClean="0">
                <a:effectLst>
                  <a:outerShdw blurRad="38100" dist="38100" dir="2700000" algn="tl">
                    <a:srgbClr val="000000">
                      <a:alpha val="43137"/>
                    </a:srgbClr>
                  </a:outerShdw>
                </a:effectLst>
              </a:rPr>
              <a:t>		        </a:t>
            </a:r>
          </a:p>
          <a:p>
            <a:pPr lvl="1">
              <a:buFont typeface="Arial" pitchFamily="34" charset="0"/>
              <a:buChar char="•"/>
            </a:pPr>
            <a:r>
              <a:rPr lang="en-US" b="1" dirty="0" smtClean="0">
                <a:effectLst>
                  <a:outerShdw blurRad="38100" dist="38100" dir="2700000" algn="tl">
                    <a:srgbClr val="000000">
                      <a:alpha val="43137"/>
                    </a:srgbClr>
                  </a:outerShdw>
                </a:effectLst>
              </a:rPr>
              <a:t>Advanced age </a:t>
            </a:r>
          </a:p>
          <a:p>
            <a:pPr lvl="1">
              <a:buFont typeface="Arial" pitchFamily="34" charset="0"/>
              <a:buChar char="•"/>
            </a:pPr>
            <a:r>
              <a:rPr lang="en-US" b="1" dirty="0" smtClean="0">
                <a:effectLst>
                  <a:outerShdw blurRad="38100" dist="38100" dir="2700000" algn="tl">
                    <a:srgbClr val="000000">
                      <a:alpha val="43137"/>
                    </a:srgbClr>
                  </a:outerShdw>
                </a:effectLst>
              </a:rPr>
              <a:t>Multiparity;                         </a:t>
            </a:r>
          </a:p>
          <a:p>
            <a:pPr lvl="1">
              <a:buFont typeface="Arial" pitchFamily="34" charset="0"/>
              <a:buChar char="•"/>
            </a:pPr>
            <a:r>
              <a:rPr lang="en-US" b="1" dirty="0" smtClean="0">
                <a:effectLst>
                  <a:outerShdw blurRad="38100" dist="38100" dir="2700000" algn="tl">
                    <a:srgbClr val="000000">
                      <a:alpha val="43137"/>
                    </a:srgbClr>
                  </a:outerShdw>
                </a:effectLst>
              </a:rPr>
              <a:t>Multiple pregnancy;           </a:t>
            </a:r>
          </a:p>
          <a:p>
            <a:pPr lvl="1">
              <a:buFont typeface="Arial" pitchFamily="34" charset="0"/>
              <a:buChar char="•"/>
            </a:pPr>
            <a:r>
              <a:rPr lang="en-US" b="1" dirty="0" smtClean="0">
                <a:effectLst>
                  <a:outerShdw blurRad="38100" dist="38100" dir="2700000" algn="tl">
                    <a:srgbClr val="000000">
                      <a:alpha val="43137"/>
                    </a:srgbClr>
                  </a:outerShdw>
                </a:effectLst>
              </a:rPr>
              <a:t> Myoma</a:t>
            </a:r>
          </a:p>
          <a:p>
            <a:pPr lvl="1">
              <a:buFont typeface="Arial" pitchFamily="34" charset="0"/>
              <a:buChar char="•"/>
            </a:pPr>
            <a:r>
              <a:rPr lang="en-US" b="1" dirty="0" smtClean="0">
                <a:effectLst>
                  <a:outerShdw blurRad="38100" dist="38100" dir="2700000" algn="tl">
                    <a:srgbClr val="000000">
                      <a:alpha val="43137"/>
                    </a:srgbClr>
                  </a:outerShdw>
                </a:effectLst>
              </a:rPr>
              <a:t>polyhydramnios;                 </a:t>
            </a:r>
          </a:p>
          <a:p>
            <a:pPr lvl="1">
              <a:buFont typeface="Arial" pitchFamily="34" charset="0"/>
              <a:buChar char="•"/>
            </a:pPr>
            <a:r>
              <a:rPr lang="en-US" b="1" dirty="0" smtClean="0">
                <a:effectLst>
                  <a:outerShdw blurRad="38100" dist="38100" dir="2700000" algn="tl">
                    <a:srgbClr val="000000">
                      <a:alpha val="43137"/>
                    </a:srgbClr>
                  </a:outerShdw>
                </a:effectLst>
              </a:rPr>
              <a:t>Low socio economic </a:t>
            </a:r>
          </a:p>
          <a:p>
            <a:pPr lvl="1">
              <a:buFont typeface="Arial" pitchFamily="34" charset="0"/>
              <a:buChar char="•"/>
            </a:pPr>
            <a:r>
              <a:rPr lang="en-US" b="1" dirty="0" smtClean="0">
                <a:effectLst>
                  <a:outerShdw blurRad="38100" dist="38100" dir="2700000" algn="tl">
                    <a:srgbClr val="000000">
                      <a:alpha val="43137"/>
                    </a:srgbClr>
                  </a:outerShdw>
                </a:effectLst>
              </a:rPr>
              <a:t> Trauma                              </a:t>
            </a:r>
          </a:p>
          <a:p>
            <a:pPr lvl="1">
              <a:buFont typeface="Arial" pitchFamily="34" charset="0"/>
              <a:buChar char="•"/>
            </a:pPr>
            <a:r>
              <a:rPr lang="en-US" b="1" dirty="0" smtClean="0">
                <a:effectLst>
                  <a:outerShdw blurRad="38100" dist="38100" dir="2700000" algn="tl">
                    <a:srgbClr val="000000">
                      <a:alpha val="43137"/>
                    </a:srgbClr>
                  </a:outerShdw>
                </a:effectLst>
              </a:rPr>
              <a:t>Smoking; Cocaine use</a:t>
            </a:r>
          </a:p>
          <a:p>
            <a:pPr>
              <a:buNone/>
            </a:pPr>
            <a:endParaRPr lang="en-US" dirty="0" smtClean="0"/>
          </a:p>
          <a:p>
            <a:endParaRPr lang="en-US" dirty="0"/>
          </a:p>
        </p:txBody>
      </p:sp>
      <p:sp>
        <p:nvSpPr>
          <p:cNvPr id="4" name="Date Placeholder 3"/>
          <p:cNvSpPr>
            <a:spLocks noGrp="1"/>
          </p:cNvSpPr>
          <p:nvPr>
            <p:ph type="dt" sz="half" idx="10"/>
          </p:nvPr>
        </p:nvSpPr>
        <p:spPr/>
        <p:txBody>
          <a:bodyPr/>
          <a:lstStyle/>
          <a:p>
            <a:fld id="{B1E839B9-803C-4E75-B363-8DF52A8B89CE}"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69</a:t>
            </a:fld>
            <a:endParaRPr lang="en-US"/>
          </a:p>
        </p:txBody>
      </p:sp>
    </p:spTree>
    <p:extLst>
      <p:ext uri="{BB962C8B-B14F-4D97-AF65-F5344CB8AC3E}">
        <p14:creationId xmlns:p14="http://schemas.microsoft.com/office/powerpoint/2010/main" val="7467838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Rh isoimmunization/sensitization</a:t>
            </a:r>
            <a:endParaRPr lang="en-US" b="1" dirty="0">
              <a:solidFill>
                <a:srgbClr val="FF0000"/>
              </a:solidFill>
            </a:endParaRPr>
          </a:p>
        </p:txBody>
      </p:sp>
      <p:sp>
        <p:nvSpPr>
          <p:cNvPr id="3" name="Content Placeholder 2"/>
          <p:cNvSpPr>
            <a:spLocks noGrp="1"/>
          </p:cNvSpPr>
          <p:nvPr>
            <p:ph sz="quarter" idx="1"/>
          </p:nvPr>
        </p:nvSpPr>
        <p:spPr>
          <a:xfrm>
            <a:off x="533400" y="1219202"/>
            <a:ext cx="8153400" cy="4906963"/>
          </a:xfrm>
        </p:spPr>
        <p:txBody>
          <a:bodyPr>
            <a:normAutofit/>
          </a:bodyPr>
          <a:lstStyle/>
          <a:p>
            <a:pPr>
              <a:buNone/>
            </a:pPr>
            <a:r>
              <a:rPr lang="en-US" b="1" dirty="0" smtClean="0"/>
              <a:t>Definition </a:t>
            </a:r>
            <a:r>
              <a:rPr lang="en-US" sz="2400" dirty="0"/>
              <a:t>-any woman with antibody titer of &gt; than 1:4 is</a:t>
            </a:r>
          </a:p>
          <a:p>
            <a:pPr>
              <a:buNone/>
            </a:pPr>
            <a:r>
              <a:rPr lang="en-US" sz="2400" dirty="0"/>
              <a:t>                    considered as </a:t>
            </a:r>
            <a:r>
              <a:rPr lang="en-US" sz="2400" b="1" dirty="0">
                <a:solidFill>
                  <a:srgbClr val="FF0000"/>
                </a:solidFill>
              </a:rPr>
              <a:t>Rh</a:t>
            </a:r>
            <a:r>
              <a:rPr lang="en-US" sz="2400" dirty="0"/>
              <a:t> </a:t>
            </a:r>
            <a:r>
              <a:rPr lang="en-US" sz="2400" dirty="0" smtClean="0"/>
              <a:t>sensitized</a:t>
            </a:r>
          </a:p>
          <a:p>
            <a:pPr>
              <a:buNone/>
            </a:pPr>
            <a:endParaRPr lang="en-US" sz="2400" dirty="0"/>
          </a:p>
          <a:p>
            <a:pPr>
              <a:buNone/>
            </a:pPr>
            <a:r>
              <a:rPr lang="en-US" sz="2400" b="1" dirty="0"/>
              <a:t>Causes-</a:t>
            </a:r>
            <a:r>
              <a:rPr lang="en-US" sz="2400" dirty="0"/>
              <a:t>fetus must have Rh +ve RBCs &amp; Mother Rh-ve RBCs</a:t>
            </a:r>
          </a:p>
          <a:p>
            <a:pPr>
              <a:buNone/>
            </a:pPr>
            <a:r>
              <a:rPr lang="en-US" sz="2400" dirty="0"/>
              <a:t>             -sufficient No of fetal RBCs must get into Maternal</a:t>
            </a:r>
          </a:p>
          <a:p>
            <a:pPr>
              <a:buNone/>
            </a:pPr>
            <a:r>
              <a:rPr lang="en-US" sz="2400" dirty="0"/>
              <a:t>                 circulation</a:t>
            </a:r>
          </a:p>
          <a:p>
            <a:pPr>
              <a:buNone/>
            </a:pPr>
            <a:r>
              <a:rPr lang="en-US" sz="2400" dirty="0"/>
              <a:t>             -Mother must have immunologic capacity to produce</a:t>
            </a:r>
          </a:p>
          <a:p>
            <a:pPr>
              <a:buNone/>
            </a:pPr>
            <a:r>
              <a:rPr lang="en-US" sz="2400" dirty="0"/>
              <a:t>               antibodies directed against the D-antigen</a:t>
            </a:r>
          </a:p>
        </p:txBody>
      </p:sp>
      <p:sp>
        <p:nvSpPr>
          <p:cNvPr id="4" name="Date Placeholder 3"/>
          <p:cNvSpPr>
            <a:spLocks noGrp="1"/>
          </p:cNvSpPr>
          <p:nvPr>
            <p:ph type="dt" sz="half" idx="10"/>
          </p:nvPr>
        </p:nvSpPr>
        <p:spPr/>
        <p:txBody>
          <a:bodyPr/>
          <a:lstStyle/>
          <a:p>
            <a:fld id="{3F10C47D-CAB9-4416-AAF8-E2D32CFD9E3F}"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7</a:t>
            </a:fld>
            <a:endParaRPr lang="en-US"/>
          </a:p>
        </p:txBody>
      </p:sp>
    </p:spTree>
    <p:extLst>
      <p:ext uri="{BB962C8B-B14F-4D97-AF65-F5344CB8AC3E}">
        <p14:creationId xmlns:p14="http://schemas.microsoft.com/office/powerpoint/2010/main" val="4010137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245352"/>
          </a:xfrm>
        </p:spPr>
        <p:txBody>
          <a:bodyPr>
            <a:normAutofit/>
          </a:bodyPr>
          <a:lstStyle/>
          <a:p>
            <a:r>
              <a:rPr lang="en-US" sz="2800" b="1" dirty="0" smtClean="0">
                <a:solidFill>
                  <a:srgbClr val="0070C0"/>
                </a:solidFill>
                <a:effectLst>
                  <a:outerShdw blurRad="38100" dist="38100" dir="2700000" algn="tl">
                    <a:srgbClr val="000000">
                      <a:alpha val="43137"/>
                    </a:srgbClr>
                  </a:outerShdw>
                </a:effectLst>
              </a:rPr>
              <a:t>Types </a:t>
            </a:r>
          </a:p>
          <a:p>
            <a:endParaRPr lang="en-US" sz="2800" b="1" dirty="0" smtClean="0">
              <a:solidFill>
                <a:srgbClr val="0070C0"/>
              </a:solidFill>
              <a:effectLst>
                <a:outerShdw blurRad="38100" dist="38100" dir="2700000" algn="tl">
                  <a:srgbClr val="000000">
                    <a:alpha val="43137"/>
                  </a:srgbClr>
                </a:outerShdw>
              </a:effectLst>
            </a:endParaRPr>
          </a:p>
          <a:p>
            <a:pPr lvl="1">
              <a:buFont typeface="Wingdings" pitchFamily="2" charset="2"/>
              <a:buChar char="ü"/>
            </a:pPr>
            <a:r>
              <a:rPr lang="en-US" sz="2400" b="1" dirty="0" smtClean="0"/>
              <a:t> </a:t>
            </a:r>
            <a:r>
              <a:rPr lang="en-US" sz="2400" b="1" dirty="0" smtClean="0">
                <a:effectLst>
                  <a:outerShdw blurRad="38100" dist="38100" dir="2700000" algn="tl">
                    <a:srgbClr val="000000">
                      <a:alpha val="43137"/>
                    </a:srgbClr>
                  </a:outerShdw>
                </a:effectLst>
              </a:rPr>
              <a:t>concealed –accounts for 20% of cases</a:t>
            </a:r>
          </a:p>
          <a:p>
            <a:pPr lvl="1">
              <a:buFont typeface="Wingdings" pitchFamily="2" charset="2"/>
              <a:buChar char="ü"/>
            </a:pPr>
            <a:r>
              <a:rPr lang="en-US" sz="2400" b="1" dirty="0" smtClean="0">
                <a:effectLst>
                  <a:outerShdw blurRad="38100" dist="38100" dir="2700000" algn="tl">
                    <a:srgbClr val="000000">
                      <a:alpha val="43137"/>
                    </a:srgbClr>
                  </a:outerShdw>
                </a:effectLst>
              </a:rPr>
              <a:t> revealed _accounts for 80% of cases</a:t>
            </a:r>
          </a:p>
          <a:p>
            <a:pPr lvl="1">
              <a:buFont typeface="Wingdings" pitchFamily="2" charset="2"/>
              <a:buChar char="ü"/>
            </a:pPr>
            <a:endParaRPr lang="en-US" sz="2400" b="1" dirty="0" smtClean="0">
              <a:solidFill>
                <a:srgbClr val="0070C0"/>
              </a:solidFill>
              <a:effectLst>
                <a:outerShdw blurRad="38100" dist="38100" dir="2700000" algn="tl">
                  <a:srgbClr val="000000">
                    <a:alpha val="43137"/>
                  </a:srgbClr>
                </a:outerShdw>
              </a:effectLst>
            </a:endParaRPr>
          </a:p>
          <a:p>
            <a:pPr algn="just">
              <a:buFont typeface="Wingdings" pitchFamily="2" charset="2"/>
              <a:buChar char="Ø"/>
            </a:pPr>
            <a:r>
              <a:rPr lang="en-US" sz="2800" b="1" dirty="0" smtClean="0">
                <a:solidFill>
                  <a:srgbClr val="0070C0"/>
                </a:solidFill>
                <a:effectLst>
                  <a:outerShdw blurRad="38100" dist="38100" dir="2700000" algn="tl">
                    <a:srgbClr val="000000">
                      <a:alpha val="43137"/>
                    </a:srgbClr>
                  </a:outerShdw>
                </a:effectLst>
              </a:rPr>
              <a:t>Patients may have abdominal pain, uterine contractions, uterine tenderness, and a non reassuring fetal heart rate tracing</a:t>
            </a:r>
          </a:p>
          <a:p>
            <a:pPr algn="just">
              <a:buFont typeface="Wingdings" pitchFamily="2" charset="2"/>
              <a:buChar char="Ø"/>
            </a:pPr>
            <a:endParaRPr lang="en-US" sz="2800" b="1" dirty="0" smtClean="0">
              <a:solidFill>
                <a:srgbClr val="0070C0"/>
              </a:solidFill>
              <a:effectLst>
                <a:outerShdw blurRad="38100" dist="38100" dir="2700000" algn="tl">
                  <a:srgbClr val="000000">
                    <a:alpha val="43137"/>
                  </a:srgbClr>
                </a:outerShdw>
              </a:effectLst>
            </a:endParaRPr>
          </a:p>
          <a:p>
            <a:pPr algn="just">
              <a:buFont typeface="Wingdings" pitchFamily="2" charset="2"/>
              <a:buChar char="Ø"/>
            </a:pPr>
            <a:r>
              <a:rPr lang="en-US" sz="2800" b="1" dirty="0" smtClean="0">
                <a:solidFill>
                  <a:srgbClr val="0070C0"/>
                </a:solidFill>
                <a:effectLst>
                  <a:outerShdw blurRad="38100" dist="38100" dir="2700000" algn="tl">
                    <a:srgbClr val="000000">
                      <a:alpha val="43137"/>
                    </a:srgbClr>
                  </a:outerShdw>
                </a:effectLst>
              </a:rPr>
              <a:t>The diagnosis of placental abruption is primarily clinical, but u/s, laboratory, or pathologic findings can be used to support the clinical diagnosis.</a:t>
            </a:r>
            <a:endParaRPr lang="en-US" sz="2800" b="1" dirty="0">
              <a:solidFill>
                <a:srgbClr val="0070C0"/>
              </a:solidFill>
              <a:effectLst>
                <a:outerShdw blurRad="38100" dist="38100" dir="2700000" algn="tl">
                  <a:srgbClr val="000000">
                    <a:alpha val="43137"/>
                  </a:srgbClr>
                </a:outerShdw>
              </a:effectLst>
            </a:endParaRPr>
          </a:p>
        </p:txBody>
      </p:sp>
      <p:sp>
        <p:nvSpPr>
          <p:cNvPr id="2" name="Date Placeholder 1"/>
          <p:cNvSpPr>
            <a:spLocks noGrp="1"/>
          </p:cNvSpPr>
          <p:nvPr>
            <p:ph type="dt" sz="half" idx="10"/>
          </p:nvPr>
        </p:nvSpPr>
        <p:spPr/>
        <p:txBody>
          <a:bodyPr/>
          <a:lstStyle/>
          <a:p>
            <a:fld id="{105C8E2B-A8B2-45B1-846B-628D5A308DE1}"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70</a:t>
            </a:fld>
            <a:endParaRPr lang="en-US"/>
          </a:p>
        </p:txBody>
      </p:sp>
    </p:spTree>
    <p:extLst>
      <p:ext uri="{BB962C8B-B14F-4D97-AF65-F5344CB8AC3E}">
        <p14:creationId xmlns:p14="http://schemas.microsoft.com/office/powerpoint/2010/main" val="379872322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153400" cy="5864352"/>
          </a:xfrm>
        </p:spPr>
        <p:txBody>
          <a:bodyPr>
            <a:normAutofit/>
          </a:bodyPr>
          <a:lstStyle/>
          <a:p>
            <a:r>
              <a:rPr lang="en-US" sz="3600" b="1" u="sng" dirty="0" smtClean="0">
                <a:solidFill>
                  <a:srgbClr val="002060"/>
                </a:solidFill>
                <a:effectLst>
                  <a:outerShdw blurRad="38100" dist="38100" dir="2700000" algn="tl">
                    <a:srgbClr val="000000">
                      <a:alpha val="43137"/>
                    </a:srgbClr>
                  </a:outerShdw>
                </a:effectLst>
              </a:rPr>
              <a:t>Management</a:t>
            </a:r>
          </a:p>
          <a:p>
            <a:r>
              <a:rPr lang="en-US" sz="2800" b="1" dirty="0" smtClean="0">
                <a:solidFill>
                  <a:srgbClr val="002060"/>
                </a:solidFill>
                <a:effectLst>
                  <a:outerShdw blurRad="38100" dist="38100" dir="2700000" algn="tl">
                    <a:srgbClr val="000000">
                      <a:alpha val="43137"/>
                    </a:srgbClr>
                  </a:outerShdw>
                </a:effectLst>
              </a:rPr>
              <a:t>depend upon the </a:t>
            </a:r>
            <a:r>
              <a:rPr lang="en-US" sz="2800" b="1" u="sng" dirty="0" smtClean="0">
                <a:solidFill>
                  <a:srgbClr val="002060"/>
                </a:solidFill>
                <a:effectLst>
                  <a:outerShdw blurRad="38100" dist="38100" dir="2700000" algn="tl">
                    <a:srgbClr val="000000">
                      <a:alpha val="43137"/>
                    </a:srgbClr>
                  </a:outerShdw>
                </a:effectLst>
              </a:rPr>
              <a:t>severity of the abruption</a:t>
            </a:r>
            <a:r>
              <a:rPr lang="en-US" sz="2800" b="1" dirty="0" smtClean="0">
                <a:solidFill>
                  <a:srgbClr val="002060"/>
                </a:solidFill>
                <a:effectLst>
                  <a:outerShdw blurRad="38100" dist="38100" dir="2700000" algn="tl">
                    <a:srgbClr val="000000">
                      <a:alpha val="43137"/>
                    </a:srgbClr>
                  </a:outerShdw>
                </a:effectLst>
              </a:rPr>
              <a:t>, the </a:t>
            </a:r>
            <a:r>
              <a:rPr lang="en-US" sz="2800" b="1" u="sng" dirty="0" smtClean="0">
                <a:solidFill>
                  <a:srgbClr val="002060"/>
                </a:solidFill>
                <a:effectLst>
                  <a:outerShdw blurRad="38100" dist="38100" dir="2700000" algn="tl">
                    <a:srgbClr val="000000">
                      <a:alpha val="43137"/>
                    </a:srgbClr>
                  </a:outerShdw>
                </a:effectLst>
              </a:rPr>
              <a:t>gestational age</a:t>
            </a:r>
            <a:r>
              <a:rPr lang="en-US" sz="2800" b="1" dirty="0" smtClean="0">
                <a:solidFill>
                  <a:srgbClr val="002060"/>
                </a:solidFill>
                <a:effectLst>
                  <a:outerShdw blurRad="38100" dist="38100" dir="2700000" algn="tl">
                    <a:srgbClr val="000000">
                      <a:alpha val="43137"/>
                    </a:srgbClr>
                  </a:outerShdw>
                </a:effectLst>
              </a:rPr>
              <a:t>, and </a:t>
            </a:r>
            <a:r>
              <a:rPr lang="en-US" sz="2800" b="1" u="sng" dirty="0" smtClean="0">
                <a:solidFill>
                  <a:srgbClr val="002060"/>
                </a:solidFill>
                <a:effectLst>
                  <a:outerShdw blurRad="38100" dist="38100" dir="2700000" algn="tl">
                    <a:srgbClr val="000000">
                      <a:alpha val="43137"/>
                    </a:srgbClr>
                  </a:outerShdw>
                </a:effectLst>
              </a:rPr>
              <a:t>maternal</a:t>
            </a:r>
            <a:r>
              <a:rPr lang="en-US" sz="2800" b="1" dirty="0" smtClean="0">
                <a:solidFill>
                  <a:srgbClr val="002060"/>
                </a:solidFill>
                <a:effectLst>
                  <a:outerShdw blurRad="38100" dist="38100" dir="2700000" algn="tl">
                    <a:srgbClr val="000000">
                      <a:alpha val="43137"/>
                    </a:srgbClr>
                  </a:outerShdw>
                </a:effectLst>
              </a:rPr>
              <a:t> and </a:t>
            </a:r>
            <a:r>
              <a:rPr lang="en-US" sz="2800" b="1" u="sng" dirty="0" smtClean="0">
                <a:solidFill>
                  <a:srgbClr val="002060"/>
                </a:solidFill>
                <a:effectLst>
                  <a:outerShdw blurRad="38100" dist="38100" dir="2700000" algn="tl">
                    <a:srgbClr val="000000">
                      <a:alpha val="43137"/>
                    </a:srgbClr>
                  </a:outerShdw>
                </a:effectLst>
              </a:rPr>
              <a:t>fetal status</a:t>
            </a:r>
          </a:p>
          <a:p>
            <a:r>
              <a:rPr lang="en-US" sz="2800" b="1" dirty="0" smtClean="0">
                <a:solidFill>
                  <a:srgbClr val="FF0000"/>
                </a:solidFill>
                <a:effectLst>
                  <a:outerShdw blurRad="38100" dist="38100" dir="2700000" algn="tl">
                    <a:srgbClr val="000000">
                      <a:alpha val="43137"/>
                    </a:srgbClr>
                  </a:outerShdw>
                </a:effectLst>
              </a:rPr>
              <a:t>Live fetus at or near term</a:t>
            </a:r>
            <a:r>
              <a:rPr lang="en-US" sz="2800" b="1" dirty="0" smtClean="0">
                <a:solidFill>
                  <a:srgbClr val="002060"/>
                </a:solidFill>
                <a:effectLst>
                  <a:outerShdw blurRad="38100" dist="38100" dir="2700000" algn="tl">
                    <a:srgbClr val="000000">
                      <a:alpha val="43137"/>
                    </a:srgbClr>
                  </a:outerShdw>
                </a:effectLst>
              </a:rPr>
              <a:t> — The fetus should be delivered expeditiously by the quickest, safest method if it is alive, the pregnancy is at least 34 weeks of gestation</a:t>
            </a:r>
          </a:p>
          <a:p>
            <a:r>
              <a:rPr lang="en-US" sz="2800" b="1" dirty="0" smtClean="0">
                <a:solidFill>
                  <a:srgbClr val="FF0000"/>
                </a:solidFill>
                <a:effectLst>
                  <a:outerShdw blurRad="38100" dist="38100" dir="2700000" algn="tl">
                    <a:srgbClr val="000000">
                      <a:alpha val="43137"/>
                    </a:srgbClr>
                  </a:outerShdw>
                </a:effectLst>
              </a:rPr>
              <a:t>Vaginal delivery is reasonable if the maternal status is stable and the fetal heart tracing is reassuring</a:t>
            </a:r>
            <a:r>
              <a:rPr lang="en-US" dirty="0" smtClean="0">
                <a:solidFill>
                  <a:srgbClr val="002060"/>
                </a:solidFill>
                <a:effectLst>
                  <a:outerShdw blurRad="38100" dist="38100" dir="2700000" algn="tl">
                    <a:srgbClr val="000000">
                      <a:alpha val="43137"/>
                    </a:srgbClr>
                  </a:outerShdw>
                </a:effectLst>
              </a:rPr>
              <a:t>.</a:t>
            </a:r>
            <a:endParaRPr lang="en-US" dirty="0">
              <a:solidFill>
                <a:srgbClr val="002060"/>
              </a:solidFill>
              <a:effectLst>
                <a:outerShdw blurRad="38100" dist="38100" dir="2700000" algn="tl">
                  <a:srgbClr val="000000">
                    <a:alpha val="43137"/>
                  </a:srgbClr>
                </a:outerShdw>
              </a:effectLst>
            </a:endParaRPr>
          </a:p>
        </p:txBody>
      </p:sp>
      <p:sp>
        <p:nvSpPr>
          <p:cNvPr id="2" name="Date Placeholder 1"/>
          <p:cNvSpPr>
            <a:spLocks noGrp="1"/>
          </p:cNvSpPr>
          <p:nvPr>
            <p:ph type="dt" sz="half" idx="10"/>
          </p:nvPr>
        </p:nvSpPr>
        <p:spPr/>
        <p:txBody>
          <a:bodyPr/>
          <a:lstStyle/>
          <a:p>
            <a:fld id="{6214EA52-223E-4821-BDE7-B830E298AFDB}"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71</a:t>
            </a:fld>
            <a:endParaRPr lang="en-US"/>
          </a:p>
        </p:txBody>
      </p:sp>
    </p:spTree>
    <p:extLst>
      <p:ext uri="{BB962C8B-B14F-4D97-AF65-F5344CB8AC3E}">
        <p14:creationId xmlns:p14="http://schemas.microsoft.com/office/powerpoint/2010/main" val="1776865046"/>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3" cstate="print"/>
          <a:srcRect l="21277" t="17639" r="27763" b="-8236"/>
          <a:stretch>
            <a:fillRect/>
          </a:stretch>
        </p:blipFill>
        <p:spPr bwMode="auto">
          <a:xfrm>
            <a:off x="685800" y="990600"/>
            <a:ext cx="7741920" cy="6217920"/>
          </a:xfrm>
          <a:prstGeom prst="rect">
            <a:avLst/>
          </a:prstGeom>
          <a:noFill/>
          <a:ln w="9525">
            <a:solidFill>
              <a:srgbClr val="00B0F0"/>
            </a:solidFill>
            <a:miter lim="800000"/>
            <a:headEnd/>
            <a:tailEnd/>
          </a:ln>
          <a:effectLst>
            <a:glow rad="101600">
              <a:schemeClr val="accent3">
                <a:satMod val="175000"/>
                <a:alpha val="40000"/>
              </a:schemeClr>
            </a:glow>
            <a:softEdge rad="63500"/>
          </a:effectLst>
        </p:spPr>
      </p:pic>
      <p:sp>
        <p:nvSpPr>
          <p:cNvPr id="2" name="Date Placeholder 1"/>
          <p:cNvSpPr>
            <a:spLocks noGrp="1"/>
          </p:cNvSpPr>
          <p:nvPr>
            <p:ph type="dt" sz="half" idx="10"/>
          </p:nvPr>
        </p:nvSpPr>
        <p:spPr/>
        <p:txBody>
          <a:bodyPr/>
          <a:lstStyle/>
          <a:p>
            <a:fld id="{F1754F93-D855-4476-9797-07A6F68A5FEE}"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72</a:t>
            </a:fld>
            <a:endParaRPr lang="en-US"/>
          </a:p>
        </p:txBody>
      </p:sp>
    </p:spTree>
    <p:extLst>
      <p:ext uri="{BB962C8B-B14F-4D97-AF65-F5344CB8AC3E}">
        <p14:creationId xmlns:p14="http://schemas.microsoft.com/office/powerpoint/2010/main" val="44555294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3" cstate="print"/>
          <a:srcRect l="21277" t="9403" r="35175"/>
          <a:stretch>
            <a:fillRect/>
          </a:stretch>
        </p:blipFill>
        <p:spPr bwMode="auto">
          <a:xfrm>
            <a:off x="228600" y="381000"/>
            <a:ext cx="8610600" cy="6248400"/>
          </a:xfrm>
          <a:prstGeom prst="rect">
            <a:avLst/>
          </a:prstGeom>
          <a:noFill/>
          <a:ln w="9525">
            <a:noFill/>
            <a:miter lim="800000"/>
            <a:headEnd/>
            <a:tailEnd/>
          </a:ln>
          <a:effectLst/>
        </p:spPr>
      </p:pic>
      <p:sp>
        <p:nvSpPr>
          <p:cNvPr id="2" name="Date Placeholder 1"/>
          <p:cNvSpPr>
            <a:spLocks noGrp="1"/>
          </p:cNvSpPr>
          <p:nvPr>
            <p:ph type="dt" sz="half" idx="10"/>
          </p:nvPr>
        </p:nvSpPr>
        <p:spPr/>
        <p:txBody>
          <a:bodyPr/>
          <a:lstStyle/>
          <a:p>
            <a:fld id="{EDC012CF-D82F-49E1-A3EB-6237F1EF1C7B}"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73</a:t>
            </a:fld>
            <a:endParaRPr lang="en-US"/>
          </a:p>
        </p:txBody>
      </p:sp>
    </p:spTree>
    <p:extLst>
      <p:ext uri="{BB962C8B-B14F-4D97-AF65-F5344CB8AC3E}">
        <p14:creationId xmlns:p14="http://schemas.microsoft.com/office/powerpoint/2010/main" val="199998500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rmAutofit fontScale="90000"/>
          </a:bodyPr>
          <a:lstStyle/>
          <a:p>
            <a:r>
              <a:rPr lang="en-US" dirty="0" smtClean="0"/>
              <a:t>Cont’d…</a:t>
            </a:r>
            <a:endParaRPr lang="en-US" dirty="0"/>
          </a:p>
        </p:txBody>
      </p:sp>
      <p:sp>
        <p:nvSpPr>
          <p:cNvPr id="3" name="Content Placeholder 2"/>
          <p:cNvSpPr>
            <a:spLocks noGrp="1"/>
          </p:cNvSpPr>
          <p:nvPr>
            <p:ph idx="1"/>
          </p:nvPr>
        </p:nvSpPr>
        <p:spPr>
          <a:xfrm>
            <a:off x="457200" y="914400"/>
            <a:ext cx="8458200" cy="5559552"/>
          </a:xfrm>
        </p:spPr>
        <p:txBody>
          <a:bodyPr>
            <a:normAutofit/>
          </a:bodyPr>
          <a:lstStyle/>
          <a:p>
            <a:r>
              <a:rPr lang="en-US" sz="2800" b="1" dirty="0" smtClean="0">
                <a:solidFill>
                  <a:srgbClr val="FF0000"/>
                </a:solidFill>
                <a:effectLst>
                  <a:outerShdw blurRad="38100" dist="38100" dir="2700000" algn="tl">
                    <a:srgbClr val="000000">
                      <a:alpha val="43137"/>
                    </a:srgbClr>
                  </a:outerShdw>
                </a:effectLst>
              </a:rPr>
              <a:t>Live fetus remote from term</a:t>
            </a:r>
            <a:r>
              <a:rPr lang="en-US" sz="2800" b="1" dirty="0" smtClean="0">
                <a:solidFill>
                  <a:srgbClr val="002060"/>
                </a:solidFill>
                <a:effectLst>
                  <a:outerShdw blurRad="38100" dist="38100" dir="2700000" algn="tl">
                    <a:srgbClr val="000000">
                      <a:alpha val="43137"/>
                    </a:srgbClr>
                  </a:outerShdw>
                </a:effectLst>
              </a:rPr>
              <a:t> — Delaying delivery of pregnancies under 34 weeks of gestation is reasonable when tests of fetal well-being are reassuring and there is no evidence of maternal coagulopathy, hypotension, or ongoing major blood loss</a:t>
            </a:r>
          </a:p>
          <a:p>
            <a:r>
              <a:rPr lang="en-US" sz="2800" b="1" dirty="0" smtClean="0">
                <a:solidFill>
                  <a:srgbClr val="002060"/>
                </a:solidFill>
                <a:effectLst>
                  <a:outerShdw blurRad="38100" dist="38100" dir="2700000" algn="tl">
                    <a:srgbClr val="000000">
                      <a:alpha val="43137"/>
                    </a:srgbClr>
                  </a:outerShdw>
                </a:effectLst>
              </a:rPr>
              <a:t>Glucocorticoids to promote fetal lung maturation</a:t>
            </a:r>
          </a:p>
          <a:p>
            <a:r>
              <a:rPr lang="en-US" sz="2800" b="1" dirty="0" smtClean="0">
                <a:solidFill>
                  <a:srgbClr val="002060"/>
                </a:solidFill>
                <a:effectLst>
                  <a:outerShdw blurRad="38100" dist="38100" dir="2700000" algn="tl">
                    <a:srgbClr val="000000">
                      <a:alpha val="43137"/>
                    </a:srgbClr>
                  </a:outerShdw>
                </a:effectLst>
              </a:rPr>
              <a:t>Fetal assessment with  biophysical profile is performed at least weekly</a:t>
            </a:r>
          </a:p>
          <a:p>
            <a:pPr>
              <a:buNone/>
            </a:pPr>
            <a:endParaRPr lang="en-US" dirty="0" smtClean="0">
              <a:solidFill>
                <a:srgbClr val="002060"/>
              </a:solidFill>
              <a:effectLst>
                <a:outerShdw blurRad="38100" dist="38100" dir="2700000" algn="tl">
                  <a:srgbClr val="000000">
                    <a:alpha val="43137"/>
                  </a:srgbClr>
                </a:outerShdw>
              </a:effectLst>
            </a:endParaRPr>
          </a:p>
          <a:p>
            <a:endParaRPr lang="en-US" dirty="0"/>
          </a:p>
        </p:txBody>
      </p:sp>
      <p:sp>
        <p:nvSpPr>
          <p:cNvPr id="4" name="Date Placeholder 3"/>
          <p:cNvSpPr>
            <a:spLocks noGrp="1"/>
          </p:cNvSpPr>
          <p:nvPr>
            <p:ph type="dt" sz="half" idx="10"/>
          </p:nvPr>
        </p:nvSpPr>
        <p:spPr/>
        <p:txBody>
          <a:bodyPr/>
          <a:lstStyle/>
          <a:p>
            <a:fld id="{1A821461-8D38-4483-98EC-8E6476C4CD65}"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74</a:t>
            </a:fld>
            <a:endParaRPr lang="en-US"/>
          </a:p>
        </p:txBody>
      </p:sp>
    </p:spTree>
    <p:extLst>
      <p:ext uri="{BB962C8B-B14F-4D97-AF65-F5344CB8AC3E}">
        <p14:creationId xmlns:p14="http://schemas.microsoft.com/office/powerpoint/2010/main" val="107220626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87362"/>
          </a:xfrm>
        </p:spPr>
        <p:txBody>
          <a:bodyPr>
            <a:normAutofit fontScale="90000"/>
          </a:bodyPr>
          <a:lstStyle/>
          <a:p>
            <a:r>
              <a:rPr lang="en-US" dirty="0" smtClean="0"/>
              <a:t>Cont’d…</a:t>
            </a:r>
            <a:endParaRPr lang="en-US" dirty="0"/>
          </a:p>
        </p:txBody>
      </p:sp>
      <p:sp>
        <p:nvSpPr>
          <p:cNvPr id="3" name="Content Placeholder 2"/>
          <p:cNvSpPr>
            <a:spLocks noGrp="1"/>
          </p:cNvSpPr>
          <p:nvPr>
            <p:ph idx="1"/>
          </p:nvPr>
        </p:nvSpPr>
        <p:spPr>
          <a:xfrm>
            <a:off x="457200" y="838200"/>
            <a:ext cx="8305800" cy="5635752"/>
          </a:xfrm>
        </p:spPr>
        <p:txBody>
          <a:bodyPr>
            <a:normAutofit/>
          </a:bodyPr>
          <a:lstStyle/>
          <a:p>
            <a:r>
              <a:rPr lang="en-US" sz="3200" b="1" dirty="0" smtClean="0">
                <a:solidFill>
                  <a:srgbClr val="002060"/>
                </a:solidFill>
                <a:effectLst>
                  <a:outerShdw blurRad="38100" dist="38100" dir="2700000" algn="tl">
                    <a:srgbClr val="000000">
                      <a:alpha val="43137"/>
                    </a:srgbClr>
                  </a:outerShdw>
                </a:effectLst>
              </a:rPr>
              <a:t>Fetal demise at any GA — When fetal death has occurred, the mode of delivery should be that which minimizes the risk of maternal morbidity or mortality </a:t>
            </a:r>
          </a:p>
          <a:p>
            <a:r>
              <a:rPr lang="en-US" sz="3200" b="1" dirty="0" smtClean="0">
                <a:solidFill>
                  <a:srgbClr val="002060"/>
                </a:solidFill>
                <a:effectLst>
                  <a:outerShdw blurRad="38100" dist="38100" dir="2700000" algn="tl">
                    <a:srgbClr val="000000">
                      <a:alpha val="43137"/>
                    </a:srgbClr>
                  </a:outerShdw>
                </a:effectLst>
              </a:rPr>
              <a:t> Vaginal delivery is preferable unless urgent delivery is needed to enable stabilization of the mother </a:t>
            </a:r>
            <a:endParaRPr lang="en-US" sz="3200" b="1" dirty="0">
              <a:solidFill>
                <a:srgbClr val="002060"/>
              </a:solidFill>
              <a:effectLst>
                <a:outerShdw blurRad="38100" dist="38100" dir="2700000" algn="tl">
                  <a:srgbClr val="000000">
                    <a:alpha val="43137"/>
                  </a:srgbClr>
                </a:outerShdw>
              </a:effectLst>
            </a:endParaRPr>
          </a:p>
        </p:txBody>
      </p:sp>
      <p:sp>
        <p:nvSpPr>
          <p:cNvPr id="4" name="Date Placeholder 3"/>
          <p:cNvSpPr>
            <a:spLocks noGrp="1"/>
          </p:cNvSpPr>
          <p:nvPr>
            <p:ph type="dt" sz="half" idx="10"/>
          </p:nvPr>
        </p:nvSpPr>
        <p:spPr/>
        <p:txBody>
          <a:bodyPr/>
          <a:lstStyle/>
          <a:p>
            <a:fld id="{17F9835C-F313-4A4C-AD67-C8740FA89032}"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75</a:t>
            </a:fld>
            <a:endParaRPr lang="en-US"/>
          </a:p>
        </p:txBody>
      </p:sp>
    </p:spTree>
    <p:extLst>
      <p:ext uri="{BB962C8B-B14F-4D97-AF65-F5344CB8AC3E}">
        <p14:creationId xmlns:p14="http://schemas.microsoft.com/office/powerpoint/2010/main" val="1831412734"/>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81000"/>
            <a:ext cx="8382000" cy="6477000"/>
          </a:xfrm>
        </p:spPr>
        <p:txBody>
          <a:bodyPr>
            <a:normAutofit lnSpcReduction="10000"/>
          </a:bodyPr>
          <a:lstStyle/>
          <a:p>
            <a:r>
              <a:rPr lang="en-US" sz="3500" b="1" dirty="0" smtClean="0">
                <a:solidFill>
                  <a:srgbClr val="FF0000"/>
                </a:solidFill>
                <a:effectLst>
                  <a:outerShdw blurRad="38100" dist="38100" dir="2700000" algn="tl">
                    <a:srgbClr val="000000">
                      <a:alpha val="43137"/>
                    </a:srgbClr>
                  </a:outerShdw>
                </a:effectLst>
              </a:rPr>
              <a:t>Complications after severe abruption</a:t>
            </a:r>
          </a:p>
          <a:p>
            <a:pPr algn="just">
              <a:buFont typeface="Wingdings" pitchFamily="2" charset="2"/>
              <a:buChar char="ü"/>
            </a:pPr>
            <a:r>
              <a:rPr lang="en-US" sz="3600" b="1" dirty="0" smtClean="0">
                <a:solidFill>
                  <a:srgbClr val="B311A0"/>
                </a:solidFill>
                <a:effectLst>
                  <a:outerShdw blurRad="38100" dist="38100" dir="2700000" algn="tl">
                    <a:srgbClr val="000000">
                      <a:alpha val="43137"/>
                    </a:srgbClr>
                  </a:outerShdw>
                </a:effectLst>
              </a:rPr>
              <a:t>Couvlaire uterus </a:t>
            </a:r>
            <a:r>
              <a:rPr lang="en-US" sz="3600" b="1" dirty="0" smtClean="0">
                <a:effectLst>
                  <a:outerShdw blurRad="38100" dist="38100" dir="2700000" algn="tl">
                    <a:srgbClr val="000000">
                      <a:alpha val="43137"/>
                    </a:srgbClr>
                  </a:outerShdw>
                </a:effectLst>
              </a:rPr>
              <a:t>– </a:t>
            </a:r>
            <a:r>
              <a:rPr lang="en-US" sz="3600" b="1" dirty="0" smtClean="0"/>
              <a:t>pregnant uterus in which the placenta has detached prematurely with extravasation of blood into the uterine musculature </a:t>
            </a:r>
            <a:r>
              <a:rPr lang="en-US" sz="3600" b="1" dirty="0" smtClean="0">
                <a:effectLst>
                  <a:outerShdw blurRad="38100" dist="38100" dir="2700000" algn="tl">
                    <a:srgbClr val="000000">
                      <a:alpha val="43137"/>
                    </a:srgbClr>
                  </a:outerShdw>
                </a:effectLst>
              </a:rPr>
              <a:t>	</a:t>
            </a:r>
          </a:p>
          <a:p>
            <a:pPr lvl="2">
              <a:buFont typeface="Wingdings" pitchFamily="2" charset="2"/>
              <a:buChar char="ü"/>
            </a:pPr>
            <a:r>
              <a:rPr lang="en-US" sz="2800" b="1" dirty="0" smtClean="0">
                <a:effectLst>
                  <a:outerShdw blurRad="38100" dist="38100" dir="2700000" algn="tl">
                    <a:srgbClr val="000000">
                      <a:alpha val="43137"/>
                    </a:srgbClr>
                  </a:outerShdw>
                </a:effectLst>
              </a:rPr>
              <a:t>  oxytocin infusion</a:t>
            </a:r>
          </a:p>
          <a:p>
            <a:pPr lvl="2">
              <a:buFont typeface="Wingdings" pitchFamily="2" charset="2"/>
              <a:buChar char="ü"/>
            </a:pPr>
            <a:r>
              <a:rPr lang="en-US" sz="2800" b="1" dirty="0" smtClean="0">
                <a:effectLst>
                  <a:outerShdw blurRad="38100" dist="38100" dir="2700000" algn="tl">
                    <a:srgbClr val="000000">
                      <a:alpha val="43137"/>
                    </a:srgbClr>
                  </a:outerShdw>
                </a:effectLst>
              </a:rPr>
              <a:t>  Hysterectomy reserved for cases of   uterine atony &amp; hemorrhage unresponsive to uterotonic agents.</a:t>
            </a:r>
          </a:p>
          <a:p>
            <a:pPr lvl="0">
              <a:buFont typeface="Wingdings" pitchFamily="2" charset="2"/>
              <a:buChar char="ü"/>
            </a:pPr>
            <a:r>
              <a:rPr lang="en-US" sz="3600" b="1" dirty="0" smtClean="0">
                <a:solidFill>
                  <a:srgbClr val="B311A0"/>
                </a:solidFill>
                <a:effectLst>
                  <a:outerShdw blurRad="38100" dist="38100" dir="2700000" algn="tl">
                    <a:srgbClr val="000000">
                      <a:alpha val="43137"/>
                    </a:srgbClr>
                  </a:outerShdw>
                </a:effectLst>
              </a:rPr>
              <a:t>ARF</a:t>
            </a:r>
          </a:p>
          <a:p>
            <a:pPr lvl="0">
              <a:buFont typeface="Wingdings" pitchFamily="2" charset="2"/>
              <a:buChar char="ü"/>
            </a:pPr>
            <a:r>
              <a:rPr lang="en-US" sz="3600" b="1" dirty="0" smtClean="0">
                <a:solidFill>
                  <a:srgbClr val="B311A0"/>
                </a:solidFill>
                <a:effectLst>
                  <a:outerShdw blurRad="38100" dist="38100" dir="2700000" algn="tl">
                    <a:srgbClr val="000000">
                      <a:alpha val="43137"/>
                    </a:srgbClr>
                  </a:outerShdw>
                </a:effectLst>
              </a:rPr>
              <a:t>DIC</a:t>
            </a:r>
          </a:p>
          <a:p>
            <a:pPr lvl="0">
              <a:buNone/>
            </a:pPr>
            <a:r>
              <a:rPr lang="en-US" sz="3600" b="1" u="sng" dirty="0" smtClean="0">
                <a:solidFill>
                  <a:srgbClr val="B311A0"/>
                </a:solidFill>
                <a:effectLst>
                  <a:outerShdw blurRad="38100" dist="38100" dir="2700000" algn="tl">
                    <a:srgbClr val="000000">
                      <a:alpha val="43137"/>
                    </a:srgbClr>
                  </a:outerShdw>
                </a:effectLst>
              </a:rPr>
              <a:t>       </a:t>
            </a:r>
          </a:p>
          <a:p>
            <a:endParaRPr lang="en-US" sz="3600" b="1" dirty="0"/>
          </a:p>
        </p:txBody>
      </p:sp>
      <p:sp>
        <p:nvSpPr>
          <p:cNvPr id="2" name="Date Placeholder 1"/>
          <p:cNvSpPr>
            <a:spLocks noGrp="1"/>
          </p:cNvSpPr>
          <p:nvPr>
            <p:ph type="dt" sz="half" idx="10"/>
          </p:nvPr>
        </p:nvSpPr>
        <p:spPr/>
        <p:txBody>
          <a:bodyPr/>
          <a:lstStyle/>
          <a:p>
            <a:fld id="{55084764-41BD-446F-AD86-E54403D5728F}" type="datetime1">
              <a:rPr lang="en-US" smtClean="0"/>
              <a:t>5/3/2020</a:t>
            </a:fld>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76</a:t>
            </a:fld>
            <a:endParaRPr lang="en-US"/>
          </a:p>
        </p:txBody>
      </p:sp>
    </p:spTree>
    <p:extLst>
      <p:ext uri="{BB962C8B-B14F-4D97-AF65-F5344CB8AC3E}">
        <p14:creationId xmlns:p14="http://schemas.microsoft.com/office/powerpoint/2010/main" val="186128981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cstate="print"/>
          <a:srcRect l="32396" t="9403" r="18497"/>
          <a:stretch>
            <a:fillRect/>
          </a:stretch>
        </p:blipFill>
        <p:spPr bwMode="auto">
          <a:xfrm>
            <a:off x="381000" y="457200"/>
            <a:ext cx="8305800" cy="5791200"/>
          </a:xfrm>
          <a:prstGeom prst="rect">
            <a:avLst/>
          </a:prstGeom>
          <a:noFill/>
          <a:ln w="9525">
            <a:noFill/>
            <a:miter lim="800000"/>
            <a:headEnd/>
            <a:tailEnd/>
          </a:ln>
          <a:effectLst/>
        </p:spPr>
      </p:pic>
      <p:sp>
        <p:nvSpPr>
          <p:cNvPr id="2" name="Date Placeholder 1"/>
          <p:cNvSpPr>
            <a:spLocks noGrp="1"/>
          </p:cNvSpPr>
          <p:nvPr>
            <p:ph type="dt" sz="half" idx="10"/>
          </p:nvPr>
        </p:nvSpPr>
        <p:spPr/>
        <p:txBody>
          <a:bodyPr/>
          <a:lstStyle/>
          <a:p>
            <a:fld id="{42DCBECF-5D7A-400C-A76D-B78A3B91CE11}" type="datetime1">
              <a:rPr lang="en-US" smtClean="0"/>
              <a:t>5/3/2020</a:t>
            </a:fld>
            <a:endParaRPr lang="en-US"/>
          </a:p>
        </p:txBody>
      </p:sp>
      <p:sp>
        <p:nvSpPr>
          <p:cNvPr id="3" name="Slide Number Placeholder 2"/>
          <p:cNvSpPr>
            <a:spLocks noGrp="1"/>
          </p:cNvSpPr>
          <p:nvPr>
            <p:ph type="sldNum" sz="quarter" idx="12"/>
          </p:nvPr>
        </p:nvSpPr>
        <p:spPr/>
        <p:txBody>
          <a:bodyPr/>
          <a:lstStyle/>
          <a:p>
            <a:fld id="{B6F15528-21DE-4FAA-801E-634DDDAF4B2B}" type="slidenum">
              <a:rPr lang="en-US" smtClean="0"/>
              <a:pPr/>
              <a:t>77</a:t>
            </a:fld>
            <a:endParaRPr lang="en-US"/>
          </a:p>
        </p:txBody>
      </p:sp>
    </p:spTree>
    <p:extLst>
      <p:ext uri="{BB962C8B-B14F-4D97-AF65-F5344CB8AC3E}">
        <p14:creationId xmlns:p14="http://schemas.microsoft.com/office/powerpoint/2010/main" val="395574337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a:bodyPr>
          <a:lstStyle/>
          <a:p>
            <a:r>
              <a:rPr lang="en-US" sz="4400"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Vasa</a:t>
            </a:r>
            <a:r>
              <a:rPr lang="en-US" sz="4400" b="1" dirty="0" smtClean="0">
                <a:effectLst>
                  <a:outerShdw blurRad="38100" dist="38100" dir="2700000" algn="tl">
                    <a:srgbClr val="000000">
                      <a:alpha val="43137"/>
                    </a:srgbClr>
                  </a:outerShdw>
                </a:effectLst>
              </a:rPr>
              <a:t> </a:t>
            </a:r>
            <a:r>
              <a:rPr lang="en-US" sz="4400" b="1" cap="none"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praevia</a:t>
            </a:r>
            <a:endParaRPr lang="en-US" sz="4400" b="1" dirty="0"/>
          </a:p>
        </p:txBody>
      </p:sp>
      <p:sp>
        <p:nvSpPr>
          <p:cNvPr id="3" name="Content Placeholder 2"/>
          <p:cNvSpPr>
            <a:spLocks noGrp="1"/>
          </p:cNvSpPr>
          <p:nvPr>
            <p:ph idx="1"/>
          </p:nvPr>
        </p:nvSpPr>
        <p:spPr>
          <a:xfrm>
            <a:off x="304800" y="1143000"/>
            <a:ext cx="8305800" cy="5330952"/>
          </a:xfrm>
        </p:spPr>
        <p:txBody>
          <a:bodyPr>
            <a:normAutofit/>
          </a:bodyPr>
          <a:lstStyle/>
          <a:p>
            <a:pPr algn="just"/>
            <a:r>
              <a:rPr lang="en-US" sz="3200" b="1" dirty="0" smtClean="0">
                <a:effectLst>
                  <a:outerShdw blurRad="38100" dist="38100" dir="2700000" algn="tl">
                    <a:srgbClr val="000000">
                      <a:alpha val="43137"/>
                    </a:srgbClr>
                  </a:outerShdw>
                </a:effectLst>
              </a:rPr>
              <a:t>refers to fetal vessels that traverse the membranes located in the lower uterine segment in advance of the fetal presenting part.</a:t>
            </a:r>
          </a:p>
          <a:p>
            <a:pPr algn="just">
              <a:buNone/>
            </a:pPr>
            <a:endParaRPr lang="en-US" sz="3200" b="1" dirty="0" smtClean="0">
              <a:effectLst>
                <a:outerShdw blurRad="38100" dist="38100" dir="2700000" algn="tl">
                  <a:srgbClr val="000000">
                    <a:alpha val="43137"/>
                  </a:srgbClr>
                </a:outerShdw>
              </a:effectLst>
            </a:endParaRPr>
          </a:p>
          <a:p>
            <a:pPr algn="just"/>
            <a:r>
              <a:rPr lang="en-US" sz="3200" b="1" dirty="0" smtClean="0">
                <a:effectLst>
                  <a:outerShdw blurRad="38100" dist="38100" dir="2700000" algn="tl">
                    <a:srgbClr val="000000">
                      <a:alpha val="43137"/>
                    </a:srgbClr>
                  </a:outerShdw>
                </a:effectLst>
              </a:rPr>
              <a:t> </a:t>
            </a:r>
            <a:r>
              <a:rPr lang="en-US" sz="3200"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Diagnosis: </a:t>
            </a:r>
            <a:r>
              <a:rPr lang="en-US" sz="3200" b="1" dirty="0" smtClean="0">
                <a:effectLst>
                  <a:outerShdw blurRad="38100" dist="38100" dir="2700000" algn="tl">
                    <a:srgbClr val="000000">
                      <a:alpha val="43137"/>
                    </a:srgbClr>
                  </a:outerShdw>
                </a:effectLst>
              </a:rPr>
              <a:t>Fetal distress with no maternal vital sign derangement and most commonly occurs after rupture of membrane </a:t>
            </a:r>
          </a:p>
          <a:p>
            <a:endParaRPr lang="en-US" sz="3200" b="1" dirty="0"/>
          </a:p>
        </p:txBody>
      </p:sp>
      <p:sp>
        <p:nvSpPr>
          <p:cNvPr id="4" name="Date Placeholder 3"/>
          <p:cNvSpPr>
            <a:spLocks noGrp="1"/>
          </p:cNvSpPr>
          <p:nvPr>
            <p:ph type="dt" sz="half" idx="10"/>
          </p:nvPr>
        </p:nvSpPr>
        <p:spPr/>
        <p:txBody>
          <a:bodyPr/>
          <a:lstStyle/>
          <a:p>
            <a:fld id="{581CD57D-1E9A-4CE7-AB81-5D0208C29DB1}"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78</a:t>
            </a:fld>
            <a:endParaRPr lang="en-US"/>
          </a:p>
        </p:txBody>
      </p:sp>
    </p:spTree>
    <p:extLst>
      <p:ext uri="{BB962C8B-B14F-4D97-AF65-F5344CB8AC3E}">
        <p14:creationId xmlns:p14="http://schemas.microsoft.com/office/powerpoint/2010/main" val="320803327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87362"/>
          </a:xfrm>
        </p:spPr>
        <p:txBody>
          <a:bodyPr>
            <a:normAutofit fontScale="90000"/>
          </a:bodyPr>
          <a:lstStyle/>
          <a:p>
            <a:r>
              <a:rPr lang="en-US" dirty="0" smtClean="0"/>
              <a:t>Cont’d…</a:t>
            </a:r>
            <a:endParaRPr lang="en-US" dirty="0"/>
          </a:p>
        </p:txBody>
      </p:sp>
      <p:sp>
        <p:nvSpPr>
          <p:cNvPr id="3" name="Content Placeholder 2"/>
          <p:cNvSpPr>
            <a:spLocks noGrp="1"/>
          </p:cNvSpPr>
          <p:nvPr>
            <p:ph idx="1"/>
          </p:nvPr>
        </p:nvSpPr>
        <p:spPr>
          <a:xfrm>
            <a:off x="0" y="838200"/>
            <a:ext cx="8839200" cy="5635752"/>
          </a:xfrm>
          <a:solidFill>
            <a:schemeClr val="bg1"/>
          </a:solidFill>
          <a:ln>
            <a:solidFill>
              <a:schemeClr val="bg1"/>
            </a:solidFill>
          </a:ln>
        </p:spPr>
        <p:txBody>
          <a:bodyPr>
            <a:normAutofit/>
          </a:bodyPr>
          <a:lstStyle/>
          <a:p>
            <a:r>
              <a:rPr lang="en-US" sz="3600" b="1" dirty="0" smtClean="0">
                <a:effectLst>
                  <a:outerShdw blurRad="38100" dist="38100" dir="2700000" algn="tl">
                    <a:srgbClr val="000000">
                      <a:alpha val="43137"/>
                    </a:srgbClr>
                  </a:outerShdw>
                </a:effectLst>
              </a:rPr>
              <a:t> </a:t>
            </a:r>
            <a:r>
              <a:rPr lang="en-US"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Apt</a:t>
            </a:r>
            <a:r>
              <a:rPr lang="en-US"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3600" b="1" dirty="0" smtClean="0">
                <a:effectLst>
                  <a:outerShdw blurRad="38100" dist="38100" dir="2700000" algn="tl">
                    <a:srgbClr val="000000">
                      <a:alpha val="43137"/>
                    </a:srgbClr>
                  </a:outerShdw>
                </a:effectLst>
              </a:rPr>
              <a:t>alkalaine Phosphatase test</a:t>
            </a:r>
            <a:r>
              <a:rPr lang="en-US"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t>
            </a:r>
            <a:r>
              <a:rPr lang="en-US" sz="3600" b="1" dirty="0" smtClean="0">
                <a:effectLst>
                  <a:outerShdw blurRad="38100" dist="38100" dir="2700000" algn="tl">
                    <a:srgbClr val="000000">
                      <a:alpha val="43137"/>
                    </a:srgbClr>
                  </a:outerShdw>
                </a:effectLst>
              </a:rPr>
              <a:t> test for suspected fetal hemorrhage. </a:t>
            </a:r>
          </a:p>
          <a:p>
            <a:r>
              <a:rPr lang="en-US" sz="3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Management: </a:t>
            </a:r>
            <a:r>
              <a:rPr lang="en-US" sz="3600" b="1" dirty="0" smtClean="0">
                <a:effectLst>
                  <a:outerShdw blurRad="38100" dist="38100" dir="2700000" algn="tl">
                    <a:srgbClr val="000000">
                      <a:alpha val="43137"/>
                    </a:srgbClr>
                  </a:outerShdw>
                </a:effectLst>
              </a:rPr>
              <a:t> Emergency c/s for viable live fetus </a:t>
            </a:r>
          </a:p>
          <a:p>
            <a:r>
              <a:rPr lang="en-US" sz="3600" b="1" dirty="0" smtClean="0">
                <a:effectLst>
                  <a:outerShdw blurRad="38100" dist="38100" dir="2700000" algn="tl">
                    <a:srgbClr val="000000">
                      <a:alpha val="43137"/>
                    </a:srgbClr>
                  </a:outerShdw>
                </a:effectLst>
              </a:rPr>
              <a:t>  Determine hemoglobin of the neonate after birth</a:t>
            </a:r>
            <a:endParaRPr lang="en-US" sz="3600" b="1" dirty="0"/>
          </a:p>
        </p:txBody>
      </p:sp>
      <p:sp>
        <p:nvSpPr>
          <p:cNvPr id="4" name="Date Placeholder 3"/>
          <p:cNvSpPr>
            <a:spLocks noGrp="1"/>
          </p:cNvSpPr>
          <p:nvPr>
            <p:ph type="dt" sz="half" idx="10"/>
          </p:nvPr>
        </p:nvSpPr>
        <p:spPr/>
        <p:txBody>
          <a:bodyPr/>
          <a:lstStyle/>
          <a:p>
            <a:fld id="{39EAE2A2-F3D3-40EE-8C9F-9AAE536057A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79</a:t>
            </a:fld>
            <a:endParaRPr lang="en-US"/>
          </a:p>
        </p:txBody>
      </p:sp>
    </p:spTree>
    <p:extLst>
      <p:ext uri="{BB962C8B-B14F-4D97-AF65-F5344CB8AC3E}">
        <p14:creationId xmlns:p14="http://schemas.microsoft.com/office/powerpoint/2010/main" val="27480296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FF0000"/>
                </a:solidFill>
              </a:rPr>
              <a:t>Incidence of Rh incompatible pregnancy</a:t>
            </a:r>
          </a:p>
        </p:txBody>
      </p:sp>
      <p:sp>
        <p:nvSpPr>
          <p:cNvPr id="3" name="Content Placeholder 2"/>
          <p:cNvSpPr>
            <a:spLocks noGrp="1"/>
          </p:cNvSpPr>
          <p:nvPr>
            <p:ph sz="quarter" idx="1"/>
          </p:nvPr>
        </p:nvSpPr>
        <p:spPr/>
        <p:txBody>
          <a:bodyPr>
            <a:normAutofit/>
          </a:bodyPr>
          <a:lstStyle/>
          <a:p>
            <a:r>
              <a:rPr lang="en-US" dirty="0"/>
              <a:t>15% in Whites  ( most often in Caucasians )</a:t>
            </a:r>
          </a:p>
          <a:p>
            <a:r>
              <a:rPr lang="en-US" dirty="0"/>
              <a:t>5-8% in Black Americans</a:t>
            </a:r>
          </a:p>
          <a:p>
            <a:r>
              <a:rPr lang="en-US" dirty="0"/>
              <a:t>1-2% in Asiatic groups</a:t>
            </a:r>
          </a:p>
          <a:p>
            <a:r>
              <a:rPr lang="en-US" dirty="0"/>
              <a:t>34 % in Basques of Spain</a:t>
            </a:r>
          </a:p>
        </p:txBody>
      </p:sp>
      <p:sp>
        <p:nvSpPr>
          <p:cNvPr id="4" name="Date Placeholder 3"/>
          <p:cNvSpPr>
            <a:spLocks noGrp="1"/>
          </p:cNvSpPr>
          <p:nvPr>
            <p:ph type="dt" sz="half" idx="10"/>
          </p:nvPr>
        </p:nvSpPr>
        <p:spPr/>
        <p:txBody>
          <a:bodyPr/>
          <a:lstStyle/>
          <a:p>
            <a:fld id="{121440B2-2FB2-42A5-9159-FB8E96125BA7}"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8</a:t>
            </a:fld>
            <a:endParaRPr lang="en-US"/>
          </a:p>
        </p:txBody>
      </p:sp>
    </p:spTree>
    <p:extLst>
      <p:ext uri="{BB962C8B-B14F-4D97-AF65-F5344CB8AC3E}">
        <p14:creationId xmlns:p14="http://schemas.microsoft.com/office/powerpoint/2010/main" val="20109391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Cont’d…</a:t>
            </a:r>
            <a:endParaRPr lang="en-US" dirty="0"/>
          </a:p>
        </p:txBody>
      </p:sp>
      <p:sp>
        <p:nvSpPr>
          <p:cNvPr id="3" name="Content Placeholder 2"/>
          <p:cNvSpPr>
            <a:spLocks noGrp="1"/>
          </p:cNvSpPr>
          <p:nvPr>
            <p:ph idx="1"/>
          </p:nvPr>
        </p:nvSpPr>
        <p:spPr>
          <a:xfrm>
            <a:off x="457200" y="1600200"/>
            <a:ext cx="8305800" cy="4873752"/>
          </a:xfrm>
        </p:spPr>
        <p:txBody>
          <a:bodyPr/>
          <a:lstStyle/>
          <a:p>
            <a:r>
              <a:rPr lang="en-US" sz="32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Local causes-   </a:t>
            </a:r>
            <a:r>
              <a:rPr lang="en-US" sz="3200" b="1" dirty="0" smtClean="0">
                <a:effectLst>
                  <a:outerShdw blurRad="38100" dist="38100" dir="2700000" algn="tl">
                    <a:srgbClr val="000000">
                      <a:alpha val="43137"/>
                    </a:srgbClr>
                  </a:outerShdw>
                </a:effectLst>
              </a:rPr>
              <a:t>Treat primary cause </a:t>
            </a:r>
          </a:p>
          <a:p>
            <a:r>
              <a:rPr lang="en-US" sz="3200" b="1" dirty="0" smtClean="0">
                <a:effectLst>
                  <a:outerShdw blurRad="38100" dist="38100" dir="2700000" algn="tl">
                    <a:srgbClr val="000000">
                      <a:alpha val="43137"/>
                    </a:srgbClr>
                  </a:outerShdw>
                </a:effectLst>
              </a:rPr>
              <a:t>APH of unknown cause- </a:t>
            </a:r>
          </a:p>
          <a:p>
            <a:pPr lvl="0"/>
            <a:r>
              <a:rPr lang="en-US" sz="3200" b="1" dirty="0" smtClean="0">
                <a:effectLst>
                  <a:outerShdw blurRad="38100" dist="38100" dir="2700000" algn="tl">
                    <a:srgbClr val="000000">
                      <a:alpha val="43137"/>
                    </a:srgbClr>
                  </a:outerShdw>
                </a:effectLst>
              </a:rPr>
              <a:t>Induction of labor after 37 completed weeks of gestation</a:t>
            </a:r>
          </a:p>
          <a:p>
            <a:pPr lvl="0"/>
            <a:r>
              <a:rPr lang="en-US" sz="3200" b="1" dirty="0" smtClean="0">
                <a:effectLst>
                  <a:outerShdw blurRad="38100" dist="38100" dir="2700000" algn="tl">
                    <a:srgbClr val="000000">
                      <a:alpha val="43137"/>
                    </a:srgbClr>
                  </a:outerShdw>
                </a:effectLst>
              </a:rPr>
              <a:t>Cesarean section indicated if severe bleeding or other obstetric indications</a:t>
            </a:r>
            <a:r>
              <a:rPr lang="en-US" dirty="0" smtClean="0">
                <a:effectLst>
                  <a:outerShdw blurRad="38100" dist="38100" dir="2700000" algn="tl">
                    <a:srgbClr val="000000">
                      <a:alpha val="43137"/>
                    </a:srgbClr>
                  </a:outerShdw>
                </a:effectLst>
              </a:rPr>
              <a:t>.</a:t>
            </a:r>
          </a:p>
          <a:p>
            <a:endParaRPr lang="en-US" dirty="0"/>
          </a:p>
        </p:txBody>
      </p:sp>
      <p:sp>
        <p:nvSpPr>
          <p:cNvPr id="4" name="Date Placeholder 3"/>
          <p:cNvSpPr>
            <a:spLocks noGrp="1"/>
          </p:cNvSpPr>
          <p:nvPr>
            <p:ph type="dt" sz="half" idx="10"/>
          </p:nvPr>
        </p:nvSpPr>
        <p:spPr/>
        <p:txBody>
          <a:bodyPr/>
          <a:lstStyle/>
          <a:p>
            <a:fld id="{58779ABD-65A9-4675-995B-841110C957A7}"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80</a:t>
            </a:fld>
            <a:endParaRPr lang="en-US"/>
          </a:p>
        </p:txBody>
      </p:sp>
    </p:spTree>
    <p:extLst>
      <p:ext uri="{BB962C8B-B14F-4D97-AF65-F5344CB8AC3E}">
        <p14:creationId xmlns:p14="http://schemas.microsoft.com/office/powerpoint/2010/main" val="1575698259"/>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906962"/>
          </a:xfrm>
        </p:spPr>
        <p:txBody>
          <a:bodyPr/>
          <a:lstStyle/>
          <a:p>
            <a:r>
              <a:rPr lang="en-US" dirty="0" smtClean="0"/>
              <a:t/>
            </a:r>
            <a:br>
              <a:rPr lang="en-US" dirty="0" smtClean="0"/>
            </a:br>
            <a:r>
              <a:rPr lang="en-US" dirty="0" smtClean="0"/>
              <a:t>PRETERM </a:t>
            </a:r>
            <a:r>
              <a:rPr lang="en-US" dirty="0"/>
              <a:t>LABOR </a:t>
            </a:r>
          </a:p>
        </p:txBody>
      </p:sp>
      <p:sp>
        <p:nvSpPr>
          <p:cNvPr id="4" name="Date Placeholder 3"/>
          <p:cNvSpPr>
            <a:spLocks noGrp="1"/>
          </p:cNvSpPr>
          <p:nvPr>
            <p:ph type="dt" sz="half" idx="10"/>
          </p:nvPr>
        </p:nvSpPr>
        <p:spPr/>
        <p:txBody>
          <a:bodyPr/>
          <a:lstStyle/>
          <a:p>
            <a:fld id="{617679E2-6A0C-49F3-9598-27F40912C389}"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81</a:t>
            </a:fld>
            <a:endParaRPr lang="en-US"/>
          </a:p>
        </p:txBody>
      </p:sp>
    </p:spTree>
    <p:extLst>
      <p:ext uri="{BB962C8B-B14F-4D97-AF65-F5344CB8AC3E}">
        <p14:creationId xmlns:p14="http://schemas.microsoft.com/office/powerpoint/2010/main" val="42925484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p:txBody>
          <a:bodyPr/>
          <a:lstStyle/>
          <a:p>
            <a:r>
              <a:rPr lang="en-US" dirty="0"/>
              <a:t>At the end of this session student will be able to :</a:t>
            </a:r>
          </a:p>
          <a:p>
            <a:r>
              <a:rPr lang="en-US" dirty="0"/>
              <a:t>Define  </a:t>
            </a:r>
            <a:r>
              <a:rPr lang="en-US" dirty="0" smtClean="0"/>
              <a:t>preterm labor </a:t>
            </a:r>
            <a:endParaRPr lang="en-US" dirty="0"/>
          </a:p>
          <a:p>
            <a:r>
              <a:rPr lang="en-US" dirty="0"/>
              <a:t>Identify cause of </a:t>
            </a:r>
            <a:r>
              <a:rPr lang="en-US" dirty="0" smtClean="0"/>
              <a:t>preterm labor </a:t>
            </a:r>
            <a:endParaRPr lang="en-US" dirty="0"/>
          </a:p>
          <a:p>
            <a:r>
              <a:rPr lang="en-US" dirty="0"/>
              <a:t>Diagnose </a:t>
            </a:r>
            <a:r>
              <a:rPr lang="en-US" dirty="0" smtClean="0"/>
              <a:t>preterm labor </a:t>
            </a:r>
            <a:endParaRPr lang="en-US" dirty="0"/>
          </a:p>
          <a:p>
            <a:r>
              <a:rPr lang="en-US" dirty="0"/>
              <a:t>Manage and/ or refer </a:t>
            </a:r>
            <a:r>
              <a:rPr lang="en-US" dirty="0" smtClean="0"/>
              <a:t>preterm labor </a:t>
            </a:r>
            <a:endParaRPr lang="en-US" dirty="0"/>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82</a:t>
            </a:fld>
            <a:endParaRPr lang="en-US"/>
          </a:p>
        </p:txBody>
      </p:sp>
    </p:spTree>
    <p:extLst>
      <p:ext uri="{BB962C8B-B14F-4D97-AF65-F5344CB8AC3E}">
        <p14:creationId xmlns:p14="http://schemas.microsoft.com/office/powerpoint/2010/main" val="26794734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6858000" cy="990600"/>
          </a:xfrm>
        </p:spPr>
        <p:txBody>
          <a:bodyPr>
            <a:normAutofit fontScale="90000"/>
          </a:bodyPr>
          <a:lstStyle/>
          <a:p>
            <a:r>
              <a:rPr lang="en-US" b="1" dirty="0" smtClean="0"/>
              <a:t>                 </a:t>
            </a:r>
            <a:br>
              <a:rPr lang="en-US" b="1" dirty="0" smtClean="0"/>
            </a:br>
            <a:r>
              <a:rPr lang="en-US" b="1" dirty="0" smtClean="0"/>
              <a:t>        </a:t>
            </a:r>
            <a:br>
              <a:rPr lang="en-US" b="1" dirty="0" smtClean="0"/>
            </a:br>
            <a:r>
              <a:rPr lang="en-US" b="1" dirty="0" smtClean="0"/>
              <a:t>   </a:t>
            </a:r>
            <a:r>
              <a:rPr lang="en-US" b="1" i="1" dirty="0" smtClean="0"/>
              <a:t>Subtypes of PTB are variably defined </a:t>
            </a:r>
            <a:br>
              <a:rPr lang="en-US" b="1" i="1" dirty="0" smtClean="0"/>
            </a:br>
            <a:endParaRPr lang="en-US" b="1" i="1" dirty="0"/>
          </a:p>
        </p:txBody>
      </p:sp>
      <p:sp>
        <p:nvSpPr>
          <p:cNvPr id="3" name="Content Placeholder 2"/>
          <p:cNvSpPr>
            <a:spLocks noGrp="1"/>
          </p:cNvSpPr>
          <p:nvPr>
            <p:ph idx="1"/>
          </p:nvPr>
        </p:nvSpPr>
        <p:spPr>
          <a:xfrm>
            <a:off x="457200" y="1295400"/>
            <a:ext cx="8534400" cy="5257800"/>
          </a:xfrm>
        </p:spPr>
        <p:txBody>
          <a:bodyPr>
            <a:normAutofit fontScale="92500" lnSpcReduction="20000"/>
          </a:bodyPr>
          <a:lstStyle/>
          <a:p>
            <a:pPr>
              <a:buNone/>
            </a:pPr>
            <a:r>
              <a:rPr lang="en-US" b="1" dirty="0" smtClean="0">
                <a:solidFill>
                  <a:srgbClr val="0070C0"/>
                </a:solidFill>
              </a:rPr>
              <a:t>A. By gestational age :</a:t>
            </a:r>
          </a:p>
          <a:p>
            <a:pPr marL="514350" indent="-514350">
              <a:buFont typeface="+mj-lt"/>
              <a:buAutoNum type="arabicPeriod"/>
            </a:pPr>
            <a:r>
              <a:rPr lang="en-US" dirty="0" smtClean="0"/>
              <a:t>Moderate preterm: 32 to &lt;34 weeks(32-34)</a:t>
            </a:r>
          </a:p>
          <a:p>
            <a:pPr marL="514350" indent="-514350">
              <a:buFont typeface="+mj-lt"/>
              <a:buAutoNum type="arabicPeriod"/>
            </a:pPr>
            <a:r>
              <a:rPr lang="en-US" dirty="0" smtClean="0"/>
              <a:t>Late preterm: 34 </a:t>
            </a:r>
            <a:r>
              <a:rPr lang="en-US" baseline="30000" dirty="0" smtClean="0"/>
              <a:t>0/7ths </a:t>
            </a:r>
            <a:r>
              <a:rPr lang="en-US" dirty="0" smtClean="0"/>
              <a:t>to 36 </a:t>
            </a:r>
            <a:r>
              <a:rPr lang="en-US" baseline="30000" dirty="0" smtClean="0"/>
              <a:t>6/7ths </a:t>
            </a:r>
            <a:r>
              <a:rPr lang="en-US" dirty="0" smtClean="0"/>
              <a:t>weeks (34-37)</a:t>
            </a:r>
          </a:p>
          <a:p>
            <a:pPr marL="514350" indent="-514350">
              <a:buFont typeface="+mj-lt"/>
              <a:buAutoNum type="arabicPeriod"/>
            </a:pPr>
            <a:r>
              <a:rPr lang="en-US" dirty="0" smtClean="0"/>
              <a:t>Very preterm: 28 to &lt;32 weeks(28-32)</a:t>
            </a:r>
          </a:p>
          <a:p>
            <a:pPr marL="514350" indent="-514350">
              <a:buFont typeface="+mj-lt"/>
              <a:buAutoNum type="arabicPeriod"/>
            </a:pPr>
            <a:r>
              <a:rPr lang="en-US" dirty="0" smtClean="0"/>
              <a:t>Extremely preterm:&lt;28 weeks(20-28), (Ethiopia : &lt;28 weeks</a:t>
            </a:r>
            <a:r>
              <a:rPr lang="en-US" dirty="0" smtClean="0">
                <a:sym typeface="Wingdings" pitchFamily="2" charset="2"/>
              </a:rPr>
              <a:t> </a:t>
            </a:r>
            <a:r>
              <a:rPr lang="en-US" dirty="0" smtClean="0"/>
              <a:t>abortion)</a:t>
            </a:r>
          </a:p>
          <a:p>
            <a:pPr>
              <a:buNone/>
            </a:pPr>
            <a:r>
              <a:rPr lang="en-US" dirty="0" smtClean="0"/>
              <a:t>B. By birth weight :</a:t>
            </a:r>
          </a:p>
          <a:p>
            <a:pPr marL="514350" indent="-514350">
              <a:buFont typeface="+mj-lt"/>
              <a:buAutoNum type="arabicPeriod"/>
            </a:pPr>
            <a:r>
              <a:rPr lang="en-US" dirty="0" smtClean="0"/>
              <a:t>Low birth weight (LBW): &lt;2500&amp;≥ 1500 grams</a:t>
            </a:r>
          </a:p>
          <a:p>
            <a:pPr marL="514350" indent="-514350">
              <a:buFont typeface="+mj-lt"/>
              <a:buAutoNum type="arabicPeriod"/>
            </a:pPr>
            <a:r>
              <a:rPr lang="en-US" dirty="0" smtClean="0"/>
              <a:t>Very low birth weight (VLBW): &lt;1500&amp; ≥ 1000 grams </a:t>
            </a:r>
          </a:p>
          <a:p>
            <a:pPr marL="514350" indent="-514350">
              <a:buFont typeface="+mj-lt"/>
              <a:buAutoNum type="arabicPeriod"/>
            </a:pPr>
            <a:r>
              <a:rPr lang="en-US" dirty="0" smtClean="0"/>
              <a:t>Extremely low birth weight (ELBW): &lt;1000 grams </a:t>
            </a:r>
          </a:p>
          <a:p>
            <a:pPr marL="514350" indent="-514350">
              <a:buFont typeface="+mj-lt"/>
              <a:buAutoNum type="arabicPeriod"/>
            </a:pPr>
            <a:endParaRPr lang="en-US" b="1" i="1" dirty="0" smtClean="0"/>
          </a:p>
          <a:p>
            <a:pPr>
              <a:buNone/>
            </a:pPr>
            <a:endParaRPr lang="en-US" b="1" i="1" dirty="0" smtClean="0"/>
          </a:p>
          <a:p>
            <a:endParaRPr lang="en-US" dirty="0"/>
          </a:p>
        </p:txBody>
      </p:sp>
      <p:sp>
        <p:nvSpPr>
          <p:cNvPr id="4" name="Date Placeholder 3"/>
          <p:cNvSpPr>
            <a:spLocks noGrp="1"/>
          </p:cNvSpPr>
          <p:nvPr>
            <p:ph type="dt" sz="half" idx="10"/>
          </p:nvPr>
        </p:nvSpPr>
        <p:spPr/>
        <p:txBody>
          <a:bodyPr/>
          <a:lstStyle/>
          <a:p>
            <a:fld id="{273F2C2C-C819-461D-934F-9738447371EF}"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83</a:t>
            </a:fld>
            <a:endParaRPr lang="en-US"/>
          </a:p>
        </p:txBody>
      </p:sp>
    </p:spTree>
    <p:extLst>
      <p:ext uri="{BB962C8B-B14F-4D97-AF65-F5344CB8AC3E}">
        <p14:creationId xmlns:p14="http://schemas.microsoft.com/office/powerpoint/2010/main" val="24787777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6858000" cy="1066800"/>
          </a:xfrm>
        </p:spPr>
        <p:txBody>
          <a:bodyPr>
            <a:normAutofit fontScale="90000"/>
          </a:bodyPr>
          <a:lstStyle/>
          <a:p>
            <a:pPr algn="just"/>
            <a:r>
              <a:rPr lang="en-US" b="1" dirty="0" smtClean="0">
                <a:solidFill>
                  <a:srgbClr val="0070C0"/>
                </a:solidFill>
              </a:rPr>
              <a:t>        Preterm delivery (PTD)---</a:t>
            </a:r>
            <a:endParaRPr lang="en-US" dirty="0">
              <a:solidFill>
                <a:srgbClr val="0070C0"/>
              </a:solidFill>
            </a:endParaRPr>
          </a:p>
        </p:txBody>
      </p:sp>
      <p:sp>
        <p:nvSpPr>
          <p:cNvPr id="3" name="Content Placeholder 2"/>
          <p:cNvSpPr>
            <a:spLocks noGrp="1"/>
          </p:cNvSpPr>
          <p:nvPr>
            <p:ph idx="1"/>
          </p:nvPr>
        </p:nvSpPr>
        <p:spPr>
          <a:xfrm>
            <a:off x="381000" y="914400"/>
            <a:ext cx="8458200" cy="5638800"/>
          </a:xfrm>
        </p:spPr>
        <p:txBody>
          <a:bodyPr>
            <a:normAutofit fontScale="92500" lnSpcReduction="10000"/>
          </a:bodyPr>
          <a:lstStyle/>
          <a:p>
            <a:r>
              <a:rPr lang="en-US" dirty="0" smtClean="0"/>
              <a:t>Is  the major obstetrical &amp; neonatal problem of the developed world</a:t>
            </a:r>
          </a:p>
          <a:p>
            <a:r>
              <a:rPr lang="en-US" i="1" dirty="0" smtClean="0"/>
              <a:t>is  </a:t>
            </a:r>
            <a:r>
              <a:rPr lang="en-US" dirty="0" smtClean="0"/>
              <a:t>the leading cause of perinatal mortality including neonatal mortality &amp; morbidity</a:t>
            </a:r>
          </a:p>
          <a:p>
            <a:r>
              <a:rPr lang="en-US" dirty="0" smtClean="0"/>
              <a:t>The second (after pneumonia) most common cause of under 5 mortality</a:t>
            </a:r>
          </a:p>
          <a:p>
            <a:r>
              <a:rPr lang="en-US" sz="3900" b="1" dirty="0"/>
              <a:t> It causes </a:t>
            </a:r>
          </a:p>
          <a:p>
            <a:pPr marL="742950" indent="-742950">
              <a:buFont typeface="+mj-lt"/>
              <a:buAutoNum type="alphaLcPeriod"/>
            </a:pPr>
            <a:r>
              <a:rPr lang="en-US" i="1" dirty="0" smtClean="0"/>
              <a:t>75% of all fetal &amp; neonatal deaths that are not due to congenital anomalies</a:t>
            </a:r>
          </a:p>
          <a:p>
            <a:pPr marL="742950" indent="-742950">
              <a:buFont typeface="+mj-lt"/>
              <a:buAutoNum type="alphaLcPeriod"/>
            </a:pPr>
            <a:r>
              <a:rPr lang="en-GB" dirty="0" smtClean="0"/>
              <a:t>long term handicap (10% of survivors) </a:t>
            </a:r>
          </a:p>
          <a:p>
            <a:pPr marL="742950" indent="-742950">
              <a:buFont typeface="+mj-lt"/>
              <a:buAutoNum type="alphaLcPeriod"/>
            </a:pPr>
            <a:r>
              <a:rPr lang="en-US" i="1" dirty="0" smtClean="0"/>
              <a:t>50% of all major neurologic handicaps</a:t>
            </a:r>
          </a:p>
          <a:p>
            <a:endParaRPr lang="en-US" b="1" dirty="0" smtClean="0"/>
          </a:p>
          <a:p>
            <a:endParaRPr lang="en-US" dirty="0"/>
          </a:p>
        </p:txBody>
      </p:sp>
      <p:sp>
        <p:nvSpPr>
          <p:cNvPr id="4" name="Date Placeholder 3"/>
          <p:cNvSpPr>
            <a:spLocks noGrp="1"/>
          </p:cNvSpPr>
          <p:nvPr>
            <p:ph type="dt" sz="half" idx="10"/>
          </p:nvPr>
        </p:nvSpPr>
        <p:spPr/>
        <p:txBody>
          <a:bodyPr/>
          <a:lstStyle/>
          <a:p>
            <a:fld id="{50B932C9-DD32-45A7-93DF-1495C7F9295C}"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84</a:t>
            </a:fld>
            <a:endParaRPr lang="en-US"/>
          </a:p>
        </p:txBody>
      </p:sp>
    </p:spTree>
    <p:extLst>
      <p:ext uri="{BB962C8B-B14F-4D97-AF65-F5344CB8AC3E}">
        <p14:creationId xmlns:p14="http://schemas.microsoft.com/office/powerpoint/2010/main" val="1079321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6858000" cy="990600"/>
          </a:xfrm>
        </p:spPr>
        <p:txBody>
          <a:bodyPr>
            <a:normAutofit fontScale="90000"/>
          </a:bodyPr>
          <a:lstStyle/>
          <a:p>
            <a:r>
              <a:rPr lang="en-US" b="1" i="1" dirty="0"/>
              <a:t/>
            </a:r>
            <a:br>
              <a:rPr lang="en-US" b="1" i="1" dirty="0"/>
            </a:br>
            <a:r>
              <a:rPr lang="en-US" b="1" dirty="0" smtClean="0">
                <a:solidFill>
                  <a:srgbClr val="0070C0"/>
                </a:solidFill>
              </a:rPr>
              <a:t>Risk  factors of PTL</a:t>
            </a:r>
            <a:r>
              <a:rPr lang="en-US" b="1" i="1" dirty="0" smtClean="0"/>
              <a:t/>
            </a:r>
            <a:br>
              <a:rPr lang="en-US" b="1" i="1" dirty="0" smtClean="0"/>
            </a:br>
            <a:endParaRPr lang="en-US" dirty="0"/>
          </a:p>
        </p:txBody>
      </p:sp>
      <p:sp>
        <p:nvSpPr>
          <p:cNvPr id="3" name="Content Placeholder 2"/>
          <p:cNvSpPr>
            <a:spLocks noGrp="1"/>
          </p:cNvSpPr>
          <p:nvPr>
            <p:ph idx="1"/>
          </p:nvPr>
        </p:nvSpPr>
        <p:spPr>
          <a:xfrm>
            <a:off x="457200" y="914400"/>
            <a:ext cx="8458200" cy="5715000"/>
          </a:xfrm>
        </p:spPr>
        <p:txBody>
          <a:bodyPr>
            <a:normAutofit fontScale="92500" lnSpcReduction="20000"/>
          </a:bodyPr>
          <a:lstStyle/>
          <a:p>
            <a:pPr marL="742950" indent="-742950">
              <a:buAutoNum type="alphaUcPeriod"/>
            </a:pPr>
            <a:r>
              <a:rPr lang="en-US" sz="3600" dirty="0"/>
              <a:t>Demographic  characteristics</a:t>
            </a:r>
          </a:p>
          <a:p>
            <a:pPr marL="742950" indent="-742950">
              <a:buAutoNum type="alphaUcPeriod"/>
            </a:pPr>
            <a:r>
              <a:rPr lang="en-US" sz="3600" dirty="0"/>
              <a:t>Behavioral  factors, &amp; </a:t>
            </a:r>
          </a:p>
          <a:p>
            <a:pPr marL="514350" indent="-514350">
              <a:buFont typeface="+mj-lt"/>
              <a:buAutoNum type="alphaUcPeriod"/>
            </a:pPr>
            <a:r>
              <a:rPr lang="en-US" sz="3600" dirty="0"/>
              <a:t>Aspects  of obstetric history</a:t>
            </a:r>
          </a:p>
          <a:p>
            <a:pPr marL="514350" indent="-514350">
              <a:buFont typeface="Wingdings" pitchFamily="2" charset="2"/>
              <a:buChar char="Ø"/>
            </a:pPr>
            <a:r>
              <a:rPr lang="en-US" sz="3600" dirty="0"/>
              <a:t>Obstetric complications in current or previous pregnancy</a:t>
            </a:r>
          </a:p>
          <a:p>
            <a:pPr lvl="3">
              <a:buFont typeface="Wingdings" pitchFamily="2" charset="2"/>
              <a:buChar char="§"/>
            </a:pPr>
            <a:r>
              <a:rPr lang="en-US" sz="3200" dirty="0"/>
              <a:t>PIH</a:t>
            </a:r>
          </a:p>
          <a:p>
            <a:pPr lvl="3">
              <a:buFont typeface="Wingdings" pitchFamily="2" charset="2"/>
              <a:buChar char="§"/>
            </a:pPr>
            <a:r>
              <a:rPr lang="en-US" sz="3200" dirty="0"/>
              <a:t>Placental abnormalities(APH) or insufficiencies</a:t>
            </a:r>
          </a:p>
          <a:p>
            <a:pPr lvl="3">
              <a:buFont typeface="Wingdings" pitchFamily="2" charset="2"/>
              <a:buChar char="§"/>
            </a:pPr>
            <a:r>
              <a:rPr lang="en-US" sz="3200" dirty="0"/>
              <a:t>PPROM</a:t>
            </a:r>
          </a:p>
          <a:p>
            <a:pPr lvl="3">
              <a:buFont typeface="Wingdings" pitchFamily="2" charset="2"/>
              <a:buChar char="§"/>
            </a:pPr>
            <a:r>
              <a:rPr lang="en-US" sz="3200" dirty="0"/>
              <a:t>Polyhydramnios or multiple pregnancy</a:t>
            </a:r>
          </a:p>
          <a:p>
            <a:pPr lvl="3">
              <a:buFont typeface="Wingdings" pitchFamily="2" charset="2"/>
              <a:buChar char="§"/>
            </a:pPr>
            <a:r>
              <a:rPr lang="en-US" sz="3200" dirty="0"/>
              <a:t> Threatened  abortion</a:t>
            </a:r>
          </a:p>
          <a:p>
            <a:pPr lvl="3">
              <a:buFont typeface="Wingdings" pitchFamily="2" charset="2"/>
              <a:buChar char="§"/>
            </a:pPr>
            <a:r>
              <a:rPr lang="en-US" sz="3200" dirty="0"/>
              <a:t>Previous  PTB</a:t>
            </a:r>
            <a:r>
              <a:rPr lang="en-US" sz="3200" dirty="0">
                <a:sym typeface="Wingdings" pitchFamily="2" charset="2"/>
              </a:rPr>
              <a:t></a:t>
            </a:r>
            <a:r>
              <a:rPr lang="en-US" sz="3200" dirty="0">
                <a:sym typeface="Symbol"/>
              </a:rPr>
              <a:t> 3x (15-40%)</a:t>
            </a:r>
            <a:endParaRPr lang="en-US" sz="3200" dirty="0"/>
          </a:p>
          <a:p>
            <a:pPr lvl="3">
              <a:buFont typeface="Wingdings" pitchFamily="2" charset="2"/>
              <a:buChar char="§"/>
            </a:pPr>
            <a:endParaRPr lang="en-US" sz="3200" b="1" i="1" dirty="0"/>
          </a:p>
          <a:p>
            <a:pPr marL="514350" indent="-514350">
              <a:buFont typeface="+mj-lt"/>
              <a:buAutoNum type="alphaUcPeriod"/>
            </a:pPr>
            <a:endParaRPr lang="en-US" sz="4000" b="1" i="1" dirty="0"/>
          </a:p>
        </p:txBody>
      </p:sp>
      <p:sp>
        <p:nvSpPr>
          <p:cNvPr id="4" name="Date Placeholder 3"/>
          <p:cNvSpPr>
            <a:spLocks noGrp="1"/>
          </p:cNvSpPr>
          <p:nvPr>
            <p:ph type="dt" sz="half" idx="10"/>
          </p:nvPr>
        </p:nvSpPr>
        <p:spPr/>
        <p:txBody>
          <a:bodyPr/>
          <a:lstStyle/>
          <a:p>
            <a:fld id="{61EDA696-A9AE-4354-A339-8777D988279D}"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85</a:t>
            </a:fld>
            <a:endParaRPr lang="en-US"/>
          </a:p>
        </p:txBody>
      </p:sp>
    </p:spTree>
    <p:extLst>
      <p:ext uri="{BB962C8B-B14F-4D97-AF65-F5344CB8AC3E}">
        <p14:creationId xmlns:p14="http://schemas.microsoft.com/office/powerpoint/2010/main" val="28130738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6858000" cy="1417638"/>
          </a:xfrm>
        </p:spPr>
        <p:txBody>
          <a:bodyPr/>
          <a:lstStyle/>
          <a:p>
            <a:r>
              <a:rPr lang="en-US" b="1" i="1" dirty="0" smtClean="0">
                <a:solidFill>
                  <a:srgbClr val="0070C0"/>
                </a:solidFill>
              </a:rPr>
              <a:t>Risk  factors of PTL----</a:t>
            </a:r>
            <a:endParaRPr lang="en-US" dirty="0">
              <a:solidFill>
                <a:srgbClr val="0070C0"/>
              </a:solidFill>
            </a:endParaRPr>
          </a:p>
        </p:txBody>
      </p:sp>
      <p:sp>
        <p:nvSpPr>
          <p:cNvPr id="3" name="Content Placeholder 2"/>
          <p:cNvSpPr>
            <a:spLocks noGrp="1"/>
          </p:cNvSpPr>
          <p:nvPr>
            <p:ph idx="1"/>
          </p:nvPr>
        </p:nvSpPr>
        <p:spPr>
          <a:xfrm>
            <a:off x="381000" y="1295400"/>
            <a:ext cx="8382000" cy="5334000"/>
          </a:xfrm>
        </p:spPr>
        <p:txBody>
          <a:bodyPr>
            <a:normAutofit/>
          </a:bodyPr>
          <a:lstStyle/>
          <a:p>
            <a:pPr lvl="1">
              <a:buFont typeface="Wingdings" pitchFamily="2" charset="2"/>
              <a:buChar char="Ø"/>
            </a:pPr>
            <a:r>
              <a:rPr lang="en-US" sz="3600" dirty="0"/>
              <a:t>Life style factors</a:t>
            </a:r>
          </a:p>
          <a:p>
            <a:pPr lvl="2">
              <a:buFont typeface="Wingdings" pitchFamily="2" charset="2"/>
              <a:buChar char="§"/>
            </a:pPr>
            <a:r>
              <a:rPr lang="en-US" sz="3600" dirty="0"/>
              <a:t>Cigarette smoking ,alcoholism, illicit drug use,</a:t>
            </a:r>
          </a:p>
          <a:p>
            <a:pPr lvl="2">
              <a:buFont typeface="Wingdings" pitchFamily="2" charset="2"/>
              <a:buChar char="§"/>
            </a:pPr>
            <a:r>
              <a:rPr lang="en-US" sz="3600" dirty="0"/>
              <a:t>Inadequate weight gain/overweight</a:t>
            </a:r>
          </a:p>
          <a:p>
            <a:pPr lvl="2">
              <a:buFont typeface="Wingdings" pitchFamily="2" charset="2"/>
              <a:buChar char="§"/>
            </a:pPr>
            <a:r>
              <a:rPr lang="en-US" sz="3600" dirty="0"/>
              <a:t>Young/advanced maternal age</a:t>
            </a:r>
          </a:p>
          <a:p>
            <a:pPr lvl="2">
              <a:buFont typeface="Wingdings" pitchFamily="2" charset="2"/>
              <a:buChar char="§"/>
            </a:pPr>
            <a:r>
              <a:rPr lang="en-US" sz="3600" dirty="0"/>
              <a:t>Low socioeconomic status,</a:t>
            </a:r>
          </a:p>
          <a:p>
            <a:pPr lvl="2">
              <a:buFont typeface="Wingdings" pitchFamily="2" charset="2"/>
              <a:buChar char="§"/>
            </a:pPr>
            <a:r>
              <a:rPr lang="en-US" sz="3600" dirty="0"/>
              <a:t> psychological factors,…</a:t>
            </a:r>
          </a:p>
          <a:p>
            <a:endParaRPr lang="en-US" dirty="0"/>
          </a:p>
        </p:txBody>
      </p:sp>
      <p:sp>
        <p:nvSpPr>
          <p:cNvPr id="4" name="Date Placeholder 3"/>
          <p:cNvSpPr>
            <a:spLocks noGrp="1"/>
          </p:cNvSpPr>
          <p:nvPr>
            <p:ph type="dt" sz="half" idx="10"/>
          </p:nvPr>
        </p:nvSpPr>
        <p:spPr/>
        <p:txBody>
          <a:bodyPr/>
          <a:lstStyle/>
          <a:p>
            <a:fld id="{EFE664CC-BFF8-41D0-9A4A-AF7F6CD947AB}"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86</a:t>
            </a:fld>
            <a:endParaRPr lang="en-US"/>
          </a:p>
        </p:txBody>
      </p:sp>
    </p:spTree>
    <p:extLst>
      <p:ext uri="{BB962C8B-B14F-4D97-AF65-F5344CB8AC3E}">
        <p14:creationId xmlns:p14="http://schemas.microsoft.com/office/powerpoint/2010/main" val="1649104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6858000" cy="1219200"/>
          </a:xfrm>
        </p:spPr>
        <p:txBody>
          <a:bodyPr/>
          <a:lstStyle/>
          <a:p>
            <a:r>
              <a:rPr lang="en-US" b="1" i="1" dirty="0" smtClean="0">
                <a:solidFill>
                  <a:srgbClr val="0070C0"/>
                </a:solidFill>
              </a:rPr>
              <a:t>Risk  factors of PTL----</a:t>
            </a:r>
            <a:endParaRPr lang="en-US" dirty="0">
              <a:solidFill>
                <a:srgbClr val="0070C0"/>
              </a:solidFill>
            </a:endParaRPr>
          </a:p>
        </p:txBody>
      </p:sp>
      <p:sp>
        <p:nvSpPr>
          <p:cNvPr id="3" name="Content Placeholder 2"/>
          <p:cNvSpPr>
            <a:spLocks noGrp="1"/>
          </p:cNvSpPr>
          <p:nvPr>
            <p:ph idx="1"/>
          </p:nvPr>
        </p:nvSpPr>
        <p:spPr>
          <a:xfrm>
            <a:off x="228600" y="1219200"/>
            <a:ext cx="8839200" cy="5410200"/>
          </a:xfrm>
        </p:spPr>
        <p:txBody>
          <a:bodyPr>
            <a:normAutofit/>
          </a:bodyPr>
          <a:lstStyle/>
          <a:p>
            <a:pPr lvl="1">
              <a:buFont typeface="Wingdings" pitchFamily="2" charset="2"/>
              <a:buChar char="Ø"/>
            </a:pPr>
            <a:r>
              <a:rPr lang="en-US" sz="3200" dirty="0"/>
              <a:t>Genetic factors</a:t>
            </a:r>
          </a:p>
          <a:p>
            <a:pPr lvl="1">
              <a:buFont typeface="Wingdings" pitchFamily="2" charset="2"/>
              <a:buChar char="Ø"/>
            </a:pPr>
            <a:r>
              <a:rPr lang="en-US" sz="3200" dirty="0"/>
              <a:t>Genital tract anomalies(</a:t>
            </a:r>
            <a:r>
              <a:rPr lang="en-US" sz="3200" dirty="0" err="1"/>
              <a:t>uterus&amp;cervix</a:t>
            </a:r>
            <a:r>
              <a:rPr lang="en-US" sz="3200" dirty="0"/>
              <a:t>)</a:t>
            </a:r>
          </a:p>
          <a:p>
            <a:pPr lvl="1">
              <a:buFont typeface="Wingdings" pitchFamily="2" charset="2"/>
              <a:buChar char="Ø"/>
            </a:pPr>
            <a:r>
              <a:rPr lang="en-US" sz="3200" dirty="0"/>
              <a:t>Maternal  medical </a:t>
            </a:r>
            <a:r>
              <a:rPr lang="en-US" sz="3200" dirty="0" err="1"/>
              <a:t>cxns</a:t>
            </a:r>
            <a:endParaRPr lang="en-US" sz="3200" dirty="0"/>
          </a:p>
          <a:p>
            <a:pPr lvl="2"/>
            <a:r>
              <a:rPr lang="en-US" sz="3200" dirty="0" err="1"/>
              <a:t>Pulm</a:t>
            </a:r>
            <a:r>
              <a:rPr lang="en-US" sz="3200" dirty="0"/>
              <a:t>-/systemic HTN</a:t>
            </a:r>
          </a:p>
          <a:p>
            <a:pPr lvl="2"/>
            <a:r>
              <a:rPr lang="en-US" sz="3200" dirty="0"/>
              <a:t>renal /cardiac diseases</a:t>
            </a:r>
          </a:p>
          <a:p>
            <a:pPr lvl="2"/>
            <a:r>
              <a:rPr lang="en-US" sz="3200" dirty="0"/>
              <a:t>Infections </a:t>
            </a:r>
          </a:p>
          <a:p>
            <a:pPr lvl="2"/>
            <a:r>
              <a:rPr lang="en-US" sz="3200" dirty="0"/>
              <a:t>Severe anemia</a:t>
            </a:r>
          </a:p>
          <a:p>
            <a:pPr lvl="1">
              <a:buFont typeface="Wingdings" pitchFamily="2" charset="2"/>
              <a:buChar char="Ø"/>
            </a:pPr>
            <a:r>
              <a:rPr lang="en-US" sz="3200" dirty="0"/>
              <a:t>Short (&lt;3month)Interval b/n pregnancy &amp; PTB </a:t>
            </a:r>
          </a:p>
          <a:p>
            <a:endParaRPr lang="en-US" dirty="0"/>
          </a:p>
        </p:txBody>
      </p:sp>
      <p:sp>
        <p:nvSpPr>
          <p:cNvPr id="4" name="Date Placeholder 3"/>
          <p:cNvSpPr>
            <a:spLocks noGrp="1"/>
          </p:cNvSpPr>
          <p:nvPr>
            <p:ph type="dt" sz="half" idx="10"/>
          </p:nvPr>
        </p:nvSpPr>
        <p:spPr/>
        <p:txBody>
          <a:bodyPr/>
          <a:lstStyle/>
          <a:p>
            <a:fld id="{A6B47FE1-2B67-45AB-9206-47E0A3A1EF13}"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87</a:t>
            </a:fld>
            <a:endParaRPr lang="en-US"/>
          </a:p>
        </p:txBody>
      </p:sp>
    </p:spTree>
    <p:extLst>
      <p:ext uri="{BB962C8B-B14F-4D97-AF65-F5344CB8AC3E}">
        <p14:creationId xmlns:p14="http://schemas.microsoft.com/office/powerpoint/2010/main" val="772921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6858000" cy="1401762"/>
          </a:xfrm>
        </p:spPr>
        <p:txBody>
          <a:bodyPr>
            <a:normAutofit fontScale="90000"/>
          </a:bodyPr>
          <a:lstStyle/>
          <a:p>
            <a:r>
              <a:rPr lang="en-US" dirty="0" smtClean="0">
                <a:solidFill>
                  <a:srgbClr val="0070C0"/>
                </a:solidFill>
              </a:rPr>
              <a:t/>
            </a:r>
            <a:br>
              <a:rPr lang="en-US" dirty="0" smtClean="0">
                <a:solidFill>
                  <a:srgbClr val="0070C0"/>
                </a:solidFill>
              </a:rPr>
            </a:br>
            <a:r>
              <a:rPr lang="en-US" dirty="0" smtClean="0">
                <a:solidFill>
                  <a:srgbClr val="0070C0"/>
                </a:solidFill>
              </a:rPr>
              <a:t>   </a:t>
            </a:r>
            <a:r>
              <a:rPr lang="en-US" b="1" i="1" dirty="0" smtClean="0">
                <a:solidFill>
                  <a:srgbClr val="0070C0"/>
                </a:solidFill>
              </a:rPr>
              <a:t>Obstetrical  syndromes share the following features:</a:t>
            </a:r>
            <a:r>
              <a:rPr lang="en-US" dirty="0" smtClean="0">
                <a:solidFill>
                  <a:srgbClr val="0070C0"/>
                </a:solidFill>
              </a:rPr>
              <a:t/>
            </a:r>
            <a:br>
              <a:rPr lang="en-US" dirty="0" smtClean="0">
                <a:solidFill>
                  <a:srgbClr val="0070C0"/>
                </a:solidFill>
              </a:rPr>
            </a:br>
            <a:endParaRPr lang="en-US" dirty="0">
              <a:solidFill>
                <a:srgbClr val="0070C0"/>
              </a:solidFill>
            </a:endParaRPr>
          </a:p>
        </p:txBody>
      </p:sp>
      <p:sp>
        <p:nvSpPr>
          <p:cNvPr id="3" name="Content Placeholder 2"/>
          <p:cNvSpPr>
            <a:spLocks noGrp="1"/>
          </p:cNvSpPr>
          <p:nvPr>
            <p:ph idx="1"/>
          </p:nvPr>
        </p:nvSpPr>
        <p:spPr>
          <a:xfrm>
            <a:off x="381000" y="1905000"/>
            <a:ext cx="8458200" cy="4572000"/>
          </a:xfrm>
        </p:spPr>
        <p:txBody>
          <a:bodyPr>
            <a:normAutofit/>
          </a:bodyPr>
          <a:lstStyle/>
          <a:p>
            <a:pPr marL="514350" indent="-514350">
              <a:buFont typeface="+mj-lt"/>
              <a:buAutoNum type="arabicPeriod"/>
            </a:pPr>
            <a:r>
              <a:rPr lang="en-US" b="1" i="1" dirty="0" smtClean="0"/>
              <a:t>Multiple etiologies</a:t>
            </a:r>
          </a:p>
          <a:p>
            <a:pPr marL="514350" indent="-514350">
              <a:buFont typeface="+mj-lt"/>
              <a:buAutoNum type="arabicPeriod"/>
            </a:pPr>
            <a:r>
              <a:rPr lang="en-US" b="1" i="1" dirty="0" smtClean="0"/>
              <a:t> </a:t>
            </a:r>
            <a:r>
              <a:rPr lang="en-US" b="1" i="1" dirty="0" err="1" smtClean="0"/>
              <a:t>Chronicity</a:t>
            </a:r>
            <a:endParaRPr lang="en-US" b="1" i="1" dirty="0" smtClean="0"/>
          </a:p>
          <a:p>
            <a:pPr marL="514350" indent="-514350">
              <a:buFont typeface="+mj-lt"/>
              <a:buAutoNum type="arabicPeriod"/>
            </a:pPr>
            <a:r>
              <a:rPr lang="en-US" b="1" i="1" dirty="0" smtClean="0"/>
              <a:t> Fetal involvement</a:t>
            </a:r>
          </a:p>
          <a:p>
            <a:pPr marL="514350" indent="-514350">
              <a:buFont typeface="+mj-lt"/>
              <a:buAutoNum type="arabicPeriod"/>
            </a:pPr>
            <a:r>
              <a:rPr lang="en-US" b="1" i="1" dirty="0" smtClean="0"/>
              <a:t> Clinical manifestations that are adaptive</a:t>
            </a:r>
          </a:p>
          <a:p>
            <a:pPr marL="514350" indent="-514350">
              <a:buFont typeface="+mj-lt"/>
              <a:buAutoNum type="arabicPeriod"/>
            </a:pPr>
            <a:r>
              <a:rPr lang="en-US" b="1" i="1" dirty="0" smtClean="0"/>
              <a:t>Variable susceptibility due to gene-environment  interactions</a:t>
            </a:r>
          </a:p>
        </p:txBody>
      </p:sp>
      <p:sp>
        <p:nvSpPr>
          <p:cNvPr id="4" name="Date Placeholder 3"/>
          <p:cNvSpPr>
            <a:spLocks noGrp="1"/>
          </p:cNvSpPr>
          <p:nvPr>
            <p:ph type="dt" sz="half" idx="10"/>
          </p:nvPr>
        </p:nvSpPr>
        <p:spPr/>
        <p:txBody>
          <a:bodyPr/>
          <a:lstStyle/>
          <a:p>
            <a:fld id="{5541AD04-7D41-4884-84A7-A19934935F36}"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88</a:t>
            </a:fld>
            <a:endParaRPr lang="en-US"/>
          </a:p>
        </p:txBody>
      </p:sp>
    </p:spTree>
    <p:extLst>
      <p:ext uri="{BB962C8B-B14F-4D97-AF65-F5344CB8AC3E}">
        <p14:creationId xmlns:p14="http://schemas.microsoft.com/office/powerpoint/2010/main" val="2069450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6858000" cy="1219200"/>
          </a:xfrm>
        </p:spPr>
        <p:txBody>
          <a:bodyPr>
            <a:normAutofit fontScale="90000"/>
          </a:bodyPr>
          <a:lstStyle/>
          <a:p>
            <a:r>
              <a:rPr lang="en-US" b="1" i="1" dirty="0" smtClean="0">
                <a:solidFill>
                  <a:srgbClr val="0070C0"/>
                </a:solidFill>
              </a:rPr>
              <a:t/>
            </a:r>
            <a:br>
              <a:rPr lang="en-US" b="1" i="1" dirty="0" smtClean="0">
                <a:solidFill>
                  <a:srgbClr val="0070C0"/>
                </a:solidFill>
              </a:rPr>
            </a:br>
            <a:r>
              <a:rPr lang="en-US" b="1" i="1" dirty="0" smtClean="0">
                <a:solidFill>
                  <a:srgbClr val="0070C0"/>
                </a:solidFill>
              </a:rPr>
              <a:t>                Diagnosis of PTL----</a:t>
            </a:r>
            <a:br>
              <a:rPr lang="en-US" b="1" i="1" dirty="0" smtClean="0">
                <a:solidFill>
                  <a:srgbClr val="0070C0"/>
                </a:solidFill>
              </a:rPr>
            </a:br>
            <a:endParaRPr lang="en-US" dirty="0">
              <a:solidFill>
                <a:srgbClr val="0070C0"/>
              </a:solidFill>
            </a:endParaRPr>
          </a:p>
        </p:txBody>
      </p:sp>
      <p:sp>
        <p:nvSpPr>
          <p:cNvPr id="3" name="Content Placeholder 2"/>
          <p:cNvSpPr>
            <a:spLocks noGrp="1"/>
          </p:cNvSpPr>
          <p:nvPr>
            <p:ph idx="1"/>
          </p:nvPr>
        </p:nvSpPr>
        <p:spPr>
          <a:xfrm>
            <a:off x="304800" y="1143000"/>
            <a:ext cx="8686800" cy="5410200"/>
          </a:xfrm>
        </p:spPr>
        <p:txBody>
          <a:bodyPr>
            <a:normAutofit/>
          </a:bodyPr>
          <a:lstStyle/>
          <a:p>
            <a:pPr marL="514350" indent="-514350">
              <a:buFont typeface="+mj-lt"/>
              <a:buAutoNum type="alphaLcPeriod"/>
            </a:pPr>
            <a:r>
              <a:rPr lang="en-US" b="1" dirty="0" smtClean="0"/>
              <a:t>Cervical dilatation &gt;1 cm(≥</a:t>
            </a:r>
            <a:r>
              <a:rPr lang="en-US" altLang="zh-CN" b="1" dirty="0" smtClean="0">
                <a:latin typeface="Times New Roman" pitchFamily="18" charset="0"/>
              </a:rPr>
              <a:t> 2cm)</a:t>
            </a:r>
            <a:endParaRPr lang="en-US" b="1" dirty="0" smtClean="0"/>
          </a:p>
          <a:p>
            <a:pPr marL="514350" indent="-514350">
              <a:buFont typeface="+mj-lt"/>
              <a:buAutoNum type="alphaLcPeriod"/>
            </a:pPr>
            <a:r>
              <a:rPr lang="en-US" b="1" dirty="0" smtClean="0"/>
              <a:t>Cervical effacement of ≥80 %.</a:t>
            </a:r>
          </a:p>
          <a:p>
            <a:r>
              <a:rPr lang="en-US" b="1" dirty="0" smtClean="0"/>
              <a:t>Symptoms (pelvic pressure, menstrual-like cramps, watery vaginal discharge, &amp; lower back pain)</a:t>
            </a:r>
            <a:r>
              <a:rPr lang="en-US" b="1" dirty="0" smtClean="0">
                <a:sym typeface="Wingdings" pitchFamily="2" charset="2"/>
              </a:rPr>
              <a:t> nonspecific &amp; ignored.</a:t>
            </a:r>
          </a:p>
          <a:p>
            <a:pPr>
              <a:buNone/>
            </a:pPr>
            <a:endParaRPr lang="en-US" b="1" i="1" dirty="0" smtClean="0">
              <a:latin typeface="Albertus Medium" pitchFamily="34" charset="0"/>
            </a:endParaRPr>
          </a:p>
          <a:p>
            <a:endParaRPr lang="en-US" b="1" dirty="0" smtClean="0"/>
          </a:p>
          <a:p>
            <a:pPr lvl="0"/>
            <a:endParaRPr lang="en-US" sz="3200" b="1" i="1" dirty="0"/>
          </a:p>
          <a:p>
            <a:endParaRPr lang="en-US" dirty="0"/>
          </a:p>
        </p:txBody>
      </p:sp>
      <p:sp>
        <p:nvSpPr>
          <p:cNvPr id="4" name="Date Placeholder 3"/>
          <p:cNvSpPr>
            <a:spLocks noGrp="1"/>
          </p:cNvSpPr>
          <p:nvPr>
            <p:ph type="dt" sz="half" idx="10"/>
          </p:nvPr>
        </p:nvSpPr>
        <p:spPr/>
        <p:txBody>
          <a:bodyPr/>
          <a:lstStyle/>
          <a:p>
            <a:fld id="{4AAE835E-5E4B-4C2A-A42F-296ACCA483DD}"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89</a:t>
            </a:fld>
            <a:endParaRPr lang="en-US"/>
          </a:p>
        </p:txBody>
      </p:sp>
    </p:spTree>
    <p:extLst>
      <p:ext uri="{BB962C8B-B14F-4D97-AF65-F5344CB8AC3E}">
        <p14:creationId xmlns:p14="http://schemas.microsoft.com/office/powerpoint/2010/main" val="1606048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5900" y="274638"/>
            <a:ext cx="6172200" cy="639762"/>
          </a:xfrm>
        </p:spPr>
        <p:txBody>
          <a:bodyPr>
            <a:noAutofit/>
          </a:bodyPr>
          <a:lstStyle/>
          <a:p>
            <a:r>
              <a:rPr lang="en-US" b="1" dirty="0" smtClean="0">
                <a:solidFill>
                  <a:srgbClr val="FF0000"/>
                </a:solidFill>
              </a:rPr>
              <a:t>In Whites population</a:t>
            </a:r>
            <a:endParaRPr lang="en-US" b="1" dirty="0">
              <a:solidFill>
                <a:srgbClr val="FF0000"/>
              </a:solidFill>
            </a:endParaRPr>
          </a:p>
        </p:txBody>
      </p:sp>
      <p:sp>
        <p:nvSpPr>
          <p:cNvPr id="3" name="Content Placeholder 2"/>
          <p:cNvSpPr>
            <a:spLocks noGrp="1"/>
          </p:cNvSpPr>
          <p:nvPr>
            <p:ph sz="quarter" idx="1"/>
          </p:nvPr>
        </p:nvSpPr>
        <p:spPr>
          <a:xfrm>
            <a:off x="381000" y="990601"/>
            <a:ext cx="8382000" cy="5135563"/>
          </a:xfrm>
        </p:spPr>
        <p:txBody>
          <a:bodyPr>
            <a:normAutofit/>
          </a:bodyPr>
          <a:lstStyle/>
          <a:p>
            <a:r>
              <a:rPr lang="en-US" sz="2400" dirty="0"/>
              <a:t>Rh –ve woman has </a:t>
            </a:r>
            <a:r>
              <a:rPr lang="en-US" sz="2400" b="1" dirty="0">
                <a:solidFill>
                  <a:srgbClr val="FF0000"/>
                </a:solidFill>
              </a:rPr>
              <a:t>85% </a:t>
            </a:r>
            <a:r>
              <a:rPr lang="en-US" sz="2400" dirty="0"/>
              <a:t>chance of mating Rh+ve Man</a:t>
            </a:r>
          </a:p>
          <a:p>
            <a:r>
              <a:rPr lang="en-US" sz="2400" dirty="0"/>
              <a:t>Approximately  </a:t>
            </a:r>
            <a:r>
              <a:rPr lang="en-US" sz="2400" dirty="0">
                <a:solidFill>
                  <a:srgbClr val="FF0000"/>
                </a:solidFill>
              </a:rPr>
              <a:t>60% </a:t>
            </a:r>
            <a:r>
              <a:rPr lang="en-US" sz="2400" dirty="0"/>
              <a:t>of Rh +ve men are </a:t>
            </a:r>
            <a:r>
              <a:rPr lang="en-US" sz="2400" dirty="0">
                <a:solidFill>
                  <a:srgbClr val="FF0000"/>
                </a:solidFill>
              </a:rPr>
              <a:t>heterozygous</a:t>
            </a:r>
          </a:p>
          <a:p>
            <a:pPr>
              <a:buNone/>
            </a:pPr>
            <a:r>
              <a:rPr lang="en-US" sz="2400" dirty="0"/>
              <a:t>       and </a:t>
            </a:r>
            <a:r>
              <a:rPr lang="en-US" sz="2400" dirty="0">
                <a:solidFill>
                  <a:srgbClr val="FF0000"/>
                </a:solidFill>
              </a:rPr>
              <a:t>40%</a:t>
            </a:r>
            <a:r>
              <a:rPr lang="en-US" sz="2400" dirty="0"/>
              <a:t> of Rh+ve men are </a:t>
            </a:r>
            <a:r>
              <a:rPr lang="en-US" sz="2400" b="1" dirty="0"/>
              <a:t>homozygous</a:t>
            </a:r>
          </a:p>
          <a:p>
            <a:r>
              <a:rPr lang="en-US" sz="2400" dirty="0"/>
              <a:t>The recurrence risk of Rh+ve fetus  due to homozygous  father</a:t>
            </a:r>
          </a:p>
          <a:p>
            <a:pPr>
              <a:buNone/>
            </a:pPr>
            <a:r>
              <a:rPr lang="en-US" sz="2400" dirty="0"/>
              <a:t>       will be 100% and 50% with heterozygous father</a:t>
            </a:r>
          </a:p>
          <a:p>
            <a:pPr>
              <a:buNone/>
            </a:pPr>
            <a:endParaRPr lang="en-US" sz="2400" dirty="0"/>
          </a:p>
          <a:p>
            <a:r>
              <a:rPr lang="en-US" sz="2400" dirty="0"/>
              <a:t>Over all chance of an Rh +ve man producing  Rh +ve fetus is </a:t>
            </a:r>
          </a:p>
          <a:p>
            <a:pPr>
              <a:buNone/>
            </a:pPr>
            <a:r>
              <a:rPr lang="en-US" sz="2400" dirty="0"/>
              <a:t>      70%</a:t>
            </a:r>
          </a:p>
        </p:txBody>
      </p:sp>
      <p:sp>
        <p:nvSpPr>
          <p:cNvPr id="4" name="Date Placeholder 3"/>
          <p:cNvSpPr>
            <a:spLocks noGrp="1"/>
          </p:cNvSpPr>
          <p:nvPr>
            <p:ph type="dt" sz="half" idx="10"/>
          </p:nvPr>
        </p:nvSpPr>
        <p:spPr/>
        <p:txBody>
          <a:bodyPr/>
          <a:lstStyle/>
          <a:p>
            <a:fld id="{1A9B60D7-651D-45F4-BC28-E66915AD27A3}"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9</a:t>
            </a:fld>
            <a:endParaRPr lang="en-US"/>
          </a:p>
        </p:txBody>
      </p:sp>
    </p:spTree>
    <p:extLst>
      <p:ext uri="{BB962C8B-B14F-4D97-AF65-F5344CB8AC3E}">
        <p14:creationId xmlns:p14="http://schemas.microsoft.com/office/powerpoint/2010/main" val="31048181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6858000" cy="990600"/>
          </a:xfrm>
        </p:spPr>
        <p:txBody>
          <a:bodyPr>
            <a:normAutofit fontScale="90000"/>
          </a:bodyPr>
          <a:lstStyle/>
          <a:p>
            <a:r>
              <a:rPr lang="en-US" b="1" i="1" dirty="0" smtClean="0">
                <a:solidFill>
                  <a:srgbClr val="0070C0"/>
                </a:solidFill>
              </a:rPr>
              <a:t/>
            </a:r>
            <a:br>
              <a:rPr lang="en-US" b="1" i="1" dirty="0" smtClean="0">
                <a:solidFill>
                  <a:srgbClr val="0070C0"/>
                </a:solidFill>
              </a:rPr>
            </a:br>
            <a:r>
              <a:rPr lang="en-US" b="1" i="1" dirty="0" smtClean="0">
                <a:solidFill>
                  <a:srgbClr val="0070C0"/>
                </a:solidFill>
              </a:rPr>
              <a:t>              Management of PTL </a:t>
            </a:r>
            <a:br>
              <a:rPr lang="en-US" b="1" i="1" dirty="0" smtClean="0">
                <a:solidFill>
                  <a:srgbClr val="0070C0"/>
                </a:solidFill>
              </a:rPr>
            </a:br>
            <a:endParaRPr lang="en-US" dirty="0">
              <a:solidFill>
                <a:srgbClr val="0070C0"/>
              </a:solidFill>
            </a:endParaRPr>
          </a:p>
        </p:txBody>
      </p:sp>
      <p:sp>
        <p:nvSpPr>
          <p:cNvPr id="3" name="Content Placeholder 2"/>
          <p:cNvSpPr>
            <a:spLocks noGrp="1"/>
          </p:cNvSpPr>
          <p:nvPr>
            <p:ph idx="1"/>
          </p:nvPr>
        </p:nvSpPr>
        <p:spPr>
          <a:xfrm>
            <a:off x="304800" y="990600"/>
            <a:ext cx="8610600" cy="5562600"/>
          </a:xfrm>
        </p:spPr>
        <p:txBody>
          <a:bodyPr>
            <a:normAutofit lnSpcReduction="10000"/>
          </a:bodyPr>
          <a:lstStyle/>
          <a:p>
            <a:r>
              <a:rPr lang="en-US" dirty="0" smtClean="0"/>
              <a:t>PTL </a:t>
            </a:r>
            <a:r>
              <a:rPr lang="en-GB" dirty="0" smtClean="0"/>
              <a:t>is among the most controversial issues in perinatal medicine</a:t>
            </a:r>
          </a:p>
          <a:p>
            <a:pPr>
              <a:buNone/>
            </a:pPr>
            <a:r>
              <a:rPr lang="en-GB" dirty="0" smtClean="0"/>
              <a:t> </a:t>
            </a:r>
            <a:r>
              <a:rPr lang="en-US" dirty="0" smtClean="0"/>
              <a:t>1.Bed Rest: no evidence supporting or refuting the benefit of either bed rest or hospitalization in women threatening preterm delivery.</a:t>
            </a:r>
          </a:p>
          <a:p>
            <a:pPr>
              <a:buNone/>
            </a:pPr>
            <a:r>
              <a:rPr lang="en-US" dirty="0" smtClean="0"/>
              <a:t>2.Hydration &amp; Sedation</a:t>
            </a:r>
          </a:p>
          <a:p>
            <a:r>
              <a:rPr lang="en-US" dirty="0" smtClean="0"/>
              <a:t>Rehydration with 500 </a:t>
            </a:r>
            <a:r>
              <a:rPr lang="en-US" dirty="0" err="1" smtClean="0"/>
              <a:t>mL</a:t>
            </a:r>
            <a:r>
              <a:rPr lang="en-US" dirty="0" smtClean="0"/>
              <a:t> of crystalloid over 30 minutes &amp; sedation with 8 to 12 mg of IM morphine sulfate </a:t>
            </a:r>
            <a:r>
              <a:rPr lang="en-US" dirty="0" smtClean="0">
                <a:sym typeface="Wingdings" pitchFamily="2" charset="2"/>
              </a:rPr>
              <a:t></a:t>
            </a:r>
            <a:r>
              <a:rPr lang="en-US" dirty="0" smtClean="0"/>
              <a:t> similar outcomes of bed rest only</a:t>
            </a:r>
          </a:p>
          <a:p>
            <a:pPr>
              <a:buNone/>
            </a:pPr>
            <a:r>
              <a:rPr lang="en-US" dirty="0" smtClean="0"/>
              <a:t>3.Tocolysis  </a:t>
            </a:r>
          </a:p>
          <a:p>
            <a:endParaRPr lang="en-US" dirty="0"/>
          </a:p>
        </p:txBody>
      </p:sp>
      <p:sp>
        <p:nvSpPr>
          <p:cNvPr id="4" name="Date Placeholder 3"/>
          <p:cNvSpPr>
            <a:spLocks noGrp="1"/>
          </p:cNvSpPr>
          <p:nvPr>
            <p:ph type="dt" sz="half" idx="10"/>
          </p:nvPr>
        </p:nvSpPr>
        <p:spPr/>
        <p:txBody>
          <a:bodyPr/>
          <a:lstStyle/>
          <a:p>
            <a:fld id="{EBDFCE14-690B-4A72-969F-8D939953F499}"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90</a:t>
            </a:fld>
            <a:endParaRPr lang="en-US"/>
          </a:p>
        </p:txBody>
      </p:sp>
    </p:spTree>
    <p:extLst>
      <p:ext uri="{BB962C8B-B14F-4D97-AF65-F5344CB8AC3E}">
        <p14:creationId xmlns:p14="http://schemas.microsoft.com/office/powerpoint/2010/main" val="23886714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6858000" cy="1066800"/>
          </a:xfrm>
        </p:spPr>
        <p:txBody>
          <a:bodyPr>
            <a:normAutofit fontScale="90000"/>
          </a:bodyPr>
          <a:lstStyle/>
          <a:p>
            <a:r>
              <a:rPr lang="en-US" dirty="0" smtClean="0">
                <a:solidFill>
                  <a:srgbClr val="0070C0"/>
                </a:solidFill>
              </a:rPr>
              <a:t/>
            </a:r>
            <a:br>
              <a:rPr lang="en-US" dirty="0" smtClean="0">
                <a:solidFill>
                  <a:srgbClr val="0070C0"/>
                </a:solidFill>
              </a:rPr>
            </a:br>
            <a:r>
              <a:rPr lang="en-US" dirty="0" smtClean="0">
                <a:solidFill>
                  <a:srgbClr val="0070C0"/>
                </a:solidFill>
              </a:rPr>
              <a:t>         </a:t>
            </a:r>
            <a:br>
              <a:rPr lang="en-US" dirty="0" smtClean="0">
                <a:solidFill>
                  <a:srgbClr val="0070C0"/>
                </a:solidFill>
              </a:rPr>
            </a:br>
            <a:r>
              <a:rPr lang="en-US" b="1" i="1" dirty="0" smtClean="0">
                <a:solidFill>
                  <a:srgbClr val="0070C0"/>
                </a:solidFill>
              </a:rPr>
              <a:t>Recommended Management of PTL</a:t>
            </a:r>
            <a:r>
              <a:rPr lang="en-US" dirty="0" smtClean="0">
                <a:solidFill>
                  <a:srgbClr val="0070C0"/>
                </a:solidFill>
              </a:rPr>
              <a:t/>
            </a:r>
            <a:br>
              <a:rPr lang="en-US" dirty="0" smtClean="0">
                <a:solidFill>
                  <a:srgbClr val="0070C0"/>
                </a:solidFill>
              </a:rPr>
            </a:br>
            <a:endParaRPr lang="en-US" dirty="0">
              <a:solidFill>
                <a:srgbClr val="0070C0"/>
              </a:solidFill>
            </a:endParaRPr>
          </a:p>
        </p:txBody>
      </p:sp>
      <p:sp>
        <p:nvSpPr>
          <p:cNvPr id="3" name="Content Placeholder 2"/>
          <p:cNvSpPr>
            <a:spLocks noGrp="1"/>
          </p:cNvSpPr>
          <p:nvPr>
            <p:ph idx="1"/>
          </p:nvPr>
        </p:nvSpPr>
        <p:spPr>
          <a:xfrm>
            <a:off x="381000" y="1371600"/>
            <a:ext cx="8610600" cy="5181600"/>
          </a:xfrm>
        </p:spPr>
        <p:txBody>
          <a:bodyPr>
            <a:normAutofit fontScale="85000" lnSpcReduction="10000"/>
          </a:bodyPr>
          <a:lstStyle/>
          <a:p>
            <a:pPr marL="514350" indent="-514350">
              <a:buFont typeface="+mj-lt"/>
              <a:buAutoNum type="arabicPeriod"/>
            </a:pPr>
            <a:r>
              <a:rPr lang="en-US" i="1" dirty="0" smtClean="0"/>
              <a:t>Confirmation of preterm labor</a:t>
            </a:r>
            <a:endParaRPr lang="en-US" dirty="0" smtClean="0"/>
          </a:p>
          <a:p>
            <a:pPr marL="514350" indent="-514350">
              <a:buFont typeface="+mj-lt"/>
              <a:buAutoNum type="arabicPeriod"/>
            </a:pPr>
            <a:r>
              <a:rPr lang="en-US" i="1" dirty="0" smtClean="0"/>
              <a:t>Expectant management for GA&lt; 34 weeks with no maternal or fetal indications for delivery</a:t>
            </a:r>
            <a:endParaRPr lang="en-US" dirty="0" smtClean="0"/>
          </a:p>
          <a:p>
            <a:pPr marL="514350" indent="-514350">
              <a:buFont typeface="+mj-lt"/>
              <a:buAutoNum type="arabicPeriod"/>
            </a:pPr>
            <a:r>
              <a:rPr lang="en-US" i="1" dirty="0" smtClean="0"/>
              <a:t>Corticosteroids  if GA&lt; 34 weeks for enhancement of fetal lung maturation</a:t>
            </a:r>
            <a:endParaRPr lang="en-US" dirty="0" smtClean="0"/>
          </a:p>
          <a:p>
            <a:pPr marL="514350" indent="-514350">
              <a:buFont typeface="+mj-lt"/>
              <a:buAutoNum type="arabicPeriod"/>
            </a:pPr>
            <a:r>
              <a:rPr lang="en-US" i="1" dirty="0" smtClean="0"/>
              <a:t>maternal magnesium sulfate infusion for 12 to 24 hours has fetal neuroprotection</a:t>
            </a:r>
            <a:endParaRPr lang="en-US" dirty="0" smtClean="0"/>
          </a:p>
          <a:p>
            <a:pPr marL="514350" indent="-514350">
              <a:buFont typeface="+mj-lt"/>
              <a:buAutoNum type="arabicPeriod"/>
            </a:pPr>
            <a:r>
              <a:rPr lang="en-US" i="1" dirty="0" smtClean="0"/>
              <a:t>Tocolytic drugs if GA&lt; 34 weeks  if  no advanced labor </a:t>
            </a:r>
            <a:endParaRPr lang="en-US" dirty="0" smtClean="0"/>
          </a:p>
          <a:p>
            <a:pPr marL="514350" indent="-514350">
              <a:buFont typeface="+mj-lt"/>
              <a:buAutoNum type="arabicPeriod"/>
            </a:pPr>
            <a:r>
              <a:rPr lang="en-US" i="1" dirty="0" smtClean="0"/>
              <a:t>If  GA ≥34 weeks  , monitor labor progression &amp; fetal well-being</a:t>
            </a:r>
            <a:endParaRPr lang="en-US" dirty="0" smtClean="0"/>
          </a:p>
          <a:p>
            <a:pPr marL="514350" indent="-514350">
              <a:buFont typeface="+mj-lt"/>
              <a:buAutoNum type="arabicPeriod"/>
            </a:pPr>
            <a:r>
              <a:rPr lang="en-US" i="1" dirty="0" smtClean="0"/>
              <a:t>For active labor, an antimicrobial is given for prevention of neonatal group B streptococcal infection</a:t>
            </a:r>
            <a:endParaRPr lang="en-US" dirty="0" smtClean="0"/>
          </a:p>
          <a:p>
            <a:endParaRPr lang="en-US" dirty="0"/>
          </a:p>
        </p:txBody>
      </p:sp>
      <p:sp>
        <p:nvSpPr>
          <p:cNvPr id="4" name="Date Placeholder 3"/>
          <p:cNvSpPr>
            <a:spLocks noGrp="1"/>
          </p:cNvSpPr>
          <p:nvPr>
            <p:ph type="dt" sz="half" idx="10"/>
          </p:nvPr>
        </p:nvSpPr>
        <p:spPr/>
        <p:txBody>
          <a:bodyPr/>
          <a:lstStyle/>
          <a:p>
            <a:fld id="{1FE3B609-5ECC-4ED7-81CC-4E01B6B3C68B}"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91</a:t>
            </a:fld>
            <a:endParaRPr lang="en-US"/>
          </a:p>
        </p:txBody>
      </p:sp>
    </p:spTree>
    <p:extLst>
      <p:ext uri="{BB962C8B-B14F-4D97-AF65-F5344CB8AC3E}">
        <p14:creationId xmlns:p14="http://schemas.microsoft.com/office/powerpoint/2010/main" val="14839558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6858000" cy="1143000"/>
          </a:xfrm>
        </p:spPr>
        <p:txBody>
          <a:bodyPr>
            <a:normAutofit fontScale="90000"/>
          </a:bodyPr>
          <a:lstStyle/>
          <a:p>
            <a:r>
              <a:rPr lang="en-US" dirty="0" smtClean="0">
                <a:solidFill>
                  <a:srgbClr val="0070C0"/>
                </a:solidFill>
              </a:rPr>
              <a:t/>
            </a:r>
            <a:br>
              <a:rPr lang="en-US" dirty="0" smtClean="0">
                <a:solidFill>
                  <a:srgbClr val="0070C0"/>
                </a:solidFill>
              </a:rPr>
            </a:br>
            <a:r>
              <a:rPr lang="en-US" dirty="0" smtClean="0">
                <a:solidFill>
                  <a:srgbClr val="0070C0"/>
                </a:solidFill>
              </a:rPr>
              <a:t>  </a:t>
            </a:r>
            <a:r>
              <a:rPr lang="en-US" b="1" i="1" dirty="0" smtClean="0">
                <a:solidFill>
                  <a:srgbClr val="0070C0"/>
                </a:solidFill>
              </a:rPr>
              <a:t>Recommended </a:t>
            </a:r>
            <a:r>
              <a:rPr lang="en-US" b="1" i="1" dirty="0">
                <a:solidFill>
                  <a:srgbClr val="0070C0"/>
                </a:solidFill>
              </a:rPr>
              <a:t>Screening Strategies to Prevent PTL</a:t>
            </a:r>
            <a:r>
              <a:rPr lang="en-US" dirty="0">
                <a:solidFill>
                  <a:srgbClr val="0070C0"/>
                </a:solidFill>
              </a:rPr>
              <a:t/>
            </a:r>
            <a:br>
              <a:rPr lang="en-US" dirty="0">
                <a:solidFill>
                  <a:srgbClr val="0070C0"/>
                </a:solidFill>
              </a:rPr>
            </a:br>
            <a:endParaRPr lang="en-US" dirty="0">
              <a:solidFill>
                <a:srgbClr val="0070C0"/>
              </a:solidFill>
            </a:endParaRPr>
          </a:p>
        </p:txBody>
      </p:sp>
      <p:sp>
        <p:nvSpPr>
          <p:cNvPr id="3" name="Content Placeholder 2"/>
          <p:cNvSpPr>
            <a:spLocks noGrp="1"/>
          </p:cNvSpPr>
          <p:nvPr>
            <p:ph idx="1"/>
          </p:nvPr>
        </p:nvSpPr>
        <p:spPr>
          <a:xfrm>
            <a:off x="152400" y="1600200"/>
            <a:ext cx="8839200" cy="4953000"/>
          </a:xfrm>
        </p:spPr>
        <p:txBody>
          <a:bodyPr>
            <a:normAutofit/>
          </a:bodyPr>
          <a:lstStyle/>
          <a:p>
            <a:pPr marL="514350" indent="-514350">
              <a:buFont typeface="+mj-lt"/>
              <a:buAutoNum type="arabicPeriod"/>
            </a:pPr>
            <a:r>
              <a:rPr lang="en-US" dirty="0"/>
              <a:t>No current data </a:t>
            </a:r>
            <a:r>
              <a:rPr lang="en-US" dirty="0" smtClean="0"/>
              <a:t>support use </a:t>
            </a:r>
            <a:r>
              <a:rPr lang="en-US" dirty="0"/>
              <a:t>of home uterine-activity monitoring or </a:t>
            </a:r>
            <a:r>
              <a:rPr lang="en-US" dirty="0" smtClean="0"/>
              <a:t>B. </a:t>
            </a:r>
            <a:r>
              <a:rPr lang="en-US" dirty="0"/>
              <a:t>vaginosis </a:t>
            </a:r>
            <a:r>
              <a:rPr lang="en-US" dirty="0" smtClean="0"/>
              <a:t>screening </a:t>
            </a:r>
            <a:endParaRPr lang="en-US" dirty="0"/>
          </a:p>
          <a:p>
            <a:pPr marL="514350" indent="-514350">
              <a:buFont typeface="+mj-lt"/>
              <a:buAutoNum type="arabicPeriod"/>
            </a:pPr>
            <a:r>
              <a:rPr lang="en-US" dirty="0"/>
              <a:t>Screening for risk of preterm </a:t>
            </a:r>
            <a:r>
              <a:rPr lang="en-US" dirty="0" smtClean="0"/>
              <a:t>labor except historical </a:t>
            </a:r>
            <a:r>
              <a:rPr lang="en-US" dirty="0"/>
              <a:t>risk </a:t>
            </a:r>
            <a:r>
              <a:rPr lang="en-US" dirty="0" smtClean="0"/>
              <a:t>factors </a:t>
            </a:r>
            <a:r>
              <a:rPr lang="en-US" dirty="0"/>
              <a:t>is not beneficial in the general obstetrical </a:t>
            </a:r>
            <a:r>
              <a:rPr lang="en-US" dirty="0" smtClean="0"/>
              <a:t>population</a:t>
            </a:r>
            <a:endParaRPr lang="en-US" dirty="0"/>
          </a:p>
          <a:p>
            <a:pPr marL="514350" indent="-514350">
              <a:buFont typeface="+mj-lt"/>
              <a:buAutoNum type="arabicPeriod"/>
            </a:pPr>
            <a:r>
              <a:rPr lang="en-US" dirty="0"/>
              <a:t>Sonography to determine cervical length &amp;/or fetal fibronectin level </a:t>
            </a:r>
            <a:r>
              <a:rPr lang="en-US" dirty="0" smtClean="0"/>
              <a:t>measurement</a:t>
            </a:r>
          </a:p>
          <a:p>
            <a:endParaRPr lang="en-US" dirty="0"/>
          </a:p>
        </p:txBody>
      </p:sp>
      <p:sp>
        <p:nvSpPr>
          <p:cNvPr id="4" name="Date Placeholder 3"/>
          <p:cNvSpPr>
            <a:spLocks noGrp="1"/>
          </p:cNvSpPr>
          <p:nvPr>
            <p:ph type="dt" sz="half" idx="10"/>
          </p:nvPr>
        </p:nvSpPr>
        <p:spPr/>
        <p:txBody>
          <a:bodyPr/>
          <a:lstStyle/>
          <a:p>
            <a:fld id="{892A0AA1-1BBF-41D6-8103-031013B6906A}" type="datetime1">
              <a:rPr lang="en-US" smtClean="0"/>
              <a:t>5/3/2020</a:t>
            </a:fld>
            <a:endParaRPr lang="en-US"/>
          </a:p>
        </p:txBody>
      </p:sp>
      <p:sp>
        <p:nvSpPr>
          <p:cNvPr id="5" name="Slide Number Placeholder 4"/>
          <p:cNvSpPr>
            <a:spLocks noGrp="1"/>
          </p:cNvSpPr>
          <p:nvPr>
            <p:ph type="sldNum" sz="quarter" idx="12"/>
          </p:nvPr>
        </p:nvSpPr>
        <p:spPr/>
        <p:txBody>
          <a:bodyPr/>
          <a:lstStyle/>
          <a:p>
            <a:fld id="{4A2B5051-6EEF-4235-8B22-024F020AED2B}" type="slidenum">
              <a:rPr lang="en-US" smtClean="0"/>
              <a:pPr/>
              <a:t>92</a:t>
            </a:fld>
            <a:endParaRPr lang="en-US"/>
          </a:p>
        </p:txBody>
      </p:sp>
    </p:spTree>
    <p:extLst>
      <p:ext uri="{BB962C8B-B14F-4D97-AF65-F5344CB8AC3E}">
        <p14:creationId xmlns:p14="http://schemas.microsoft.com/office/powerpoint/2010/main" val="39165978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0"/>
            <a:ext cx="6858000" cy="1143000"/>
          </a:xfrm>
        </p:spPr>
        <p:txBody>
          <a:bodyPr/>
          <a:lstStyle/>
          <a:p>
            <a:r>
              <a:rPr lang="en-US" b="1" dirty="0" smtClean="0">
                <a:solidFill>
                  <a:srgbClr val="0070C0"/>
                </a:solidFill>
              </a:rPr>
              <a:t>Prognosis </a:t>
            </a:r>
            <a:endParaRPr lang="en-US" b="1" dirty="0">
              <a:solidFill>
                <a:srgbClr val="0070C0"/>
              </a:solidFill>
            </a:endParaRPr>
          </a:p>
        </p:txBody>
      </p:sp>
      <p:sp>
        <p:nvSpPr>
          <p:cNvPr id="3" name="Content Placeholder 2"/>
          <p:cNvSpPr>
            <a:spLocks noGrp="1"/>
          </p:cNvSpPr>
          <p:nvPr>
            <p:ph idx="1"/>
          </p:nvPr>
        </p:nvSpPr>
        <p:spPr>
          <a:xfrm>
            <a:off x="76200" y="1219200"/>
            <a:ext cx="9067800" cy="5257800"/>
          </a:xfrm>
        </p:spPr>
        <p:txBody>
          <a:bodyPr/>
          <a:lstStyle/>
          <a:p>
            <a:r>
              <a:rPr lang="en-US" dirty="0" smtClean="0"/>
              <a:t>Higher perinatal morbidity &amp; mortality</a:t>
            </a:r>
          </a:p>
          <a:p>
            <a:r>
              <a:rPr lang="en-US" dirty="0" smtClean="0"/>
              <a:t>With ICU, the survival rate of baby weighing b/n 1000-1500g is &gt; 90%</a:t>
            </a:r>
          </a:p>
          <a:p>
            <a:r>
              <a:rPr lang="en-US" dirty="0" smtClean="0"/>
              <a:t>With surfactant survival rate of infants born at 26wks is</a:t>
            </a:r>
            <a:r>
              <a:rPr lang="en-US" dirty="0" smtClean="0">
                <a:sym typeface="Symbol"/>
              </a:rPr>
              <a:t> 80%</a:t>
            </a:r>
          </a:p>
          <a:p>
            <a:r>
              <a:rPr lang="en-US" dirty="0" smtClean="0"/>
              <a:t>The  fetal survival rate is within 1% of the survival rate at 37 weeks if GA &gt; 34 weeks or EFW &gt; 2500 g </a:t>
            </a:r>
          </a:p>
        </p:txBody>
      </p:sp>
      <p:sp>
        <p:nvSpPr>
          <p:cNvPr id="5" name="Date Placeholder 4"/>
          <p:cNvSpPr>
            <a:spLocks noGrp="1"/>
          </p:cNvSpPr>
          <p:nvPr>
            <p:ph type="dt" sz="half" idx="10"/>
          </p:nvPr>
        </p:nvSpPr>
        <p:spPr/>
        <p:txBody>
          <a:bodyPr/>
          <a:lstStyle/>
          <a:p>
            <a:fld id="{A40F71C8-7646-4884-BEB2-EE20F36046D0}" type="datetime1">
              <a:rPr lang="en-US" smtClean="0"/>
              <a:t>5/3/2020</a:t>
            </a:fld>
            <a:endParaRPr lang="en-US" dirty="0"/>
          </a:p>
        </p:txBody>
      </p:sp>
      <p:sp>
        <p:nvSpPr>
          <p:cNvPr id="4" name="Slide Number Placeholder 3"/>
          <p:cNvSpPr>
            <a:spLocks noGrp="1"/>
          </p:cNvSpPr>
          <p:nvPr>
            <p:ph type="sldNum" sz="quarter" idx="12"/>
          </p:nvPr>
        </p:nvSpPr>
        <p:spPr/>
        <p:txBody>
          <a:bodyPr/>
          <a:lstStyle/>
          <a:p>
            <a:r>
              <a:rPr lang="en-US" dirty="0" smtClean="0"/>
              <a:t>51</a:t>
            </a:r>
            <a:endParaRPr lang="en-US" dirty="0"/>
          </a:p>
        </p:txBody>
      </p:sp>
    </p:spTree>
    <p:extLst>
      <p:ext uri="{BB962C8B-B14F-4D97-AF65-F5344CB8AC3E}">
        <p14:creationId xmlns:p14="http://schemas.microsoft.com/office/powerpoint/2010/main" val="41385617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0"/>
            <a:ext cx="8001000" cy="5105400"/>
          </a:xfrm>
          <a:solidFill>
            <a:schemeClr val="bg2">
              <a:lumMod val="75000"/>
            </a:schemeClr>
          </a:solidFill>
          <a:ln w="34925">
            <a:noFill/>
          </a:ln>
          <a:effectLst>
            <a:outerShdw blurRad="44450" dist="27940" dir="5400000" algn="ctr">
              <a:srgbClr val="000000">
                <a:alpha val="32000"/>
              </a:srgbClr>
            </a:outerShdw>
          </a:effectLst>
          <a:scene3d>
            <a:camera prst="perspectiveRelaxed"/>
            <a:lightRig rig="balanced" dir="t">
              <a:rot lat="0" lon="0" rev="8700000"/>
            </a:lightRig>
          </a:scene3d>
          <a:sp3d>
            <a:bevelT w="190500" h="38100"/>
          </a:sp3d>
        </p:spPr>
        <p:txBody>
          <a:bodyPr>
            <a:normAutofit/>
          </a:bodyPr>
          <a:lstStyle/>
          <a:p>
            <a:r>
              <a:rPr lang="en-US" sz="5400" dirty="0" smtClean="0">
                <a:latin typeface="Algerian" pitchFamily="82" charset="0"/>
              </a:rPr>
              <a:t>Intra uterine growth restriction (iugr)</a:t>
            </a:r>
            <a:endParaRPr lang="en-US" sz="5400" dirty="0">
              <a:latin typeface="Algerian" pitchFamily="82" charset="0"/>
            </a:endParaRPr>
          </a:p>
        </p:txBody>
      </p:sp>
      <p:sp>
        <p:nvSpPr>
          <p:cNvPr id="4" name="Date Placeholder 3"/>
          <p:cNvSpPr>
            <a:spLocks noGrp="1"/>
          </p:cNvSpPr>
          <p:nvPr>
            <p:ph type="dt" sz="half" idx="10"/>
          </p:nvPr>
        </p:nvSpPr>
        <p:spPr/>
        <p:txBody>
          <a:bodyPr/>
          <a:lstStyle/>
          <a:p>
            <a:fld id="{D6589F4D-CBEE-47F3-930B-10A00BDC52D1}"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94</a:t>
            </a:fld>
            <a:endParaRPr lang="en-US"/>
          </a:p>
        </p:txBody>
      </p:sp>
    </p:spTree>
    <p:extLst>
      <p:ext uri="{BB962C8B-B14F-4D97-AF65-F5344CB8AC3E}">
        <p14:creationId xmlns:p14="http://schemas.microsoft.com/office/powerpoint/2010/main" val="1466031123"/>
      </p:ext>
    </p:extLst>
  </p:cSld>
  <p:clrMapOvr>
    <a:masterClrMapping/>
  </p:clrMapOvr>
  <p:transition spd="slow"/>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Objectives </a:t>
            </a:r>
            <a:endParaRPr lang="en-US" dirty="0"/>
          </a:p>
        </p:txBody>
      </p:sp>
      <p:sp>
        <p:nvSpPr>
          <p:cNvPr id="3" name="Content Placeholder 2"/>
          <p:cNvSpPr>
            <a:spLocks noGrp="1"/>
          </p:cNvSpPr>
          <p:nvPr>
            <p:ph idx="1"/>
          </p:nvPr>
        </p:nvSpPr>
        <p:spPr/>
        <p:txBody>
          <a:bodyPr/>
          <a:lstStyle/>
          <a:p>
            <a:r>
              <a:rPr lang="en-US" dirty="0"/>
              <a:t>At the end of this session student will be able to :</a:t>
            </a:r>
          </a:p>
          <a:p>
            <a:r>
              <a:rPr lang="en-US" dirty="0"/>
              <a:t>Define </a:t>
            </a:r>
            <a:r>
              <a:rPr lang="en-US" dirty="0" smtClean="0"/>
              <a:t>IUGR</a:t>
            </a:r>
            <a:endParaRPr lang="en-US" dirty="0"/>
          </a:p>
          <a:p>
            <a:r>
              <a:rPr lang="en-US" dirty="0"/>
              <a:t>Identify cause of </a:t>
            </a:r>
            <a:r>
              <a:rPr lang="en-US" dirty="0" smtClean="0"/>
              <a:t>IUGR</a:t>
            </a:r>
            <a:endParaRPr lang="en-US" dirty="0"/>
          </a:p>
          <a:p>
            <a:r>
              <a:rPr lang="en-US" dirty="0"/>
              <a:t>Diagnose </a:t>
            </a:r>
            <a:r>
              <a:rPr lang="en-US" dirty="0" smtClean="0"/>
              <a:t>IUGR</a:t>
            </a:r>
            <a:endParaRPr lang="en-US" dirty="0"/>
          </a:p>
          <a:p>
            <a:r>
              <a:rPr lang="en-US" dirty="0"/>
              <a:t>Manage and/ or refer </a:t>
            </a:r>
            <a:r>
              <a:rPr lang="en-US" dirty="0" smtClean="0"/>
              <a:t>IUGR </a:t>
            </a:r>
            <a:endParaRPr lang="en-US" dirty="0"/>
          </a:p>
          <a:p>
            <a:endParaRPr lang="en-US" dirty="0"/>
          </a:p>
        </p:txBody>
      </p:sp>
      <p:sp>
        <p:nvSpPr>
          <p:cNvPr id="4" name="Date Placeholder 3"/>
          <p:cNvSpPr>
            <a:spLocks noGrp="1"/>
          </p:cNvSpPr>
          <p:nvPr>
            <p:ph type="dt" sz="half" idx="10"/>
          </p:nvPr>
        </p:nvSpPr>
        <p:spPr/>
        <p:txBody>
          <a:bodyPr/>
          <a:lstStyle/>
          <a:p>
            <a:fld id="{27EE09A1-8447-4F6C-87F2-83D40EB287F8}"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95</a:t>
            </a:fld>
            <a:endParaRPr lang="en-US"/>
          </a:p>
        </p:txBody>
      </p:sp>
    </p:spTree>
    <p:extLst>
      <p:ext uri="{BB962C8B-B14F-4D97-AF65-F5344CB8AC3E}">
        <p14:creationId xmlns:p14="http://schemas.microsoft.com/office/powerpoint/2010/main" val="158601804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1752" y="0"/>
            <a:ext cx="8534400" cy="1219200"/>
          </a:xfrm>
        </p:spPr>
        <p:txBody>
          <a:bodyPr>
            <a:normAutofit fontScale="90000"/>
          </a:bodyPr>
          <a:lstStyle/>
          <a:p>
            <a:r>
              <a:rPr lang="en-US" sz="3600" dirty="0" smtClean="0"/>
              <a:t/>
            </a:r>
            <a:br>
              <a:rPr lang="en-US" sz="3600" dirty="0" smtClean="0"/>
            </a:br>
            <a:r>
              <a:rPr lang="en-US" sz="3100" dirty="0" smtClean="0"/>
              <a:t>Normal Fetal Growth</a:t>
            </a:r>
            <a:r>
              <a:rPr lang="en-US" sz="3600" dirty="0" smtClean="0"/>
              <a:t/>
            </a:r>
            <a:br>
              <a:rPr lang="en-US" sz="3600" dirty="0" smtClean="0"/>
            </a:br>
            <a:endParaRPr lang="en-US" dirty="0"/>
          </a:p>
        </p:txBody>
      </p:sp>
      <p:sp>
        <p:nvSpPr>
          <p:cNvPr id="3" name="Content Placeholder 2"/>
          <p:cNvSpPr>
            <a:spLocks noGrp="1"/>
          </p:cNvSpPr>
          <p:nvPr>
            <p:ph sz="quarter" idx="1"/>
          </p:nvPr>
        </p:nvSpPr>
        <p:spPr>
          <a:xfrm>
            <a:off x="0" y="914400"/>
            <a:ext cx="8991600" cy="5562600"/>
          </a:xfrm>
        </p:spPr>
        <p:txBody>
          <a:bodyPr>
            <a:noAutofit/>
          </a:bodyPr>
          <a:lstStyle/>
          <a:p>
            <a:pPr lvl="1">
              <a:buFont typeface="Wingdings" pitchFamily="2" charset="2"/>
              <a:buChar char="q"/>
            </a:pPr>
            <a:r>
              <a:rPr lang="en-US" sz="2000" dirty="0" smtClean="0">
                <a:solidFill>
                  <a:schemeClr val="bg2">
                    <a:lumMod val="10000"/>
                  </a:schemeClr>
                </a:solidFill>
              </a:rPr>
              <a:t>Sequential  tissue organ growth, differentiation &amp; maturation determined </a:t>
            </a:r>
          </a:p>
          <a:p>
            <a:pPr lvl="4">
              <a:buFont typeface="Wingdings" pitchFamily="2" charset="2"/>
              <a:buChar char="ü"/>
            </a:pPr>
            <a:r>
              <a:rPr lang="en-US" sz="2000" dirty="0" smtClean="0"/>
              <a:t>maternal provision of substrate, </a:t>
            </a:r>
          </a:p>
          <a:p>
            <a:pPr lvl="4">
              <a:buFont typeface="Wingdings" pitchFamily="2" charset="2"/>
              <a:buChar char="ü"/>
            </a:pPr>
            <a:r>
              <a:rPr lang="en-US" sz="2000" dirty="0" smtClean="0"/>
              <a:t> placental transfer of these substrates </a:t>
            </a:r>
          </a:p>
          <a:p>
            <a:pPr lvl="4">
              <a:buFont typeface="Wingdings" pitchFamily="2" charset="2"/>
              <a:buChar char="ü"/>
            </a:pPr>
            <a:r>
              <a:rPr lang="en-US" sz="2000" b="1" dirty="0" smtClean="0"/>
              <a:t>fetal growth potential governed by the genome. </a:t>
            </a:r>
          </a:p>
          <a:p>
            <a:pPr lvl="1">
              <a:buFont typeface="Wingdings" pitchFamily="2" charset="2"/>
              <a:buChar char="q"/>
            </a:pPr>
            <a:r>
              <a:rPr lang="en-US" sz="2000" dirty="0" smtClean="0">
                <a:solidFill>
                  <a:schemeClr val="bg2">
                    <a:lumMod val="10000"/>
                  </a:schemeClr>
                </a:solidFill>
              </a:rPr>
              <a:t>cell growth divided into three consecutive phases.</a:t>
            </a:r>
          </a:p>
          <a:p>
            <a:pPr lvl="4">
              <a:buFont typeface="Wingdings" pitchFamily="2" charset="2"/>
              <a:buChar char="ü"/>
            </a:pPr>
            <a:r>
              <a:rPr lang="en-US" sz="2000" dirty="0" smtClean="0">
                <a:solidFill>
                  <a:schemeClr val="bg2">
                    <a:lumMod val="10000"/>
                  </a:schemeClr>
                </a:solidFill>
              </a:rPr>
              <a:t> hyperplasia during  first 16 weeks  - rapid </a:t>
            </a:r>
            <a:r>
              <a:rPr lang="en-US" sz="2000" dirty="0" smtClean="0"/>
              <a:t>in  cell number. </a:t>
            </a:r>
          </a:p>
          <a:p>
            <a:pPr lvl="4">
              <a:buFont typeface="Wingdings" pitchFamily="2" charset="2"/>
              <a:buChar char="ü"/>
            </a:pPr>
            <a:r>
              <a:rPr lang="en-US" sz="2000" dirty="0" smtClean="0"/>
              <a:t>  cellular hyperplasia and hypertrophy  up to 32 weeks</a:t>
            </a:r>
          </a:p>
          <a:p>
            <a:pPr lvl="4">
              <a:buFont typeface="Wingdings" pitchFamily="2" charset="2"/>
              <a:buChar char="ü"/>
            </a:pPr>
            <a:r>
              <a:rPr lang="en-US" sz="2000" dirty="0" smtClean="0"/>
              <a:t>cellular hypertrophy after 32 weeks   --fat &amp;glycogen deposition </a:t>
            </a:r>
          </a:p>
          <a:p>
            <a:pPr lvl="1">
              <a:buFont typeface="Wingdings" pitchFamily="2" charset="2"/>
              <a:buChar char="q"/>
            </a:pPr>
            <a:r>
              <a:rPr lang="en-US" sz="2000" dirty="0" smtClean="0"/>
              <a:t>  </a:t>
            </a:r>
            <a:r>
              <a:rPr lang="en-US" sz="2000" dirty="0" smtClean="0">
                <a:solidFill>
                  <a:schemeClr val="bg2">
                    <a:lumMod val="10000"/>
                  </a:schemeClr>
                </a:solidFill>
              </a:rPr>
              <a:t>corresponding fetal growth rates during  three phases </a:t>
            </a:r>
          </a:p>
          <a:p>
            <a:pPr lvl="4">
              <a:buFont typeface="Wingdings" pitchFamily="2" charset="2"/>
              <a:buChar char="ü"/>
            </a:pPr>
            <a:r>
              <a:rPr lang="en-US" sz="2000" dirty="0" smtClean="0"/>
              <a:t>  5 g/day at 15 weeks, </a:t>
            </a:r>
          </a:p>
          <a:p>
            <a:pPr lvl="4">
              <a:buFont typeface="Wingdings" pitchFamily="2" charset="2"/>
              <a:buChar char="ü"/>
            </a:pPr>
            <a:r>
              <a:rPr lang="en-US" sz="2000" dirty="0" smtClean="0"/>
              <a:t>  15 to 20 g/day at 24 weeks, and </a:t>
            </a:r>
          </a:p>
          <a:p>
            <a:pPr lvl="4">
              <a:buFont typeface="Wingdings" pitchFamily="2" charset="2"/>
              <a:buChar char="ü"/>
            </a:pPr>
            <a:r>
              <a:rPr lang="en-US" sz="2000" dirty="0" smtClean="0"/>
              <a:t>  30 to 35 g/day at 34 weeks  </a:t>
            </a:r>
          </a:p>
        </p:txBody>
      </p:sp>
      <p:sp>
        <p:nvSpPr>
          <p:cNvPr id="4" name="Date Placeholder 3"/>
          <p:cNvSpPr>
            <a:spLocks noGrp="1"/>
          </p:cNvSpPr>
          <p:nvPr>
            <p:ph type="dt" sz="half" idx="10"/>
          </p:nvPr>
        </p:nvSpPr>
        <p:spPr/>
        <p:txBody>
          <a:bodyPr/>
          <a:lstStyle/>
          <a:p>
            <a:fld id="{4B55FD24-5DB5-44EE-B92C-C23CA995A13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96</a:t>
            </a:fld>
            <a:endParaRPr lang="en-US"/>
          </a:p>
        </p:txBody>
      </p:sp>
    </p:spTree>
    <p:extLst>
      <p:ext uri="{BB962C8B-B14F-4D97-AF65-F5344CB8AC3E}">
        <p14:creationId xmlns:p14="http://schemas.microsoft.com/office/powerpoint/2010/main" val="345327520"/>
      </p:ext>
    </p:extLst>
  </p:cSld>
  <p:clrMapOvr>
    <a:masterClrMapping/>
  </p:clrMapOvr>
  <p:transition spd="slow"/>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Factors in fetal growth</a:t>
            </a:r>
            <a:endParaRPr lang="en-US" dirty="0"/>
          </a:p>
        </p:txBody>
      </p:sp>
      <p:sp>
        <p:nvSpPr>
          <p:cNvPr id="3" name="Content Placeholder 2"/>
          <p:cNvSpPr>
            <a:spLocks noGrp="1"/>
          </p:cNvSpPr>
          <p:nvPr>
            <p:ph sz="quarter" idx="1"/>
          </p:nvPr>
        </p:nvSpPr>
        <p:spPr>
          <a:xfrm>
            <a:off x="304800" y="1600200"/>
            <a:ext cx="8503920" cy="4721352"/>
          </a:xfrm>
        </p:spPr>
        <p:txBody>
          <a:bodyPr>
            <a:normAutofit/>
          </a:bodyPr>
          <a:lstStyle/>
          <a:p>
            <a:pPr>
              <a:buFont typeface="Wingdings" pitchFamily="2" charset="2"/>
              <a:buChar char="q"/>
            </a:pPr>
            <a:r>
              <a:rPr lang="en-US" dirty="0" smtClean="0"/>
              <a:t> </a:t>
            </a:r>
            <a:r>
              <a:rPr lang="en-US" sz="2400" dirty="0" smtClean="0"/>
              <a:t>Many factors  implicated in the process of fetal growth</a:t>
            </a:r>
          </a:p>
          <a:p>
            <a:pPr>
              <a:buNone/>
            </a:pPr>
            <a:r>
              <a:rPr lang="en-US" sz="2400" dirty="0" smtClean="0"/>
              <a:t> </a:t>
            </a:r>
          </a:p>
          <a:p>
            <a:pPr>
              <a:buFont typeface="Wingdings" pitchFamily="2" charset="2"/>
              <a:buChar char="q"/>
            </a:pPr>
            <a:r>
              <a:rPr lang="en-US" sz="2400" dirty="0" smtClean="0"/>
              <a:t>precise cellular and molecular mechanisms are not well understood. </a:t>
            </a:r>
          </a:p>
          <a:p>
            <a:pPr>
              <a:buFont typeface="Wingdings" pitchFamily="2" charset="2"/>
              <a:buChar char="q"/>
            </a:pPr>
            <a:endParaRPr lang="en-US" sz="2400" dirty="0" smtClean="0"/>
          </a:p>
          <a:p>
            <a:pPr>
              <a:buFont typeface="Wingdings" pitchFamily="2" charset="2"/>
              <a:buChar char="q"/>
            </a:pPr>
            <a:r>
              <a:rPr lang="en-US" sz="2400" dirty="0" smtClean="0"/>
              <a:t>Early fetal life  major determinant of growth is the fetal genome</a:t>
            </a:r>
          </a:p>
          <a:p>
            <a:pPr>
              <a:buFont typeface="Wingdings" pitchFamily="2" charset="2"/>
              <a:buChar char="q"/>
            </a:pPr>
            <a:endParaRPr lang="en-US" sz="2400" dirty="0" smtClean="0"/>
          </a:p>
          <a:p>
            <a:pPr>
              <a:buFont typeface="Wingdings" pitchFamily="2" charset="2"/>
              <a:buChar char="q"/>
            </a:pPr>
            <a:r>
              <a:rPr lang="en-US" sz="2400" dirty="0" smtClean="0"/>
              <a:t>later in pregnancy environmental, nutritional, and hormonal influences become increasingly important </a:t>
            </a:r>
          </a:p>
        </p:txBody>
      </p:sp>
      <p:sp>
        <p:nvSpPr>
          <p:cNvPr id="4" name="Date Placeholder 3"/>
          <p:cNvSpPr>
            <a:spLocks noGrp="1"/>
          </p:cNvSpPr>
          <p:nvPr>
            <p:ph type="dt" sz="half" idx="10"/>
          </p:nvPr>
        </p:nvSpPr>
        <p:spPr/>
        <p:txBody>
          <a:bodyPr/>
          <a:lstStyle/>
          <a:p>
            <a:fld id="{17F5E9F9-32EA-43A7-B25C-C944D87B4D7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97</a:t>
            </a:fld>
            <a:endParaRPr lang="en-US"/>
          </a:p>
        </p:txBody>
      </p:sp>
    </p:spTree>
    <p:extLst>
      <p:ext uri="{BB962C8B-B14F-4D97-AF65-F5344CB8AC3E}">
        <p14:creationId xmlns:p14="http://schemas.microsoft.com/office/powerpoint/2010/main" val="3069836382"/>
      </p:ext>
    </p:extLst>
  </p:cSld>
  <p:clrMapOvr>
    <a:masterClrMapping/>
  </p:clrMapOvr>
  <p:transition spd="slow"/>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Con’t</a:t>
            </a:r>
            <a:endParaRPr lang="en-US" dirty="0"/>
          </a:p>
        </p:txBody>
      </p:sp>
      <p:sp>
        <p:nvSpPr>
          <p:cNvPr id="3" name="Content Placeholder 2"/>
          <p:cNvSpPr>
            <a:spLocks noGrp="1"/>
          </p:cNvSpPr>
          <p:nvPr>
            <p:ph sz="quarter" idx="1"/>
          </p:nvPr>
        </p:nvSpPr>
        <p:spPr>
          <a:xfrm>
            <a:off x="228600" y="1447800"/>
            <a:ext cx="8610600" cy="4572000"/>
          </a:xfrm>
        </p:spPr>
        <p:txBody>
          <a:bodyPr>
            <a:normAutofit/>
          </a:bodyPr>
          <a:lstStyle/>
          <a:p>
            <a:pPr>
              <a:buFont typeface="Wingdings" pitchFamily="2" charset="2"/>
              <a:buChar char="q"/>
            </a:pPr>
            <a:r>
              <a:rPr lang="en-US" dirty="0" smtClean="0"/>
              <a:t>Fetal growth is also dependent on an adequate supply of nutrients </a:t>
            </a:r>
          </a:p>
          <a:p>
            <a:pPr>
              <a:buFont typeface="Wingdings" pitchFamily="2" charset="2"/>
              <a:buChar char="q"/>
            </a:pPr>
            <a:r>
              <a:rPr lang="en-US" dirty="0" smtClean="0"/>
              <a:t> Both excessive and diminished maternal glucose availability to the fetus affect fetal growth. </a:t>
            </a:r>
          </a:p>
          <a:p>
            <a:pPr>
              <a:buNone/>
            </a:pPr>
            <a:endParaRPr lang="en-US" dirty="0" smtClean="0"/>
          </a:p>
          <a:p>
            <a:pPr>
              <a:buFont typeface="Wingdings" pitchFamily="2" charset="2"/>
              <a:buChar char="q"/>
            </a:pPr>
            <a:r>
              <a:rPr lang="en-US" dirty="0" smtClean="0"/>
              <a:t>Excessive glycemia produces macrosomia, whereas diminished glucose levels have been associated with fetal growth restriction.</a:t>
            </a:r>
          </a:p>
        </p:txBody>
      </p:sp>
      <p:sp>
        <p:nvSpPr>
          <p:cNvPr id="4" name="Date Placeholder 3"/>
          <p:cNvSpPr>
            <a:spLocks noGrp="1"/>
          </p:cNvSpPr>
          <p:nvPr>
            <p:ph type="dt" sz="half" idx="10"/>
          </p:nvPr>
        </p:nvSpPr>
        <p:spPr/>
        <p:txBody>
          <a:bodyPr/>
          <a:lstStyle/>
          <a:p>
            <a:fld id="{A87F0EE4-6DD8-468B-9E71-A43641BC192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98</a:t>
            </a:fld>
            <a:endParaRPr lang="en-US"/>
          </a:p>
        </p:txBody>
      </p:sp>
    </p:spTree>
    <p:extLst>
      <p:ext uri="{BB962C8B-B14F-4D97-AF65-F5344CB8AC3E}">
        <p14:creationId xmlns:p14="http://schemas.microsoft.com/office/powerpoint/2010/main" val="615073109"/>
      </p:ext>
    </p:extLst>
  </p:cSld>
  <p:clrMapOvr>
    <a:masterClrMapping/>
  </p:clrMapOvr>
  <p:transition spd="slow"/>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Definition</a:t>
            </a:r>
            <a:endParaRPr lang="en-US" sz="3600" dirty="0"/>
          </a:p>
        </p:txBody>
      </p:sp>
      <p:sp>
        <p:nvSpPr>
          <p:cNvPr id="3" name="Content Placeholder 2"/>
          <p:cNvSpPr>
            <a:spLocks noGrp="1"/>
          </p:cNvSpPr>
          <p:nvPr>
            <p:ph sz="quarter" idx="1"/>
          </p:nvPr>
        </p:nvSpPr>
        <p:spPr>
          <a:xfrm>
            <a:off x="259080" y="1143000"/>
            <a:ext cx="8884920" cy="4953000"/>
          </a:xfrm>
        </p:spPr>
        <p:txBody>
          <a:bodyPr>
            <a:normAutofit fontScale="25000" lnSpcReduction="20000"/>
          </a:bodyPr>
          <a:lstStyle/>
          <a:p>
            <a:pPr lvl="1">
              <a:buNone/>
            </a:pPr>
            <a:endParaRPr lang="en-US" sz="8000" dirty="0" smtClean="0">
              <a:solidFill>
                <a:schemeClr val="bg2">
                  <a:lumMod val="10000"/>
                </a:schemeClr>
              </a:solidFill>
            </a:endParaRPr>
          </a:p>
          <a:p>
            <a:pPr>
              <a:buFont typeface="Wingdings" pitchFamily="2" charset="2"/>
              <a:buChar char="q"/>
            </a:pPr>
            <a:r>
              <a:rPr lang="en-US" sz="10100" dirty="0" smtClean="0"/>
              <a:t> A number of definitions of IUGR have been proposed based on   </a:t>
            </a:r>
          </a:p>
          <a:p>
            <a:pPr lvl="3">
              <a:buNone/>
            </a:pPr>
            <a:r>
              <a:rPr lang="en-US" sz="9400" dirty="0" smtClean="0"/>
              <a:t>  </a:t>
            </a:r>
            <a:r>
              <a:rPr lang="en-US" sz="9400" dirty="0" smtClean="0">
                <a:solidFill>
                  <a:schemeClr val="tx1"/>
                </a:solidFill>
              </a:rPr>
              <a:t>percentile, standard deviation (SD), or growth rate</a:t>
            </a:r>
            <a:r>
              <a:rPr lang="en-US" sz="9400" dirty="0" smtClean="0">
                <a:solidFill>
                  <a:schemeClr val="bg2">
                    <a:lumMod val="10000"/>
                  </a:schemeClr>
                </a:solidFill>
              </a:rPr>
              <a:t>.</a:t>
            </a:r>
          </a:p>
          <a:p>
            <a:pPr>
              <a:buFont typeface="Wingdings" pitchFamily="2" charset="2"/>
              <a:buChar char="q"/>
            </a:pPr>
            <a:r>
              <a:rPr lang="en-US" sz="10100" dirty="0" smtClean="0">
                <a:solidFill>
                  <a:schemeClr val="bg2">
                    <a:lumMod val="10000"/>
                  </a:schemeClr>
                </a:solidFill>
              </a:rPr>
              <a:t>EFW &lt;  10</a:t>
            </a:r>
            <a:r>
              <a:rPr lang="en-US" sz="10100" baseline="30000" dirty="0" smtClean="0">
                <a:solidFill>
                  <a:schemeClr val="bg2">
                    <a:lumMod val="10000"/>
                  </a:schemeClr>
                </a:solidFill>
              </a:rPr>
              <a:t>th</a:t>
            </a:r>
            <a:r>
              <a:rPr lang="en-US" sz="10100" dirty="0" smtClean="0">
                <a:solidFill>
                  <a:schemeClr val="bg2">
                    <a:lumMod val="10000"/>
                  </a:schemeClr>
                </a:solidFill>
              </a:rPr>
              <a:t>  percentile as determined u/s  =  SGA </a:t>
            </a:r>
          </a:p>
          <a:p>
            <a:pPr lvl="2">
              <a:buFont typeface="Wingdings" pitchFamily="2" charset="2"/>
              <a:buChar char="q"/>
            </a:pPr>
            <a:r>
              <a:rPr lang="en-US" sz="9600" dirty="0" smtClean="0">
                <a:solidFill>
                  <a:schemeClr val="bg2">
                    <a:lumMod val="10000"/>
                  </a:schemeClr>
                </a:solidFill>
              </a:rPr>
              <a:t> most commonly used clinical definition  </a:t>
            </a:r>
          </a:p>
          <a:p>
            <a:pPr lvl="2">
              <a:buFont typeface="Wingdings" pitchFamily="2" charset="2"/>
              <a:buChar char="q"/>
            </a:pPr>
            <a:endParaRPr lang="en-US" sz="9600" dirty="0" smtClean="0">
              <a:solidFill>
                <a:schemeClr val="bg2">
                  <a:lumMod val="10000"/>
                </a:schemeClr>
              </a:solidFill>
            </a:endParaRPr>
          </a:p>
          <a:p>
            <a:pPr lvl="2">
              <a:buFont typeface="Wingdings" pitchFamily="2" charset="2"/>
              <a:buChar char="q"/>
            </a:pPr>
            <a:r>
              <a:rPr lang="en-US" sz="9600" dirty="0" smtClean="0">
                <a:solidFill>
                  <a:schemeClr val="bg2">
                    <a:lumMod val="10000"/>
                  </a:schemeClr>
                </a:solidFill>
              </a:rPr>
              <a:t>constitutionally small, growth restricted &amp; small and growth restricted  are included</a:t>
            </a:r>
            <a:endParaRPr lang="en-US" sz="9600" dirty="0" smtClean="0"/>
          </a:p>
          <a:p>
            <a:pPr lvl="2">
              <a:buFont typeface="Wingdings" pitchFamily="2" charset="2"/>
              <a:buChar char="q"/>
            </a:pPr>
            <a:endParaRPr lang="en-US" sz="9600" dirty="0" smtClean="0">
              <a:solidFill>
                <a:schemeClr val="bg2">
                  <a:lumMod val="10000"/>
                </a:schemeClr>
              </a:solidFill>
            </a:endParaRPr>
          </a:p>
          <a:p>
            <a:pPr lvl="2">
              <a:buFont typeface="Wingdings" pitchFamily="2" charset="2"/>
              <a:buChar char="q"/>
            </a:pPr>
            <a:r>
              <a:rPr lang="en-US" sz="9600" dirty="0" smtClean="0">
                <a:solidFill>
                  <a:schemeClr val="bg2">
                    <a:lumMod val="10000"/>
                  </a:schemeClr>
                </a:solidFill>
              </a:rPr>
              <a:t> If determinants of birth weight </a:t>
            </a:r>
            <a:r>
              <a:rPr lang="en-US" sz="9600" dirty="0" smtClean="0">
                <a:solidFill>
                  <a:schemeClr val="tx1"/>
                </a:solidFill>
              </a:rPr>
              <a:t> (maternal ethnicity, parity, maternal weight, and height ) are considered, up to 50%- </a:t>
            </a:r>
            <a:r>
              <a:rPr lang="en-US" sz="9600" dirty="0" smtClean="0">
                <a:solidFill>
                  <a:schemeClr val="bg2">
                    <a:lumMod val="10000"/>
                  </a:schemeClr>
                </a:solidFill>
              </a:rPr>
              <a:t>70% </a:t>
            </a:r>
            <a:r>
              <a:rPr lang="en-US" sz="9600" dirty="0" smtClean="0">
                <a:solidFill>
                  <a:schemeClr val="tx1"/>
                </a:solidFill>
              </a:rPr>
              <a:t>of fetuses </a:t>
            </a:r>
            <a:r>
              <a:rPr lang="en-US" sz="9600" dirty="0" smtClean="0">
                <a:solidFill>
                  <a:schemeClr val="bg2">
                    <a:lumMod val="10000"/>
                  </a:schemeClr>
                </a:solidFill>
              </a:rPr>
              <a:t> will be constitutionally small  &amp; not at high risk </a:t>
            </a:r>
          </a:p>
          <a:p>
            <a:pPr lvl="3">
              <a:buNone/>
            </a:pPr>
            <a:endParaRPr lang="en-US" sz="9800" dirty="0" smtClean="0">
              <a:solidFill>
                <a:schemeClr val="bg2">
                  <a:lumMod val="10000"/>
                </a:schemeClr>
              </a:solidFill>
            </a:endParaRPr>
          </a:p>
          <a:p>
            <a:pPr>
              <a:buFont typeface="Wingdings" pitchFamily="2" charset="2"/>
              <a:buChar char="q"/>
            </a:pPr>
            <a:endParaRPr lang="en-US" sz="9600" dirty="0" smtClean="0">
              <a:solidFill>
                <a:schemeClr val="bg2">
                  <a:lumMod val="10000"/>
                </a:schemeClr>
              </a:solidFill>
            </a:endParaRPr>
          </a:p>
        </p:txBody>
      </p:sp>
      <p:sp>
        <p:nvSpPr>
          <p:cNvPr id="4" name="Date Placeholder 3"/>
          <p:cNvSpPr>
            <a:spLocks noGrp="1"/>
          </p:cNvSpPr>
          <p:nvPr>
            <p:ph type="dt" sz="half" idx="10"/>
          </p:nvPr>
        </p:nvSpPr>
        <p:spPr/>
        <p:txBody>
          <a:bodyPr/>
          <a:lstStyle/>
          <a:p>
            <a:fld id="{4C54B28F-1C4A-4A9C-9652-4115AFEC0A5A}" type="datetime1">
              <a:rPr lang="en-US" smtClean="0"/>
              <a:t>5/3/2020</a:t>
            </a:fld>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99</a:t>
            </a:fld>
            <a:endParaRPr lang="en-US"/>
          </a:p>
        </p:txBody>
      </p:sp>
    </p:spTree>
    <p:extLst>
      <p:ext uri="{BB962C8B-B14F-4D97-AF65-F5344CB8AC3E}">
        <p14:creationId xmlns:p14="http://schemas.microsoft.com/office/powerpoint/2010/main" val="2556097626"/>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FFFFFF"/>
      </a:dk1>
      <a:lt1>
        <a:sysClr val="window" lastClr="00000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FFFFFF"/>
      </a:dk1>
      <a:lt1>
        <a:sysClr val="window" lastClr="000000"/>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TotalTime>
  <Words>11360</Words>
  <Application>Microsoft Office PowerPoint</Application>
  <PresentationFormat>On-screen Show (4:3)</PresentationFormat>
  <Paragraphs>2120</Paragraphs>
  <Slides>221</Slides>
  <Notes>86</Notes>
  <HiddenSlides>0</HiddenSlides>
  <MMClips>0</MMClips>
  <ScaleCrop>false</ScaleCrop>
  <HeadingPairs>
    <vt:vector size="4" baseType="variant">
      <vt:variant>
        <vt:lpstr>Theme</vt:lpstr>
      </vt:variant>
      <vt:variant>
        <vt:i4>1</vt:i4>
      </vt:variant>
      <vt:variant>
        <vt:lpstr>Slide Titles</vt:lpstr>
      </vt:variant>
      <vt:variant>
        <vt:i4>221</vt:i4>
      </vt:variant>
    </vt:vector>
  </HeadingPairs>
  <TitlesOfParts>
    <vt:vector size="222" baseType="lpstr">
      <vt:lpstr>Office Theme</vt:lpstr>
      <vt:lpstr>Antenatal care Module  part 2 </vt:lpstr>
      <vt:lpstr>  RH ISOIMUNIZATION </vt:lpstr>
      <vt:lpstr>Objectives</vt:lpstr>
      <vt:lpstr>ABO System &amp; Pregnancy</vt:lpstr>
      <vt:lpstr>Con’t</vt:lpstr>
      <vt:lpstr>Genetic characteristics of Rh antigen</vt:lpstr>
      <vt:lpstr>Rh isoimmunization/sensitization</vt:lpstr>
      <vt:lpstr>Incidence of Rh incompatible pregnancy</vt:lpstr>
      <vt:lpstr>In Whites population</vt:lpstr>
      <vt:lpstr>Con’t</vt:lpstr>
      <vt:lpstr>The risk of Rh sensitization for all Rh –ve ABO compatible woman</vt:lpstr>
      <vt:lpstr>Detection of fetal RBCs in maternal circulation</vt:lpstr>
      <vt:lpstr>Factors ↑fetomaternal hemorrhage</vt:lpstr>
      <vt:lpstr>Con’t</vt:lpstr>
      <vt:lpstr>Grand mother theory </vt:lpstr>
      <vt:lpstr>Prevention of D(Rh) isoimmunization </vt:lpstr>
      <vt:lpstr>Pregnancy induced hypertension </vt:lpstr>
      <vt:lpstr>Objectives </vt:lpstr>
      <vt:lpstr>Definition</vt:lpstr>
      <vt:lpstr>Terminology and Classification</vt:lpstr>
      <vt:lpstr>PowerPoint Presentation</vt:lpstr>
      <vt:lpstr>PowerPoint Presentation</vt:lpstr>
      <vt:lpstr>Etiology &amp; pathogenesis</vt:lpstr>
      <vt:lpstr>PowerPoint Presentation</vt:lpstr>
      <vt:lpstr>Diagnostic tests &amp; Procedures</vt:lpstr>
      <vt:lpstr>MANAGEMENT OF DIFFERENT STAGES OF PIH</vt:lpstr>
      <vt:lpstr>PowerPoint Presentation</vt:lpstr>
      <vt:lpstr>PowerPoint Presentation</vt:lpstr>
      <vt:lpstr>PowerPoint Presentation</vt:lpstr>
      <vt:lpstr>PowerPoint Presentation</vt:lpstr>
      <vt:lpstr>PowerPoint Presentation</vt:lpstr>
      <vt:lpstr>Cont’d.</vt:lpstr>
      <vt:lpstr>Cont’d.</vt:lpstr>
      <vt:lpstr>PowerPoint Presentation</vt:lpstr>
      <vt:lpstr>PowerPoint Presentation</vt:lpstr>
      <vt:lpstr>Cont’d.</vt:lpstr>
      <vt:lpstr> Premature Rupture of Membranes</vt:lpstr>
      <vt:lpstr>Objectives </vt:lpstr>
      <vt:lpstr>Definition</vt:lpstr>
      <vt:lpstr>Possible of causes</vt:lpstr>
      <vt:lpstr>Effects of PROM</vt:lpstr>
      <vt:lpstr>Clinical Findings</vt:lpstr>
      <vt:lpstr>Cont’d.</vt:lpstr>
      <vt:lpstr>Cont’d.</vt:lpstr>
      <vt:lpstr>Natural history of PROM </vt:lpstr>
      <vt:lpstr>Management of PROM</vt:lpstr>
      <vt:lpstr>Cont’d.</vt:lpstr>
      <vt:lpstr>Management</vt:lpstr>
      <vt:lpstr>Cont’d.</vt:lpstr>
      <vt:lpstr>Cont’d.</vt:lpstr>
      <vt:lpstr>Cont’d.</vt:lpstr>
      <vt:lpstr>Cont’d.</vt:lpstr>
      <vt:lpstr>Cont’d.</vt:lpstr>
      <vt:lpstr>Cont’d.</vt:lpstr>
      <vt:lpstr>Cont’d.</vt:lpstr>
      <vt:lpstr>PowerPoint Presentation</vt:lpstr>
      <vt:lpstr>Objectives </vt:lpstr>
      <vt:lpstr>ANTEPARTUM HAEMMORHAGE</vt:lpstr>
      <vt:lpstr>Cont’d…</vt:lpstr>
      <vt:lpstr>PowerPoint Presentation</vt:lpstr>
      <vt:lpstr>PowerPoint Presentation</vt:lpstr>
      <vt:lpstr>PLACENTA PREVIA</vt:lpstr>
      <vt:lpstr>PowerPoint Presentation</vt:lpstr>
      <vt:lpstr>Cont’d.</vt:lpstr>
      <vt:lpstr>Cont’d…</vt:lpstr>
      <vt:lpstr>Cont’d…</vt:lpstr>
      <vt:lpstr>PowerPoint Presentation</vt:lpstr>
      <vt:lpstr>PowerPoint Presentation</vt:lpstr>
      <vt:lpstr>ABRUPTIO PLACENTAE</vt:lpstr>
      <vt:lpstr>PowerPoint Presentation</vt:lpstr>
      <vt:lpstr>PowerPoint Presentation</vt:lpstr>
      <vt:lpstr>PowerPoint Presentation</vt:lpstr>
      <vt:lpstr>PowerPoint Presentation</vt:lpstr>
      <vt:lpstr>Cont’d…</vt:lpstr>
      <vt:lpstr>Cont’d…</vt:lpstr>
      <vt:lpstr>PowerPoint Presentation</vt:lpstr>
      <vt:lpstr>PowerPoint Presentation</vt:lpstr>
      <vt:lpstr>Vasa praevia</vt:lpstr>
      <vt:lpstr>Cont’d…</vt:lpstr>
      <vt:lpstr>Cont’d…</vt:lpstr>
      <vt:lpstr> PRETERM LABOR </vt:lpstr>
      <vt:lpstr>Objectives </vt:lpstr>
      <vt:lpstr>                              Subtypes of PTB are variably defined  </vt:lpstr>
      <vt:lpstr>        Preterm delivery (PTD)---</vt:lpstr>
      <vt:lpstr> Risk  factors of PTL </vt:lpstr>
      <vt:lpstr>Risk  factors of PTL----</vt:lpstr>
      <vt:lpstr>Risk  factors of PTL----</vt:lpstr>
      <vt:lpstr>    Obstetrical  syndromes share the following features: </vt:lpstr>
      <vt:lpstr>                 Diagnosis of PTL---- </vt:lpstr>
      <vt:lpstr>               Management of PTL  </vt:lpstr>
      <vt:lpstr>           Recommended Management of PTL </vt:lpstr>
      <vt:lpstr>   Recommended Screening Strategies to Prevent PTL </vt:lpstr>
      <vt:lpstr>Prognosis </vt:lpstr>
      <vt:lpstr>Intra uterine growth restriction (iugr)</vt:lpstr>
      <vt:lpstr>Objectives </vt:lpstr>
      <vt:lpstr> Normal Fetal Growth </vt:lpstr>
      <vt:lpstr>Factors in fetal growth</vt:lpstr>
      <vt:lpstr>Con’t</vt:lpstr>
      <vt:lpstr>Definition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Intra Uterine Fetal Death(IUFD) </vt:lpstr>
      <vt:lpstr>Objectives </vt:lpstr>
      <vt:lpstr>PowerPoint Presentation</vt:lpstr>
      <vt:lpstr>PowerPoint Presentation</vt:lpstr>
      <vt:lpstr>Approaches to fetal death to know the cause </vt:lpstr>
      <vt:lpstr>PowerPoint Presentation</vt:lpstr>
      <vt:lpstr>PowerPoint Presentation</vt:lpstr>
      <vt:lpstr>PowerPoint Presentation</vt:lpstr>
      <vt:lpstr>Hyperemesis gravidarum </vt:lpstr>
      <vt:lpstr>Objectives </vt:lpstr>
      <vt:lpstr>Definition </vt:lpstr>
      <vt:lpstr>Incidence </vt:lpstr>
      <vt:lpstr>Etiology </vt:lpstr>
      <vt:lpstr>Theories </vt:lpstr>
      <vt:lpstr>Con’t…</vt:lpstr>
      <vt:lpstr>Metabolic, biochemical,&amp; circulatory changes</vt:lpstr>
      <vt:lpstr>Risk factors</vt:lpstr>
      <vt:lpstr>Clinical course</vt:lpstr>
      <vt:lpstr>Con’t…</vt:lpstr>
      <vt:lpstr>Con’t…</vt:lpstr>
      <vt:lpstr>Ddx </vt:lpstr>
      <vt:lpstr>Investigations </vt:lpstr>
      <vt:lpstr>Diagnosis</vt:lpstr>
      <vt:lpstr>Rx of HEG</vt:lpstr>
      <vt:lpstr>Con’t…</vt:lpstr>
      <vt:lpstr>HEG Chart should be used daily to know the progress </vt:lpstr>
      <vt:lpstr>Malaria </vt:lpstr>
      <vt:lpstr> Objectives </vt:lpstr>
      <vt:lpstr>Effect of pregnancy on malaria</vt:lpstr>
      <vt:lpstr>Contd.</vt:lpstr>
      <vt:lpstr>Effect of malaria on pregnant</vt:lpstr>
      <vt:lpstr>Contd.</vt:lpstr>
      <vt:lpstr>Effect of malaria on labor </vt:lpstr>
      <vt:lpstr>Effect of malaria on puerperium</vt:lpstr>
      <vt:lpstr>Effect of malaria on outcome  of pregnancy </vt:lpstr>
      <vt:lpstr>Contd.</vt:lpstr>
      <vt:lpstr>Effect of Malaria on Pregnancy in Stable Transmission Areas</vt:lpstr>
      <vt:lpstr>Effect of Malaria on Pregnancy in Unstable Transmission Areas</vt:lpstr>
      <vt:lpstr>Effects on the Pregnant Woman</vt:lpstr>
      <vt:lpstr>Effects on the Fetus and Newborn</vt:lpstr>
      <vt:lpstr>SEVERE FALCIPARUM MALARIA Diagnostic manifestations</vt:lpstr>
      <vt:lpstr>SPECIAL CLINICAL FEATURES &amp; Mx OF SEVERE MALARIA IN PREGNANCY</vt:lpstr>
      <vt:lpstr>Contd.</vt:lpstr>
      <vt:lpstr>Contd.</vt:lpstr>
      <vt:lpstr>Contd.</vt:lpstr>
      <vt:lpstr>Poor prognostc indicators in severe malaria</vt:lpstr>
      <vt:lpstr>Contd.                       Laboratory indicators</vt:lpstr>
      <vt:lpstr>ECLAMPSIA  Vs  CEREBRAL MALARIA</vt:lpstr>
      <vt:lpstr>Anti-malarial drugs</vt:lpstr>
      <vt:lpstr>Contd.</vt:lpstr>
      <vt:lpstr>Contd.</vt:lpstr>
      <vt:lpstr>Contd.</vt:lpstr>
      <vt:lpstr>Contd.</vt:lpstr>
      <vt:lpstr>PREVENTION OF MALARIA IN PREGNANCY</vt:lpstr>
      <vt:lpstr>Contd.</vt:lpstr>
      <vt:lpstr>Impact of ITNs on  Maternal and Newborn Health </vt:lpstr>
      <vt:lpstr>Contd.</vt:lpstr>
      <vt:lpstr>Rationale for the Timing  of the SP Doses</vt:lpstr>
      <vt:lpstr>Contd. [IPT]</vt:lpstr>
      <vt:lpstr>Contd.</vt:lpstr>
      <vt:lpstr>Malaria &amp; HIV / AIDS</vt:lpstr>
      <vt:lpstr>  Syphilis</vt:lpstr>
      <vt:lpstr>Syphilis in pregnancy</vt:lpstr>
      <vt:lpstr>                 Syphilis during Pregnancy---</vt:lpstr>
      <vt:lpstr>                      Syphilis during Pregnancy---</vt:lpstr>
      <vt:lpstr>                       PERINATAL TRANSMISSION</vt:lpstr>
      <vt:lpstr>  Effect of Syphilis on Pregnancy  </vt:lpstr>
      <vt:lpstr>Laboratory Findings</vt:lpstr>
      <vt:lpstr>                                            Nontreponemal Tests</vt:lpstr>
      <vt:lpstr>                        Treponemal Antibody Tests</vt:lpstr>
      <vt:lpstr>                    Sensitivity of Serologic Tests in Untreated Syphilis</vt:lpstr>
      <vt:lpstr>                                       Treatment of syphylis </vt:lpstr>
      <vt:lpstr>                                               Treatment----</vt:lpstr>
      <vt:lpstr>                                             Treatment----</vt:lpstr>
      <vt:lpstr>                             Recommended Treatment of Syphilis</vt:lpstr>
      <vt:lpstr>  Viral Hepatitis and pregnancy         </vt:lpstr>
      <vt:lpstr>Introduction</vt:lpstr>
      <vt:lpstr>Intr…</vt:lpstr>
      <vt:lpstr>Intr…</vt:lpstr>
      <vt:lpstr>Intr…</vt:lpstr>
      <vt:lpstr>Vaccination for hepatitis</vt:lpstr>
      <vt:lpstr>Cont…</vt:lpstr>
      <vt:lpstr>Cont…   </vt:lpstr>
      <vt:lpstr>Clinical manifestation of hepatitis</vt:lpstr>
      <vt:lpstr>Acute hepatitis management in pregnancy </vt:lpstr>
      <vt:lpstr>Cont…</vt:lpstr>
      <vt:lpstr>Cont…</vt:lpstr>
      <vt:lpstr>Cont…</vt:lpstr>
      <vt:lpstr>Intra partal care  </vt:lpstr>
      <vt:lpstr>Cont…</vt:lpstr>
      <vt:lpstr>Immunotherapy</vt:lpstr>
      <vt:lpstr>Cont…</vt:lpstr>
      <vt:lpstr>Cont…</vt:lpstr>
      <vt:lpstr>Accidental or occupational exposure </vt:lpstr>
      <vt:lpstr> Urinary Tract Infection in Pregnancy </vt:lpstr>
      <vt:lpstr>Con’t</vt:lpstr>
      <vt:lpstr> Diagnosis </vt:lpstr>
      <vt:lpstr> Investigations: </vt:lpstr>
      <vt:lpstr> Complications: </vt:lpstr>
      <vt:lpstr>Complicated pregnancy/bad obstetrics history</vt:lpstr>
      <vt:lpstr> Definition </vt:lpstr>
      <vt:lpstr>con’t </vt:lpstr>
      <vt:lpstr>Con’t </vt:lpstr>
      <vt:lpstr> Elderly primigravida </vt:lpstr>
      <vt:lpstr> The grand multipara </vt:lpstr>
      <vt:lpstr>Cont…</vt:lpstr>
      <vt:lpstr> Management </vt:lpstr>
      <vt:lpstr> Have a nice time and stay at Home!!!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eyob</dc:creator>
  <cp:lastModifiedBy>eyob</cp:lastModifiedBy>
  <cp:revision>29</cp:revision>
  <dcterms:created xsi:type="dcterms:W3CDTF">2006-08-16T00:00:00Z</dcterms:created>
  <dcterms:modified xsi:type="dcterms:W3CDTF">2020-05-03T09:47:16Z</dcterms:modified>
</cp:coreProperties>
</file>