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7"/>
  </p:notesMasterIdLst>
  <p:sldIdLst>
    <p:sldId id="258" r:id="rId2"/>
    <p:sldId id="259" r:id="rId3"/>
    <p:sldId id="318" r:id="rId4"/>
    <p:sldId id="319" r:id="rId5"/>
    <p:sldId id="320" r:id="rId6"/>
    <p:sldId id="260" r:id="rId7"/>
    <p:sldId id="261" r:id="rId8"/>
    <p:sldId id="262" r:id="rId9"/>
    <p:sldId id="263" r:id="rId10"/>
    <p:sldId id="321" r:id="rId11"/>
    <p:sldId id="322" r:id="rId12"/>
    <p:sldId id="323" r:id="rId13"/>
    <p:sldId id="324" r:id="rId14"/>
    <p:sldId id="266" r:id="rId15"/>
    <p:sldId id="267" r:id="rId16"/>
    <p:sldId id="325" r:id="rId17"/>
    <p:sldId id="326" r:id="rId18"/>
    <p:sldId id="327" r:id="rId19"/>
    <p:sldId id="269" r:id="rId20"/>
    <p:sldId id="270" r:id="rId21"/>
    <p:sldId id="271" r:id="rId22"/>
    <p:sldId id="272" r:id="rId23"/>
    <p:sldId id="274" r:id="rId24"/>
    <p:sldId id="273" r:id="rId25"/>
    <p:sldId id="275" r:id="rId26"/>
    <p:sldId id="276" r:id="rId27"/>
    <p:sldId id="277" r:id="rId28"/>
    <p:sldId id="278"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28" r:id="rId53"/>
    <p:sldId id="329" r:id="rId54"/>
    <p:sldId id="330" r:id="rId55"/>
    <p:sldId id="316"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7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101CF0-FF29-4253-BB51-6ACB5F716379}" type="datetimeFigureOut">
              <a:rPr lang="en-US" smtClean="0"/>
              <a:t>5/16/2020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E04F4-7003-4C53-BB2A-FDECA148C164}" type="slidenum">
              <a:rPr lang="en-US" smtClean="0"/>
              <a:t>‹#›</a:t>
            </a:fld>
            <a:endParaRPr lang="en-US"/>
          </a:p>
        </p:txBody>
      </p:sp>
    </p:spTree>
    <p:extLst>
      <p:ext uri="{BB962C8B-B14F-4D97-AF65-F5344CB8AC3E}">
        <p14:creationId xmlns:p14="http://schemas.microsoft.com/office/powerpoint/2010/main" val="136099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703427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612895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87170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106743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4C35E-23FB-40B1-9742-5BBDEF897BA8}"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551374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4C35E-23FB-40B1-9742-5BBDEF897BA8}"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054650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4C35E-23FB-40B1-9742-5BBDEF897BA8}" type="datetimeFigureOut">
              <a:rPr lang="en-US" smtClean="0"/>
              <a:t>5/16/2020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285642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4C35E-23FB-40B1-9742-5BBDEF897BA8}" type="datetimeFigureOut">
              <a:rPr lang="en-US" smtClean="0"/>
              <a:t>5/16/2020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848248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4C35E-23FB-40B1-9742-5BBDEF897BA8}" type="datetimeFigureOut">
              <a:rPr lang="en-US" smtClean="0"/>
              <a:t>5/16/2020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448417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72871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962083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4C35E-23FB-40B1-9742-5BBDEF897BA8}" type="datetimeFigureOut">
              <a:rPr lang="en-US" smtClean="0"/>
              <a:t>5/16/2020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F2D60-47F4-4ADA-AE9A-18C523B9D936}" type="slidenum">
              <a:rPr lang="en-US" smtClean="0"/>
              <a:t>‹#›</a:t>
            </a:fld>
            <a:endParaRPr lang="en-US"/>
          </a:p>
        </p:txBody>
      </p:sp>
    </p:spTree>
    <p:extLst>
      <p:ext uri="{BB962C8B-B14F-4D97-AF65-F5344CB8AC3E}">
        <p14:creationId xmlns:p14="http://schemas.microsoft.com/office/powerpoint/2010/main" val="15267393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36"/>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smtClean="0">
                <a:solidFill>
                  <a:srgbClr val="0070C0"/>
                </a:solidFill>
                <a:latin typeface="Colonna MT" pitchFamily="82" charset="0"/>
              </a:rPr>
              <a:t>Wollo </a:t>
            </a:r>
            <a:r>
              <a:rPr lang="en-US" b="1" dirty="0">
                <a:solidFill>
                  <a:srgbClr val="0070C0"/>
                </a:solidFill>
                <a:latin typeface="Colonna MT" pitchFamily="82" charset="0"/>
              </a:rPr>
              <a:t>University</a:t>
            </a:r>
          </a:p>
          <a:p>
            <a:pPr marL="82296" indent="0" algn="ctr">
              <a:buNone/>
            </a:pPr>
            <a:r>
              <a:rPr lang="en-US" b="1" dirty="0">
                <a:solidFill>
                  <a:srgbClr val="0070C0"/>
                </a:solidFill>
                <a:latin typeface="Colonna MT" pitchFamily="82" charset="0"/>
              </a:rPr>
              <a:t>Kombolcha Institute of Technology</a:t>
            </a:r>
          </a:p>
          <a:p>
            <a:pPr marL="82296" indent="0" algn="ctr">
              <a:buNone/>
            </a:pPr>
            <a:r>
              <a:rPr lang="en-US" b="1" dirty="0">
                <a:solidFill>
                  <a:srgbClr val="0070C0"/>
                </a:solidFill>
                <a:latin typeface="Colonna MT" pitchFamily="82" charset="0"/>
              </a:rPr>
              <a:t>Department of </a:t>
            </a:r>
            <a:r>
              <a:rPr lang="en-US" b="1" dirty="0" smtClean="0">
                <a:solidFill>
                  <a:srgbClr val="0070C0"/>
                </a:solidFill>
                <a:latin typeface="Colonna MT" pitchFamily="82" charset="0"/>
              </a:rPr>
              <a:t>Software Engineering</a:t>
            </a: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sz="2000" b="1" dirty="0">
              <a:solidFill>
                <a:srgbClr val="0070C0"/>
              </a:solidFill>
              <a:latin typeface="Colonna MT" pitchFamily="82" charset="0"/>
            </a:endParaRPr>
          </a:p>
          <a:p>
            <a:pPr marL="82296" indent="0" algn="ctr">
              <a:buNone/>
            </a:pPr>
            <a:r>
              <a:rPr lang="en-US" sz="1600" b="1" dirty="0" smtClean="0">
                <a:solidFill>
                  <a:srgbClr val="00B050"/>
                </a:solidFill>
                <a:latin typeface="Lucida Calligraphy" pitchFamily="66" charset="0"/>
              </a:rPr>
              <a:t>Data </a:t>
            </a:r>
            <a:r>
              <a:rPr lang="en-US" sz="1600" b="1" dirty="0">
                <a:solidFill>
                  <a:srgbClr val="00B050"/>
                </a:solidFill>
                <a:latin typeface="Lucida Calligraphy" pitchFamily="66" charset="0"/>
              </a:rPr>
              <a:t>Communication and Computer </a:t>
            </a:r>
            <a:r>
              <a:rPr lang="en-US" sz="1600" b="1" dirty="0" smtClean="0">
                <a:solidFill>
                  <a:srgbClr val="00B050"/>
                </a:solidFill>
                <a:latin typeface="Lucida Calligraphy" pitchFamily="66" charset="0"/>
              </a:rPr>
              <a:t>Networks</a:t>
            </a:r>
            <a:endParaRPr lang="en-US" sz="2000" b="1" dirty="0">
              <a:solidFill>
                <a:srgbClr val="00B050"/>
              </a:solidFill>
              <a:latin typeface="Lucida Calligraphy" pitchFamily="66" charset="0"/>
            </a:endParaRPr>
          </a:p>
        </p:txBody>
      </p:sp>
      <p:sp>
        <p:nvSpPr>
          <p:cNvPr id="2" name="Slide Number Placeholder 1"/>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52400"/>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36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3400" y="1447800"/>
            <a:ext cx="7790688" cy="4953000"/>
          </a:xfrm>
        </p:spPr>
        <p:txBody>
          <a:bodyPr>
            <a:noAutofit/>
          </a:bodyPr>
          <a:lstStyle/>
          <a:p>
            <a:pPr algn="just">
              <a:buFont typeface="Wingdings" pitchFamily="2" charset="2"/>
              <a:buChar char="Ø"/>
            </a:pPr>
            <a:r>
              <a:rPr lang="en-US" sz="2400" dirty="0">
                <a:latin typeface="Sylfaen" pitchFamily="18" charset="0"/>
              </a:rPr>
              <a:t>If a protocol is not rigidly observed by a particular manufacturer, their equipment or software may not be able to successfully communicate with products made by other manufacturers</a:t>
            </a:r>
            <a:r>
              <a:rPr lang="en-US" sz="2400" dirty="0" smtClean="0">
                <a:latin typeface="Sylfaen" pitchFamily="18" charset="0"/>
              </a:rPr>
              <a:t>.</a:t>
            </a:r>
          </a:p>
          <a:p>
            <a:pPr algn="just">
              <a:buFont typeface="Wingdings" pitchFamily="2" charset="2"/>
              <a:buChar char="Ø"/>
            </a:pPr>
            <a:r>
              <a:rPr lang="en-US" sz="2400" dirty="0">
                <a:latin typeface="Sylfaen" pitchFamily="18" charset="0"/>
              </a:rPr>
              <a:t>In data communications, for example, if one end of a conversation is using a protocol to govern one-way communication and the other end is assuming a protocol describing two-way communication, in all probability, no data will be exchanged</a:t>
            </a:r>
            <a:r>
              <a:rPr lang="en-US" sz="2400" dirty="0" smtClean="0">
                <a:latin typeface="Sylfaen" pitchFamily="18" charset="0"/>
              </a:rPr>
              <a:t>.</a:t>
            </a:r>
          </a:p>
          <a:p>
            <a:pPr algn="just">
              <a:buFont typeface="Wingdings" pitchFamily="2" charset="2"/>
              <a:buChar char="Ø"/>
            </a:pPr>
            <a:r>
              <a:rPr lang="en-US" sz="2400" dirty="0" smtClean="0">
                <a:latin typeface="Sylfaen" pitchFamily="18" charset="0"/>
              </a:rPr>
              <a:t>some </a:t>
            </a:r>
            <a:r>
              <a:rPr lang="en-US" sz="2400" dirty="0">
                <a:latin typeface="Sylfaen" pitchFamily="18" charset="0"/>
              </a:rPr>
              <a:t>protocols are proprietary. Proprietary, in this context, means that one company or vendor controls </a:t>
            </a:r>
            <a:r>
              <a:rPr lang="en-US" sz="2400" dirty="0">
                <a:solidFill>
                  <a:srgbClr val="FF0000"/>
                </a:solidFill>
                <a:latin typeface="Sylfaen" pitchFamily="18" charset="0"/>
              </a:rPr>
              <a:t>the definition of the protocol and how it functions</a:t>
            </a:r>
            <a:r>
              <a:rPr lang="en-US" sz="2400" dirty="0">
                <a:latin typeface="Sylfaen" pitchFamily="18" charset="0"/>
              </a:rPr>
              <a:t>. </a:t>
            </a:r>
          </a:p>
        </p:txBody>
      </p:sp>
    </p:spTree>
    <p:extLst>
      <p:ext uri="{BB962C8B-B14F-4D97-AF65-F5344CB8AC3E}">
        <p14:creationId xmlns:p14="http://schemas.microsoft.com/office/powerpoint/2010/main" val="3066438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15962"/>
          </a:xfrm>
        </p:spPr>
        <p:txBody>
          <a:bodyPr>
            <a:normAutofit fontScale="90000"/>
          </a:bodyPr>
          <a:lstStyle/>
          <a:p>
            <a:endParaRPr lang="en-US" dirty="0"/>
          </a:p>
        </p:txBody>
      </p:sp>
      <p:sp>
        <p:nvSpPr>
          <p:cNvPr id="3" name="Content Placeholder 2"/>
          <p:cNvSpPr>
            <a:spLocks noGrp="1"/>
          </p:cNvSpPr>
          <p:nvPr>
            <p:ph idx="1"/>
          </p:nvPr>
        </p:nvSpPr>
        <p:spPr>
          <a:xfrm>
            <a:off x="533400" y="1295400"/>
            <a:ext cx="7790688" cy="5029200"/>
          </a:xfrm>
        </p:spPr>
        <p:txBody>
          <a:bodyPr>
            <a:normAutofit fontScale="85000" lnSpcReduction="20000"/>
          </a:bodyPr>
          <a:lstStyle/>
          <a:p>
            <a:pPr>
              <a:buFont typeface="Wingdings" pitchFamily="2" charset="2"/>
              <a:buChar char="Ø"/>
            </a:pPr>
            <a:r>
              <a:rPr lang="en-US" dirty="0">
                <a:latin typeface="Sylfaen" pitchFamily="18" charset="0"/>
              </a:rPr>
              <a:t>Some proprietary protocols can be used by different organizations with permission from the owner. </a:t>
            </a:r>
            <a:endParaRPr lang="en-US" dirty="0" smtClean="0">
              <a:latin typeface="Sylfaen" pitchFamily="18" charset="0"/>
            </a:endParaRPr>
          </a:p>
          <a:p>
            <a:pPr>
              <a:buFont typeface="Wingdings" pitchFamily="2" charset="2"/>
              <a:buChar char="Ø"/>
            </a:pPr>
            <a:r>
              <a:rPr lang="en-US" dirty="0" smtClean="0">
                <a:latin typeface="Sylfaen" pitchFamily="18" charset="0"/>
              </a:rPr>
              <a:t>Others </a:t>
            </a:r>
            <a:r>
              <a:rPr lang="en-US" dirty="0">
                <a:latin typeface="Sylfaen" pitchFamily="18" charset="0"/>
              </a:rPr>
              <a:t>can only be implemented on equipment manufactured by the proprietary vendor. Examples of proprietary protocols are </a:t>
            </a:r>
            <a:r>
              <a:rPr lang="en-US" i="1" dirty="0">
                <a:solidFill>
                  <a:srgbClr val="FF0000"/>
                </a:solidFill>
                <a:latin typeface="Sylfaen" pitchFamily="18" charset="0"/>
              </a:rPr>
              <a:t>AppleTalk</a:t>
            </a:r>
            <a:r>
              <a:rPr lang="en-US" dirty="0">
                <a:latin typeface="Sylfaen" pitchFamily="18" charset="0"/>
              </a:rPr>
              <a:t> and </a:t>
            </a:r>
            <a:r>
              <a:rPr lang="en-US" i="1" dirty="0">
                <a:solidFill>
                  <a:srgbClr val="FF0000"/>
                </a:solidFill>
                <a:latin typeface="Sylfaen" pitchFamily="18" charset="0"/>
              </a:rPr>
              <a:t>Novell Netware</a:t>
            </a:r>
            <a:r>
              <a:rPr lang="en-US" dirty="0" smtClean="0">
                <a:latin typeface="Sylfaen" pitchFamily="18" charset="0"/>
              </a:rPr>
              <a:t>.</a:t>
            </a:r>
          </a:p>
          <a:p>
            <a:pPr>
              <a:buFont typeface="Wingdings" pitchFamily="2" charset="2"/>
              <a:buChar char="Ø"/>
            </a:pPr>
            <a:r>
              <a:rPr lang="en-US" dirty="0">
                <a:latin typeface="Sylfaen" pitchFamily="18" charset="0"/>
              </a:rPr>
              <a:t>Several companies may even work together to create a proprietary protocol. </a:t>
            </a:r>
          </a:p>
          <a:p>
            <a:pPr>
              <a:buFont typeface="Wingdings" pitchFamily="2" charset="2"/>
              <a:buChar char="Ø"/>
            </a:pPr>
            <a:r>
              <a:rPr lang="en-US" dirty="0">
                <a:latin typeface="Sylfaen" pitchFamily="18" charset="0"/>
              </a:rPr>
              <a:t>It is not uncommon for a vendor (or group of vendors) to develop a proprietary protocol to meet the needs of its customers and later assist in making that proprietary protocol an open </a:t>
            </a:r>
            <a:r>
              <a:rPr lang="en-US" dirty="0" smtClean="0">
                <a:latin typeface="Sylfaen" pitchFamily="18" charset="0"/>
              </a:rPr>
              <a:t>standard.</a:t>
            </a:r>
          </a:p>
          <a:p>
            <a:pPr>
              <a:buFont typeface="Wingdings" pitchFamily="2" charset="2"/>
              <a:buChar char="Ø"/>
            </a:pPr>
            <a:endParaRPr lang="en-US" dirty="0">
              <a:latin typeface="Sylfaen" pitchFamily="18" charset="0"/>
              <a:cs typeface="Times New Roman" pitchFamily="18" charset="0"/>
            </a:endParaRPr>
          </a:p>
          <a:p>
            <a:pPr>
              <a:buFont typeface="Wingdings" pitchFamily="2" charset="2"/>
              <a:buChar char="Ø"/>
            </a:pPr>
            <a:endParaRPr lang="en-US" dirty="0"/>
          </a:p>
        </p:txBody>
      </p:sp>
    </p:spTree>
    <p:extLst>
      <p:ext uri="{BB962C8B-B14F-4D97-AF65-F5344CB8AC3E}">
        <p14:creationId xmlns:p14="http://schemas.microsoft.com/office/powerpoint/2010/main" val="36510514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p:spPr>
        <p:txBody>
          <a:bodyPr>
            <a:normAutofit fontScale="90000"/>
          </a:bodyPr>
          <a:lstStyle/>
          <a:p>
            <a:endParaRPr lang="en-US" dirty="0"/>
          </a:p>
        </p:txBody>
      </p:sp>
      <p:sp>
        <p:nvSpPr>
          <p:cNvPr id="3" name="Content Placeholder 2"/>
          <p:cNvSpPr>
            <a:spLocks noGrp="1"/>
          </p:cNvSpPr>
          <p:nvPr>
            <p:ph idx="1"/>
          </p:nvPr>
        </p:nvSpPr>
        <p:spPr>
          <a:xfrm>
            <a:off x="533400" y="1143000"/>
            <a:ext cx="8001000" cy="5105400"/>
          </a:xfrm>
        </p:spPr>
        <p:txBody>
          <a:bodyPr>
            <a:noAutofit/>
          </a:bodyPr>
          <a:lstStyle/>
          <a:p>
            <a:pPr>
              <a:buFont typeface="Wingdings" pitchFamily="2" charset="2"/>
              <a:buChar char="§"/>
            </a:pPr>
            <a:r>
              <a:rPr lang="en-US" sz="2400" dirty="0" smtClean="0">
                <a:latin typeface="Sylfaen" pitchFamily="18" charset="0"/>
              </a:rPr>
              <a:t>For </a:t>
            </a:r>
            <a:r>
              <a:rPr lang="en-US" sz="2400" dirty="0">
                <a:latin typeface="Sylfaen" pitchFamily="18" charset="0"/>
              </a:rPr>
              <a:t>example, Ethernet was a protocol originally developed by Bob Metcalfe at the XEROX Palo Alto Research Center (PARC) in the 1970s. In 1979, Bob Metcalfe formed his own company, 3COM, and worked with Digital Equipment Corporation (DEC), Intel, and Xerox to promote the “DIX” standard for Ethernet</a:t>
            </a:r>
            <a:r>
              <a:rPr lang="en-US" sz="2400" dirty="0" smtClean="0">
                <a:latin typeface="Sylfaen" pitchFamily="18" charset="0"/>
              </a:rPr>
              <a:t>.</a:t>
            </a:r>
          </a:p>
          <a:p>
            <a:r>
              <a:rPr lang="en-US" sz="2400" dirty="0" smtClean="0">
                <a:latin typeface="Sylfaen" pitchFamily="18" charset="0"/>
              </a:rPr>
              <a:t> </a:t>
            </a:r>
            <a:r>
              <a:rPr lang="en-US" sz="2400" dirty="0">
                <a:latin typeface="Sylfaen" pitchFamily="18" charset="0"/>
              </a:rPr>
              <a:t>In 1985, the Institute of Electrical and Electronics Engineers (IEEE) published the IEEE 802.3 standard that was almost identical to Ethernet. Today, 802.3 is the common standard used on local-area networks (LANs). </a:t>
            </a:r>
            <a:endParaRPr lang="en-US" sz="2400" dirty="0" smtClean="0">
              <a:latin typeface="Sylfaen" pitchFamily="18" charset="0"/>
            </a:endParaRPr>
          </a:p>
          <a:p>
            <a:r>
              <a:rPr lang="en-US" sz="2400" dirty="0" smtClean="0">
                <a:latin typeface="Sylfaen" pitchFamily="18" charset="0"/>
              </a:rPr>
              <a:t>Another </a:t>
            </a:r>
            <a:r>
              <a:rPr lang="en-US" sz="2400" dirty="0">
                <a:latin typeface="Sylfaen" pitchFamily="18" charset="0"/>
              </a:rPr>
              <a:t>example, most recently, Cisco opened the EIGRP routing protocol as an informational RFC to meet the needs of customers who desire to use the protocol in a multivendor network.</a:t>
            </a:r>
          </a:p>
        </p:txBody>
      </p:sp>
    </p:spTree>
    <p:extLst>
      <p:ext uri="{BB962C8B-B14F-4D97-AF65-F5344CB8AC3E}">
        <p14:creationId xmlns:p14="http://schemas.microsoft.com/office/powerpoint/2010/main" val="4303465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8600"/>
            <a:ext cx="7648575" cy="608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9776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r>
              <a:rPr lang="en-US" sz="4400" b="1" dirty="0">
                <a:solidFill>
                  <a:srgbClr val="002060"/>
                </a:solidFill>
                <a:effectLst/>
                <a:latin typeface="Sylfaen" pitchFamily="18" charset="0"/>
              </a:rPr>
              <a:t>TCP/IP Protocol </a:t>
            </a:r>
            <a:r>
              <a:rPr lang="en-US" sz="4400" b="1" dirty="0" smtClean="0">
                <a:solidFill>
                  <a:srgbClr val="002060"/>
                </a:solidFill>
                <a:effectLst/>
                <a:latin typeface="Sylfaen" pitchFamily="18" charset="0"/>
              </a:rPr>
              <a:t>suites…</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09600" y="1219200"/>
            <a:ext cx="7924800" cy="5334000"/>
          </a:xfrm>
        </p:spPr>
        <p:txBody>
          <a:bodyPr>
            <a:normAutofit/>
          </a:bodyPr>
          <a:lstStyle/>
          <a:p>
            <a:pPr>
              <a:buFont typeface="Wingdings" pitchFamily="2" charset="2"/>
              <a:buChar char="q"/>
            </a:pPr>
            <a:r>
              <a:rPr lang="en-US" sz="2400" dirty="0">
                <a:latin typeface="Sylfaen" pitchFamily="18" charset="0"/>
              </a:rPr>
              <a:t>TCP/IP can run over a wide variety of Network Interface layer </a:t>
            </a:r>
            <a:r>
              <a:rPr lang="en-US" sz="2400" dirty="0" smtClean="0">
                <a:latin typeface="Sylfaen" pitchFamily="18" charset="0"/>
              </a:rPr>
              <a:t>protocols, including </a:t>
            </a:r>
            <a:r>
              <a:rPr lang="en-US" sz="2400" dirty="0">
                <a:latin typeface="Sylfaen" pitchFamily="18" charset="0"/>
              </a:rPr>
              <a:t>Ethernet, as well as other protocols, such as Token Ring </a:t>
            </a:r>
            <a:r>
              <a:rPr lang="en-US" sz="2400" dirty="0" smtClean="0">
                <a:latin typeface="Sylfaen" pitchFamily="18" charset="0"/>
              </a:rPr>
              <a:t>and FDDI </a:t>
            </a:r>
            <a:r>
              <a:rPr lang="en-US" sz="2400" dirty="0">
                <a:latin typeface="Sylfaen" pitchFamily="18" charset="0"/>
              </a:rPr>
              <a:t>(an older standard </a:t>
            </a:r>
            <a:r>
              <a:rPr lang="en-US" sz="2400" dirty="0" smtClean="0">
                <a:latin typeface="Sylfaen" pitchFamily="18" charset="0"/>
              </a:rPr>
              <a:t> for fiber-optic </a:t>
            </a:r>
            <a:r>
              <a:rPr lang="en-US" sz="2400" dirty="0">
                <a:latin typeface="Sylfaen" pitchFamily="18" charset="0"/>
              </a:rPr>
              <a:t>networks</a:t>
            </a:r>
            <a:r>
              <a:rPr lang="en-US" sz="2400" dirty="0" smtClean="0">
                <a:latin typeface="Sylfaen" pitchFamily="18" charset="0"/>
              </a:rPr>
              <a:t>).</a:t>
            </a:r>
          </a:p>
          <a:p>
            <a:pPr marL="82296" indent="0">
              <a:buNone/>
            </a:pPr>
            <a:r>
              <a:rPr lang="en-US" sz="2400" b="1" dirty="0" smtClean="0">
                <a:solidFill>
                  <a:srgbClr val="00B050"/>
                </a:solidFill>
                <a:latin typeface="Sylfaen" pitchFamily="18" charset="0"/>
              </a:rPr>
              <a:t>	</a:t>
            </a:r>
            <a:r>
              <a:rPr lang="en-US" sz="2400" b="1" dirty="0" smtClean="0">
                <a:solidFill>
                  <a:srgbClr val="FF0066"/>
                </a:solidFill>
                <a:latin typeface="Sylfaen" pitchFamily="18" charset="0"/>
              </a:rPr>
              <a:t>TCP/IP and the OSI model</a:t>
            </a:r>
            <a:r>
              <a:rPr lang="en-US" sz="2400" b="1" dirty="0">
                <a:solidFill>
                  <a:srgbClr val="FF0066"/>
                </a:solidFill>
                <a:latin typeface="Sylfaen" pitchFamily="18" charset="0"/>
              </a:rPr>
              <a:t>.</a:t>
            </a:r>
            <a:endParaRPr lang="en-US" sz="2400" b="1" dirty="0" smtClean="0">
              <a:solidFill>
                <a:srgbClr val="FF0066"/>
              </a:solidFill>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14</a:t>
            </a:fld>
            <a:endParaRPr lang="en-US"/>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200400"/>
            <a:ext cx="7391400" cy="3067050"/>
          </a:xfrm>
          <a:prstGeom prst="rect">
            <a:avLst/>
          </a:prstGeom>
          <a:noFill/>
          <a:ln w="76200">
            <a:solidFill>
              <a:srgbClr val="00B050"/>
            </a:solidFill>
            <a:miter lim="800000"/>
            <a:headEnd/>
            <a:tailEnd/>
          </a:ln>
          <a:effectLst/>
          <a:scene3d>
            <a:camera prst="obliqueTopRigh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94573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433"/>
            <a:ext cx="7498080" cy="990600"/>
          </a:xfrm>
        </p:spPr>
        <p:txBody>
          <a:bodyPr>
            <a:normAutofit/>
          </a:bodyPr>
          <a:lstStyle/>
          <a:p>
            <a:r>
              <a:rPr lang="en-US" sz="4400" b="1" dirty="0">
                <a:solidFill>
                  <a:srgbClr val="002060"/>
                </a:solidFill>
                <a:effectLst/>
                <a:latin typeface="Sylfaen" pitchFamily="18" charset="0"/>
              </a:rPr>
              <a:t>TCP/IP Protocol </a:t>
            </a:r>
            <a:r>
              <a:rPr lang="en-US" sz="4400" b="1" dirty="0" smtClean="0">
                <a:solidFill>
                  <a:srgbClr val="002060"/>
                </a:solidFill>
                <a:effectLst/>
                <a:latin typeface="Sylfaen" pitchFamily="18" charset="0"/>
              </a:rPr>
              <a:t>suites…</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457200" y="1143000"/>
            <a:ext cx="7924800" cy="5334000"/>
          </a:xfrm>
        </p:spPr>
        <p:txBody>
          <a:bodyPr>
            <a:normAutofit/>
          </a:bodyPr>
          <a:lstStyle/>
          <a:p>
            <a:pPr algn="just">
              <a:buFont typeface="Wingdings" pitchFamily="2" charset="2"/>
              <a:buChar char="q"/>
            </a:pPr>
            <a:r>
              <a:rPr lang="en-US" sz="2400" dirty="0">
                <a:latin typeface="Sylfaen" pitchFamily="18" charset="0"/>
              </a:rPr>
              <a:t>The Application layer of the TCP/IP model corresponds to the upper </a:t>
            </a:r>
            <a:r>
              <a:rPr lang="en-US" sz="2400" dirty="0" smtClean="0">
                <a:latin typeface="Sylfaen" pitchFamily="18" charset="0"/>
              </a:rPr>
              <a:t>three layers </a:t>
            </a:r>
            <a:r>
              <a:rPr lang="en-US" sz="2400" dirty="0">
                <a:latin typeface="Sylfaen" pitchFamily="18" charset="0"/>
              </a:rPr>
              <a:t>of the OSI model — that is, </a:t>
            </a:r>
            <a:r>
              <a:rPr lang="en-US" sz="2400" dirty="0" smtClean="0">
                <a:latin typeface="Sylfaen" pitchFamily="18" charset="0"/>
              </a:rPr>
              <a:t>the</a:t>
            </a:r>
          </a:p>
          <a:p>
            <a:pPr lvl="7" algn="just">
              <a:buFont typeface="Wingdings" pitchFamily="2" charset="2"/>
              <a:buChar char="Ø"/>
            </a:pPr>
            <a:r>
              <a:rPr lang="en-US" sz="2400" dirty="0" smtClean="0">
                <a:solidFill>
                  <a:srgbClr val="FF0066"/>
                </a:solidFill>
                <a:latin typeface="Sylfaen" pitchFamily="18" charset="0"/>
              </a:rPr>
              <a:t>Session</a:t>
            </a:r>
            <a:r>
              <a:rPr lang="en-US" sz="2400" dirty="0">
                <a:solidFill>
                  <a:srgbClr val="FF0066"/>
                </a:solidFill>
                <a:latin typeface="Sylfaen" pitchFamily="18" charset="0"/>
              </a:rPr>
              <a:t>, </a:t>
            </a:r>
            <a:endParaRPr lang="en-US" sz="2400" dirty="0" smtClean="0">
              <a:solidFill>
                <a:srgbClr val="FF0066"/>
              </a:solidFill>
              <a:latin typeface="Sylfaen" pitchFamily="18" charset="0"/>
            </a:endParaRPr>
          </a:p>
          <a:p>
            <a:pPr lvl="7" algn="just">
              <a:buFont typeface="Wingdings" pitchFamily="2" charset="2"/>
              <a:buChar char="Ø"/>
            </a:pPr>
            <a:r>
              <a:rPr lang="en-US" sz="2400" dirty="0" smtClean="0">
                <a:solidFill>
                  <a:srgbClr val="FF0066"/>
                </a:solidFill>
                <a:latin typeface="Sylfaen" pitchFamily="18" charset="0"/>
              </a:rPr>
              <a:t>Presentation</a:t>
            </a:r>
            <a:r>
              <a:rPr lang="en-US" sz="2400" dirty="0">
                <a:solidFill>
                  <a:srgbClr val="FF0066"/>
                </a:solidFill>
                <a:latin typeface="Sylfaen" pitchFamily="18" charset="0"/>
              </a:rPr>
              <a:t>, </a:t>
            </a:r>
            <a:r>
              <a:rPr lang="en-US" sz="2400" dirty="0" smtClean="0">
                <a:solidFill>
                  <a:srgbClr val="FF0066"/>
                </a:solidFill>
                <a:latin typeface="Sylfaen" pitchFamily="18" charset="0"/>
              </a:rPr>
              <a:t>and</a:t>
            </a:r>
          </a:p>
          <a:p>
            <a:pPr lvl="7" algn="just">
              <a:buFont typeface="Wingdings" pitchFamily="2" charset="2"/>
              <a:buChar char="Ø"/>
            </a:pPr>
            <a:r>
              <a:rPr lang="en-US" sz="2400" dirty="0" smtClean="0">
                <a:solidFill>
                  <a:srgbClr val="FF0066"/>
                </a:solidFill>
                <a:latin typeface="Sylfaen" pitchFamily="18" charset="0"/>
              </a:rPr>
              <a:t> Application layers</a:t>
            </a:r>
          </a:p>
          <a:p>
            <a:pPr>
              <a:buFont typeface="Wingdings" pitchFamily="2" charset="2"/>
              <a:buChar char="q"/>
            </a:pPr>
            <a:r>
              <a:rPr lang="en-US" sz="2400" dirty="0">
                <a:latin typeface="Sylfaen" pitchFamily="18" charset="0"/>
              </a:rPr>
              <a:t>Many protocols can be used at this level. A few of the most </a:t>
            </a:r>
            <a:r>
              <a:rPr lang="en-US" sz="2400" dirty="0" smtClean="0">
                <a:latin typeface="Sylfaen" pitchFamily="18" charset="0"/>
              </a:rPr>
              <a:t>popular are </a:t>
            </a:r>
            <a:r>
              <a:rPr lang="en-US" sz="2400" dirty="0">
                <a:solidFill>
                  <a:srgbClr val="7030A0"/>
                </a:solidFill>
                <a:latin typeface="Sylfaen" pitchFamily="18" charset="0"/>
              </a:rPr>
              <a:t>HTTP, </a:t>
            </a:r>
            <a:r>
              <a:rPr lang="en-US" sz="2400" dirty="0" smtClean="0">
                <a:solidFill>
                  <a:srgbClr val="7030A0"/>
                </a:solidFill>
                <a:latin typeface="Sylfaen" pitchFamily="18" charset="0"/>
              </a:rPr>
              <a:t>FTP, Telnet</a:t>
            </a:r>
            <a:r>
              <a:rPr lang="en-US" sz="2400" dirty="0">
                <a:solidFill>
                  <a:srgbClr val="7030A0"/>
                </a:solidFill>
                <a:latin typeface="Sylfaen" pitchFamily="18" charset="0"/>
              </a:rPr>
              <a:t>, SMTP, DNS, and </a:t>
            </a:r>
            <a:r>
              <a:rPr lang="en-US" sz="2400" dirty="0" smtClean="0">
                <a:solidFill>
                  <a:srgbClr val="7030A0"/>
                </a:solidFill>
                <a:latin typeface="Sylfaen" pitchFamily="18" charset="0"/>
              </a:rPr>
              <a:t>SNMP.</a:t>
            </a:r>
          </a:p>
          <a:p>
            <a:pPr>
              <a:buFont typeface="Wingdings" pitchFamily="2" charset="2"/>
              <a:buChar char="q"/>
            </a:pPr>
            <a:r>
              <a:rPr lang="en-US" sz="2400" dirty="0">
                <a:latin typeface="Sylfaen" pitchFamily="18" charset="0"/>
              </a:rPr>
              <a:t>T</a:t>
            </a:r>
            <a:r>
              <a:rPr lang="en-US" sz="2400" dirty="0" smtClean="0">
                <a:latin typeface="Sylfaen" pitchFamily="18" charset="0"/>
              </a:rPr>
              <a:t>he </a:t>
            </a:r>
            <a:r>
              <a:rPr lang="en-US" sz="2400" dirty="0">
                <a:latin typeface="Sylfaen" pitchFamily="18" charset="0"/>
              </a:rPr>
              <a:t>three most important protocols in the TCP/IP suite: IP, </a:t>
            </a:r>
            <a:r>
              <a:rPr lang="en-US" sz="2400" dirty="0" smtClean="0">
                <a:latin typeface="Sylfaen" pitchFamily="18" charset="0"/>
              </a:rPr>
              <a:t>TCP, and </a:t>
            </a:r>
            <a:r>
              <a:rPr lang="en-US" sz="2400" dirty="0">
                <a:latin typeface="Sylfaen" pitchFamily="18" charset="0"/>
              </a:rPr>
              <a:t>UDP. </a:t>
            </a:r>
            <a:r>
              <a:rPr lang="en-US" sz="2400" dirty="0" smtClean="0">
                <a:solidFill>
                  <a:srgbClr val="7030A0"/>
                </a:solidFill>
                <a:latin typeface="Sylfaen" pitchFamily="18" charset="0"/>
              </a:rPr>
              <a:t>		</a:t>
            </a:r>
          </a:p>
        </p:txBody>
      </p:sp>
      <p:sp>
        <p:nvSpPr>
          <p:cNvPr id="7" name="Slide Number Placeholder 6"/>
          <p:cNvSpPr>
            <a:spLocks noGrp="1"/>
          </p:cNvSpPr>
          <p:nvPr>
            <p:ph type="sldNum" sz="quarter" idx="12"/>
          </p:nvPr>
        </p:nvSpPr>
        <p:spPr/>
        <p:txBody>
          <a:bodyPr/>
          <a:lstStyle/>
          <a:p>
            <a:fld id="{65443D5E-E9D3-4D36-8129-09AFD79524BB}" type="slidenum">
              <a:rPr lang="en-US" smtClean="0"/>
              <a:t>15</a:t>
            </a:fld>
            <a:endParaRPr lang="en-US"/>
          </a:p>
        </p:txBody>
      </p:sp>
    </p:spTree>
    <p:extLst>
      <p:ext uri="{BB962C8B-B14F-4D97-AF65-F5344CB8AC3E}">
        <p14:creationId xmlns:p14="http://schemas.microsoft.com/office/powerpoint/2010/main" val="2813501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792162"/>
          </a:xfrm>
        </p:spPr>
        <p:txBody>
          <a:bodyPr/>
          <a:lstStyle/>
          <a:p>
            <a:r>
              <a:rPr lang="en-US" sz="4400" b="1" dirty="0" smtClean="0">
                <a:solidFill>
                  <a:srgbClr val="002060"/>
                </a:solidFill>
                <a:effectLst/>
                <a:latin typeface="Sylfaen" pitchFamily="18" charset="0"/>
                <a:cs typeface="Times New Roman" pitchFamily="18" charset="0"/>
              </a:rPr>
              <a:t>4.3 Layered </a:t>
            </a:r>
            <a:r>
              <a:rPr lang="en-US" sz="4400" b="1" dirty="0">
                <a:solidFill>
                  <a:srgbClr val="002060"/>
                </a:solidFill>
                <a:effectLst/>
                <a:latin typeface="Sylfaen" pitchFamily="18" charset="0"/>
                <a:cs typeface="Times New Roman" pitchFamily="18" charset="0"/>
              </a:rPr>
              <a:t>Models</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381000" y="990600"/>
            <a:ext cx="8001000" cy="5638800"/>
          </a:xfrm>
        </p:spPr>
        <p:txBody>
          <a:bodyPr>
            <a:noAutofit/>
          </a:bodyPr>
          <a:lstStyle/>
          <a:p>
            <a:pPr algn="just">
              <a:buNone/>
            </a:pPr>
            <a:r>
              <a:rPr lang="en-US" sz="2000" dirty="0">
                <a:solidFill>
                  <a:srgbClr val="FF0000"/>
                </a:solidFill>
                <a:latin typeface="Sylfaen" pitchFamily="18" charset="0"/>
                <a:cs typeface="Times New Roman" pitchFamily="18" charset="0"/>
              </a:rPr>
              <a:t>The Benefit of Using Layered Models</a:t>
            </a:r>
          </a:p>
          <a:p>
            <a:pPr algn="just"/>
            <a:r>
              <a:rPr lang="en-US" sz="2000" dirty="0">
                <a:latin typeface="Sylfaen" pitchFamily="18" charset="0"/>
                <a:cs typeface="Times New Roman" pitchFamily="18" charset="0"/>
              </a:rPr>
              <a:t>To visualize the interaction between various protocols, it is common to use a </a:t>
            </a:r>
            <a:r>
              <a:rPr lang="en-US" sz="2000" b="1" dirty="0">
                <a:solidFill>
                  <a:srgbClr val="0000CC"/>
                </a:solidFill>
                <a:latin typeface="Sylfaen" pitchFamily="18" charset="0"/>
                <a:cs typeface="Times New Roman" pitchFamily="18" charset="0"/>
              </a:rPr>
              <a:t>layered model. </a:t>
            </a:r>
          </a:p>
          <a:p>
            <a:pPr algn="just"/>
            <a:r>
              <a:rPr lang="en-US" sz="2000" dirty="0">
                <a:latin typeface="Sylfaen" pitchFamily="18" charset="0"/>
                <a:cs typeface="Times New Roman" pitchFamily="18" charset="0"/>
              </a:rPr>
              <a:t>A layered model depicts the operation of the protocols occurring </a:t>
            </a:r>
            <a:r>
              <a:rPr lang="en-US" sz="2000" dirty="0">
                <a:solidFill>
                  <a:srgbClr val="0000CC"/>
                </a:solidFill>
                <a:latin typeface="Sylfaen" pitchFamily="18" charset="0"/>
                <a:cs typeface="Times New Roman" pitchFamily="18" charset="0"/>
              </a:rPr>
              <a:t>within each layer, as well as the interaction with the layers above and below it.</a:t>
            </a:r>
          </a:p>
          <a:p>
            <a:pPr algn="just"/>
            <a:r>
              <a:rPr lang="en-US" sz="2000" dirty="0">
                <a:latin typeface="Sylfaen" pitchFamily="18" charset="0"/>
                <a:cs typeface="Times New Roman" pitchFamily="18" charset="0"/>
              </a:rPr>
              <a:t>There are benefits to using a layered model to describe network protocols and operations. </a:t>
            </a:r>
            <a:endParaRPr lang="en-US" sz="2000" dirty="0" smtClean="0">
              <a:latin typeface="Sylfaen" pitchFamily="18" charset="0"/>
              <a:cs typeface="Times New Roman" pitchFamily="18" charset="0"/>
            </a:endParaRPr>
          </a:p>
          <a:p>
            <a:pPr algn="just"/>
            <a:r>
              <a:rPr lang="en-US" sz="2000" dirty="0">
                <a:latin typeface="Sylfaen" pitchFamily="18" charset="0"/>
                <a:cs typeface="Times New Roman" pitchFamily="18" charset="0"/>
              </a:rPr>
              <a:t>Using a layered model:</a:t>
            </a:r>
          </a:p>
          <a:p>
            <a:pPr lvl="1" algn="just">
              <a:buFont typeface="Wingdings" pitchFamily="2" charset="2"/>
              <a:buChar char="ü"/>
            </a:pPr>
            <a:r>
              <a:rPr lang="en-US" sz="1700" b="1" i="1" dirty="0">
                <a:solidFill>
                  <a:srgbClr val="0000CC"/>
                </a:solidFill>
                <a:latin typeface="Sylfaen" pitchFamily="18" charset="0"/>
                <a:cs typeface="Times New Roman" pitchFamily="18" charset="0"/>
              </a:rPr>
              <a:t>Assists in protocol design, because protocols that operate at a specific layer have defined information that they act upon and a defined interface to the layers above and below. </a:t>
            </a:r>
          </a:p>
          <a:p>
            <a:pPr lvl="1" algn="just">
              <a:buFont typeface="Wingdings" pitchFamily="2" charset="2"/>
              <a:buChar char="ü"/>
            </a:pPr>
            <a:r>
              <a:rPr lang="en-US" sz="1700" b="1" i="1" dirty="0">
                <a:solidFill>
                  <a:srgbClr val="0000CC"/>
                </a:solidFill>
                <a:latin typeface="Sylfaen" pitchFamily="18" charset="0"/>
                <a:cs typeface="Times New Roman" pitchFamily="18" charset="0"/>
              </a:rPr>
              <a:t>Fosters competition because products from different vendors can work together. </a:t>
            </a:r>
          </a:p>
          <a:p>
            <a:pPr lvl="1" algn="just">
              <a:buFont typeface="Wingdings" pitchFamily="2" charset="2"/>
              <a:buChar char="ü"/>
            </a:pPr>
            <a:r>
              <a:rPr lang="en-US" sz="1700" b="1" i="1" dirty="0">
                <a:solidFill>
                  <a:srgbClr val="0000CC"/>
                </a:solidFill>
                <a:latin typeface="Sylfaen" pitchFamily="18" charset="0"/>
                <a:cs typeface="Times New Roman" pitchFamily="18" charset="0"/>
              </a:rPr>
              <a:t>Prevents technology or capability changes in one layer from affecting other layers above and below. </a:t>
            </a:r>
          </a:p>
          <a:p>
            <a:pPr lvl="1" algn="just">
              <a:buFont typeface="Wingdings" pitchFamily="2" charset="2"/>
              <a:buChar char="ü"/>
            </a:pPr>
            <a:r>
              <a:rPr lang="en-US" sz="1700" b="1" i="1" dirty="0">
                <a:solidFill>
                  <a:srgbClr val="0000CC"/>
                </a:solidFill>
                <a:latin typeface="Sylfaen" pitchFamily="18" charset="0"/>
                <a:cs typeface="Times New Roman" pitchFamily="18" charset="0"/>
              </a:rPr>
              <a:t>Provides a common language to describe networking functions and capabilities.</a:t>
            </a:r>
          </a:p>
          <a:p>
            <a:pPr algn="just"/>
            <a:endParaRPr lang="en-US" sz="2000" dirty="0">
              <a:latin typeface="Sylfaen" pitchFamily="18" charset="0"/>
              <a:cs typeface="Times New Roman" pitchFamily="18" charset="0"/>
            </a:endParaRPr>
          </a:p>
          <a:p>
            <a:pPr marL="82296" indent="0" algn="just">
              <a:buNone/>
            </a:pPr>
            <a:endParaRPr lang="en-US" sz="2000" dirty="0">
              <a:latin typeface="Sylfaen" pitchFamily="18" charset="0"/>
            </a:endParaRPr>
          </a:p>
        </p:txBody>
      </p:sp>
    </p:spTree>
    <p:extLst>
      <p:ext uri="{BB962C8B-B14F-4D97-AF65-F5344CB8AC3E}">
        <p14:creationId xmlns:p14="http://schemas.microsoft.com/office/powerpoint/2010/main" val="2089268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498080" cy="563562"/>
          </a:xfrm>
        </p:spPr>
        <p:txBody>
          <a:bodyPr>
            <a:normAutofit fontScale="90000"/>
          </a:bodyPr>
          <a:lstStyle/>
          <a:p>
            <a:r>
              <a:rPr lang="en-US" sz="4400" dirty="0">
                <a:solidFill>
                  <a:srgbClr val="FF0000"/>
                </a:solidFill>
                <a:latin typeface="Times New Roman" pitchFamily="18" charset="0"/>
                <a:cs typeface="Times New Roman" pitchFamily="18" charset="0"/>
              </a:rPr>
              <a:t>Protocol and Reference model</a:t>
            </a:r>
            <a:endParaRPr lang="en-US" dirty="0"/>
          </a:p>
        </p:txBody>
      </p:sp>
      <p:sp>
        <p:nvSpPr>
          <p:cNvPr id="3" name="Content Placeholder 2"/>
          <p:cNvSpPr>
            <a:spLocks noGrp="1"/>
          </p:cNvSpPr>
          <p:nvPr>
            <p:ph idx="1"/>
          </p:nvPr>
        </p:nvSpPr>
        <p:spPr>
          <a:xfrm>
            <a:off x="609600" y="914400"/>
            <a:ext cx="7866888" cy="5791200"/>
          </a:xfrm>
        </p:spPr>
        <p:txBody>
          <a:bodyPr>
            <a:noAutofit/>
          </a:bodyPr>
          <a:lstStyle/>
          <a:p>
            <a:pPr algn="just">
              <a:buFont typeface="Wingdings" pitchFamily="2" charset="2"/>
              <a:buChar char="Ø"/>
            </a:pPr>
            <a:r>
              <a:rPr lang="en-US" sz="2000" dirty="0">
                <a:latin typeface="Times New Roman" pitchFamily="18" charset="0"/>
                <a:cs typeface="Times New Roman" pitchFamily="18" charset="0"/>
              </a:rPr>
              <a:t>There are two basic types of networking models: </a:t>
            </a:r>
            <a:r>
              <a:rPr lang="en-US" sz="2000" dirty="0">
                <a:solidFill>
                  <a:srgbClr val="0000CC"/>
                </a:solidFill>
                <a:latin typeface="Times New Roman" pitchFamily="18" charset="0"/>
                <a:cs typeface="Times New Roman" pitchFamily="18" charset="0"/>
              </a:rPr>
              <a:t>protocol models and reference models. </a:t>
            </a:r>
          </a:p>
          <a:p>
            <a:pPr algn="just">
              <a:buFont typeface="Wingdings" pitchFamily="2" charset="2"/>
              <a:buChar char="Ø"/>
            </a:pPr>
            <a:r>
              <a:rPr lang="en-US" sz="2000" dirty="0">
                <a:latin typeface="Times New Roman" pitchFamily="18" charset="0"/>
                <a:cs typeface="Times New Roman" pitchFamily="18" charset="0"/>
              </a:rPr>
              <a:t>A protocol model provides a model that closely matches the structure of a </a:t>
            </a:r>
            <a:r>
              <a:rPr lang="en-US" sz="2000" dirty="0">
                <a:solidFill>
                  <a:srgbClr val="0000CC"/>
                </a:solidFill>
                <a:latin typeface="Times New Roman" pitchFamily="18" charset="0"/>
                <a:cs typeface="Times New Roman" pitchFamily="18" charset="0"/>
              </a:rPr>
              <a:t>particular protocol suite. </a:t>
            </a:r>
          </a:p>
          <a:p>
            <a:pPr algn="just">
              <a:buFont typeface="Wingdings" pitchFamily="2" charset="2"/>
              <a:buChar char="Ø"/>
            </a:pPr>
            <a:r>
              <a:rPr lang="en-US" sz="2000" dirty="0">
                <a:latin typeface="Times New Roman" pitchFamily="18" charset="0"/>
                <a:cs typeface="Times New Roman" pitchFamily="18" charset="0"/>
              </a:rPr>
              <a:t>The hierarchical set of related protocols in a suite typically represents all the </a:t>
            </a:r>
            <a:r>
              <a:rPr lang="en-US" sz="2000" dirty="0">
                <a:solidFill>
                  <a:srgbClr val="0000CC"/>
                </a:solidFill>
                <a:latin typeface="Times New Roman" pitchFamily="18" charset="0"/>
                <a:cs typeface="Times New Roman" pitchFamily="18" charset="0"/>
              </a:rPr>
              <a:t>functionality required to interface the human network with the data network. </a:t>
            </a:r>
          </a:p>
          <a:p>
            <a:pPr algn="just">
              <a:buFont typeface="Wingdings" pitchFamily="2" charset="2"/>
              <a:buChar char="Ø"/>
            </a:pPr>
            <a:r>
              <a:rPr lang="en-US" sz="2000" dirty="0">
                <a:solidFill>
                  <a:srgbClr val="0000CC"/>
                </a:solidFill>
                <a:latin typeface="Times New Roman" pitchFamily="18" charset="0"/>
                <a:cs typeface="Times New Roman" pitchFamily="18" charset="0"/>
              </a:rPr>
              <a:t>The TCP/IP model is a protocol model </a:t>
            </a:r>
            <a:r>
              <a:rPr lang="en-US" sz="2000" dirty="0">
                <a:latin typeface="Times New Roman" pitchFamily="18" charset="0"/>
                <a:cs typeface="Times New Roman" pitchFamily="18" charset="0"/>
              </a:rPr>
              <a:t>because it describes the functions that occur at each layer of protocols within the </a:t>
            </a:r>
            <a:r>
              <a:rPr lang="en-US" sz="2000" dirty="0">
                <a:solidFill>
                  <a:srgbClr val="0000CC"/>
                </a:solidFill>
                <a:latin typeface="Times New Roman" pitchFamily="18" charset="0"/>
                <a:cs typeface="Times New Roman" pitchFamily="18" charset="0"/>
              </a:rPr>
              <a:t>TCP/IP suite.</a:t>
            </a:r>
          </a:p>
          <a:p>
            <a:pPr algn="just">
              <a:buFont typeface="Wingdings" pitchFamily="2" charset="2"/>
              <a:buChar char="Ø"/>
            </a:pPr>
            <a:r>
              <a:rPr lang="en-US" sz="2000" dirty="0">
                <a:latin typeface="Times New Roman" pitchFamily="18" charset="0"/>
                <a:cs typeface="Times New Roman" pitchFamily="18" charset="0"/>
              </a:rPr>
              <a:t>A reference model provides a common reference for maintaining consistency </a:t>
            </a:r>
            <a:r>
              <a:rPr lang="en-US" sz="2000" dirty="0">
                <a:solidFill>
                  <a:srgbClr val="0000CC"/>
                </a:solidFill>
                <a:latin typeface="Times New Roman" pitchFamily="18" charset="0"/>
                <a:cs typeface="Times New Roman" pitchFamily="18" charset="0"/>
              </a:rPr>
              <a:t>within all types of network protocols and services. </a:t>
            </a:r>
          </a:p>
          <a:p>
            <a:pPr algn="just">
              <a:buFont typeface="Wingdings" pitchFamily="2" charset="2"/>
              <a:buChar char="Ø"/>
            </a:pPr>
            <a:r>
              <a:rPr lang="en-US" sz="2000" dirty="0">
                <a:latin typeface="Times New Roman" pitchFamily="18" charset="0"/>
                <a:cs typeface="Times New Roman" pitchFamily="18" charset="0"/>
              </a:rPr>
              <a:t>A reference model is not intended to be an implementation specification or to provide a sufficient level of detail to define precisely the services of the network architecture. </a:t>
            </a:r>
          </a:p>
          <a:p>
            <a:pPr algn="just">
              <a:buFont typeface="Wingdings" pitchFamily="2" charset="2"/>
              <a:buChar char="Ø"/>
            </a:pPr>
            <a:r>
              <a:rPr lang="en-US" sz="2000" dirty="0">
                <a:latin typeface="Times New Roman" pitchFamily="18" charset="0"/>
                <a:cs typeface="Times New Roman" pitchFamily="18" charset="0"/>
              </a:rPr>
              <a:t>The primary purpose of a reference model is to aid </a:t>
            </a:r>
            <a:r>
              <a:rPr lang="en-US" sz="2000" dirty="0">
                <a:solidFill>
                  <a:srgbClr val="0000CC"/>
                </a:solidFill>
                <a:latin typeface="Times New Roman" pitchFamily="18" charset="0"/>
                <a:cs typeface="Times New Roman" pitchFamily="18" charset="0"/>
              </a:rPr>
              <a:t>in clearer understanding of the functions and process involved.</a:t>
            </a:r>
          </a:p>
          <a:p>
            <a:pPr algn="just">
              <a:buFont typeface="Wingdings" pitchFamily="2" charset="2"/>
              <a:buChar char="Ø"/>
            </a:pPr>
            <a:endParaRPr lang="en-US" sz="2000" dirty="0"/>
          </a:p>
        </p:txBody>
      </p:sp>
    </p:spTree>
    <p:extLst>
      <p:ext uri="{BB962C8B-B14F-4D97-AF65-F5344CB8AC3E}">
        <p14:creationId xmlns:p14="http://schemas.microsoft.com/office/powerpoint/2010/main" val="37499261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868680"/>
          </a:xfrm>
        </p:spPr>
        <p:txBody>
          <a:bodyPr>
            <a:normAutofit/>
          </a:bodyPr>
          <a:lstStyle/>
          <a:p>
            <a:r>
              <a:rPr lang="en-US" sz="4400" b="1" dirty="0" smtClean="0">
                <a:solidFill>
                  <a:srgbClr val="002060"/>
                </a:solidFill>
                <a:effectLst/>
                <a:latin typeface="Sylfaen" pitchFamily="18" charset="0"/>
                <a:cs typeface="Times New Roman" pitchFamily="18" charset="0"/>
              </a:rPr>
              <a:t>4.4 TCP/IP (</a:t>
            </a:r>
            <a:r>
              <a:rPr lang="en-US" sz="4400" b="1" dirty="0" err="1" smtClean="0">
                <a:solidFill>
                  <a:srgbClr val="002060"/>
                </a:solidFill>
                <a:effectLst/>
                <a:latin typeface="Sylfaen" pitchFamily="18" charset="0"/>
                <a:cs typeface="Times New Roman" pitchFamily="18" charset="0"/>
              </a:rPr>
              <a:t>DoD</a:t>
            </a:r>
            <a:r>
              <a:rPr lang="en-US" sz="4400" b="1" dirty="0" smtClean="0">
                <a:solidFill>
                  <a:srgbClr val="002060"/>
                </a:solidFill>
                <a:effectLst/>
                <a:latin typeface="Sylfaen" pitchFamily="18" charset="0"/>
                <a:cs typeface="Times New Roman" pitchFamily="18" charset="0"/>
              </a:rPr>
              <a:t>)Model</a:t>
            </a:r>
            <a:endParaRPr lang="en-US" b="1" dirty="0">
              <a:solidFill>
                <a:srgbClr val="002060"/>
              </a:solidFill>
              <a:effectLst/>
              <a:latin typeface="Sylfaen" pitchFamily="18" charset="0"/>
            </a:endParaRPr>
          </a:p>
        </p:txBody>
      </p:sp>
      <p:sp>
        <p:nvSpPr>
          <p:cNvPr id="3" name="Content Placeholder 2"/>
          <p:cNvSpPr>
            <a:spLocks noGrp="1"/>
          </p:cNvSpPr>
          <p:nvPr>
            <p:ph sz="half" idx="1"/>
          </p:nvPr>
        </p:nvSpPr>
        <p:spPr>
          <a:xfrm>
            <a:off x="1143000" y="1295400"/>
            <a:ext cx="3950208" cy="5181600"/>
          </a:xfrm>
        </p:spPr>
        <p:txBody>
          <a:bodyPr>
            <a:noAutofit/>
          </a:bodyPr>
          <a:lstStyle/>
          <a:p>
            <a:pPr algn="just">
              <a:buFont typeface="Wingdings" pitchFamily="2" charset="2"/>
              <a:buChar char="Ø"/>
            </a:pPr>
            <a:r>
              <a:rPr lang="en-US" sz="2000" dirty="0">
                <a:latin typeface="Sylfaen" pitchFamily="18" charset="0"/>
                <a:cs typeface="Times New Roman" pitchFamily="18" charset="0"/>
              </a:rPr>
              <a:t>The first layered protocol model for internetwork communications was created in the early 1970s and is referred to as the Internet model.</a:t>
            </a:r>
          </a:p>
          <a:p>
            <a:pPr algn="just">
              <a:buFont typeface="Wingdings" pitchFamily="2" charset="2"/>
              <a:buChar char="Ø"/>
            </a:pPr>
            <a:r>
              <a:rPr lang="en-US" sz="2000" dirty="0">
                <a:latin typeface="Sylfaen" pitchFamily="18" charset="0"/>
                <a:cs typeface="Times New Roman" pitchFamily="18" charset="0"/>
              </a:rPr>
              <a:t> It defines four categories of functions that must occur for communications to be successful. </a:t>
            </a:r>
          </a:p>
          <a:p>
            <a:pPr algn="just">
              <a:buFont typeface="Wingdings" pitchFamily="2" charset="2"/>
              <a:buChar char="Ø"/>
            </a:pPr>
            <a:r>
              <a:rPr lang="en-US" sz="2000" dirty="0">
                <a:latin typeface="Sylfaen" pitchFamily="18" charset="0"/>
                <a:cs typeface="Times New Roman" pitchFamily="18" charset="0"/>
              </a:rPr>
              <a:t>The architecture of the TCP/IP protocol suite follows the structure of this model. </a:t>
            </a:r>
          </a:p>
          <a:p>
            <a:pPr algn="just">
              <a:buFont typeface="Wingdings" pitchFamily="2" charset="2"/>
              <a:buChar char="Ø"/>
            </a:pPr>
            <a:r>
              <a:rPr lang="en-US" sz="2000" dirty="0">
                <a:latin typeface="Sylfaen" pitchFamily="18" charset="0"/>
                <a:cs typeface="Times New Roman" pitchFamily="18" charset="0"/>
              </a:rPr>
              <a:t>Because of this, the Internet model is commonly referred to as the TCP/IP model. </a:t>
            </a:r>
          </a:p>
          <a:p>
            <a:pPr algn="just">
              <a:lnSpc>
                <a:spcPct val="140000"/>
              </a:lnSpc>
              <a:buFont typeface="Wingdings" pitchFamily="2" charset="2"/>
              <a:buChar char="Ø"/>
            </a:pPr>
            <a:endParaRPr lang="en-US" sz="1800" dirty="0">
              <a:latin typeface="Sylfaen" pitchFamily="18" charset="0"/>
              <a:cs typeface="Times New Roman" pitchFamily="18" charset="0"/>
            </a:endParaRPr>
          </a:p>
          <a:p>
            <a:pPr algn="just">
              <a:lnSpc>
                <a:spcPct val="140000"/>
              </a:lnSpc>
              <a:buFont typeface="Wingdings" pitchFamily="2" charset="2"/>
              <a:buChar char="Ø"/>
            </a:pPr>
            <a:endParaRPr lang="en-US" sz="1800" dirty="0">
              <a:latin typeface="Sylfaen" pitchFamily="18" charset="0"/>
              <a:cs typeface="Times New Roman" pitchFamily="18" charset="0"/>
            </a:endParaRPr>
          </a:p>
          <a:p>
            <a:pPr algn="just">
              <a:buFont typeface="Wingdings" pitchFamily="2" charset="2"/>
              <a:buChar char="Ø"/>
            </a:pPr>
            <a:endParaRPr lang="en-US" sz="1800" dirty="0">
              <a:latin typeface="Sylfaen" pitchFamily="18" charset="0"/>
            </a:endParaRPr>
          </a:p>
        </p:txBody>
      </p:sp>
      <p:pic>
        <p:nvPicPr>
          <p:cNvPr id="5" name="Picture 2"/>
          <p:cNvPicPr>
            <a:picLocks noGrp="1" noChangeAspect="1" noChangeArrowheads="1"/>
          </p:cNvPicPr>
          <p:nvPr>
            <p:ph sz="half" idx="2"/>
          </p:nvPr>
        </p:nvPicPr>
        <p:blipFill>
          <a:blip r:embed="rId2" cstate="print"/>
          <a:srcRect/>
          <a:stretch>
            <a:fillRect/>
          </a:stretch>
        </p:blipFill>
        <p:spPr bwMode="auto">
          <a:xfrm>
            <a:off x="5257800" y="1295400"/>
            <a:ext cx="3676650" cy="5486400"/>
          </a:xfrm>
          <a:prstGeom prst="rect">
            <a:avLst/>
          </a:prstGeom>
          <a:noFill/>
          <a:ln w="9525">
            <a:noFill/>
            <a:miter lim="800000"/>
            <a:headEnd/>
            <a:tailEnd/>
          </a:ln>
        </p:spPr>
      </p:pic>
    </p:spTree>
    <p:extLst>
      <p:ext uri="{BB962C8B-B14F-4D97-AF65-F5344CB8AC3E}">
        <p14:creationId xmlns:p14="http://schemas.microsoft.com/office/powerpoint/2010/main" val="1079541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498080" cy="990600"/>
          </a:xfrm>
        </p:spPr>
        <p:txBody>
          <a:bodyPr>
            <a:normAutofit/>
          </a:bodyPr>
          <a:lstStyle/>
          <a:p>
            <a:r>
              <a:rPr lang="en-US" dirty="0" smtClean="0">
                <a:solidFill>
                  <a:srgbClr val="FF0000"/>
                </a:solidFill>
                <a:effectLst/>
                <a:latin typeface="Century" pitchFamily="18" charset="0"/>
              </a:rPr>
              <a:t>Layers Function</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762000" y="1143000"/>
            <a:ext cx="7924800" cy="5334000"/>
          </a:xfrm>
        </p:spPr>
        <p:txBody>
          <a:bodyPr>
            <a:normAutofit lnSpcReduction="10000"/>
          </a:bodyPr>
          <a:lstStyle/>
          <a:p>
            <a:pPr>
              <a:buFont typeface="Wingdings" pitchFamily="2" charset="2"/>
              <a:buChar char="Ø"/>
            </a:pPr>
            <a:r>
              <a:rPr lang="en-US" sz="2400" b="1" dirty="0" smtClean="0">
                <a:solidFill>
                  <a:srgbClr val="002060"/>
                </a:solidFill>
                <a:latin typeface="Sylfaen" pitchFamily="18" charset="0"/>
              </a:rPr>
              <a:t>The </a:t>
            </a:r>
            <a:r>
              <a:rPr lang="en-US" sz="2400" b="1" i="1" dirty="0">
                <a:solidFill>
                  <a:srgbClr val="002060"/>
                </a:solidFill>
                <a:latin typeface="Sylfaen" pitchFamily="18" charset="0"/>
              </a:rPr>
              <a:t>Process/Application </a:t>
            </a:r>
            <a:r>
              <a:rPr lang="en-US" sz="2400" b="1" dirty="0">
                <a:solidFill>
                  <a:srgbClr val="002060"/>
                </a:solidFill>
                <a:latin typeface="Sylfaen" pitchFamily="18" charset="0"/>
              </a:rPr>
              <a:t>layer </a:t>
            </a:r>
            <a:r>
              <a:rPr lang="en-US" sz="2400" dirty="0">
                <a:latin typeface="Sylfaen" pitchFamily="18" charset="0"/>
              </a:rPr>
              <a:t>defines protocols for </a:t>
            </a:r>
            <a:endParaRPr lang="en-US" sz="2400" dirty="0" smtClean="0">
              <a:latin typeface="Sylfaen" pitchFamily="18" charset="0"/>
            </a:endParaRPr>
          </a:p>
          <a:p>
            <a:pPr lvl="1">
              <a:buFont typeface="Wingdings" pitchFamily="2" charset="2"/>
              <a:buChar char="ü"/>
            </a:pPr>
            <a:r>
              <a:rPr lang="en-US" sz="2400" dirty="0" smtClean="0">
                <a:solidFill>
                  <a:srgbClr val="FF0000"/>
                </a:solidFill>
                <a:latin typeface="Sylfaen" pitchFamily="18" charset="0"/>
              </a:rPr>
              <a:t>node-to-node application </a:t>
            </a:r>
            <a:r>
              <a:rPr lang="en-US" sz="2400" dirty="0">
                <a:solidFill>
                  <a:srgbClr val="FF0000"/>
                </a:solidFill>
                <a:latin typeface="Sylfaen" pitchFamily="18" charset="0"/>
              </a:rPr>
              <a:t>communication and </a:t>
            </a:r>
            <a:r>
              <a:rPr lang="en-US" sz="2400" dirty="0" smtClean="0">
                <a:solidFill>
                  <a:srgbClr val="FF0000"/>
                </a:solidFill>
                <a:latin typeface="Sylfaen" pitchFamily="18" charset="0"/>
              </a:rPr>
              <a:t>also</a:t>
            </a:r>
          </a:p>
          <a:p>
            <a:pPr lvl="1">
              <a:buFont typeface="Wingdings" pitchFamily="2" charset="2"/>
              <a:buChar char="ü"/>
            </a:pPr>
            <a:r>
              <a:rPr lang="en-US" sz="2400" dirty="0" smtClean="0">
                <a:solidFill>
                  <a:srgbClr val="FF0000"/>
                </a:solidFill>
                <a:latin typeface="Sylfaen" pitchFamily="18" charset="0"/>
              </a:rPr>
              <a:t> </a:t>
            </a:r>
            <a:r>
              <a:rPr lang="en-US" sz="2400" dirty="0">
                <a:solidFill>
                  <a:srgbClr val="FF0000"/>
                </a:solidFill>
                <a:latin typeface="Sylfaen" pitchFamily="18" charset="0"/>
              </a:rPr>
              <a:t>controls </a:t>
            </a:r>
            <a:r>
              <a:rPr lang="en-US" sz="2400" dirty="0" smtClean="0">
                <a:solidFill>
                  <a:srgbClr val="FF0000"/>
                </a:solidFill>
                <a:latin typeface="Sylfaen" pitchFamily="18" charset="0"/>
              </a:rPr>
              <a:t>user-interface specifications</a:t>
            </a:r>
            <a:r>
              <a:rPr lang="en-US" sz="2000" dirty="0">
                <a:latin typeface="Sylfaen" pitchFamily="18" charset="0"/>
              </a:rPr>
              <a:t>.</a:t>
            </a:r>
          </a:p>
          <a:p>
            <a:pPr>
              <a:buFont typeface="Wingdings" pitchFamily="2" charset="2"/>
              <a:buChar char="Ø"/>
            </a:pPr>
            <a:r>
              <a:rPr lang="en-US" sz="2400" dirty="0">
                <a:latin typeface="Sylfaen" pitchFamily="18" charset="0"/>
              </a:rPr>
              <a:t> </a:t>
            </a:r>
            <a:r>
              <a:rPr lang="en-US" sz="2400" b="1" dirty="0">
                <a:solidFill>
                  <a:srgbClr val="002060"/>
                </a:solidFill>
                <a:latin typeface="Sylfaen" pitchFamily="18" charset="0"/>
              </a:rPr>
              <a:t>The </a:t>
            </a:r>
            <a:r>
              <a:rPr lang="en-US" sz="2400" b="1" dirty="0" smtClean="0">
                <a:solidFill>
                  <a:srgbClr val="002060"/>
                </a:solidFill>
                <a:latin typeface="Sylfaen" pitchFamily="18" charset="0"/>
              </a:rPr>
              <a:t>transport (</a:t>
            </a:r>
            <a:r>
              <a:rPr lang="en-US" sz="2400" b="1" i="1" dirty="0" smtClean="0">
                <a:solidFill>
                  <a:srgbClr val="002060"/>
                </a:solidFill>
                <a:latin typeface="Sylfaen" pitchFamily="18" charset="0"/>
              </a:rPr>
              <a:t>Host-to-Host) </a:t>
            </a:r>
            <a:r>
              <a:rPr lang="en-US" sz="2400" b="1" i="1" dirty="0">
                <a:solidFill>
                  <a:srgbClr val="002060"/>
                </a:solidFill>
                <a:latin typeface="Sylfaen" pitchFamily="18" charset="0"/>
              </a:rPr>
              <a:t>layer </a:t>
            </a:r>
            <a:r>
              <a:rPr lang="en-US" sz="2400" b="1" i="1" dirty="0" smtClean="0">
                <a:solidFill>
                  <a:srgbClr val="002060"/>
                </a:solidFill>
                <a:latin typeface="Sylfaen" pitchFamily="18" charset="0"/>
              </a:rPr>
              <a:t> </a:t>
            </a:r>
            <a:r>
              <a:rPr lang="en-US" sz="2400" dirty="0" smtClean="0">
                <a:latin typeface="Sylfaen" pitchFamily="18" charset="0"/>
              </a:rPr>
              <a:t>parallels </a:t>
            </a:r>
            <a:r>
              <a:rPr lang="en-US" sz="2400" dirty="0">
                <a:latin typeface="Sylfaen" pitchFamily="18" charset="0"/>
              </a:rPr>
              <a:t>the functions of the </a:t>
            </a:r>
            <a:r>
              <a:rPr lang="en-US" sz="2400" dirty="0" smtClean="0">
                <a:latin typeface="Sylfaen" pitchFamily="18" charset="0"/>
              </a:rPr>
              <a:t>OSI’s Transport </a:t>
            </a:r>
            <a:r>
              <a:rPr lang="en-US" sz="2400" dirty="0">
                <a:latin typeface="Sylfaen" pitchFamily="18" charset="0"/>
              </a:rPr>
              <a:t>layer, defining protocols for setting up the level </a:t>
            </a:r>
            <a:r>
              <a:rPr lang="en-US" sz="2400" dirty="0" smtClean="0">
                <a:latin typeface="Sylfaen" pitchFamily="18" charset="0"/>
              </a:rPr>
              <a:t>of transmission </a:t>
            </a:r>
            <a:r>
              <a:rPr lang="en-US" sz="2400" dirty="0">
                <a:latin typeface="Sylfaen" pitchFamily="18" charset="0"/>
              </a:rPr>
              <a:t>service for </a:t>
            </a:r>
            <a:r>
              <a:rPr lang="en-US" sz="2400" dirty="0" smtClean="0">
                <a:latin typeface="Sylfaen" pitchFamily="18" charset="0"/>
              </a:rPr>
              <a:t>applications. </a:t>
            </a:r>
          </a:p>
          <a:p>
            <a:pPr>
              <a:buFont typeface="Wingdings" pitchFamily="2" charset="2"/>
              <a:buChar char="Ø"/>
            </a:pPr>
            <a:r>
              <a:rPr lang="en-US" sz="2400" b="1" dirty="0" smtClean="0">
                <a:solidFill>
                  <a:srgbClr val="002060"/>
                </a:solidFill>
                <a:latin typeface="Sylfaen" pitchFamily="18" charset="0"/>
              </a:rPr>
              <a:t>The </a:t>
            </a:r>
            <a:r>
              <a:rPr lang="en-US" sz="2400" b="1" i="1" dirty="0">
                <a:solidFill>
                  <a:srgbClr val="002060"/>
                </a:solidFill>
                <a:latin typeface="Sylfaen" pitchFamily="18" charset="0"/>
              </a:rPr>
              <a:t>Internet layer </a:t>
            </a:r>
            <a:r>
              <a:rPr lang="en-US" sz="2400" b="1" i="1" dirty="0" smtClean="0">
                <a:solidFill>
                  <a:srgbClr val="002060"/>
                </a:solidFill>
                <a:latin typeface="Sylfaen" pitchFamily="18" charset="0"/>
              </a:rPr>
              <a:t> </a:t>
            </a:r>
            <a:r>
              <a:rPr lang="en-US" sz="2400" dirty="0" smtClean="0">
                <a:latin typeface="Sylfaen" pitchFamily="18" charset="0"/>
              </a:rPr>
              <a:t>corresponds </a:t>
            </a:r>
            <a:r>
              <a:rPr lang="en-US" sz="2400" dirty="0">
                <a:latin typeface="Sylfaen" pitchFamily="18" charset="0"/>
              </a:rPr>
              <a:t>to the OSI’s Network </a:t>
            </a:r>
            <a:r>
              <a:rPr lang="en-US" sz="2400" dirty="0" smtClean="0">
                <a:latin typeface="Sylfaen" pitchFamily="18" charset="0"/>
              </a:rPr>
              <a:t>layer, designating </a:t>
            </a:r>
            <a:r>
              <a:rPr lang="en-US" sz="2400" dirty="0">
                <a:latin typeface="Sylfaen" pitchFamily="18" charset="0"/>
              </a:rPr>
              <a:t>the protocols relating to the logical transmission </a:t>
            </a:r>
            <a:r>
              <a:rPr lang="en-US" sz="2400" dirty="0" smtClean="0">
                <a:latin typeface="Sylfaen" pitchFamily="18" charset="0"/>
              </a:rPr>
              <a:t>of packets </a:t>
            </a:r>
            <a:r>
              <a:rPr lang="en-US" sz="2400" dirty="0">
                <a:latin typeface="Sylfaen" pitchFamily="18" charset="0"/>
              </a:rPr>
              <a:t>over the entire network.</a:t>
            </a:r>
          </a:p>
          <a:p>
            <a:pPr>
              <a:buFont typeface="Wingdings" pitchFamily="2" charset="2"/>
              <a:buChar char="Ø"/>
            </a:pPr>
            <a:r>
              <a:rPr lang="en-US" sz="2400" dirty="0">
                <a:latin typeface="Sylfaen" pitchFamily="18" charset="0"/>
              </a:rPr>
              <a:t> </a:t>
            </a:r>
            <a:r>
              <a:rPr lang="en-US" sz="2400" dirty="0" smtClean="0">
                <a:latin typeface="Sylfaen" pitchFamily="18" charset="0"/>
              </a:rPr>
              <a:t>The </a:t>
            </a:r>
            <a:r>
              <a:rPr lang="en-US" sz="2400" dirty="0">
                <a:latin typeface="Sylfaen" pitchFamily="18" charset="0"/>
              </a:rPr>
              <a:t>equivalent of the </a:t>
            </a:r>
            <a:r>
              <a:rPr lang="en-US" sz="2400" dirty="0">
                <a:solidFill>
                  <a:srgbClr val="00B0F0"/>
                </a:solidFill>
                <a:latin typeface="Sylfaen" pitchFamily="18" charset="0"/>
              </a:rPr>
              <a:t>Data Link and Physical layers </a:t>
            </a:r>
            <a:r>
              <a:rPr lang="en-US" sz="2400" dirty="0">
                <a:latin typeface="Sylfaen" pitchFamily="18" charset="0"/>
              </a:rPr>
              <a:t>of the </a:t>
            </a:r>
            <a:r>
              <a:rPr lang="en-US" sz="2400" dirty="0" smtClean="0">
                <a:latin typeface="Sylfaen" pitchFamily="18" charset="0"/>
              </a:rPr>
              <a:t>OSI model</a:t>
            </a:r>
            <a:r>
              <a:rPr lang="en-US" sz="2400" dirty="0">
                <a:latin typeface="Sylfaen" pitchFamily="18" charset="0"/>
              </a:rPr>
              <a:t>, the </a:t>
            </a:r>
            <a:r>
              <a:rPr lang="en-US" sz="2400" b="1" dirty="0" smtClean="0">
                <a:solidFill>
                  <a:srgbClr val="002060"/>
                </a:solidFill>
                <a:latin typeface="Sylfaen" pitchFamily="18" charset="0"/>
              </a:rPr>
              <a:t>Network Interface (</a:t>
            </a:r>
            <a:r>
              <a:rPr lang="en-US" sz="2400" b="1" i="1" dirty="0" smtClean="0">
                <a:solidFill>
                  <a:srgbClr val="002060"/>
                </a:solidFill>
                <a:latin typeface="Sylfaen" pitchFamily="18" charset="0"/>
              </a:rPr>
              <a:t>Network Access) </a:t>
            </a:r>
            <a:r>
              <a:rPr lang="en-US" sz="2400" b="1" dirty="0">
                <a:solidFill>
                  <a:srgbClr val="002060"/>
                </a:solidFill>
                <a:latin typeface="Sylfaen" pitchFamily="18" charset="0"/>
              </a:rPr>
              <a:t>layer </a:t>
            </a:r>
            <a:r>
              <a:rPr lang="en-US" sz="2400" dirty="0">
                <a:latin typeface="Sylfaen" pitchFamily="18" charset="0"/>
              </a:rPr>
              <a:t>oversees </a:t>
            </a:r>
            <a:r>
              <a:rPr lang="en-US" sz="2400" dirty="0">
                <a:solidFill>
                  <a:srgbClr val="FF0000"/>
                </a:solidFill>
                <a:latin typeface="Sylfaen" pitchFamily="18" charset="0"/>
              </a:rPr>
              <a:t>hardware </a:t>
            </a:r>
            <a:r>
              <a:rPr lang="en-US" sz="2400" dirty="0" smtClean="0">
                <a:solidFill>
                  <a:srgbClr val="FF0000"/>
                </a:solidFill>
                <a:latin typeface="Sylfaen" pitchFamily="18" charset="0"/>
              </a:rPr>
              <a:t>addressing </a:t>
            </a:r>
            <a:r>
              <a:rPr lang="en-US" sz="2400" dirty="0" smtClean="0">
                <a:latin typeface="Sylfaen" pitchFamily="18" charset="0"/>
              </a:rPr>
              <a:t>and </a:t>
            </a:r>
            <a:r>
              <a:rPr lang="en-US" sz="2400" dirty="0">
                <a:solidFill>
                  <a:srgbClr val="FF0000"/>
                </a:solidFill>
                <a:latin typeface="Sylfaen" pitchFamily="18" charset="0"/>
              </a:rPr>
              <a:t>defines protocols for the physical transmission of data.</a:t>
            </a:r>
            <a:endParaRPr lang="en-US" sz="2400" dirty="0" smtClean="0">
              <a:solidFill>
                <a:srgbClr val="FF0000"/>
              </a:solidFill>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19</a:t>
            </a:fld>
            <a:endParaRPr lang="en-US"/>
          </a:p>
        </p:txBody>
      </p:sp>
    </p:spTree>
    <p:extLst>
      <p:ext uri="{BB962C8B-B14F-4D97-AF65-F5344CB8AC3E}">
        <p14:creationId xmlns:p14="http://schemas.microsoft.com/office/powerpoint/2010/main" val="41007940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fontScale="90000"/>
          </a:bodyPr>
          <a:lstStyle/>
          <a:p>
            <a:r>
              <a:rPr lang="en-US" b="1" dirty="0" smtClean="0">
                <a:solidFill>
                  <a:srgbClr val="002060"/>
                </a:solidFill>
                <a:latin typeface="Colonna MT" pitchFamily="82" charset="0"/>
              </a:rPr>
              <a:t>Chapter </a:t>
            </a:r>
            <a:r>
              <a:rPr lang="en-US" b="1" dirty="0" smtClean="0">
                <a:solidFill>
                  <a:srgbClr val="002060"/>
                </a:solidFill>
                <a:latin typeface="Colonna MT" pitchFamily="82" charset="0"/>
              </a:rPr>
              <a:t>04:</a:t>
            </a:r>
            <a:br>
              <a:rPr lang="en-US" b="1" dirty="0" smtClean="0">
                <a:solidFill>
                  <a:srgbClr val="002060"/>
                </a:solidFill>
                <a:latin typeface="Colonna MT" pitchFamily="82" charset="0"/>
              </a:rPr>
            </a:br>
            <a:r>
              <a:rPr lang="en-US" sz="3100" b="1" dirty="0" smtClean="0">
                <a:solidFill>
                  <a:srgbClr val="FF0000"/>
                </a:solidFill>
                <a:effectLst/>
                <a:latin typeface="Algerian" pitchFamily="82" charset="0"/>
              </a:rPr>
              <a:t>network protocols</a:t>
            </a:r>
            <a:endParaRPr lang="en-US" b="1" dirty="0">
              <a:solidFill>
                <a:srgbClr val="FF0000"/>
              </a:solidFill>
              <a:latin typeface="Algerian" pitchFamily="82" charset="0"/>
            </a:endParaRPr>
          </a:p>
        </p:txBody>
      </p:sp>
      <p:sp>
        <p:nvSpPr>
          <p:cNvPr id="3" name="Content Placeholder 2"/>
          <p:cNvSpPr>
            <a:spLocks noGrp="1"/>
          </p:cNvSpPr>
          <p:nvPr>
            <p:ph idx="1"/>
          </p:nvPr>
        </p:nvSpPr>
        <p:spPr>
          <a:xfrm>
            <a:off x="228600" y="1143000"/>
            <a:ext cx="8763000" cy="5334000"/>
          </a:xfrm>
        </p:spPr>
        <p:txBody>
          <a:bodyPr>
            <a:normAutofit fontScale="92500" lnSpcReduction="10000"/>
          </a:bodyPr>
          <a:lstStyle/>
          <a:p>
            <a:pPr marL="82296" indent="0" algn="just">
              <a:buNone/>
            </a:pPr>
            <a:r>
              <a:rPr lang="en-US" b="1" dirty="0" smtClean="0">
                <a:solidFill>
                  <a:srgbClr val="002060"/>
                </a:solidFill>
                <a:latin typeface="Sylfaen" pitchFamily="18" charset="0"/>
                <a:cs typeface="Times New Roman" pitchFamily="18" charset="0"/>
              </a:rPr>
              <a:t>4.1 </a:t>
            </a:r>
            <a:r>
              <a:rPr lang="en-US" b="1" dirty="0">
                <a:solidFill>
                  <a:srgbClr val="002060"/>
                </a:solidFill>
                <a:latin typeface="Sylfaen" pitchFamily="18" charset="0"/>
                <a:cs typeface="Times New Roman" pitchFamily="18" charset="0"/>
              </a:rPr>
              <a:t>R</a:t>
            </a:r>
            <a:r>
              <a:rPr lang="en-US" b="1" dirty="0" smtClean="0">
                <a:solidFill>
                  <a:srgbClr val="002060"/>
                </a:solidFill>
                <a:latin typeface="Sylfaen" pitchFamily="18" charset="0"/>
                <a:cs typeface="Times New Roman" pitchFamily="18" charset="0"/>
              </a:rPr>
              <a:t>ules and Network Protocols</a:t>
            </a:r>
          </a:p>
          <a:p>
            <a:pPr>
              <a:buFont typeface="Wingdings" pitchFamily="2" charset="2"/>
              <a:buChar char="q"/>
            </a:pPr>
            <a:r>
              <a:rPr lang="en-US" dirty="0">
                <a:latin typeface="Sylfaen" pitchFamily="18" charset="0"/>
              </a:rPr>
              <a:t>A network protocol defines rules and conventions for communication between network devices.  </a:t>
            </a:r>
            <a:endParaRPr lang="en-US" dirty="0" smtClean="0">
              <a:latin typeface="Sylfaen" pitchFamily="18" charset="0"/>
            </a:endParaRPr>
          </a:p>
          <a:p>
            <a:pPr algn="just">
              <a:buFont typeface="Wingdings" pitchFamily="2" charset="2"/>
              <a:buChar char="q"/>
            </a:pPr>
            <a:r>
              <a:rPr lang="en-US" dirty="0" smtClean="0">
                <a:latin typeface="Sylfaen" pitchFamily="18" charset="0"/>
              </a:rPr>
              <a:t>Network </a:t>
            </a:r>
            <a:r>
              <a:rPr lang="en-US" dirty="0">
                <a:latin typeface="Sylfaen" pitchFamily="18" charset="0"/>
              </a:rPr>
              <a:t>protocols include mechanisms for devices to identify and make connections with each other, as well as formatting rules that specify how data is packaged into messages sent and received</a:t>
            </a:r>
            <a:r>
              <a:rPr lang="en-US" dirty="0" smtClean="0">
                <a:latin typeface="Sylfaen" pitchFamily="18" charset="0"/>
              </a:rPr>
              <a:t>.</a:t>
            </a:r>
          </a:p>
          <a:p>
            <a:pPr algn="just">
              <a:buFont typeface="Wingdings" pitchFamily="2" charset="2"/>
              <a:buChar char="q"/>
            </a:pPr>
            <a:r>
              <a:rPr lang="en-US" dirty="0" smtClean="0">
                <a:latin typeface="Sylfaen" pitchFamily="18" charset="0"/>
              </a:rPr>
              <a:t> </a:t>
            </a:r>
            <a:r>
              <a:rPr lang="en-US" dirty="0">
                <a:latin typeface="Sylfaen" pitchFamily="18" charset="0"/>
              </a:rPr>
              <a:t>Some protocols also </a:t>
            </a:r>
            <a:r>
              <a:rPr lang="en-US" dirty="0" smtClean="0">
                <a:latin typeface="Sylfaen" pitchFamily="18" charset="0"/>
              </a:rPr>
              <a:t>support message  ​</a:t>
            </a:r>
            <a:r>
              <a:rPr lang="en-US" dirty="0">
                <a:latin typeface="Sylfaen" pitchFamily="18" charset="0"/>
              </a:rPr>
              <a:t>acknowledgment and data compression designed for reliable and/or high-performance network communication.</a:t>
            </a:r>
          </a:p>
          <a:p>
            <a:pPr algn="just">
              <a:buFont typeface="Wingdings" pitchFamily="2" charset="2"/>
              <a:buChar char="q"/>
            </a:pPr>
            <a:endParaRPr lang="en-US" dirty="0" smtClean="0">
              <a:latin typeface="Sylfaen" pitchFamily="18" charset="0"/>
            </a:endParaRPr>
          </a:p>
          <a:p>
            <a:pPr algn="just"/>
            <a:endParaRPr lang="en-US" dirty="0">
              <a:latin typeface="Sylfaen" pitchFamily="18" charset="0"/>
            </a:endParaRPr>
          </a:p>
          <a:p>
            <a:pPr algn="just"/>
            <a:endParaRPr lang="en-US" dirty="0" smtClean="0">
              <a:latin typeface="Sylfaen" pitchFamily="18" charset="0"/>
            </a:endParaRPr>
          </a:p>
          <a:p>
            <a:pPr algn="just"/>
            <a:endParaRPr lang="en-US" dirty="0">
              <a:latin typeface="Sylfaen" pitchFamily="18" charset="0"/>
            </a:endParaRPr>
          </a:p>
          <a:p>
            <a:pPr algn="just"/>
            <a:endParaRPr lang="en-US"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a:t>
            </a:fld>
            <a:endParaRPr lang="en-US"/>
          </a:p>
        </p:txBody>
      </p:sp>
    </p:spTree>
    <p:extLst>
      <p:ext uri="{BB962C8B-B14F-4D97-AF65-F5344CB8AC3E}">
        <p14:creationId xmlns:p14="http://schemas.microsoft.com/office/powerpoint/2010/main" val="2574161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498080" cy="990600"/>
          </a:xfrm>
        </p:spPr>
        <p:txBody>
          <a:bodyPr>
            <a:normAutofit fontScale="90000"/>
          </a:bodyPr>
          <a:lstStyle/>
          <a:p>
            <a:r>
              <a:rPr lang="en-US" dirty="0" smtClean="0">
                <a:solidFill>
                  <a:srgbClr val="FF0000"/>
                </a:solidFill>
                <a:effectLst/>
                <a:latin typeface="Century" pitchFamily="18" charset="0"/>
              </a:rPr>
              <a:t>The process/Application layer</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09600" y="914400"/>
            <a:ext cx="7848600" cy="5562600"/>
          </a:xfrm>
        </p:spPr>
        <p:txBody>
          <a:bodyPr>
            <a:noAutofit/>
          </a:bodyPr>
          <a:lstStyle/>
          <a:p>
            <a:pPr algn="just">
              <a:buFont typeface="Wingdings" pitchFamily="2" charset="2"/>
              <a:buChar char="Ø"/>
            </a:pPr>
            <a:r>
              <a:rPr lang="en-US" sz="2200" i="1" dirty="0" smtClean="0">
                <a:solidFill>
                  <a:srgbClr val="002060"/>
                </a:solidFill>
                <a:latin typeface="Sylfaen" pitchFamily="18" charset="0"/>
              </a:rPr>
              <a:t>Telnet</a:t>
            </a:r>
            <a:r>
              <a:rPr lang="en-US" sz="2200" i="1" dirty="0" smtClean="0">
                <a:latin typeface="Sylfaen" pitchFamily="18" charset="0"/>
              </a:rPr>
              <a:t> </a:t>
            </a:r>
            <a:r>
              <a:rPr lang="en-US" sz="2200" i="1" dirty="0">
                <a:latin typeface="Sylfaen" pitchFamily="18" charset="0"/>
              </a:rPr>
              <a:t>- </a:t>
            </a:r>
            <a:r>
              <a:rPr lang="en-US" sz="2200" dirty="0">
                <a:latin typeface="Sylfaen" pitchFamily="18" charset="0"/>
              </a:rPr>
              <a:t>allows a user on a remote client </a:t>
            </a:r>
            <a:r>
              <a:rPr lang="en-US" sz="2200" dirty="0" smtClean="0">
                <a:latin typeface="Sylfaen" pitchFamily="18" charset="0"/>
              </a:rPr>
              <a:t>machine, called </a:t>
            </a:r>
            <a:r>
              <a:rPr lang="en-US" sz="2200" dirty="0">
                <a:latin typeface="Sylfaen" pitchFamily="18" charset="0"/>
              </a:rPr>
              <a:t>the Telnet client, to access the resources </a:t>
            </a:r>
            <a:r>
              <a:rPr lang="en-US" sz="2200" dirty="0" smtClean="0">
                <a:latin typeface="Sylfaen" pitchFamily="18" charset="0"/>
              </a:rPr>
              <a:t>of another </a:t>
            </a:r>
            <a:r>
              <a:rPr lang="en-US" sz="2200" dirty="0">
                <a:latin typeface="Sylfaen" pitchFamily="18" charset="0"/>
              </a:rPr>
              <a:t>machine, the Telnet server. </a:t>
            </a:r>
            <a:endParaRPr lang="en-US" sz="2200" dirty="0" smtClean="0">
              <a:latin typeface="Sylfaen" pitchFamily="18" charset="0"/>
            </a:endParaRPr>
          </a:p>
          <a:p>
            <a:pPr marL="82296" indent="0" algn="just">
              <a:buNone/>
            </a:pPr>
            <a:r>
              <a:rPr lang="en-US" sz="2200" dirty="0" smtClean="0">
                <a:latin typeface="Sylfaen" pitchFamily="18" charset="0"/>
              </a:rPr>
              <a:t>Telnet makes client </a:t>
            </a:r>
            <a:r>
              <a:rPr lang="en-US" sz="2200" dirty="0">
                <a:latin typeface="Sylfaen" pitchFamily="18" charset="0"/>
              </a:rPr>
              <a:t>machine appear as though it were a </a:t>
            </a:r>
            <a:r>
              <a:rPr lang="en-US" sz="2200" dirty="0" smtClean="0">
                <a:latin typeface="Sylfaen" pitchFamily="18" charset="0"/>
              </a:rPr>
              <a:t>terminal directly </a:t>
            </a:r>
            <a:r>
              <a:rPr lang="en-US" sz="2200" dirty="0">
                <a:latin typeface="Sylfaen" pitchFamily="18" charset="0"/>
              </a:rPr>
              <a:t>attached to the server.</a:t>
            </a:r>
          </a:p>
          <a:p>
            <a:pPr algn="just">
              <a:buFont typeface="Wingdings" pitchFamily="2" charset="2"/>
              <a:buChar char="Ø"/>
            </a:pPr>
            <a:r>
              <a:rPr lang="en-US" sz="2200" i="1" dirty="0" smtClean="0">
                <a:solidFill>
                  <a:srgbClr val="002060"/>
                </a:solidFill>
                <a:latin typeface="Sylfaen" pitchFamily="18" charset="0"/>
              </a:rPr>
              <a:t>File </a:t>
            </a:r>
            <a:r>
              <a:rPr lang="en-US" sz="2200" i="1" dirty="0">
                <a:solidFill>
                  <a:srgbClr val="002060"/>
                </a:solidFill>
                <a:latin typeface="Sylfaen" pitchFamily="18" charset="0"/>
              </a:rPr>
              <a:t>Transfer Protocol (FTP) </a:t>
            </a:r>
            <a:r>
              <a:rPr lang="en-US" sz="2200" i="1" dirty="0">
                <a:latin typeface="Sylfaen" pitchFamily="18" charset="0"/>
              </a:rPr>
              <a:t>- </a:t>
            </a:r>
            <a:r>
              <a:rPr lang="en-US" sz="2200" dirty="0">
                <a:latin typeface="Sylfaen" pitchFamily="18" charset="0"/>
              </a:rPr>
              <a:t>is the protocol </a:t>
            </a:r>
            <a:r>
              <a:rPr lang="en-US" sz="2200" dirty="0" smtClean="0">
                <a:latin typeface="Sylfaen" pitchFamily="18" charset="0"/>
              </a:rPr>
              <a:t>that actually </a:t>
            </a:r>
            <a:r>
              <a:rPr lang="en-US" sz="2200" dirty="0">
                <a:latin typeface="Sylfaen" pitchFamily="18" charset="0"/>
              </a:rPr>
              <a:t>lets us transfer files, and it can </a:t>
            </a:r>
            <a:r>
              <a:rPr lang="en-US" sz="2200" dirty="0" smtClean="0">
                <a:latin typeface="Sylfaen" pitchFamily="18" charset="0"/>
              </a:rPr>
              <a:t>accomplish this </a:t>
            </a:r>
            <a:r>
              <a:rPr lang="en-US" sz="2200" dirty="0">
                <a:latin typeface="Sylfaen" pitchFamily="18" charset="0"/>
              </a:rPr>
              <a:t>between any two machines using </a:t>
            </a:r>
            <a:r>
              <a:rPr lang="en-US" sz="2200" dirty="0" smtClean="0">
                <a:latin typeface="Sylfaen" pitchFamily="18" charset="0"/>
              </a:rPr>
              <a:t>it.</a:t>
            </a:r>
          </a:p>
          <a:p>
            <a:pPr lvl="1" algn="just">
              <a:buFont typeface="Wingdings" pitchFamily="2" charset="2"/>
              <a:buChar char="ü"/>
            </a:pPr>
            <a:r>
              <a:rPr lang="en-US" sz="2200" dirty="0" smtClean="0">
                <a:latin typeface="Sylfaen" pitchFamily="18" charset="0"/>
              </a:rPr>
              <a:t>Usually </a:t>
            </a:r>
            <a:r>
              <a:rPr lang="en-US" sz="2200" dirty="0">
                <a:latin typeface="Sylfaen" pitchFamily="18" charset="0"/>
              </a:rPr>
              <a:t>users are subjected to authentication</a:t>
            </a:r>
          </a:p>
          <a:p>
            <a:pPr algn="just">
              <a:buFont typeface="Wingdings" pitchFamily="2" charset="2"/>
              <a:buChar char="Ø"/>
            </a:pPr>
            <a:r>
              <a:rPr lang="en-US" sz="2200" dirty="0">
                <a:latin typeface="Sylfaen" pitchFamily="18" charset="0"/>
              </a:rPr>
              <a:t> </a:t>
            </a:r>
            <a:r>
              <a:rPr lang="en-US" sz="2200" i="1" dirty="0">
                <a:solidFill>
                  <a:srgbClr val="002060"/>
                </a:solidFill>
                <a:latin typeface="Sylfaen" pitchFamily="18" charset="0"/>
              </a:rPr>
              <a:t>Network File System (NFS) </a:t>
            </a:r>
            <a:r>
              <a:rPr lang="en-US" sz="2200" i="1" dirty="0">
                <a:latin typeface="Sylfaen" pitchFamily="18" charset="0"/>
              </a:rPr>
              <a:t>- </a:t>
            </a:r>
            <a:r>
              <a:rPr lang="en-US" sz="2200" dirty="0">
                <a:latin typeface="Sylfaen" pitchFamily="18" charset="0"/>
              </a:rPr>
              <a:t>a protocol </a:t>
            </a:r>
            <a:r>
              <a:rPr lang="en-US" sz="2200" dirty="0" smtClean="0">
                <a:latin typeface="Sylfaen" pitchFamily="18" charset="0"/>
              </a:rPr>
              <a:t>specializing in </a:t>
            </a:r>
            <a:r>
              <a:rPr lang="en-US" sz="2200" dirty="0">
                <a:latin typeface="Sylfaen" pitchFamily="18" charset="0"/>
              </a:rPr>
              <a:t>file </a:t>
            </a:r>
            <a:r>
              <a:rPr lang="en-US" sz="2200" dirty="0" smtClean="0">
                <a:latin typeface="Sylfaen" pitchFamily="18" charset="0"/>
              </a:rPr>
              <a:t>sharing </a:t>
            </a:r>
            <a:r>
              <a:rPr lang="en-US" sz="2200" dirty="0" smtClean="0">
                <a:solidFill>
                  <a:srgbClr val="FF0000"/>
                </a:solidFill>
                <a:latin typeface="Sylfaen" pitchFamily="18" charset="0"/>
              </a:rPr>
              <a:t>allowing two different types of file systems to interoperate</a:t>
            </a:r>
            <a:r>
              <a:rPr lang="en-US" sz="2200" dirty="0" smtClean="0">
                <a:latin typeface="Sylfaen" pitchFamily="18" charset="0"/>
              </a:rPr>
              <a:t>.</a:t>
            </a:r>
          </a:p>
          <a:p>
            <a:pPr algn="just">
              <a:buFont typeface="Wingdings" pitchFamily="2" charset="2"/>
              <a:buChar char="Ø"/>
            </a:pPr>
            <a:r>
              <a:rPr lang="en-US" sz="2200" i="1" dirty="0" smtClean="0">
                <a:solidFill>
                  <a:srgbClr val="002060"/>
                </a:solidFill>
                <a:latin typeface="Sylfaen" pitchFamily="18" charset="0"/>
              </a:rPr>
              <a:t>Simple </a:t>
            </a:r>
            <a:r>
              <a:rPr lang="en-US" sz="2200" i="1" dirty="0">
                <a:solidFill>
                  <a:srgbClr val="002060"/>
                </a:solidFill>
                <a:latin typeface="Sylfaen" pitchFamily="18" charset="0"/>
              </a:rPr>
              <a:t>Mail Transfer Protocol (SMTP</a:t>
            </a:r>
            <a:r>
              <a:rPr lang="en-US" sz="2200" i="1" dirty="0">
                <a:latin typeface="Sylfaen" pitchFamily="18" charset="0"/>
              </a:rPr>
              <a:t>) - </a:t>
            </a:r>
            <a:r>
              <a:rPr lang="en-US" sz="2200" dirty="0">
                <a:latin typeface="Sylfaen" pitchFamily="18" charset="0"/>
              </a:rPr>
              <a:t>uses </a:t>
            </a:r>
            <a:r>
              <a:rPr lang="en-US" sz="2200" dirty="0" smtClean="0">
                <a:latin typeface="Sylfaen" pitchFamily="18" charset="0"/>
              </a:rPr>
              <a:t>a spooled</a:t>
            </a:r>
            <a:r>
              <a:rPr lang="en-US" sz="2200" dirty="0">
                <a:latin typeface="Sylfaen" pitchFamily="18" charset="0"/>
              </a:rPr>
              <a:t>, or </a:t>
            </a:r>
            <a:r>
              <a:rPr lang="en-US" sz="2200" dirty="0" smtClean="0">
                <a:latin typeface="Sylfaen" pitchFamily="18" charset="0"/>
              </a:rPr>
              <a:t>queued method </a:t>
            </a:r>
            <a:r>
              <a:rPr lang="en-US" sz="2200" dirty="0">
                <a:latin typeface="Sylfaen" pitchFamily="18" charset="0"/>
              </a:rPr>
              <a:t>of mail delivery</a:t>
            </a:r>
            <a:r>
              <a:rPr lang="en-US" sz="2200" dirty="0" smtClean="0">
                <a:latin typeface="Sylfaen" pitchFamily="18" charset="0"/>
              </a:rPr>
              <a:t>. </a:t>
            </a:r>
          </a:p>
          <a:p>
            <a:pPr lvl="1" algn="just">
              <a:buFont typeface="Wingdings" pitchFamily="2" charset="2"/>
              <a:buChar char="ü"/>
            </a:pPr>
            <a:r>
              <a:rPr lang="en-US" sz="2400" dirty="0" smtClean="0">
                <a:latin typeface="Sylfaen" pitchFamily="18" charset="0"/>
              </a:rPr>
              <a:t>POP3 </a:t>
            </a:r>
            <a:r>
              <a:rPr lang="en-US" sz="2400" dirty="0">
                <a:latin typeface="Sylfaen" pitchFamily="18" charset="0"/>
              </a:rPr>
              <a:t>is used to receive mail.</a:t>
            </a:r>
          </a:p>
          <a:p>
            <a:pPr marL="82296" indent="0">
              <a:buNone/>
            </a:pPr>
            <a:r>
              <a:rPr lang="en-US" sz="2200" dirty="0">
                <a:latin typeface="Sylfaen" pitchFamily="18" charset="0"/>
              </a:rPr>
              <a:t> </a:t>
            </a:r>
            <a:endParaRPr lang="en-US" sz="22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20</a:t>
            </a:fld>
            <a:endParaRPr lang="en-US"/>
          </a:p>
        </p:txBody>
      </p:sp>
    </p:spTree>
    <p:extLst>
      <p:ext uri="{BB962C8B-B14F-4D97-AF65-F5344CB8AC3E}">
        <p14:creationId xmlns:p14="http://schemas.microsoft.com/office/powerpoint/2010/main" val="1740981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498080" cy="990600"/>
          </a:xfrm>
        </p:spPr>
        <p:txBody>
          <a:bodyPr>
            <a:normAutofit fontScale="90000"/>
          </a:bodyPr>
          <a:lstStyle/>
          <a:p>
            <a:r>
              <a:rPr lang="en-US" dirty="0">
                <a:solidFill>
                  <a:srgbClr val="FF0000"/>
                </a:solidFill>
                <a:effectLst/>
                <a:latin typeface="Century" pitchFamily="18" charset="0"/>
              </a:rPr>
              <a:t>The process/Application </a:t>
            </a:r>
            <a:r>
              <a:rPr lang="en-US" dirty="0" smtClean="0">
                <a:solidFill>
                  <a:srgbClr val="FF0000"/>
                </a:solidFill>
                <a:effectLst/>
                <a:latin typeface="Century" pitchFamily="18" charset="0"/>
              </a:rPr>
              <a:t>layer…</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762000" y="1143000"/>
            <a:ext cx="7924800" cy="5334000"/>
          </a:xfrm>
        </p:spPr>
        <p:txBody>
          <a:bodyPr>
            <a:normAutofit/>
          </a:bodyPr>
          <a:lstStyle/>
          <a:p>
            <a:pPr algn="just">
              <a:buFont typeface="Wingdings" pitchFamily="2" charset="2"/>
              <a:buChar char="Ø"/>
            </a:pPr>
            <a:r>
              <a:rPr lang="en-US" sz="2400" i="1" dirty="0">
                <a:solidFill>
                  <a:srgbClr val="00B0F0"/>
                </a:solidFill>
                <a:latin typeface="Sylfaen" pitchFamily="18" charset="0"/>
              </a:rPr>
              <a:t>Simple Network Management Protocol (SNMP</a:t>
            </a:r>
            <a:r>
              <a:rPr lang="en-US" sz="2400" i="1" dirty="0">
                <a:latin typeface="Sylfaen" pitchFamily="18" charset="0"/>
              </a:rPr>
              <a:t>) -</a:t>
            </a:r>
            <a:r>
              <a:rPr lang="en-US" sz="2400" dirty="0">
                <a:latin typeface="Sylfaen" pitchFamily="18" charset="0"/>
              </a:rPr>
              <a:t>collects and manipulates valuable network information. This protocol stands as a watchdog over  the network, quickly notifying managers of </a:t>
            </a:r>
            <a:r>
              <a:rPr lang="en-US" sz="2400" dirty="0" smtClean="0">
                <a:latin typeface="Sylfaen" pitchFamily="18" charset="0"/>
              </a:rPr>
              <a:t>any sudden </a:t>
            </a:r>
            <a:r>
              <a:rPr lang="en-US" sz="2400" dirty="0">
                <a:latin typeface="Sylfaen" pitchFamily="18" charset="0"/>
              </a:rPr>
              <a:t>turn of events</a:t>
            </a:r>
            <a:r>
              <a:rPr lang="en-US" sz="2400" dirty="0" smtClean="0">
                <a:latin typeface="Sylfaen" pitchFamily="18" charset="0"/>
              </a:rPr>
              <a:t>.</a:t>
            </a:r>
          </a:p>
          <a:p>
            <a:pPr>
              <a:buFont typeface="Wingdings" pitchFamily="2" charset="2"/>
              <a:buChar char="Ø"/>
            </a:pPr>
            <a:r>
              <a:rPr lang="en-US" sz="2400" i="1" dirty="0">
                <a:solidFill>
                  <a:srgbClr val="00B0F0"/>
                </a:solidFill>
                <a:latin typeface="Sylfaen" pitchFamily="18" charset="0"/>
              </a:rPr>
              <a:t>Domain Name Service (DNS) </a:t>
            </a:r>
            <a:r>
              <a:rPr lang="en-US" sz="2400" i="1" dirty="0" smtClean="0">
                <a:latin typeface="Sylfaen" pitchFamily="18" charset="0"/>
              </a:rPr>
              <a:t>– </a:t>
            </a:r>
            <a:r>
              <a:rPr lang="en-US" sz="2400" dirty="0" smtClean="0">
                <a:latin typeface="Sylfaen" pitchFamily="18" charset="0"/>
              </a:rPr>
              <a:t>resolves hostnames—specifically</a:t>
            </a:r>
            <a:r>
              <a:rPr lang="en-US" sz="2400" dirty="0">
                <a:latin typeface="Sylfaen" pitchFamily="18" charset="0"/>
              </a:rPr>
              <a:t>, Internet names, such </a:t>
            </a:r>
            <a:r>
              <a:rPr lang="en-US" sz="2400" dirty="0" smtClean="0">
                <a:latin typeface="Sylfaen" pitchFamily="18" charset="0"/>
              </a:rPr>
              <a:t>as www.wu.edu.et </a:t>
            </a:r>
            <a:r>
              <a:rPr lang="en-US" sz="2400" dirty="0">
                <a:latin typeface="Sylfaen" pitchFamily="18" charset="0"/>
              </a:rPr>
              <a:t>to the IP address </a:t>
            </a:r>
            <a:r>
              <a:rPr lang="en-US" sz="2400" dirty="0" smtClean="0">
                <a:latin typeface="Sylfaen" pitchFamily="18" charset="0"/>
              </a:rPr>
              <a:t>10.172.76.1</a:t>
            </a:r>
            <a:endParaRPr lang="en-US" sz="2400" dirty="0">
              <a:latin typeface="Sylfaen" pitchFamily="18" charset="0"/>
            </a:endParaRPr>
          </a:p>
          <a:p>
            <a:pPr>
              <a:buFont typeface="Wingdings" pitchFamily="2" charset="2"/>
              <a:buChar char="Ø"/>
            </a:pPr>
            <a:r>
              <a:rPr lang="en-US" sz="2400" dirty="0">
                <a:latin typeface="Sylfaen" pitchFamily="18" charset="0"/>
              </a:rPr>
              <a:t> </a:t>
            </a:r>
            <a:r>
              <a:rPr lang="en-US" sz="2400" i="1" dirty="0">
                <a:solidFill>
                  <a:srgbClr val="00B0F0"/>
                </a:solidFill>
                <a:latin typeface="Sylfaen" pitchFamily="18" charset="0"/>
              </a:rPr>
              <a:t>Dynamic Host Configuration Protocol (DHCP) </a:t>
            </a:r>
            <a:r>
              <a:rPr lang="en-US" sz="2400" i="1" dirty="0" smtClean="0">
                <a:latin typeface="Sylfaen" pitchFamily="18" charset="0"/>
              </a:rPr>
              <a:t>- </a:t>
            </a:r>
            <a:r>
              <a:rPr lang="en-US" sz="2400" dirty="0" smtClean="0">
                <a:latin typeface="Sylfaen" pitchFamily="18" charset="0"/>
              </a:rPr>
              <a:t>gives </a:t>
            </a:r>
            <a:r>
              <a:rPr lang="en-US" sz="2400" dirty="0">
                <a:latin typeface="Sylfaen" pitchFamily="18" charset="0"/>
              </a:rPr>
              <a:t>IP addresses to hosts. It allows </a:t>
            </a:r>
            <a:r>
              <a:rPr lang="en-US" sz="2400" dirty="0" smtClean="0">
                <a:latin typeface="Sylfaen" pitchFamily="18" charset="0"/>
              </a:rPr>
              <a:t>easier administration and works </a:t>
            </a:r>
            <a:r>
              <a:rPr lang="en-US" sz="2400" dirty="0">
                <a:latin typeface="Sylfaen" pitchFamily="18" charset="0"/>
              </a:rPr>
              <a:t>well in </a:t>
            </a:r>
            <a:r>
              <a:rPr lang="en-US" sz="2400" dirty="0" smtClean="0">
                <a:latin typeface="Sylfaen" pitchFamily="18" charset="0"/>
              </a:rPr>
              <a:t>small-to-even-very large network </a:t>
            </a:r>
            <a:r>
              <a:rPr lang="en-US" sz="2400" dirty="0">
                <a:latin typeface="Sylfaen" pitchFamily="18" charset="0"/>
              </a:rPr>
              <a:t>environments</a:t>
            </a:r>
            <a:endParaRPr lang="en-US" sz="2400" dirty="0">
              <a:latin typeface="Sylfaen" pitchFamily="18" charset="0"/>
              <a:cs typeface="Times New Roman" pitchFamily="18" charset="0"/>
            </a:endParaRPr>
          </a:p>
          <a:p>
            <a:pPr algn="just">
              <a:buFont typeface="Wingdings" pitchFamily="2" charset="2"/>
              <a:buChar char="q"/>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21</a:t>
            </a:fld>
            <a:endParaRPr lang="en-US"/>
          </a:p>
        </p:txBody>
      </p:sp>
    </p:spTree>
    <p:extLst>
      <p:ext uri="{BB962C8B-B14F-4D97-AF65-F5344CB8AC3E}">
        <p14:creationId xmlns:p14="http://schemas.microsoft.com/office/powerpoint/2010/main" val="11419070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119"/>
            <a:ext cx="7498080" cy="990600"/>
          </a:xfrm>
        </p:spPr>
        <p:txBody>
          <a:bodyPr>
            <a:normAutofit/>
          </a:bodyPr>
          <a:lstStyle/>
          <a:p>
            <a:r>
              <a:rPr lang="en-US" dirty="0" smtClean="0">
                <a:solidFill>
                  <a:srgbClr val="FF0000"/>
                </a:solidFill>
                <a:effectLst/>
                <a:latin typeface="Century" pitchFamily="18" charset="0"/>
              </a:rPr>
              <a:t>The Host-to-Host </a:t>
            </a:r>
            <a:r>
              <a:rPr lang="en-US" dirty="0">
                <a:solidFill>
                  <a:srgbClr val="FF0000"/>
                </a:solidFill>
                <a:effectLst/>
                <a:latin typeface="Century" pitchFamily="18" charset="0"/>
              </a:rPr>
              <a:t>L</a:t>
            </a:r>
            <a:r>
              <a:rPr lang="en-US" dirty="0" smtClean="0">
                <a:solidFill>
                  <a:srgbClr val="FF0000"/>
                </a:solidFill>
                <a:effectLst/>
                <a:latin typeface="Century" pitchFamily="18" charset="0"/>
              </a:rPr>
              <a:t>ayer</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762000" y="914400"/>
            <a:ext cx="7924800" cy="5562600"/>
          </a:xfrm>
        </p:spPr>
        <p:txBody>
          <a:bodyPr>
            <a:noAutofit/>
          </a:bodyPr>
          <a:lstStyle/>
          <a:p>
            <a:pPr algn="just">
              <a:buFont typeface="Wingdings" pitchFamily="2" charset="2"/>
              <a:buChar char="Ø"/>
            </a:pPr>
            <a:r>
              <a:rPr lang="en-US" sz="2400" i="1" dirty="0">
                <a:solidFill>
                  <a:srgbClr val="00B0F0"/>
                </a:solidFill>
                <a:latin typeface="Sylfaen" pitchFamily="18" charset="0"/>
              </a:rPr>
              <a:t>Transmission Control Protocol (TCP) </a:t>
            </a:r>
            <a:r>
              <a:rPr lang="en-US" sz="2400" dirty="0">
                <a:latin typeface="Sylfaen" pitchFamily="18" charset="0"/>
              </a:rPr>
              <a:t>- takes large blocks </a:t>
            </a:r>
            <a:r>
              <a:rPr lang="en-US" sz="2400" dirty="0" smtClean="0">
                <a:latin typeface="Sylfaen" pitchFamily="18" charset="0"/>
              </a:rPr>
              <a:t>of information </a:t>
            </a:r>
            <a:r>
              <a:rPr lang="en-US" sz="2400" dirty="0">
                <a:latin typeface="Sylfaen" pitchFamily="18" charset="0"/>
              </a:rPr>
              <a:t>from an application and breaks them into segments.</a:t>
            </a:r>
          </a:p>
          <a:p>
            <a:pPr lvl="1" algn="just">
              <a:buFont typeface="Wingdings" pitchFamily="2" charset="2"/>
              <a:buChar char="ü"/>
            </a:pPr>
            <a:r>
              <a:rPr lang="en-US" sz="2000" dirty="0">
                <a:latin typeface="Sylfaen" pitchFamily="18" charset="0"/>
              </a:rPr>
              <a:t>It numbers and sequences each segment so that </a:t>
            </a:r>
            <a:r>
              <a:rPr lang="en-US" sz="2000" dirty="0" smtClean="0">
                <a:latin typeface="Sylfaen" pitchFamily="18" charset="0"/>
              </a:rPr>
              <a:t>the destination’s </a:t>
            </a:r>
            <a:r>
              <a:rPr lang="en-US" sz="2000" dirty="0">
                <a:latin typeface="Sylfaen" pitchFamily="18" charset="0"/>
              </a:rPr>
              <a:t>TCP protocol can put the segments back into </a:t>
            </a:r>
            <a:r>
              <a:rPr lang="en-US" sz="2000" dirty="0" smtClean="0">
                <a:latin typeface="Sylfaen" pitchFamily="18" charset="0"/>
              </a:rPr>
              <a:t>the order </a:t>
            </a:r>
            <a:r>
              <a:rPr lang="en-US" sz="2000" dirty="0">
                <a:latin typeface="Sylfaen" pitchFamily="18" charset="0"/>
              </a:rPr>
              <a:t>the application intended.</a:t>
            </a:r>
          </a:p>
          <a:p>
            <a:pPr lvl="1" algn="just">
              <a:buFont typeface="Wingdings" pitchFamily="2" charset="2"/>
              <a:buChar char="ü"/>
            </a:pPr>
            <a:r>
              <a:rPr lang="en-US" sz="2000" dirty="0">
                <a:latin typeface="Sylfaen" pitchFamily="18" charset="0"/>
              </a:rPr>
              <a:t> Uses three way </a:t>
            </a:r>
            <a:r>
              <a:rPr lang="en-US" sz="2000" dirty="0" smtClean="0">
                <a:latin typeface="Sylfaen" pitchFamily="18" charset="0"/>
              </a:rPr>
              <a:t>handshaking and it is connection-oriented Protocol</a:t>
            </a:r>
          </a:p>
          <a:p>
            <a:pPr algn="just">
              <a:buFont typeface="Wingdings" pitchFamily="2" charset="2"/>
              <a:buChar char="Ø"/>
            </a:pPr>
            <a:r>
              <a:rPr lang="en-US" sz="2400" i="1" dirty="0">
                <a:solidFill>
                  <a:srgbClr val="00B0F0"/>
                </a:solidFill>
                <a:latin typeface="Sylfaen" pitchFamily="18" charset="0"/>
              </a:rPr>
              <a:t>User Datagram Protocol (UDP) </a:t>
            </a:r>
            <a:r>
              <a:rPr lang="en-US" sz="2400" dirty="0">
                <a:latin typeface="Sylfaen" pitchFamily="18" charset="0"/>
              </a:rPr>
              <a:t>- does not sequence </a:t>
            </a:r>
            <a:r>
              <a:rPr lang="en-US" sz="2400" dirty="0" smtClean="0">
                <a:latin typeface="Sylfaen" pitchFamily="18" charset="0"/>
              </a:rPr>
              <a:t>the segments </a:t>
            </a:r>
            <a:r>
              <a:rPr lang="en-US" sz="2400" dirty="0">
                <a:latin typeface="Sylfaen" pitchFamily="18" charset="0"/>
              </a:rPr>
              <a:t>and does not care in which order the segments </a:t>
            </a:r>
            <a:r>
              <a:rPr lang="en-US" sz="2400" dirty="0" smtClean="0">
                <a:latin typeface="Sylfaen" pitchFamily="18" charset="0"/>
              </a:rPr>
              <a:t>arrive at </a:t>
            </a:r>
            <a:r>
              <a:rPr lang="en-US" sz="2400" dirty="0">
                <a:latin typeface="Sylfaen" pitchFamily="18" charset="0"/>
              </a:rPr>
              <a:t>the destination. </a:t>
            </a:r>
            <a:endParaRPr lang="en-US" sz="2400" dirty="0" smtClean="0">
              <a:latin typeface="Sylfaen" pitchFamily="18" charset="0"/>
            </a:endParaRPr>
          </a:p>
          <a:p>
            <a:pPr lvl="1" algn="just">
              <a:buFont typeface="Wingdings" pitchFamily="2" charset="2"/>
              <a:buChar char="ü"/>
            </a:pPr>
            <a:r>
              <a:rPr lang="en-US" sz="1600" dirty="0" smtClean="0">
                <a:latin typeface="Sylfaen" pitchFamily="18" charset="0"/>
              </a:rPr>
              <a:t>But </a:t>
            </a:r>
            <a:r>
              <a:rPr lang="en-US" sz="1600" dirty="0">
                <a:latin typeface="Sylfaen" pitchFamily="18" charset="0"/>
              </a:rPr>
              <a:t>after that, UDP sends the segments </a:t>
            </a:r>
            <a:r>
              <a:rPr lang="en-US" sz="1600" dirty="0" smtClean="0">
                <a:latin typeface="Sylfaen" pitchFamily="18" charset="0"/>
              </a:rPr>
              <a:t>off and </a:t>
            </a:r>
            <a:r>
              <a:rPr lang="en-US" sz="1600" dirty="0">
                <a:latin typeface="Sylfaen" pitchFamily="18" charset="0"/>
              </a:rPr>
              <a:t>forgets about them. </a:t>
            </a:r>
            <a:endParaRPr lang="en-US" sz="1600" dirty="0" smtClean="0">
              <a:latin typeface="Sylfaen" pitchFamily="18" charset="0"/>
            </a:endParaRPr>
          </a:p>
          <a:p>
            <a:pPr lvl="1" algn="just">
              <a:buFont typeface="Wingdings" pitchFamily="2" charset="2"/>
              <a:buChar char="ü"/>
            </a:pPr>
            <a:r>
              <a:rPr lang="en-US" sz="1600" dirty="0" smtClean="0">
                <a:latin typeface="Sylfaen" pitchFamily="18" charset="0"/>
              </a:rPr>
              <a:t>It </a:t>
            </a:r>
            <a:r>
              <a:rPr lang="en-US" sz="1600" dirty="0">
                <a:latin typeface="Sylfaen" pitchFamily="18" charset="0"/>
              </a:rPr>
              <a:t>doesn’t follow through, check up </a:t>
            </a:r>
            <a:r>
              <a:rPr lang="en-US" sz="1600" dirty="0" smtClean="0">
                <a:latin typeface="Sylfaen" pitchFamily="18" charset="0"/>
              </a:rPr>
              <a:t>on them</a:t>
            </a:r>
            <a:r>
              <a:rPr lang="en-US" sz="1600" dirty="0">
                <a:latin typeface="Sylfaen" pitchFamily="18" charset="0"/>
              </a:rPr>
              <a:t>, or even allow for an acknowledgment of safe </a:t>
            </a:r>
            <a:r>
              <a:rPr lang="en-US" sz="1600" dirty="0" smtClean="0">
                <a:latin typeface="Sylfaen" pitchFamily="18" charset="0"/>
              </a:rPr>
              <a:t>arrival—complete </a:t>
            </a:r>
            <a:r>
              <a:rPr lang="en-US" sz="1600" dirty="0">
                <a:latin typeface="Sylfaen" pitchFamily="18" charset="0"/>
              </a:rPr>
              <a:t>abandonment</a:t>
            </a:r>
            <a:r>
              <a:rPr lang="en-US" sz="1600" dirty="0" smtClean="0">
                <a:latin typeface="Sylfaen" pitchFamily="18" charset="0"/>
              </a:rPr>
              <a:t>.</a:t>
            </a:r>
          </a:p>
          <a:p>
            <a:pPr lvl="1" algn="just">
              <a:buFont typeface="Wingdings" pitchFamily="2" charset="2"/>
              <a:buChar char="ü"/>
            </a:pPr>
            <a:r>
              <a:rPr lang="en-US" sz="1600" dirty="0" smtClean="0">
                <a:latin typeface="Sylfaen" pitchFamily="18" charset="0"/>
              </a:rPr>
              <a:t>It is connectionless Protocol</a:t>
            </a:r>
            <a:endParaRPr lang="en-US" sz="1600" dirty="0">
              <a:latin typeface="Sylfaen" pitchFamily="18" charset="0"/>
            </a:endParaRPr>
          </a:p>
          <a:p>
            <a:pPr lvl="1" algn="just">
              <a:buFont typeface="Wingdings" pitchFamily="2" charset="2"/>
              <a:buChar char="ü"/>
            </a:pPr>
            <a:r>
              <a:rPr lang="en-US" sz="1600" dirty="0">
                <a:latin typeface="Sylfaen" pitchFamily="18" charset="0"/>
              </a:rPr>
              <a:t> TCP for reliability and UDP for faster transfers</a:t>
            </a:r>
            <a:r>
              <a:rPr lang="en-US" sz="2000" dirty="0">
                <a:latin typeface="Sylfaen" pitchFamily="18" charset="0"/>
              </a:rPr>
              <a:t>.</a:t>
            </a:r>
            <a:endParaRPr lang="en-US" sz="20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22</a:t>
            </a:fld>
            <a:endParaRPr lang="en-US"/>
          </a:p>
        </p:txBody>
      </p:sp>
    </p:spTree>
    <p:extLst>
      <p:ext uri="{BB962C8B-B14F-4D97-AF65-F5344CB8AC3E}">
        <p14:creationId xmlns:p14="http://schemas.microsoft.com/office/powerpoint/2010/main" val="4066523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498080" cy="990600"/>
          </a:xfrm>
        </p:spPr>
        <p:txBody>
          <a:bodyPr>
            <a:normAutofit/>
          </a:bodyPr>
          <a:lstStyle/>
          <a:p>
            <a:r>
              <a:rPr lang="en-US" dirty="0" smtClean="0">
                <a:solidFill>
                  <a:srgbClr val="FF0000"/>
                </a:solidFill>
                <a:effectLst/>
                <a:latin typeface="Century" pitchFamily="18" charset="0"/>
              </a:rPr>
              <a:t>Port Numbers</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533400" y="914400"/>
            <a:ext cx="8153400" cy="5715000"/>
          </a:xfrm>
        </p:spPr>
        <p:txBody>
          <a:bodyPr>
            <a:normAutofit fontScale="85000" lnSpcReduction="20000"/>
          </a:bodyPr>
          <a:lstStyle/>
          <a:p>
            <a:pPr>
              <a:buFont typeface="Wingdings" pitchFamily="2" charset="2"/>
              <a:buChar char="Ø"/>
            </a:pPr>
            <a:r>
              <a:rPr lang="en-US" sz="2400" dirty="0">
                <a:latin typeface="Sylfaen" pitchFamily="18" charset="0"/>
              </a:rPr>
              <a:t>TCP and UDP must use </a:t>
            </a:r>
            <a:r>
              <a:rPr lang="en-US" sz="2400" i="1" dirty="0">
                <a:latin typeface="Sylfaen" pitchFamily="18" charset="0"/>
              </a:rPr>
              <a:t>port numbers </a:t>
            </a:r>
            <a:r>
              <a:rPr lang="en-US" sz="2400" dirty="0">
                <a:latin typeface="Sylfaen" pitchFamily="18" charset="0"/>
              </a:rPr>
              <a:t>to communicate with </a:t>
            </a:r>
            <a:r>
              <a:rPr lang="en-US" sz="2400" dirty="0" smtClean="0">
                <a:latin typeface="Sylfaen" pitchFamily="18" charset="0"/>
              </a:rPr>
              <a:t>the upper </a:t>
            </a:r>
            <a:r>
              <a:rPr lang="en-US" sz="2400" dirty="0">
                <a:latin typeface="Sylfaen" pitchFamily="18" charset="0"/>
              </a:rPr>
              <a:t>layers, because they’re what keeps track of </a:t>
            </a:r>
            <a:r>
              <a:rPr lang="en-US" sz="2400" dirty="0" smtClean="0">
                <a:latin typeface="Sylfaen" pitchFamily="18" charset="0"/>
              </a:rPr>
              <a:t>different conversations </a:t>
            </a:r>
            <a:r>
              <a:rPr lang="en-US" sz="2400" dirty="0">
                <a:latin typeface="Sylfaen" pitchFamily="18" charset="0"/>
              </a:rPr>
              <a:t>crossing the network simultaneously.</a:t>
            </a:r>
          </a:p>
          <a:p>
            <a:pPr>
              <a:buFont typeface="Wingdings" pitchFamily="2" charset="2"/>
              <a:buChar char="Ø"/>
            </a:pPr>
            <a:r>
              <a:rPr lang="en-US" sz="2400" dirty="0">
                <a:latin typeface="Sylfaen" pitchFamily="18" charset="0"/>
              </a:rPr>
              <a:t> These port numbers identify the source and </a:t>
            </a:r>
            <a:r>
              <a:rPr lang="en-US" sz="2400" dirty="0" smtClean="0">
                <a:latin typeface="Sylfaen" pitchFamily="18" charset="0"/>
              </a:rPr>
              <a:t>destination application </a:t>
            </a:r>
            <a:r>
              <a:rPr lang="en-US" sz="2400" dirty="0">
                <a:latin typeface="Sylfaen" pitchFamily="18" charset="0"/>
              </a:rPr>
              <a:t>or process in the TCP segment.</a:t>
            </a:r>
          </a:p>
          <a:p>
            <a:pPr>
              <a:buFont typeface="Wingdings" pitchFamily="2" charset="2"/>
              <a:buChar char="Ø"/>
            </a:pPr>
            <a:r>
              <a:rPr lang="en-US" sz="2400" dirty="0">
                <a:latin typeface="Sylfaen" pitchFamily="18" charset="0"/>
              </a:rPr>
              <a:t> There are </a:t>
            </a:r>
            <a:r>
              <a:rPr lang="en-US" sz="2400" dirty="0">
                <a:solidFill>
                  <a:srgbClr val="FF0000"/>
                </a:solidFill>
                <a:latin typeface="Sylfaen" pitchFamily="18" charset="0"/>
              </a:rPr>
              <a:t>2^16 = 65536 </a:t>
            </a:r>
            <a:r>
              <a:rPr lang="en-US" sz="2400" dirty="0">
                <a:latin typeface="Sylfaen" pitchFamily="18" charset="0"/>
              </a:rPr>
              <a:t>ports available.</a:t>
            </a:r>
          </a:p>
          <a:p>
            <a:pPr>
              <a:buFont typeface="Wingdings" pitchFamily="2" charset="2"/>
              <a:buChar char="Ø"/>
            </a:pPr>
            <a:r>
              <a:rPr lang="en-US" sz="2400" dirty="0">
                <a:latin typeface="Sylfaen" pitchFamily="18" charset="0"/>
              </a:rPr>
              <a:t> </a:t>
            </a:r>
            <a:r>
              <a:rPr lang="en-US" sz="2400" dirty="0">
                <a:solidFill>
                  <a:srgbClr val="FF0000"/>
                </a:solidFill>
                <a:latin typeface="Sylfaen" pitchFamily="18" charset="0"/>
              </a:rPr>
              <a:t>Well-known ports </a:t>
            </a:r>
            <a:r>
              <a:rPr lang="en-US" sz="2400" dirty="0">
                <a:latin typeface="Sylfaen" pitchFamily="18" charset="0"/>
              </a:rPr>
              <a:t>- The port numbers range from 0 to 1023.</a:t>
            </a:r>
          </a:p>
          <a:p>
            <a:pPr>
              <a:buFont typeface="Wingdings" pitchFamily="2" charset="2"/>
              <a:buChar char="Ø"/>
            </a:pPr>
            <a:r>
              <a:rPr lang="en-US" sz="2400" dirty="0">
                <a:latin typeface="Sylfaen" pitchFamily="18" charset="0"/>
              </a:rPr>
              <a:t> </a:t>
            </a:r>
            <a:r>
              <a:rPr lang="en-US" sz="2400" dirty="0">
                <a:solidFill>
                  <a:srgbClr val="FF0000"/>
                </a:solidFill>
                <a:latin typeface="Sylfaen" pitchFamily="18" charset="0"/>
              </a:rPr>
              <a:t>Registered ports </a:t>
            </a:r>
            <a:r>
              <a:rPr lang="en-US" sz="2400" dirty="0">
                <a:latin typeface="Sylfaen" pitchFamily="18" charset="0"/>
              </a:rPr>
              <a:t>- The port numbers range from 1024 to 49151.</a:t>
            </a:r>
          </a:p>
          <a:p>
            <a:pPr>
              <a:buFont typeface="Wingdings" pitchFamily="2" charset="2"/>
              <a:buChar char="Ø"/>
            </a:pPr>
            <a:r>
              <a:rPr lang="en-US" sz="2400" dirty="0">
                <a:latin typeface="Sylfaen" pitchFamily="18" charset="0"/>
              </a:rPr>
              <a:t>Registered ports are used by applications or services that need </a:t>
            </a:r>
            <a:r>
              <a:rPr lang="en-US" sz="2400" dirty="0" smtClean="0">
                <a:latin typeface="Sylfaen" pitchFamily="18" charset="0"/>
              </a:rPr>
              <a:t>to have </a:t>
            </a:r>
            <a:r>
              <a:rPr lang="en-US" sz="2400" dirty="0">
                <a:latin typeface="Sylfaen" pitchFamily="18" charset="0"/>
              </a:rPr>
              <a:t>consistent port assignments.</a:t>
            </a:r>
          </a:p>
          <a:p>
            <a:pPr>
              <a:buFont typeface="Wingdings" pitchFamily="2" charset="2"/>
              <a:buChar char="Ø"/>
            </a:pPr>
            <a:r>
              <a:rPr lang="en-US" sz="2400" dirty="0">
                <a:latin typeface="Sylfaen" pitchFamily="18" charset="0"/>
              </a:rPr>
              <a:t> </a:t>
            </a:r>
            <a:r>
              <a:rPr lang="en-US" sz="2400" dirty="0">
                <a:solidFill>
                  <a:srgbClr val="FF0000"/>
                </a:solidFill>
                <a:latin typeface="Sylfaen" pitchFamily="18" charset="0"/>
              </a:rPr>
              <a:t>Dynamic or private ports </a:t>
            </a:r>
            <a:r>
              <a:rPr lang="en-US" sz="2400" dirty="0">
                <a:latin typeface="Sylfaen" pitchFamily="18" charset="0"/>
              </a:rPr>
              <a:t>- The port numbers range from 49152 to</a:t>
            </a:r>
          </a:p>
          <a:p>
            <a:pPr marL="82296" indent="0">
              <a:buNone/>
            </a:pPr>
            <a:r>
              <a:rPr lang="en-US" sz="2400" dirty="0" smtClean="0">
                <a:latin typeface="Sylfaen" pitchFamily="18" charset="0"/>
              </a:rPr>
              <a:t> 65535</a:t>
            </a:r>
            <a:r>
              <a:rPr lang="en-US" sz="2400" dirty="0">
                <a:latin typeface="Sylfaen" pitchFamily="18" charset="0"/>
              </a:rPr>
              <a:t>. </a:t>
            </a:r>
            <a:endParaRPr lang="en-US" sz="2400" dirty="0" smtClean="0">
              <a:latin typeface="Sylfaen" pitchFamily="18" charset="0"/>
            </a:endParaRPr>
          </a:p>
          <a:p>
            <a:pPr>
              <a:buFont typeface="Wingdings" pitchFamily="2" charset="2"/>
              <a:buChar char="Ø"/>
            </a:pPr>
            <a:r>
              <a:rPr lang="en-US" sz="2400" dirty="0" smtClean="0">
                <a:latin typeface="Sylfaen" pitchFamily="18" charset="0"/>
              </a:rPr>
              <a:t>These </a:t>
            </a:r>
            <a:r>
              <a:rPr lang="en-US" sz="2400" dirty="0">
                <a:latin typeface="Sylfaen" pitchFamily="18" charset="0"/>
              </a:rPr>
              <a:t>ports are not assigned to any protocol or service </a:t>
            </a:r>
            <a:r>
              <a:rPr lang="en-US" sz="2400" dirty="0" smtClean="0">
                <a:latin typeface="Sylfaen" pitchFamily="18" charset="0"/>
              </a:rPr>
              <a:t>in particular </a:t>
            </a:r>
            <a:r>
              <a:rPr lang="en-US" sz="2400" dirty="0">
                <a:latin typeface="Sylfaen" pitchFamily="18" charset="0"/>
              </a:rPr>
              <a:t>and can be used for any service or application.</a:t>
            </a:r>
          </a:p>
          <a:p>
            <a:pPr>
              <a:buFont typeface="Wingdings" pitchFamily="2" charset="2"/>
              <a:buChar char="Ø"/>
            </a:pPr>
            <a:r>
              <a:rPr lang="en-US" sz="2400" dirty="0">
                <a:latin typeface="Sylfaen" pitchFamily="18" charset="0"/>
              </a:rPr>
              <a:t> If a port is closed/blocked, you cannot communicate with </a:t>
            </a:r>
            <a:r>
              <a:rPr lang="en-US" sz="2400" dirty="0" smtClean="0">
                <a:latin typeface="Sylfaen" pitchFamily="18" charset="0"/>
              </a:rPr>
              <a:t>the computer </a:t>
            </a:r>
            <a:r>
              <a:rPr lang="en-US" sz="2400" dirty="0">
                <a:latin typeface="Sylfaen" pitchFamily="18" charset="0"/>
              </a:rPr>
              <a:t>by the protocol using that port.</a:t>
            </a:r>
          </a:p>
          <a:p>
            <a:pPr>
              <a:buFont typeface="Wingdings" pitchFamily="2" charset="2"/>
              <a:buChar char="Ø"/>
            </a:pPr>
            <a:r>
              <a:rPr lang="en-US" sz="2400" dirty="0">
                <a:latin typeface="Sylfaen" pitchFamily="18" charset="0"/>
              </a:rPr>
              <a:t> </a:t>
            </a:r>
            <a:r>
              <a:rPr lang="en-US" sz="2400" dirty="0" err="1">
                <a:solidFill>
                  <a:srgbClr val="FF0000"/>
                </a:solidFill>
                <a:latin typeface="Sylfaen" pitchFamily="18" charset="0"/>
              </a:rPr>
              <a:t>Eg</a:t>
            </a:r>
            <a:r>
              <a:rPr lang="en-US" sz="2400" dirty="0">
                <a:solidFill>
                  <a:srgbClr val="FF0000"/>
                </a:solidFill>
                <a:latin typeface="Sylfaen" pitchFamily="18" charset="0"/>
              </a:rPr>
              <a:t>. I</a:t>
            </a:r>
            <a:r>
              <a:rPr lang="en-US" sz="2400" dirty="0">
                <a:latin typeface="Sylfaen" pitchFamily="18" charset="0"/>
              </a:rPr>
              <a:t>f port 25 is blocked you cannot send mail.</a:t>
            </a:r>
          </a:p>
          <a:p>
            <a:pPr>
              <a:buFont typeface="Wingdings" pitchFamily="2" charset="2"/>
              <a:buChar char="Ø"/>
            </a:pPr>
            <a:r>
              <a:rPr lang="en-US" sz="2400" dirty="0">
                <a:latin typeface="Sylfaen" pitchFamily="18" charset="0"/>
              </a:rPr>
              <a:t> Firewalls by default block all ports.</a:t>
            </a:r>
          </a:p>
          <a:p>
            <a:pPr>
              <a:buFont typeface="Wingdings" pitchFamily="2" charset="2"/>
              <a:buChar char="Ø"/>
            </a:pPr>
            <a:r>
              <a:rPr lang="en-US" sz="2400" dirty="0">
                <a:latin typeface="Sylfaen" pitchFamily="18" charset="0"/>
              </a:rPr>
              <a:t> You should know the port numbers of different protocols!!</a:t>
            </a: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23</a:t>
            </a:fld>
            <a:endParaRPr lang="en-US"/>
          </a:p>
        </p:txBody>
      </p:sp>
    </p:spTree>
    <p:extLst>
      <p:ext uri="{BB962C8B-B14F-4D97-AF65-F5344CB8AC3E}">
        <p14:creationId xmlns:p14="http://schemas.microsoft.com/office/powerpoint/2010/main" val="4832918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498080" cy="990600"/>
          </a:xfrm>
        </p:spPr>
        <p:txBody>
          <a:bodyPr>
            <a:normAutofit/>
          </a:bodyPr>
          <a:lstStyle/>
          <a:p>
            <a:r>
              <a:rPr lang="en-US" dirty="0">
                <a:solidFill>
                  <a:srgbClr val="FF0000"/>
                </a:solidFill>
                <a:effectLst/>
                <a:latin typeface="Century" pitchFamily="18" charset="0"/>
              </a:rPr>
              <a:t>Port </a:t>
            </a:r>
            <a:r>
              <a:rPr lang="en-US" dirty="0" smtClean="0">
                <a:solidFill>
                  <a:srgbClr val="FF0000"/>
                </a:solidFill>
                <a:effectLst/>
                <a:latin typeface="Century" pitchFamily="18" charset="0"/>
              </a:rPr>
              <a:t>Numbers…</a:t>
            </a:r>
            <a:endParaRPr lang="en-US" dirty="0">
              <a:solidFill>
                <a:srgbClr val="FF0000"/>
              </a:solidFill>
              <a:effectLst/>
              <a:latin typeface="Century" pitchFamily="18" charset="0"/>
            </a:endParaRPr>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66800" y="1447800"/>
            <a:ext cx="731520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65443D5E-E9D3-4D36-8129-09AFD79524BB}" type="slidenum">
              <a:rPr lang="en-US" smtClean="0"/>
              <a:t>24</a:t>
            </a:fld>
            <a:endParaRPr lang="en-US"/>
          </a:p>
        </p:txBody>
      </p:sp>
    </p:spTree>
    <p:extLst>
      <p:ext uri="{BB962C8B-B14F-4D97-AF65-F5344CB8AC3E}">
        <p14:creationId xmlns:p14="http://schemas.microsoft.com/office/powerpoint/2010/main" val="30706394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r>
              <a:rPr lang="en-US" dirty="0" smtClean="0">
                <a:solidFill>
                  <a:srgbClr val="FF0000"/>
                </a:solidFill>
                <a:effectLst/>
                <a:latin typeface="Century" pitchFamily="18" charset="0"/>
              </a:rPr>
              <a:t>The Internet Protocol</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a:buFont typeface="Wingdings" pitchFamily="2" charset="2"/>
              <a:buChar char="Ø"/>
            </a:pPr>
            <a:r>
              <a:rPr lang="en-US" sz="2000" i="1" dirty="0">
                <a:solidFill>
                  <a:srgbClr val="00B0F0"/>
                </a:solidFill>
                <a:latin typeface="Sylfaen" pitchFamily="18" charset="0"/>
              </a:rPr>
              <a:t>I</a:t>
            </a:r>
            <a:r>
              <a:rPr lang="en-US" sz="2000" i="1" dirty="0" smtClean="0">
                <a:solidFill>
                  <a:srgbClr val="00B0F0"/>
                </a:solidFill>
                <a:latin typeface="Sylfaen" pitchFamily="18" charset="0"/>
              </a:rPr>
              <a:t>nternet </a:t>
            </a:r>
            <a:r>
              <a:rPr lang="en-US" sz="2000" i="1" dirty="0">
                <a:solidFill>
                  <a:srgbClr val="00B0F0"/>
                </a:solidFill>
                <a:latin typeface="Sylfaen" pitchFamily="18" charset="0"/>
              </a:rPr>
              <a:t>Protocol (</a:t>
            </a:r>
            <a:r>
              <a:rPr lang="en-US" sz="2000" i="1" dirty="0" smtClean="0">
                <a:solidFill>
                  <a:srgbClr val="00B0F0"/>
                </a:solidFill>
                <a:latin typeface="Sylfaen" pitchFamily="18" charset="0"/>
              </a:rPr>
              <a:t>IP)</a:t>
            </a:r>
            <a:r>
              <a:rPr lang="en-US" sz="2000" i="1" dirty="0">
                <a:latin typeface="Sylfaen" pitchFamily="18" charset="0"/>
              </a:rPr>
              <a:t>-</a:t>
            </a:r>
            <a:r>
              <a:rPr lang="en-US" sz="2000" dirty="0" smtClean="0">
                <a:latin typeface="Sylfaen" pitchFamily="18" charset="0"/>
              </a:rPr>
              <a:t>essentially </a:t>
            </a:r>
            <a:r>
              <a:rPr lang="en-US" sz="2000" dirty="0">
                <a:latin typeface="Sylfaen" pitchFamily="18" charset="0"/>
              </a:rPr>
              <a:t>is the Internet layer.</a:t>
            </a:r>
          </a:p>
          <a:p>
            <a:pPr lvl="1">
              <a:buFont typeface="Wingdings" pitchFamily="2" charset="2"/>
              <a:buChar char="ü"/>
            </a:pPr>
            <a:r>
              <a:rPr lang="en-US" sz="2000" dirty="0">
                <a:latin typeface="Sylfaen" pitchFamily="18" charset="0"/>
              </a:rPr>
              <a:t>The other protocols found here merely exist to </a:t>
            </a:r>
            <a:r>
              <a:rPr lang="en-US" sz="2000" dirty="0" smtClean="0">
                <a:latin typeface="Sylfaen" pitchFamily="18" charset="0"/>
              </a:rPr>
              <a:t>support it</a:t>
            </a:r>
            <a:r>
              <a:rPr lang="en-US" sz="2000" dirty="0">
                <a:latin typeface="Sylfaen" pitchFamily="18" charset="0"/>
              </a:rPr>
              <a:t>.</a:t>
            </a:r>
          </a:p>
          <a:p>
            <a:pPr lvl="1">
              <a:buFont typeface="Wingdings" pitchFamily="2" charset="2"/>
              <a:buChar char="ü"/>
            </a:pPr>
            <a:r>
              <a:rPr lang="en-US" sz="2000" dirty="0">
                <a:latin typeface="Sylfaen" pitchFamily="18" charset="0"/>
              </a:rPr>
              <a:t> It can do this because all the machines on the network have </a:t>
            </a:r>
            <a:r>
              <a:rPr lang="en-US" sz="2000" dirty="0" smtClean="0">
                <a:latin typeface="Sylfaen" pitchFamily="18" charset="0"/>
              </a:rPr>
              <a:t>a software</a:t>
            </a:r>
            <a:r>
              <a:rPr lang="en-US" sz="2000" dirty="0">
                <a:latin typeface="Sylfaen" pitchFamily="18" charset="0"/>
              </a:rPr>
              <a:t>, or logical, address called an IP address</a:t>
            </a:r>
            <a:r>
              <a:rPr lang="en-US" sz="2000" dirty="0" smtClean="0">
                <a:latin typeface="Sylfaen" pitchFamily="18" charset="0"/>
              </a:rPr>
              <a:t>.</a:t>
            </a:r>
          </a:p>
          <a:p>
            <a:pPr>
              <a:lnSpc>
                <a:spcPct val="90000"/>
              </a:lnSpc>
              <a:tabLst>
                <a:tab pos="4114800" algn="l"/>
              </a:tabLst>
            </a:pPr>
            <a:r>
              <a:rPr lang="en-US" sz="2000" dirty="0">
                <a:latin typeface="Sylfaen" pitchFamily="18" charset="0"/>
              </a:rPr>
              <a:t>IP supports the following services:</a:t>
            </a:r>
          </a:p>
          <a:p>
            <a:pPr marL="1085850" lvl="2">
              <a:lnSpc>
                <a:spcPct val="90000"/>
              </a:lnSpc>
              <a:tabLst>
                <a:tab pos="4114800" algn="l"/>
              </a:tabLst>
            </a:pPr>
            <a:r>
              <a:rPr lang="en-US" sz="2000" dirty="0">
                <a:latin typeface="Sylfaen" pitchFamily="18" charset="0"/>
              </a:rPr>
              <a:t>one-to-one 	(</a:t>
            </a:r>
            <a:r>
              <a:rPr lang="en-US" sz="2000" dirty="0">
                <a:solidFill>
                  <a:srgbClr val="FF0000"/>
                </a:solidFill>
                <a:latin typeface="Sylfaen" pitchFamily="18" charset="0"/>
              </a:rPr>
              <a:t>unicast</a:t>
            </a:r>
            <a:r>
              <a:rPr lang="en-US" sz="2000" dirty="0">
                <a:latin typeface="Sylfaen" pitchFamily="18" charset="0"/>
              </a:rPr>
              <a:t>)</a:t>
            </a:r>
          </a:p>
          <a:p>
            <a:pPr marL="1085850" lvl="2">
              <a:lnSpc>
                <a:spcPct val="90000"/>
              </a:lnSpc>
              <a:tabLst>
                <a:tab pos="4114800" algn="l"/>
              </a:tabLst>
            </a:pPr>
            <a:r>
              <a:rPr lang="en-US" sz="2000" dirty="0">
                <a:latin typeface="Sylfaen" pitchFamily="18" charset="0"/>
              </a:rPr>
              <a:t>one-to-all 	(</a:t>
            </a:r>
            <a:r>
              <a:rPr lang="en-US" sz="2000" dirty="0">
                <a:solidFill>
                  <a:srgbClr val="FF0000"/>
                </a:solidFill>
                <a:latin typeface="Sylfaen" pitchFamily="18" charset="0"/>
              </a:rPr>
              <a:t>broadcast</a:t>
            </a:r>
            <a:r>
              <a:rPr lang="en-US" sz="2000" dirty="0">
                <a:latin typeface="Sylfaen" pitchFamily="18" charset="0"/>
              </a:rPr>
              <a:t>)</a:t>
            </a:r>
          </a:p>
          <a:p>
            <a:pPr marL="1085850" lvl="2">
              <a:lnSpc>
                <a:spcPct val="90000"/>
              </a:lnSpc>
              <a:tabLst>
                <a:tab pos="4114800" algn="l"/>
              </a:tabLst>
            </a:pPr>
            <a:r>
              <a:rPr lang="en-US" dirty="0">
                <a:latin typeface="Sylfaen" pitchFamily="18" charset="0"/>
              </a:rPr>
              <a:t>one-to-several	(</a:t>
            </a:r>
            <a:r>
              <a:rPr lang="en-US" dirty="0" smtClean="0">
                <a:solidFill>
                  <a:srgbClr val="FF0000"/>
                </a:solidFill>
                <a:latin typeface="Sylfaen" pitchFamily="18" charset="0"/>
              </a:rPr>
              <a:t>multicast</a:t>
            </a:r>
            <a:r>
              <a:rPr lang="en-US" dirty="0" smtClean="0">
                <a:latin typeface="Sylfaen" pitchFamily="18" charset="0"/>
              </a:rPr>
              <a:t>)</a:t>
            </a:r>
          </a:p>
          <a:p>
            <a:pPr marL="82296" indent="0">
              <a:lnSpc>
                <a:spcPct val="90000"/>
              </a:lnSpc>
              <a:buNone/>
              <a:tabLst>
                <a:tab pos="4114800" algn="l"/>
              </a:tabLst>
            </a:pPr>
            <a:endParaRPr lang="en-US" sz="2400" dirty="0" smtClean="0">
              <a:solidFill>
                <a:srgbClr val="FF00FF"/>
              </a:solidFill>
              <a:latin typeface="Sylfaen" pitchFamily="18" charset="0"/>
            </a:endParaRPr>
          </a:p>
          <a:p>
            <a:pPr marL="82296" indent="0">
              <a:lnSpc>
                <a:spcPct val="90000"/>
              </a:lnSpc>
              <a:buNone/>
              <a:tabLst>
                <a:tab pos="4114800" algn="l"/>
              </a:tabLst>
            </a:pPr>
            <a:endParaRPr lang="en-US" sz="2400" dirty="0" smtClean="0">
              <a:solidFill>
                <a:srgbClr val="FF00FF"/>
              </a:solidFill>
              <a:latin typeface="Sylfaen" pitchFamily="18" charset="0"/>
            </a:endParaRPr>
          </a:p>
          <a:p>
            <a:pPr marL="82296" indent="0">
              <a:lnSpc>
                <a:spcPct val="90000"/>
              </a:lnSpc>
              <a:buNone/>
              <a:tabLst>
                <a:tab pos="4114800" algn="l"/>
              </a:tabLst>
            </a:pPr>
            <a:endParaRPr lang="en-US" sz="2400" dirty="0">
              <a:solidFill>
                <a:srgbClr val="FF00FF"/>
              </a:solidFill>
              <a:latin typeface="Sylfaen" pitchFamily="18" charset="0"/>
            </a:endParaRPr>
          </a:p>
          <a:p>
            <a:pPr marL="82296" indent="0">
              <a:lnSpc>
                <a:spcPct val="90000"/>
              </a:lnSpc>
              <a:buNone/>
              <a:tabLst>
                <a:tab pos="4114800" algn="l"/>
              </a:tabLst>
            </a:pPr>
            <a:endParaRPr lang="en-US" sz="2400" dirty="0">
              <a:solidFill>
                <a:srgbClr val="FF00FF"/>
              </a:solidFill>
              <a:latin typeface="Sylfaen" pitchFamily="18" charset="0"/>
            </a:endParaRPr>
          </a:p>
          <a:p>
            <a:pPr>
              <a:lnSpc>
                <a:spcPct val="90000"/>
              </a:lnSpc>
              <a:tabLst>
                <a:tab pos="4114800" algn="l"/>
              </a:tabLst>
            </a:pPr>
            <a:r>
              <a:rPr lang="en-US" sz="1400" i="1" dirty="0">
                <a:solidFill>
                  <a:srgbClr val="FF0000"/>
                </a:solidFill>
                <a:latin typeface="Sylfaen" pitchFamily="18" charset="0"/>
              </a:rPr>
              <a:t>IP multicast also supports a many-to-many service. </a:t>
            </a:r>
          </a:p>
          <a:p>
            <a:pPr>
              <a:lnSpc>
                <a:spcPct val="90000"/>
              </a:lnSpc>
              <a:tabLst>
                <a:tab pos="4114800" algn="l"/>
              </a:tabLst>
            </a:pPr>
            <a:r>
              <a:rPr lang="en-US" sz="1400" i="1" dirty="0">
                <a:solidFill>
                  <a:srgbClr val="FF0000"/>
                </a:solidFill>
                <a:latin typeface="Sylfaen" pitchFamily="18" charset="0"/>
              </a:rPr>
              <a:t>IP multicast requires support of other protocols (</a:t>
            </a:r>
            <a:r>
              <a:rPr lang="en-US" sz="1400" i="1" dirty="0" smtClean="0">
                <a:solidFill>
                  <a:srgbClr val="FF0000"/>
                </a:solidFill>
                <a:latin typeface="Sylfaen" pitchFamily="18" charset="0"/>
              </a:rPr>
              <a:t>IGMP </a:t>
            </a:r>
            <a:r>
              <a:rPr lang="en-US" sz="1400" i="1" dirty="0" smtClean="0">
                <a:latin typeface="Sylfaen" pitchFamily="18" charset="0"/>
              </a:rPr>
              <a:t>(</a:t>
            </a:r>
            <a:r>
              <a:rPr lang="en-US" sz="1400" b="1" dirty="0">
                <a:latin typeface="Shonar Bangla" pitchFamily="34" charset="0"/>
                <a:cs typeface="Shonar Bangla" pitchFamily="34" charset="0"/>
              </a:rPr>
              <a:t>Internet Group Management </a:t>
            </a:r>
            <a:r>
              <a:rPr lang="en-US" sz="1400" b="1" dirty="0" smtClean="0">
                <a:latin typeface="Shonar Bangla" pitchFamily="34" charset="0"/>
                <a:cs typeface="Shonar Bangla" pitchFamily="34" charset="0"/>
              </a:rPr>
              <a:t>Protocol)</a:t>
            </a:r>
            <a:r>
              <a:rPr lang="en-US" sz="1400" i="1" dirty="0" smtClean="0">
                <a:solidFill>
                  <a:srgbClr val="FF0000"/>
                </a:solidFill>
                <a:latin typeface="Sylfaen" pitchFamily="18" charset="0"/>
              </a:rPr>
              <a:t>, </a:t>
            </a:r>
            <a:r>
              <a:rPr lang="en-US" sz="1400" i="1" dirty="0">
                <a:solidFill>
                  <a:srgbClr val="FF0000"/>
                </a:solidFill>
                <a:latin typeface="Sylfaen" pitchFamily="18" charset="0"/>
              </a:rPr>
              <a:t>multicast routing)</a:t>
            </a:r>
          </a:p>
          <a:p>
            <a:pPr lvl="1">
              <a:buFont typeface="Wingdings" pitchFamily="2" charset="2"/>
              <a:buChar char="ü"/>
            </a:pPr>
            <a:endParaRPr lang="en-US" sz="2400" dirty="0">
              <a:latin typeface="Sylfae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25</a:t>
            </a:fld>
            <a:endParaRPr lang="en-US"/>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8855" y="3962400"/>
            <a:ext cx="5657851"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1711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r>
              <a:rPr lang="en-US" dirty="0" smtClean="0">
                <a:solidFill>
                  <a:srgbClr val="FF0000"/>
                </a:solidFill>
                <a:effectLst/>
                <a:latin typeface="Century" pitchFamily="18" charset="0"/>
              </a:rPr>
              <a:t>The Internet Protocol</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85800" y="1143000"/>
            <a:ext cx="7924800" cy="5334000"/>
          </a:xfrm>
        </p:spPr>
        <p:txBody>
          <a:bodyPr>
            <a:normAutofit/>
          </a:bodyPr>
          <a:lstStyle/>
          <a:p>
            <a:pPr>
              <a:buFont typeface="Wingdings" pitchFamily="2" charset="2"/>
              <a:buChar char="Ø"/>
            </a:pPr>
            <a:r>
              <a:rPr lang="en-US" sz="2400" i="1" dirty="0">
                <a:solidFill>
                  <a:srgbClr val="00B0F0"/>
                </a:solidFill>
                <a:latin typeface="Sylfaen" pitchFamily="18" charset="0"/>
              </a:rPr>
              <a:t>Internet Control Message Protocol (ICMP)</a:t>
            </a:r>
            <a:r>
              <a:rPr lang="en-US" sz="2400" i="1" dirty="0">
                <a:latin typeface="Sylfaen" pitchFamily="18" charset="0"/>
              </a:rPr>
              <a:t>-</a:t>
            </a:r>
            <a:r>
              <a:rPr lang="en-US" sz="2400" dirty="0">
                <a:latin typeface="Sylfaen" pitchFamily="18" charset="0"/>
              </a:rPr>
              <a:t>works at the Network layer and is used by IP for many different services. </a:t>
            </a:r>
          </a:p>
          <a:p>
            <a:pPr lvl="1">
              <a:buFont typeface="Wingdings" pitchFamily="2" charset="2"/>
              <a:buChar char="ü"/>
            </a:pPr>
            <a:r>
              <a:rPr lang="en-US" sz="2400" dirty="0">
                <a:latin typeface="Sylfaen" pitchFamily="18" charset="0"/>
              </a:rPr>
              <a:t>ICMP is a management protocol and messaging service provider for </a:t>
            </a:r>
            <a:r>
              <a:rPr lang="en-US" sz="2400" dirty="0" smtClean="0">
                <a:latin typeface="Sylfaen" pitchFamily="18" charset="0"/>
              </a:rPr>
              <a:t>IP.</a:t>
            </a:r>
          </a:p>
          <a:p>
            <a:pPr marL="402336" lvl="1" indent="0">
              <a:buNone/>
            </a:pPr>
            <a:r>
              <a:rPr lang="en-US" sz="2400" dirty="0" smtClean="0">
                <a:latin typeface="Sylfaen" pitchFamily="18" charset="0"/>
              </a:rPr>
              <a:t>The </a:t>
            </a:r>
            <a:r>
              <a:rPr lang="en-US" sz="2400" dirty="0">
                <a:latin typeface="Sylfaen" pitchFamily="18" charset="0"/>
              </a:rPr>
              <a:t>following are some common events and messages that ICMP relates to</a:t>
            </a:r>
            <a:r>
              <a:rPr lang="en-US" sz="2400" dirty="0" smtClean="0">
                <a:latin typeface="Sylfaen" pitchFamily="18" charset="0"/>
              </a:rPr>
              <a:t>:</a:t>
            </a:r>
          </a:p>
          <a:p>
            <a:pPr lvl="1">
              <a:buFont typeface="Wingdings" pitchFamily="2" charset="2"/>
              <a:buChar char="ü"/>
            </a:pPr>
            <a:r>
              <a:rPr lang="en-US" sz="2400" b="1" dirty="0">
                <a:latin typeface="Sylfaen" pitchFamily="18" charset="0"/>
              </a:rPr>
              <a:t>Destination Unreachable :</a:t>
            </a:r>
            <a:r>
              <a:rPr lang="en-US" sz="2400" dirty="0">
                <a:latin typeface="Sylfaen" pitchFamily="18" charset="0"/>
              </a:rPr>
              <a:t>If a router can’t send an IP datagram any further, it uses ICMP to send a message back to the sender, advising it of the situation.</a:t>
            </a:r>
          </a:p>
          <a:p>
            <a:pPr lvl="1">
              <a:buFont typeface="Wingdings" pitchFamily="2" charset="2"/>
              <a:buChar char="ü"/>
            </a:pPr>
            <a:r>
              <a:rPr lang="en-US" sz="2400" dirty="0">
                <a:latin typeface="Sylfaen" pitchFamily="18" charset="0"/>
              </a:rPr>
              <a:t> </a:t>
            </a:r>
            <a:r>
              <a:rPr lang="en-US" sz="2400" b="1" dirty="0">
                <a:latin typeface="Sylfaen" pitchFamily="18" charset="0"/>
              </a:rPr>
              <a:t>Buffer Full :</a:t>
            </a:r>
            <a:r>
              <a:rPr lang="en-US" sz="2400" dirty="0">
                <a:latin typeface="Sylfaen" pitchFamily="18" charset="0"/>
              </a:rPr>
              <a:t>If a router’s memory buffer for receiving incoming datagrams is full, it will use ICMP to send out this message until the </a:t>
            </a:r>
            <a:r>
              <a:rPr lang="en-US" sz="2400" dirty="0" smtClean="0">
                <a:solidFill>
                  <a:srgbClr val="FF0000"/>
                </a:solidFill>
                <a:latin typeface="Sylfaen" pitchFamily="18" charset="0"/>
              </a:rPr>
              <a:t>congestion </a:t>
            </a:r>
            <a:r>
              <a:rPr lang="en-US" sz="2400" dirty="0" smtClean="0">
                <a:latin typeface="Sylfaen" pitchFamily="18" charset="0"/>
              </a:rPr>
              <a:t>abates.</a:t>
            </a:r>
            <a:endParaRPr lang="en-US" sz="2400" dirty="0">
              <a:latin typeface="Sylfaen" pitchFamily="18" charset="0"/>
            </a:endParaRPr>
          </a:p>
          <a:p>
            <a:pPr marL="402336" lvl="1" indent="0">
              <a:buNone/>
            </a:pPr>
            <a:endParaRPr lang="en-US" sz="2400" dirty="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26</a:t>
            </a:fld>
            <a:endParaRPr lang="en-US"/>
          </a:p>
        </p:txBody>
      </p:sp>
    </p:spTree>
    <p:extLst>
      <p:ext uri="{BB962C8B-B14F-4D97-AF65-F5344CB8AC3E}">
        <p14:creationId xmlns:p14="http://schemas.microsoft.com/office/powerpoint/2010/main" val="2618949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r>
              <a:rPr lang="en-US" dirty="0" err="1" smtClean="0">
                <a:solidFill>
                  <a:srgbClr val="FF0000"/>
                </a:solidFill>
                <a:effectLst/>
                <a:latin typeface="Century" pitchFamily="18" charset="0"/>
              </a:rPr>
              <a:t>Cont</a:t>
            </a:r>
            <a:r>
              <a:rPr lang="en-US" dirty="0" smtClean="0">
                <a:solidFill>
                  <a:srgbClr val="FF0000"/>
                </a:solidFill>
                <a:effectLst/>
                <a:latin typeface="Century" pitchFamily="18" charset="0"/>
              </a:rPr>
              <a:t>…</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lvl="1">
              <a:buFont typeface="Wingdings" pitchFamily="2" charset="2"/>
              <a:buChar char="ü"/>
            </a:pPr>
            <a:r>
              <a:rPr lang="en-US" sz="2400" b="1" dirty="0" smtClean="0">
                <a:latin typeface="Sylfaen" pitchFamily="18" charset="0"/>
              </a:rPr>
              <a:t>Hops: </a:t>
            </a:r>
            <a:r>
              <a:rPr lang="en-US" sz="2400" dirty="0">
                <a:latin typeface="Sylfaen" pitchFamily="18" charset="0"/>
              </a:rPr>
              <a:t>Each IP datagram is allotted a certain number </a:t>
            </a:r>
            <a:r>
              <a:rPr lang="en-US" sz="2400" dirty="0" smtClean="0">
                <a:latin typeface="Sylfaen" pitchFamily="18" charset="0"/>
              </a:rPr>
              <a:t>of routers</a:t>
            </a:r>
            <a:r>
              <a:rPr lang="en-US" sz="2400" dirty="0">
                <a:latin typeface="Sylfaen" pitchFamily="18" charset="0"/>
              </a:rPr>
              <a:t>, called hops, to pass through. If it reaches its limit </a:t>
            </a:r>
            <a:r>
              <a:rPr lang="en-US" sz="2400" dirty="0" smtClean="0">
                <a:latin typeface="Sylfaen" pitchFamily="18" charset="0"/>
              </a:rPr>
              <a:t>of hops </a:t>
            </a:r>
            <a:r>
              <a:rPr lang="en-US" sz="2400" dirty="0">
                <a:latin typeface="Sylfaen" pitchFamily="18" charset="0"/>
              </a:rPr>
              <a:t>before arriving at its destination, the last router </a:t>
            </a:r>
            <a:r>
              <a:rPr lang="en-US" sz="2400" dirty="0" smtClean="0">
                <a:latin typeface="Sylfaen" pitchFamily="18" charset="0"/>
              </a:rPr>
              <a:t>to receive </a:t>
            </a:r>
            <a:r>
              <a:rPr lang="en-US" sz="2400" dirty="0">
                <a:latin typeface="Sylfaen" pitchFamily="18" charset="0"/>
              </a:rPr>
              <a:t>that datagram deletes it. The executioner </a:t>
            </a:r>
            <a:r>
              <a:rPr lang="en-US" sz="2400" dirty="0" smtClean="0">
                <a:latin typeface="Sylfaen" pitchFamily="18" charset="0"/>
              </a:rPr>
              <a:t>router then </a:t>
            </a:r>
            <a:r>
              <a:rPr lang="en-US" sz="2400" dirty="0">
                <a:latin typeface="Sylfaen" pitchFamily="18" charset="0"/>
              </a:rPr>
              <a:t>uses ICMP to send an obituary message, </a:t>
            </a:r>
            <a:r>
              <a:rPr lang="en-US" sz="2400" dirty="0" smtClean="0">
                <a:latin typeface="Sylfaen" pitchFamily="18" charset="0"/>
              </a:rPr>
              <a:t>informing the </a:t>
            </a:r>
            <a:r>
              <a:rPr lang="en-US" sz="2400" dirty="0">
                <a:latin typeface="Sylfaen" pitchFamily="18" charset="0"/>
              </a:rPr>
              <a:t>sending machine of the demise of its datagram.</a:t>
            </a:r>
          </a:p>
          <a:p>
            <a:pPr lvl="1">
              <a:buFont typeface="Wingdings" pitchFamily="2" charset="2"/>
              <a:buChar char="ü"/>
            </a:pPr>
            <a:r>
              <a:rPr lang="en-US" sz="2400" dirty="0">
                <a:latin typeface="Sylfaen" pitchFamily="18" charset="0"/>
              </a:rPr>
              <a:t> </a:t>
            </a:r>
            <a:r>
              <a:rPr lang="en-US" sz="2400" b="1" dirty="0" smtClean="0">
                <a:latin typeface="Sylfaen" pitchFamily="18" charset="0"/>
              </a:rPr>
              <a:t>Ping:</a:t>
            </a:r>
            <a:r>
              <a:rPr lang="en-US" sz="2400" dirty="0" smtClean="0">
                <a:latin typeface="Sylfaen" pitchFamily="18" charset="0"/>
              </a:rPr>
              <a:t>(</a:t>
            </a:r>
            <a:r>
              <a:rPr lang="en-US" sz="2400" dirty="0">
                <a:latin typeface="Sylfaen" pitchFamily="18" charset="0"/>
              </a:rPr>
              <a:t>Packet Internet Groper) uses ICMP echo </a:t>
            </a:r>
            <a:r>
              <a:rPr lang="en-US" sz="2400" dirty="0" smtClean="0">
                <a:latin typeface="Sylfaen" pitchFamily="18" charset="0"/>
              </a:rPr>
              <a:t>messages to </a:t>
            </a:r>
            <a:r>
              <a:rPr lang="en-US" sz="2400" dirty="0">
                <a:latin typeface="Sylfaen" pitchFamily="18" charset="0"/>
              </a:rPr>
              <a:t>check the physical and logical connectivity of </a:t>
            </a:r>
            <a:r>
              <a:rPr lang="en-US" sz="2400" dirty="0" smtClean="0">
                <a:latin typeface="Sylfaen" pitchFamily="18" charset="0"/>
              </a:rPr>
              <a:t>machines on </a:t>
            </a:r>
            <a:r>
              <a:rPr lang="en-US" sz="2400" dirty="0">
                <a:latin typeface="Sylfaen" pitchFamily="18" charset="0"/>
              </a:rPr>
              <a:t>a network.</a:t>
            </a:r>
          </a:p>
          <a:p>
            <a:pPr lvl="1">
              <a:buFont typeface="Wingdings" pitchFamily="2" charset="2"/>
              <a:buChar char="ü"/>
            </a:pPr>
            <a:r>
              <a:rPr lang="en-US" sz="2400" dirty="0">
                <a:latin typeface="Sylfaen" pitchFamily="18" charset="0"/>
              </a:rPr>
              <a:t> </a:t>
            </a:r>
            <a:r>
              <a:rPr lang="en-US" sz="2400" b="1" dirty="0" err="1">
                <a:latin typeface="Sylfaen" pitchFamily="18" charset="0"/>
              </a:rPr>
              <a:t>Traceroute</a:t>
            </a:r>
            <a:r>
              <a:rPr lang="en-US" sz="2400" b="1" dirty="0">
                <a:latin typeface="Sylfaen" pitchFamily="18" charset="0"/>
              </a:rPr>
              <a:t> </a:t>
            </a:r>
            <a:r>
              <a:rPr lang="en-US" sz="2400" b="1" dirty="0" smtClean="0">
                <a:latin typeface="Sylfaen" pitchFamily="18" charset="0"/>
              </a:rPr>
              <a:t>:</a:t>
            </a:r>
            <a:r>
              <a:rPr lang="en-US" sz="2400" dirty="0" smtClean="0">
                <a:latin typeface="Sylfaen" pitchFamily="18" charset="0"/>
              </a:rPr>
              <a:t>Using </a:t>
            </a:r>
            <a:r>
              <a:rPr lang="en-US" sz="2400" dirty="0">
                <a:latin typeface="Sylfaen" pitchFamily="18" charset="0"/>
              </a:rPr>
              <a:t>ICMP timeouts, </a:t>
            </a:r>
            <a:r>
              <a:rPr lang="en-US" sz="2400" dirty="0" err="1" smtClean="0">
                <a:latin typeface="Sylfaen" pitchFamily="18" charset="0"/>
              </a:rPr>
              <a:t>Traceroute</a:t>
            </a:r>
            <a:r>
              <a:rPr lang="en-US" sz="2400" dirty="0" smtClean="0">
                <a:latin typeface="Sylfaen" pitchFamily="18" charset="0"/>
              </a:rPr>
              <a:t> </a:t>
            </a:r>
            <a:r>
              <a:rPr lang="en-US" sz="2400" dirty="0">
                <a:latin typeface="Sylfaen" pitchFamily="18" charset="0"/>
              </a:rPr>
              <a:t>is used </a:t>
            </a:r>
            <a:r>
              <a:rPr lang="en-US" sz="2400" dirty="0" smtClean="0">
                <a:latin typeface="Sylfaen" pitchFamily="18" charset="0"/>
              </a:rPr>
              <a:t>to discover </a:t>
            </a:r>
            <a:r>
              <a:rPr lang="en-US" sz="2400" dirty="0">
                <a:latin typeface="Sylfaen" pitchFamily="18" charset="0"/>
              </a:rPr>
              <a:t>the path a packet takes as it traverses </a:t>
            </a:r>
            <a:r>
              <a:rPr lang="en-US" sz="2400" dirty="0" smtClean="0">
                <a:latin typeface="Sylfaen" pitchFamily="18" charset="0"/>
              </a:rPr>
              <a:t>an internetwork</a:t>
            </a:r>
            <a:r>
              <a:rPr lang="en-US" sz="2400" dirty="0">
                <a:latin typeface="Sylfaen" pitchFamily="18" charset="0"/>
              </a:rPr>
              <a:t>.</a:t>
            </a: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27</a:t>
            </a:fld>
            <a:endParaRPr lang="en-US"/>
          </a:p>
        </p:txBody>
      </p:sp>
    </p:spTree>
    <p:extLst>
      <p:ext uri="{BB962C8B-B14F-4D97-AF65-F5344CB8AC3E}">
        <p14:creationId xmlns:p14="http://schemas.microsoft.com/office/powerpoint/2010/main" val="38523819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498080" cy="990600"/>
          </a:xfrm>
        </p:spPr>
        <p:txBody>
          <a:bodyPr>
            <a:normAutofit/>
          </a:bodyPr>
          <a:lstStyle/>
          <a:p>
            <a:r>
              <a:rPr lang="en-US" dirty="0" err="1" smtClean="0">
                <a:solidFill>
                  <a:srgbClr val="FF0000"/>
                </a:solidFill>
                <a:effectLst/>
                <a:latin typeface="Century" pitchFamily="18" charset="0"/>
              </a:rPr>
              <a:t>Cont</a:t>
            </a:r>
            <a:r>
              <a:rPr lang="en-US" dirty="0" smtClean="0">
                <a:solidFill>
                  <a:srgbClr val="FF0000"/>
                </a:solidFill>
                <a:effectLst/>
                <a:latin typeface="Century" pitchFamily="18" charset="0"/>
              </a:rPr>
              <a:t>…</a:t>
            </a:r>
            <a:endParaRPr lang="en-US" dirty="0">
              <a:solidFill>
                <a:srgbClr val="FF0000"/>
              </a:solidFill>
              <a:effectLst/>
              <a:latin typeface="Century" pitchFamily="18" charset="0"/>
            </a:endParaRPr>
          </a:p>
        </p:txBody>
      </p:sp>
      <p:sp>
        <p:nvSpPr>
          <p:cNvPr id="3" name="Content Placeholder 2"/>
          <p:cNvSpPr>
            <a:spLocks noGrp="1"/>
          </p:cNvSpPr>
          <p:nvPr>
            <p:ph idx="1"/>
          </p:nvPr>
        </p:nvSpPr>
        <p:spPr>
          <a:xfrm>
            <a:off x="685800" y="1066800"/>
            <a:ext cx="7924800" cy="5334000"/>
          </a:xfrm>
        </p:spPr>
        <p:txBody>
          <a:bodyPr>
            <a:normAutofit/>
          </a:bodyPr>
          <a:lstStyle/>
          <a:p>
            <a:pPr>
              <a:buFont typeface="Wingdings" pitchFamily="2" charset="2"/>
              <a:buChar char="Ø"/>
            </a:pPr>
            <a:r>
              <a:rPr lang="en-US" sz="2400" b="1" i="1" dirty="0">
                <a:solidFill>
                  <a:srgbClr val="00B0F0"/>
                </a:solidFill>
                <a:latin typeface="Sylfaen" pitchFamily="18" charset="0"/>
              </a:rPr>
              <a:t>Address Resolution Protocol (ARP</a:t>
            </a:r>
            <a:r>
              <a:rPr lang="en-US" sz="2400" b="1" i="1" dirty="0" smtClean="0">
                <a:solidFill>
                  <a:srgbClr val="00B0F0"/>
                </a:solidFill>
                <a:latin typeface="Sylfaen" pitchFamily="18" charset="0"/>
              </a:rPr>
              <a:t>) </a:t>
            </a:r>
            <a:r>
              <a:rPr lang="en-US" sz="2400" i="1" dirty="0" smtClean="0">
                <a:latin typeface="Sylfaen" pitchFamily="18" charset="0"/>
              </a:rPr>
              <a:t>-</a:t>
            </a:r>
            <a:r>
              <a:rPr lang="en-US" sz="2400" dirty="0" smtClean="0">
                <a:latin typeface="Sylfaen" pitchFamily="18" charset="0"/>
              </a:rPr>
              <a:t>finds the hardware </a:t>
            </a:r>
            <a:r>
              <a:rPr lang="en-US" sz="2400" dirty="0">
                <a:latin typeface="Sylfaen" pitchFamily="18" charset="0"/>
              </a:rPr>
              <a:t>address of a host from a known </a:t>
            </a:r>
            <a:r>
              <a:rPr lang="en-US" sz="2400" dirty="0" smtClean="0">
                <a:latin typeface="Sylfaen" pitchFamily="18" charset="0"/>
              </a:rPr>
              <a:t>IP address. </a:t>
            </a:r>
          </a:p>
          <a:p>
            <a:pPr marL="82296" indent="0">
              <a:buNone/>
            </a:pPr>
            <a:r>
              <a:rPr lang="en-US" sz="2400" dirty="0">
                <a:latin typeface="Sylfaen" pitchFamily="18" charset="0"/>
              </a:rPr>
              <a:t> </a:t>
            </a:r>
            <a:r>
              <a:rPr lang="en-US" sz="2400" dirty="0" smtClean="0">
                <a:latin typeface="Sylfaen" pitchFamily="18" charset="0"/>
              </a:rPr>
              <a:t>ARP </a:t>
            </a:r>
            <a:r>
              <a:rPr lang="en-US" sz="2400" dirty="0">
                <a:latin typeface="Sylfaen" pitchFamily="18" charset="0"/>
              </a:rPr>
              <a:t>interrogates the local network by sending out </a:t>
            </a:r>
            <a:r>
              <a:rPr lang="en-US" sz="2400" dirty="0" smtClean="0">
                <a:latin typeface="Sylfaen" pitchFamily="18" charset="0"/>
              </a:rPr>
              <a:t>a broadcast </a:t>
            </a:r>
            <a:r>
              <a:rPr lang="en-US" sz="2400" dirty="0">
                <a:latin typeface="Sylfaen" pitchFamily="18" charset="0"/>
              </a:rPr>
              <a:t>asking the machine with the specified IP </a:t>
            </a:r>
            <a:r>
              <a:rPr lang="en-US" sz="2400" dirty="0" smtClean="0">
                <a:latin typeface="Sylfaen" pitchFamily="18" charset="0"/>
              </a:rPr>
              <a:t>address to </a:t>
            </a:r>
            <a:r>
              <a:rPr lang="en-US" sz="2400" dirty="0">
                <a:latin typeface="Sylfaen" pitchFamily="18" charset="0"/>
              </a:rPr>
              <a:t>reply with its hardware address.</a:t>
            </a:r>
          </a:p>
          <a:p>
            <a:pPr>
              <a:buFont typeface="Wingdings" pitchFamily="2" charset="2"/>
              <a:buChar char="Ø"/>
            </a:pPr>
            <a:r>
              <a:rPr lang="en-US" sz="2400" dirty="0">
                <a:latin typeface="Sylfaen" pitchFamily="18" charset="0"/>
              </a:rPr>
              <a:t> </a:t>
            </a:r>
            <a:r>
              <a:rPr lang="en-US" sz="2400" i="1" dirty="0">
                <a:solidFill>
                  <a:srgbClr val="00B0F0"/>
                </a:solidFill>
                <a:latin typeface="Sylfaen" pitchFamily="18" charset="0"/>
              </a:rPr>
              <a:t>Reverse Address Resolution Protocol (</a:t>
            </a:r>
            <a:r>
              <a:rPr lang="en-US" sz="2400" i="1" dirty="0" smtClean="0">
                <a:solidFill>
                  <a:srgbClr val="00B0F0"/>
                </a:solidFill>
                <a:latin typeface="Sylfaen" pitchFamily="18" charset="0"/>
              </a:rPr>
              <a:t>RARP</a:t>
            </a:r>
            <a:r>
              <a:rPr lang="en-US" sz="2400" i="1" dirty="0">
                <a:solidFill>
                  <a:srgbClr val="00B0F0"/>
                </a:solidFill>
                <a:latin typeface="Sylfaen" pitchFamily="18" charset="0"/>
              </a:rPr>
              <a:t>)</a:t>
            </a:r>
            <a:r>
              <a:rPr lang="en-US" sz="2400" i="1" dirty="0" smtClean="0">
                <a:latin typeface="Sylfaen" pitchFamily="18" charset="0"/>
              </a:rPr>
              <a:t>-</a:t>
            </a:r>
            <a:r>
              <a:rPr lang="en-US" sz="2400" dirty="0" smtClean="0">
                <a:latin typeface="Sylfaen" pitchFamily="18" charset="0"/>
              </a:rPr>
              <a:t>discovers </a:t>
            </a:r>
            <a:r>
              <a:rPr lang="en-US" sz="2400" dirty="0">
                <a:latin typeface="Sylfaen" pitchFamily="18" charset="0"/>
              </a:rPr>
              <a:t>the identity of the IP address for </a:t>
            </a:r>
            <a:r>
              <a:rPr lang="en-US" sz="2400" dirty="0" smtClean="0">
                <a:latin typeface="Sylfaen" pitchFamily="18" charset="0"/>
              </a:rPr>
              <a:t>diskless machines </a:t>
            </a:r>
            <a:r>
              <a:rPr lang="en-US" sz="2400" dirty="0">
                <a:latin typeface="Sylfaen" pitchFamily="18" charset="0"/>
              </a:rPr>
              <a:t>by sending out a packet that includes </a:t>
            </a:r>
            <a:r>
              <a:rPr lang="en-US" sz="2400" dirty="0" smtClean="0">
                <a:latin typeface="Sylfaen" pitchFamily="18" charset="0"/>
              </a:rPr>
              <a:t>its MAC </a:t>
            </a:r>
            <a:r>
              <a:rPr lang="en-US" sz="2400" dirty="0">
                <a:latin typeface="Sylfaen" pitchFamily="18" charset="0"/>
              </a:rPr>
              <a:t>address and a request for the IP </a:t>
            </a:r>
            <a:r>
              <a:rPr lang="en-US" sz="2400" dirty="0" smtClean="0">
                <a:latin typeface="Sylfaen" pitchFamily="18" charset="0"/>
              </a:rPr>
              <a:t>address assigned </a:t>
            </a:r>
            <a:r>
              <a:rPr lang="en-US" sz="2400" dirty="0">
                <a:latin typeface="Sylfaen" pitchFamily="18" charset="0"/>
              </a:rPr>
              <a:t>to that MAC address.</a:t>
            </a:r>
          </a:p>
          <a:p>
            <a:pPr>
              <a:buFont typeface="Wingdings" pitchFamily="2" charset="2"/>
              <a:buChar char="ü"/>
            </a:pPr>
            <a:r>
              <a:rPr lang="en-US" sz="2400" dirty="0">
                <a:latin typeface="Sylfaen" pitchFamily="18" charset="0"/>
              </a:rPr>
              <a:t> A designated machine, called a </a:t>
            </a:r>
            <a:r>
              <a:rPr lang="en-US" sz="2400" i="1" dirty="0">
                <a:latin typeface="Sylfaen" pitchFamily="18" charset="0"/>
              </a:rPr>
              <a:t>RARP server</a:t>
            </a:r>
            <a:r>
              <a:rPr lang="en-US" sz="2400" dirty="0">
                <a:latin typeface="Sylfaen" pitchFamily="18" charset="0"/>
              </a:rPr>
              <a:t>, </a:t>
            </a:r>
            <a:r>
              <a:rPr lang="en-US" sz="2400" dirty="0" smtClean="0">
                <a:latin typeface="Sylfaen" pitchFamily="18" charset="0"/>
              </a:rPr>
              <a:t>responds with the answer, and the identity crisis is over.</a:t>
            </a: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28</a:t>
            </a:fld>
            <a:endParaRPr lang="en-US"/>
          </a:p>
        </p:txBody>
      </p:sp>
    </p:spTree>
    <p:extLst>
      <p:ext uri="{BB962C8B-B14F-4D97-AF65-F5344CB8AC3E}">
        <p14:creationId xmlns:p14="http://schemas.microsoft.com/office/powerpoint/2010/main" val="23586788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r>
              <a:rPr lang="en-US" b="1" dirty="0" smtClean="0">
                <a:solidFill>
                  <a:srgbClr val="002060"/>
                </a:solidFill>
                <a:effectLst/>
                <a:latin typeface="Sylfaen" pitchFamily="18" charset="0"/>
              </a:rPr>
              <a:t>4.5 The </a:t>
            </a:r>
            <a:r>
              <a:rPr lang="en-US" b="1" dirty="0">
                <a:solidFill>
                  <a:srgbClr val="002060"/>
                </a:solidFill>
                <a:effectLst/>
                <a:latin typeface="Sylfaen" pitchFamily="18" charset="0"/>
              </a:rPr>
              <a:t>OSI Reference Model</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rmAutofit lnSpcReduction="10000"/>
          </a:bodyPr>
          <a:lstStyle/>
          <a:p>
            <a:pPr algn="just">
              <a:buFont typeface="Wingdings" pitchFamily="2" charset="2"/>
              <a:buChar char="q"/>
            </a:pPr>
            <a:r>
              <a:rPr lang="en-US" sz="2400" dirty="0">
                <a:latin typeface="Sylfaen" pitchFamily="18" charset="0"/>
              </a:rPr>
              <a:t>The OSI model presents a layered approach to </a:t>
            </a:r>
            <a:r>
              <a:rPr lang="en-US" sz="2400" dirty="0" smtClean="0">
                <a:latin typeface="Sylfaen" pitchFamily="18" charset="0"/>
              </a:rPr>
              <a:t>networking.</a:t>
            </a:r>
          </a:p>
          <a:p>
            <a:pPr algn="just">
              <a:buFont typeface="Wingdings" pitchFamily="2" charset="2"/>
              <a:buChar char="q"/>
            </a:pPr>
            <a:r>
              <a:rPr lang="en-US" sz="2400" dirty="0" smtClean="0">
                <a:latin typeface="Sylfaen" pitchFamily="18" charset="0"/>
              </a:rPr>
              <a:t>Each </a:t>
            </a:r>
            <a:r>
              <a:rPr lang="en-US" sz="2400" dirty="0">
                <a:latin typeface="Sylfaen" pitchFamily="18" charset="0"/>
              </a:rPr>
              <a:t>layer </a:t>
            </a:r>
            <a:r>
              <a:rPr lang="en-US" sz="2400" dirty="0" smtClean="0">
                <a:latin typeface="Sylfaen" pitchFamily="18" charset="0"/>
              </a:rPr>
              <a:t>of the </a:t>
            </a:r>
            <a:r>
              <a:rPr lang="en-US" sz="2400" dirty="0">
                <a:latin typeface="Sylfaen" pitchFamily="18" charset="0"/>
              </a:rPr>
              <a:t>model handles a different portion of the communications </a:t>
            </a:r>
            <a:r>
              <a:rPr lang="en-US" sz="2400" dirty="0" smtClean="0">
                <a:latin typeface="Sylfaen" pitchFamily="18" charset="0"/>
              </a:rPr>
              <a:t>process.</a:t>
            </a:r>
          </a:p>
          <a:p>
            <a:pPr algn="just">
              <a:buFont typeface="Wingdings" pitchFamily="2" charset="2"/>
              <a:buChar char="q"/>
            </a:pPr>
            <a:r>
              <a:rPr lang="en-US" sz="2400" dirty="0" smtClean="0">
                <a:latin typeface="Sylfaen" pitchFamily="18" charset="0"/>
              </a:rPr>
              <a:t>By separating </a:t>
            </a:r>
            <a:r>
              <a:rPr lang="en-US" sz="2400" dirty="0">
                <a:latin typeface="Sylfaen" pitchFamily="18" charset="0"/>
              </a:rPr>
              <a:t>such communications into layers, the OSI model simplified </a:t>
            </a:r>
            <a:r>
              <a:rPr lang="en-US" sz="2400" dirty="0" smtClean="0">
                <a:latin typeface="Sylfaen" pitchFamily="18" charset="0"/>
              </a:rPr>
              <a:t>how </a:t>
            </a:r>
            <a:r>
              <a:rPr lang="en-US" sz="2400" dirty="0" smtClean="0">
                <a:solidFill>
                  <a:srgbClr val="FF0000"/>
                </a:solidFill>
                <a:latin typeface="Sylfaen" pitchFamily="18" charset="0"/>
              </a:rPr>
              <a:t>network </a:t>
            </a:r>
            <a:r>
              <a:rPr lang="en-US" sz="2400" dirty="0">
                <a:solidFill>
                  <a:srgbClr val="FF0000"/>
                </a:solidFill>
                <a:latin typeface="Sylfaen" pitchFamily="18" charset="0"/>
              </a:rPr>
              <a:t>hardware and software work together</a:t>
            </a:r>
            <a:r>
              <a:rPr lang="en-US" sz="2400" dirty="0">
                <a:latin typeface="Sylfaen" pitchFamily="18" charset="0"/>
              </a:rPr>
              <a:t>, as well as eased </a:t>
            </a:r>
            <a:r>
              <a:rPr lang="en-US" sz="2400" dirty="0" smtClean="0">
                <a:latin typeface="Sylfaen" pitchFamily="18" charset="0"/>
              </a:rPr>
              <a:t>troubleshooting woes </a:t>
            </a:r>
            <a:r>
              <a:rPr lang="en-US" sz="2400" dirty="0">
                <a:latin typeface="Sylfaen" pitchFamily="18" charset="0"/>
              </a:rPr>
              <a:t>by providing a specific method for how components </a:t>
            </a:r>
            <a:r>
              <a:rPr lang="en-US" sz="2400" dirty="0" smtClean="0">
                <a:latin typeface="Sylfaen" pitchFamily="18" charset="0"/>
              </a:rPr>
              <a:t>should function.</a:t>
            </a:r>
          </a:p>
          <a:p>
            <a:pPr algn="just">
              <a:buFont typeface="Wingdings" pitchFamily="2" charset="2"/>
              <a:buChar char="q"/>
            </a:pPr>
            <a:r>
              <a:rPr lang="en-US" sz="2400" dirty="0">
                <a:solidFill>
                  <a:srgbClr val="FF0000"/>
                </a:solidFill>
                <a:latin typeface="Sylfaen" pitchFamily="18" charset="0"/>
              </a:rPr>
              <a:t>The OSI Reference </a:t>
            </a:r>
            <a:r>
              <a:rPr lang="en-US" sz="2400" dirty="0">
                <a:latin typeface="Sylfaen" pitchFamily="18" charset="0"/>
              </a:rPr>
              <a:t>Model divides networking into </a:t>
            </a:r>
            <a:r>
              <a:rPr lang="en-US" sz="2400" dirty="0">
                <a:solidFill>
                  <a:srgbClr val="FF0000"/>
                </a:solidFill>
                <a:latin typeface="Sylfaen" pitchFamily="18" charset="0"/>
              </a:rPr>
              <a:t>seven</a:t>
            </a:r>
            <a:r>
              <a:rPr lang="en-US" sz="2400" dirty="0">
                <a:latin typeface="Sylfaen" pitchFamily="18" charset="0"/>
              </a:rPr>
              <a:t> layers, as </a:t>
            </a:r>
            <a:r>
              <a:rPr lang="en-US" sz="2400" dirty="0" smtClean="0">
                <a:latin typeface="Sylfaen" pitchFamily="18" charset="0"/>
              </a:rPr>
              <a:t>shown in </a:t>
            </a:r>
            <a:r>
              <a:rPr lang="en-US" sz="2400" dirty="0">
                <a:latin typeface="Sylfaen" pitchFamily="18" charset="0"/>
              </a:rPr>
              <a:t>f</a:t>
            </a:r>
            <a:r>
              <a:rPr lang="en-US" sz="2400" dirty="0" smtClean="0">
                <a:latin typeface="Sylfaen" pitchFamily="18" charset="0"/>
              </a:rPr>
              <a:t>igure depicted below.</a:t>
            </a:r>
          </a:p>
          <a:p>
            <a:pPr algn="just">
              <a:buFont typeface="Wingdings" pitchFamily="2" charset="2"/>
              <a:buChar char="q"/>
            </a:pPr>
            <a:r>
              <a:rPr lang="en-US" sz="2400" dirty="0" smtClean="0">
                <a:latin typeface="Sylfaen" pitchFamily="18" charset="0"/>
              </a:rPr>
              <a:t>Open </a:t>
            </a:r>
            <a:r>
              <a:rPr lang="en-US" sz="2400" dirty="0">
                <a:latin typeface="Sylfaen" pitchFamily="18" charset="0"/>
              </a:rPr>
              <a:t>system interconnection (OSI) model is </a:t>
            </a:r>
            <a:r>
              <a:rPr lang="en-US" sz="2400" dirty="0" smtClean="0">
                <a:latin typeface="Sylfaen" pitchFamily="18" charset="0"/>
              </a:rPr>
              <a:t>a </a:t>
            </a:r>
            <a:r>
              <a:rPr lang="nn-NO" sz="2400" dirty="0" smtClean="0">
                <a:latin typeface="Sylfaen" pitchFamily="18" charset="0"/>
              </a:rPr>
              <a:t>framework </a:t>
            </a:r>
            <a:r>
              <a:rPr lang="nn-NO" sz="2400" dirty="0">
                <a:latin typeface="Sylfaen" pitchFamily="18" charset="0"/>
              </a:rPr>
              <a:t>for defining standards for </a:t>
            </a:r>
            <a:r>
              <a:rPr lang="nn-NO" sz="2400" dirty="0" smtClean="0">
                <a:solidFill>
                  <a:srgbClr val="FF0000"/>
                </a:solidFill>
                <a:latin typeface="Sylfaen" pitchFamily="18" charset="0"/>
              </a:rPr>
              <a:t>linking </a:t>
            </a:r>
            <a:r>
              <a:rPr lang="en-US" sz="2400" dirty="0" smtClean="0">
                <a:solidFill>
                  <a:srgbClr val="FF0000"/>
                </a:solidFill>
                <a:latin typeface="Sylfaen" pitchFamily="18" charset="0"/>
              </a:rPr>
              <a:t>heterogeneous </a:t>
            </a:r>
            <a:r>
              <a:rPr lang="en-US" sz="2400" dirty="0">
                <a:solidFill>
                  <a:srgbClr val="FF0000"/>
                </a:solidFill>
                <a:latin typeface="Sylfaen" pitchFamily="18" charset="0"/>
              </a:rPr>
              <a:t>computer systems, </a:t>
            </a:r>
            <a:r>
              <a:rPr lang="en-US" sz="2400" dirty="0" smtClean="0">
                <a:solidFill>
                  <a:srgbClr val="FF0000"/>
                </a:solidFill>
                <a:latin typeface="Sylfaen" pitchFamily="18" charset="0"/>
              </a:rPr>
              <a:t>located anywhere</a:t>
            </a:r>
            <a:r>
              <a:rPr lang="en-US" sz="2400" dirty="0" smtClean="0">
                <a:latin typeface="Sylfaen" pitchFamily="18" charset="0"/>
              </a:rPr>
              <a:t>.</a:t>
            </a:r>
            <a:endParaRPr lang="en-US" sz="2400" dirty="0">
              <a:latin typeface="Sylfae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29</a:t>
            </a:fld>
            <a:endParaRPr lang="en-US"/>
          </a:p>
        </p:txBody>
      </p:sp>
    </p:spTree>
    <p:extLst>
      <p:ext uri="{BB962C8B-B14F-4D97-AF65-F5344CB8AC3E}">
        <p14:creationId xmlns:p14="http://schemas.microsoft.com/office/powerpoint/2010/main" val="2325156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498080" cy="792162"/>
          </a:xfrm>
        </p:spPr>
        <p:txBody>
          <a:bodyPr>
            <a:normAutofit/>
          </a:bodyPr>
          <a:lstStyle/>
          <a:p>
            <a:r>
              <a:rPr lang="en-US" dirty="0" smtClean="0">
                <a:solidFill>
                  <a:srgbClr val="FF0000"/>
                </a:solidFill>
                <a:latin typeface="Sylfaen" pitchFamily="18" charset="0"/>
              </a:rPr>
              <a:t>Network Protocols…</a:t>
            </a:r>
            <a:endParaRPr lang="en-US" dirty="0">
              <a:solidFill>
                <a:srgbClr val="FF0000"/>
              </a:solidFill>
              <a:latin typeface="Sylfaen" pitchFamily="18" charset="0"/>
            </a:endParaRPr>
          </a:p>
        </p:txBody>
      </p:sp>
      <p:sp>
        <p:nvSpPr>
          <p:cNvPr id="3" name="Content Placeholder 2"/>
          <p:cNvSpPr>
            <a:spLocks noGrp="1"/>
          </p:cNvSpPr>
          <p:nvPr>
            <p:ph idx="1"/>
          </p:nvPr>
        </p:nvSpPr>
        <p:spPr>
          <a:xfrm>
            <a:off x="609600" y="1143000"/>
            <a:ext cx="7924800" cy="5410200"/>
          </a:xfrm>
        </p:spPr>
        <p:txBody>
          <a:bodyPr>
            <a:normAutofit fontScale="47500" lnSpcReduction="20000"/>
          </a:bodyPr>
          <a:lstStyle/>
          <a:p>
            <a:pPr marL="82296" indent="0">
              <a:buNone/>
            </a:pPr>
            <a:endParaRPr lang="en-US" sz="5100" b="1" i="1" dirty="0" smtClean="0">
              <a:latin typeface="Sylfaen" pitchFamily="18" charset="0"/>
              <a:cs typeface="Times New Roman" pitchFamily="18" charset="0"/>
            </a:endParaRPr>
          </a:p>
          <a:p>
            <a:pPr marL="82296" indent="0" algn="just">
              <a:buClr>
                <a:srgbClr val="002060"/>
              </a:buClr>
              <a:buNone/>
            </a:pPr>
            <a:r>
              <a:rPr lang="en-US" sz="4400" dirty="0" smtClean="0">
                <a:latin typeface="Sylfaen" pitchFamily="18" charset="0"/>
              </a:rPr>
              <a:t>protocols </a:t>
            </a:r>
            <a:r>
              <a:rPr lang="en-US" sz="4400" dirty="0">
                <a:latin typeface="Sylfaen" pitchFamily="18" charset="0"/>
              </a:rPr>
              <a:t>are fundamental to all </a:t>
            </a:r>
            <a:r>
              <a:rPr lang="en-US" sz="4400" dirty="0" smtClean="0">
                <a:latin typeface="Sylfaen" pitchFamily="18" charset="0"/>
              </a:rPr>
              <a:t>data communications</a:t>
            </a:r>
            <a:endParaRPr lang="en-US" sz="4400" dirty="0">
              <a:latin typeface="Sylfaen" pitchFamily="18" charset="0"/>
            </a:endParaRPr>
          </a:p>
          <a:p>
            <a:pPr marL="82296" indent="0" algn="just">
              <a:buClr>
                <a:srgbClr val="002060"/>
              </a:buClr>
              <a:buNone/>
            </a:pPr>
            <a:r>
              <a:rPr lang="en-US" sz="4400" b="1" dirty="0">
                <a:latin typeface="Sylfaen" pitchFamily="18" charset="0"/>
              </a:rPr>
              <a:t>Characteristics</a:t>
            </a:r>
          </a:p>
          <a:p>
            <a:pPr algn="just">
              <a:buClr>
                <a:srgbClr val="002060"/>
              </a:buClr>
              <a:buFont typeface="Wingdings 2" pitchFamily="18" charset="2"/>
              <a:buChar char="E"/>
            </a:pPr>
            <a:r>
              <a:rPr lang="en-US" sz="4400" dirty="0">
                <a:latin typeface="Sylfaen" pitchFamily="18" charset="0"/>
              </a:rPr>
              <a:t>The concepts of distributed processing and computer networking imply that </a:t>
            </a:r>
            <a:r>
              <a:rPr lang="en-US" sz="4400" dirty="0" smtClean="0">
                <a:latin typeface="Sylfaen" pitchFamily="18" charset="0"/>
              </a:rPr>
              <a:t>entities in </a:t>
            </a:r>
            <a:r>
              <a:rPr lang="en-US" sz="4400" dirty="0">
                <a:latin typeface="Sylfaen" pitchFamily="18" charset="0"/>
              </a:rPr>
              <a:t>different systems need to communicate. </a:t>
            </a:r>
            <a:endParaRPr lang="en-US" sz="4400" dirty="0" smtClean="0">
              <a:latin typeface="Sylfaen" pitchFamily="18" charset="0"/>
            </a:endParaRPr>
          </a:p>
          <a:p>
            <a:pPr algn="just">
              <a:buClr>
                <a:srgbClr val="002060"/>
              </a:buClr>
              <a:buFont typeface="Wingdings 2" pitchFamily="18" charset="2"/>
              <a:buChar char="E"/>
            </a:pPr>
            <a:r>
              <a:rPr lang="en-US" sz="4400" dirty="0" smtClean="0">
                <a:latin typeface="Sylfaen" pitchFamily="18" charset="0"/>
              </a:rPr>
              <a:t>We </a:t>
            </a:r>
            <a:r>
              <a:rPr lang="en-US" sz="4400" dirty="0">
                <a:latin typeface="Sylfaen" pitchFamily="18" charset="0"/>
              </a:rPr>
              <a:t>use the terms </a:t>
            </a:r>
            <a:r>
              <a:rPr lang="en-US" sz="4400" i="1" dirty="0">
                <a:latin typeface="Sylfaen" pitchFamily="18" charset="0"/>
              </a:rPr>
              <a:t>entity </a:t>
            </a:r>
            <a:r>
              <a:rPr lang="en-US" sz="4400" dirty="0">
                <a:latin typeface="Sylfaen" pitchFamily="18" charset="0"/>
              </a:rPr>
              <a:t>and </a:t>
            </a:r>
            <a:r>
              <a:rPr lang="en-US" sz="4400" i="1" dirty="0">
                <a:latin typeface="Sylfaen" pitchFamily="18" charset="0"/>
              </a:rPr>
              <a:t>system </a:t>
            </a:r>
            <a:r>
              <a:rPr lang="en-US" sz="4400" dirty="0">
                <a:latin typeface="Sylfaen" pitchFamily="18" charset="0"/>
              </a:rPr>
              <a:t>in </a:t>
            </a:r>
            <a:r>
              <a:rPr lang="en-US" sz="4400" dirty="0" smtClean="0">
                <a:latin typeface="Sylfaen" pitchFamily="18" charset="0"/>
              </a:rPr>
              <a:t>a very </a:t>
            </a:r>
            <a:r>
              <a:rPr lang="en-US" sz="4400" dirty="0">
                <a:latin typeface="Sylfaen" pitchFamily="18" charset="0"/>
              </a:rPr>
              <a:t>general sense. </a:t>
            </a:r>
            <a:endParaRPr lang="en-US" sz="4400" dirty="0" smtClean="0">
              <a:latin typeface="Sylfaen" pitchFamily="18" charset="0"/>
            </a:endParaRPr>
          </a:p>
          <a:p>
            <a:pPr lvl="1" algn="just">
              <a:buClr>
                <a:srgbClr val="002060"/>
              </a:buClr>
              <a:buFont typeface="Wingdings" pitchFamily="2" charset="2"/>
              <a:buChar char="Ø"/>
            </a:pPr>
            <a:r>
              <a:rPr lang="en-US" sz="4400" dirty="0" smtClean="0">
                <a:latin typeface="Sylfaen" pitchFamily="18" charset="0"/>
              </a:rPr>
              <a:t>Examples </a:t>
            </a:r>
            <a:r>
              <a:rPr lang="en-US" sz="4400" dirty="0">
                <a:latin typeface="Sylfaen" pitchFamily="18" charset="0"/>
              </a:rPr>
              <a:t>of entities are </a:t>
            </a:r>
            <a:endParaRPr lang="en-US" sz="4400" dirty="0" smtClean="0">
              <a:latin typeface="Sylfaen" pitchFamily="18" charset="0"/>
            </a:endParaRPr>
          </a:p>
          <a:p>
            <a:pPr lvl="8" algn="just">
              <a:buClr>
                <a:srgbClr val="002060"/>
              </a:buClr>
              <a:buFont typeface="Wingdings" pitchFamily="2" charset="2"/>
              <a:buChar char="ü"/>
            </a:pPr>
            <a:r>
              <a:rPr lang="en-US" sz="4500" dirty="0" smtClean="0">
                <a:solidFill>
                  <a:srgbClr val="FF0000"/>
                </a:solidFill>
                <a:latin typeface="Sylfaen" pitchFamily="18" charset="0"/>
              </a:rPr>
              <a:t>user </a:t>
            </a:r>
            <a:r>
              <a:rPr lang="en-US" sz="4500" dirty="0">
                <a:solidFill>
                  <a:srgbClr val="FF0000"/>
                </a:solidFill>
                <a:latin typeface="Sylfaen" pitchFamily="18" charset="0"/>
              </a:rPr>
              <a:t>application programs, </a:t>
            </a:r>
            <a:endParaRPr lang="en-US" sz="4500" dirty="0" smtClean="0">
              <a:solidFill>
                <a:srgbClr val="FF0000"/>
              </a:solidFill>
              <a:latin typeface="Sylfaen" pitchFamily="18" charset="0"/>
            </a:endParaRPr>
          </a:p>
          <a:p>
            <a:pPr lvl="8" algn="just">
              <a:buClr>
                <a:srgbClr val="002060"/>
              </a:buClr>
              <a:buFont typeface="Wingdings" pitchFamily="2" charset="2"/>
              <a:buChar char="ü"/>
            </a:pPr>
            <a:r>
              <a:rPr lang="en-US" sz="4500" dirty="0" smtClean="0">
                <a:solidFill>
                  <a:srgbClr val="FF0000"/>
                </a:solidFill>
                <a:latin typeface="Sylfaen" pitchFamily="18" charset="0"/>
              </a:rPr>
              <a:t>file transfer packages</a:t>
            </a:r>
            <a:r>
              <a:rPr lang="en-US" sz="4500" dirty="0">
                <a:solidFill>
                  <a:srgbClr val="FF0000"/>
                </a:solidFill>
                <a:latin typeface="Sylfaen" pitchFamily="18" charset="0"/>
              </a:rPr>
              <a:t>, </a:t>
            </a:r>
            <a:endParaRPr lang="en-US" sz="4500" dirty="0" smtClean="0">
              <a:solidFill>
                <a:srgbClr val="FF0000"/>
              </a:solidFill>
              <a:latin typeface="Sylfaen" pitchFamily="18" charset="0"/>
            </a:endParaRPr>
          </a:p>
          <a:p>
            <a:pPr lvl="8" algn="just">
              <a:buClr>
                <a:srgbClr val="002060"/>
              </a:buClr>
              <a:buFont typeface="Wingdings" pitchFamily="2" charset="2"/>
              <a:buChar char="ü"/>
            </a:pPr>
            <a:r>
              <a:rPr lang="en-US" sz="4500" dirty="0" smtClean="0">
                <a:solidFill>
                  <a:srgbClr val="FF0000"/>
                </a:solidFill>
                <a:latin typeface="Sylfaen" pitchFamily="18" charset="0"/>
              </a:rPr>
              <a:t>data </a:t>
            </a:r>
            <a:r>
              <a:rPr lang="en-US" sz="4500" dirty="0">
                <a:solidFill>
                  <a:srgbClr val="FF0000"/>
                </a:solidFill>
                <a:latin typeface="Sylfaen" pitchFamily="18" charset="0"/>
              </a:rPr>
              <a:t>base management systems, </a:t>
            </a:r>
            <a:endParaRPr lang="en-US" sz="4500" dirty="0" smtClean="0">
              <a:solidFill>
                <a:srgbClr val="FF0000"/>
              </a:solidFill>
              <a:latin typeface="Sylfaen" pitchFamily="18" charset="0"/>
            </a:endParaRPr>
          </a:p>
          <a:p>
            <a:pPr lvl="8" algn="just">
              <a:buClr>
                <a:srgbClr val="002060"/>
              </a:buClr>
              <a:buFont typeface="Wingdings" pitchFamily="2" charset="2"/>
              <a:buChar char="ü"/>
            </a:pPr>
            <a:r>
              <a:rPr lang="en-US" sz="4500" dirty="0" smtClean="0">
                <a:solidFill>
                  <a:srgbClr val="FF0000"/>
                </a:solidFill>
                <a:latin typeface="Sylfaen" pitchFamily="18" charset="0"/>
              </a:rPr>
              <a:t>electronic </a:t>
            </a:r>
            <a:r>
              <a:rPr lang="en-US" sz="4500" dirty="0">
                <a:solidFill>
                  <a:srgbClr val="FF0000"/>
                </a:solidFill>
                <a:latin typeface="Sylfaen" pitchFamily="18" charset="0"/>
              </a:rPr>
              <a:t>mail facilities, and </a:t>
            </a:r>
            <a:endParaRPr lang="en-US" sz="4500" dirty="0" smtClean="0">
              <a:solidFill>
                <a:srgbClr val="FF0000"/>
              </a:solidFill>
              <a:latin typeface="Sylfaen" pitchFamily="18" charset="0"/>
            </a:endParaRPr>
          </a:p>
          <a:p>
            <a:pPr lvl="8" algn="just">
              <a:buClr>
                <a:srgbClr val="002060"/>
              </a:buClr>
              <a:buFont typeface="Wingdings" pitchFamily="2" charset="2"/>
              <a:buChar char="ü"/>
            </a:pPr>
            <a:r>
              <a:rPr lang="en-US" sz="4500" dirty="0" smtClean="0">
                <a:solidFill>
                  <a:srgbClr val="FF0000"/>
                </a:solidFill>
                <a:latin typeface="Sylfaen" pitchFamily="18" charset="0"/>
              </a:rPr>
              <a:t>terminals</a:t>
            </a:r>
            <a:r>
              <a:rPr lang="en-US" sz="4500" dirty="0">
                <a:latin typeface="Sylfaen" pitchFamily="18" charset="0"/>
              </a:rPr>
              <a:t>.</a:t>
            </a:r>
          </a:p>
          <a:p>
            <a:pPr lvl="1" algn="just">
              <a:buClr>
                <a:srgbClr val="002060"/>
              </a:buClr>
              <a:buFont typeface="Wingdings" pitchFamily="2" charset="2"/>
              <a:buChar char="Ø"/>
            </a:pPr>
            <a:r>
              <a:rPr lang="en-US" sz="4400" dirty="0">
                <a:latin typeface="Sylfaen" pitchFamily="18" charset="0"/>
              </a:rPr>
              <a:t>Examples of systems are </a:t>
            </a:r>
            <a:endParaRPr lang="en-US" sz="4400" dirty="0" smtClean="0">
              <a:latin typeface="Sylfaen" pitchFamily="18" charset="0"/>
            </a:endParaRPr>
          </a:p>
          <a:p>
            <a:pPr lvl="8" algn="just">
              <a:buClr>
                <a:srgbClr val="002060"/>
              </a:buClr>
              <a:buFont typeface="Wingdings" pitchFamily="2" charset="2"/>
              <a:buChar char="ü"/>
            </a:pPr>
            <a:r>
              <a:rPr lang="en-US" sz="5000" dirty="0" smtClean="0">
                <a:solidFill>
                  <a:srgbClr val="FF0000"/>
                </a:solidFill>
                <a:latin typeface="Sylfaen" pitchFamily="18" charset="0"/>
              </a:rPr>
              <a:t>computers</a:t>
            </a:r>
            <a:r>
              <a:rPr lang="en-US" sz="5000" dirty="0">
                <a:solidFill>
                  <a:srgbClr val="FF0000"/>
                </a:solidFill>
                <a:latin typeface="Sylfaen" pitchFamily="18" charset="0"/>
              </a:rPr>
              <a:t>, </a:t>
            </a:r>
            <a:endParaRPr lang="en-US" sz="5000" dirty="0" smtClean="0">
              <a:solidFill>
                <a:srgbClr val="FF0000"/>
              </a:solidFill>
              <a:latin typeface="Sylfaen" pitchFamily="18" charset="0"/>
            </a:endParaRPr>
          </a:p>
          <a:p>
            <a:pPr lvl="8" algn="just">
              <a:buClr>
                <a:srgbClr val="002060"/>
              </a:buClr>
              <a:buFont typeface="Wingdings" pitchFamily="2" charset="2"/>
              <a:buChar char="ü"/>
            </a:pPr>
            <a:r>
              <a:rPr lang="en-US" sz="5000" dirty="0" smtClean="0">
                <a:solidFill>
                  <a:srgbClr val="FF0000"/>
                </a:solidFill>
                <a:latin typeface="Sylfaen" pitchFamily="18" charset="0"/>
              </a:rPr>
              <a:t>terminals</a:t>
            </a:r>
            <a:r>
              <a:rPr lang="en-US" sz="5000" dirty="0">
                <a:solidFill>
                  <a:srgbClr val="FF0000"/>
                </a:solidFill>
                <a:latin typeface="Sylfaen" pitchFamily="18" charset="0"/>
              </a:rPr>
              <a:t>, and </a:t>
            </a:r>
            <a:endParaRPr lang="en-US" sz="5000" dirty="0" smtClean="0">
              <a:solidFill>
                <a:srgbClr val="FF0000"/>
              </a:solidFill>
              <a:latin typeface="Sylfaen" pitchFamily="18" charset="0"/>
            </a:endParaRPr>
          </a:p>
          <a:p>
            <a:pPr lvl="8" algn="just">
              <a:buClr>
                <a:srgbClr val="002060"/>
              </a:buClr>
              <a:buFont typeface="Wingdings" pitchFamily="2" charset="2"/>
              <a:buChar char="ü"/>
            </a:pPr>
            <a:r>
              <a:rPr lang="en-US" sz="5000" dirty="0" smtClean="0">
                <a:solidFill>
                  <a:srgbClr val="FF0000"/>
                </a:solidFill>
                <a:latin typeface="Sylfaen" pitchFamily="18" charset="0"/>
              </a:rPr>
              <a:t>remote </a:t>
            </a:r>
            <a:r>
              <a:rPr lang="en-US" sz="5000" dirty="0">
                <a:solidFill>
                  <a:srgbClr val="FF0000"/>
                </a:solidFill>
                <a:latin typeface="Sylfaen" pitchFamily="18" charset="0"/>
              </a:rPr>
              <a:t>sensors</a:t>
            </a:r>
          </a:p>
        </p:txBody>
      </p:sp>
      <p:sp>
        <p:nvSpPr>
          <p:cNvPr id="4" name="Slide Number Placeholder 3"/>
          <p:cNvSpPr>
            <a:spLocks noGrp="1"/>
          </p:cNvSpPr>
          <p:nvPr>
            <p:ph type="sldNum" sz="quarter" idx="12"/>
          </p:nvPr>
        </p:nvSpPr>
        <p:spPr/>
        <p:txBody>
          <a:bodyPr/>
          <a:lstStyle/>
          <a:p>
            <a:fld id="{65443D5E-E9D3-4D36-8129-09AFD79524BB}" type="slidenum">
              <a:rPr lang="en-US" smtClean="0"/>
              <a:t>3</a:t>
            </a:fld>
            <a:endParaRPr lang="en-US"/>
          </a:p>
        </p:txBody>
      </p:sp>
    </p:spTree>
    <p:extLst>
      <p:ext uri="{BB962C8B-B14F-4D97-AF65-F5344CB8AC3E}">
        <p14:creationId xmlns:p14="http://schemas.microsoft.com/office/powerpoint/2010/main" val="3151216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990600"/>
          </a:xfrm>
        </p:spPr>
        <p:txBody>
          <a:bodyPr>
            <a:normAutofit/>
          </a:bodyPr>
          <a:lstStyle/>
          <a:p>
            <a:r>
              <a:rPr lang="en-US" b="1" dirty="0" smtClean="0">
                <a:solidFill>
                  <a:srgbClr val="002060"/>
                </a:solidFill>
                <a:effectLst/>
                <a:latin typeface="Sylfaen" pitchFamily="18" charset="0"/>
              </a:rPr>
              <a:t>The OSI Reference Model…</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buFont typeface="Wingdings" pitchFamily="2" charset="2"/>
              <a:buChar char="q"/>
            </a:pPr>
            <a:r>
              <a:rPr lang="en-US" sz="2400" dirty="0">
                <a:latin typeface="Sylfaen" pitchFamily="18" charset="0"/>
              </a:rPr>
              <a:t>The OSI model is a theoretical </a:t>
            </a:r>
            <a:r>
              <a:rPr lang="en-US" sz="2400" b="1" i="1" dirty="0">
                <a:solidFill>
                  <a:srgbClr val="0070C0"/>
                </a:solidFill>
                <a:latin typeface="Sylfaen" pitchFamily="18" charset="0"/>
              </a:rPr>
              <a:t>blueprint</a:t>
            </a:r>
            <a:r>
              <a:rPr lang="en-US" sz="2400" dirty="0">
                <a:latin typeface="Sylfaen" pitchFamily="18" charset="0"/>
              </a:rPr>
              <a:t> </a:t>
            </a:r>
            <a:r>
              <a:rPr lang="en-US" sz="2400" dirty="0" smtClean="0">
                <a:latin typeface="Sylfaen" pitchFamily="18" charset="0"/>
              </a:rPr>
              <a:t>that helps </a:t>
            </a:r>
            <a:r>
              <a:rPr lang="en-US" sz="2400" dirty="0">
                <a:latin typeface="Sylfaen" pitchFamily="18" charset="0"/>
              </a:rPr>
              <a:t>us understand how data gets from </a:t>
            </a:r>
            <a:r>
              <a:rPr lang="en-US" sz="2400" dirty="0" smtClean="0">
                <a:latin typeface="Sylfaen" pitchFamily="18" charset="0"/>
              </a:rPr>
              <a:t>one user’s </a:t>
            </a:r>
            <a:r>
              <a:rPr lang="en-US" sz="2400" dirty="0">
                <a:latin typeface="Sylfaen" pitchFamily="18" charset="0"/>
              </a:rPr>
              <a:t>computer to another</a:t>
            </a:r>
            <a:r>
              <a:rPr lang="en-US" sz="2400" dirty="0" smtClean="0">
                <a:latin typeface="Sylfaen" pitchFamily="18" charset="0"/>
              </a:rPr>
              <a:t>.</a:t>
            </a:r>
          </a:p>
          <a:p>
            <a:pPr>
              <a:buFont typeface="Wingdings" pitchFamily="2" charset="2"/>
              <a:buChar char="q"/>
            </a:pPr>
            <a:r>
              <a:rPr lang="en-US" sz="2400" dirty="0" smtClean="0">
                <a:latin typeface="Sylfaen" pitchFamily="18" charset="0"/>
              </a:rPr>
              <a:t> </a:t>
            </a:r>
            <a:r>
              <a:rPr lang="en-US" sz="2400" dirty="0">
                <a:latin typeface="Sylfaen" pitchFamily="18" charset="0"/>
              </a:rPr>
              <a:t>It is also a model that helps develop </a:t>
            </a:r>
            <a:r>
              <a:rPr lang="en-US" sz="2400" dirty="0" smtClean="0">
                <a:latin typeface="Sylfaen" pitchFamily="18" charset="0"/>
              </a:rPr>
              <a:t>standards so </a:t>
            </a:r>
            <a:r>
              <a:rPr lang="en-US" sz="2400" dirty="0">
                <a:latin typeface="Sylfaen" pitchFamily="18" charset="0"/>
              </a:rPr>
              <a:t>that all of our hardware and software </a:t>
            </a:r>
            <a:r>
              <a:rPr lang="en-US" sz="2400" dirty="0" smtClean="0">
                <a:latin typeface="Sylfaen" pitchFamily="18" charset="0"/>
              </a:rPr>
              <a:t>talks nicely </a:t>
            </a:r>
            <a:r>
              <a:rPr lang="en-US" sz="2400" dirty="0">
                <a:latin typeface="Sylfaen" pitchFamily="18" charset="0"/>
              </a:rPr>
              <a:t>to each other.</a:t>
            </a:r>
            <a:endParaRPr lang="en-US" sz="2400" dirty="0">
              <a:latin typeface="Sylfaen" pitchFamily="18" charset="0"/>
              <a:cs typeface="Times New Roman" pitchFamily="18" charset="0"/>
            </a:endParaRPr>
          </a:p>
          <a:p>
            <a:pPr marL="82296" indent="0">
              <a:buNone/>
            </a:pPr>
            <a:r>
              <a:rPr lang="en-US" sz="2400" dirty="0">
                <a:solidFill>
                  <a:srgbClr val="FF0000"/>
                </a:solidFill>
                <a:latin typeface="Sylfaen" pitchFamily="18" charset="0"/>
              </a:rPr>
              <a:t>Why use a reference model?</a:t>
            </a:r>
          </a:p>
          <a:p>
            <a:pPr marL="82296" indent="0">
              <a:buNone/>
            </a:pPr>
            <a:r>
              <a:rPr lang="en-US" sz="2400" dirty="0">
                <a:latin typeface="Sylfaen" pitchFamily="18" charset="0"/>
              </a:rPr>
              <a:t>– Serves as an outline of rules for how protocols can be </a:t>
            </a:r>
            <a:r>
              <a:rPr lang="en-US" sz="2400" dirty="0" smtClean="0">
                <a:latin typeface="Sylfaen" pitchFamily="18" charset="0"/>
              </a:rPr>
              <a:t>used to </a:t>
            </a:r>
            <a:r>
              <a:rPr lang="en-US" sz="2400" dirty="0">
                <a:latin typeface="Sylfaen" pitchFamily="18" charset="0"/>
              </a:rPr>
              <a:t>allow communication between computers.</a:t>
            </a:r>
          </a:p>
          <a:p>
            <a:pPr marL="82296" indent="0">
              <a:buNone/>
            </a:pPr>
            <a:r>
              <a:rPr lang="en-US" sz="2400" dirty="0">
                <a:latin typeface="Sylfaen" pitchFamily="18" charset="0"/>
              </a:rPr>
              <a:t>– Each layer has its own function and provides support </a:t>
            </a:r>
            <a:r>
              <a:rPr lang="en-US" sz="2400" dirty="0" smtClean="0">
                <a:latin typeface="Sylfaen" pitchFamily="18" charset="0"/>
              </a:rPr>
              <a:t>to other </a:t>
            </a:r>
            <a:r>
              <a:rPr lang="en-US" sz="2400" dirty="0">
                <a:latin typeface="Sylfaen" pitchFamily="18" charset="0"/>
              </a:rPr>
              <a:t>layers.</a:t>
            </a:r>
          </a:p>
          <a:p>
            <a:pPr>
              <a:buFont typeface="Wingdings" pitchFamily="2" charset="2"/>
              <a:buChar char="q"/>
            </a:pPr>
            <a:r>
              <a:rPr lang="en-US" sz="2400" dirty="0" smtClean="0">
                <a:latin typeface="Sylfaen" pitchFamily="18" charset="0"/>
              </a:rPr>
              <a:t>Other </a:t>
            </a:r>
            <a:r>
              <a:rPr lang="en-US" sz="2400" dirty="0">
                <a:latin typeface="Sylfaen" pitchFamily="18" charset="0"/>
              </a:rPr>
              <a:t>reference models are in use.</a:t>
            </a:r>
          </a:p>
          <a:p>
            <a:pPr marL="82296" indent="0">
              <a:buNone/>
            </a:pPr>
            <a:r>
              <a:rPr lang="en-US" sz="2400" dirty="0" smtClean="0">
                <a:latin typeface="Sylfaen" pitchFamily="18" charset="0"/>
              </a:rPr>
              <a:t>	– </a:t>
            </a:r>
            <a:r>
              <a:rPr lang="en-US" sz="2400" dirty="0">
                <a:latin typeface="Sylfaen" pitchFamily="18" charset="0"/>
              </a:rPr>
              <a:t>Most well known is the TCP/IP reference model.</a:t>
            </a: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30</a:t>
            </a:fld>
            <a:endParaRPr lang="en-US"/>
          </a:p>
        </p:txBody>
      </p:sp>
    </p:spTree>
    <p:extLst>
      <p:ext uri="{BB962C8B-B14F-4D97-AF65-F5344CB8AC3E}">
        <p14:creationId xmlns:p14="http://schemas.microsoft.com/office/powerpoint/2010/main" val="7134506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Sylfaen" pitchFamily="18" charset="0"/>
              </a:rPr>
              <a:t>OSI Reference Models</a:t>
            </a:r>
            <a:endParaRPr lang="en-US" dirty="0">
              <a:latin typeface="Sylfaen" pitchFamily="18" charset="0"/>
            </a:endParaRPr>
          </a:p>
        </p:txBody>
      </p:sp>
      <p:sp>
        <p:nvSpPr>
          <p:cNvPr id="3" name="Content Placeholder 2"/>
          <p:cNvSpPr>
            <a:spLocks noGrp="1"/>
          </p:cNvSpPr>
          <p:nvPr>
            <p:ph sz="half" idx="1"/>
          </p:nvPr>
        </p:nvSpPr>
        <p:spPr>
          <a:xfrm>
            <a:off x="1143000" y="1524000"/>
            <a:ext cx="4114800" cy="5105400"/>
          </a:xfrm>
        </p:spPr>
        <p:txBody>
          <a:bodyPr>
            <a:normAutofit/>
          </a:bodyPr>
          <a:lstStyle/>
          <a:p>
            <a:pPr marL="82296" indent="0">
              <a:buNone/>
            </a:pPr>
            <a:r>
              <a:rPr lang="en-US" sz="2400" dirty="0" smtClean="0">
                <a:latin typeface="Sylfaen" pitchFamily="18" charset="0"/>
              </a:rPr>
              <a:t>All </a:t>
            </a:r>
            <a:r>
              <a:rPr lang="en-US" sz="2400" dirty="0">
                <a:latin typeface="Sylfaen" pitchFamily="18" charset="0"/>
              </a:rPr>
              <a:t>layers work together in the correct order to move data around a network </a:t>
            </a:r>
          </a:p>
          <a:p>
            <a:pPr marL="82296" lvl="0" indent="0">
              <a:buNone/>
            </a:pPr>
            <a:endParaRPr lang="en-US" dirty="0">
              <a:latin typeface="Sylfaen" pitchFamily="18" charset="0"/>
            </a:endParaRPr>
          </a:p>
          <a:p>
            <a:pPr marL="82296" indent="0" algn="just">
              <a:buNone/>
            </a:pPr>
            <a:endParaRPr lang="en-US" sz="2400" dirty="0" smtClean="0">
              <a:latin typeface="Sylfaen" pitchFamily="18" charset="0"/>
              <a:cs typeface="Times New Roman" pitchFamily="18" charset="0"/>
            </a:endParaRPr>
          </a:p>
        </p:txBody>
      </p:sp>
      <p:sp>
        <p:nvSpPr>
          <p:cNvPr id="6" name="Content Placeholder 5"/>
          <p:cNvSpPr>
            <a:spLocks noGrp="1"/>
          </p:cNvSpPr>
          <p:nvPr>
            <p:ph sz="half" idx="2"/>
          </p:nvPr>
        </p:nvSpPr>
        <p:spPr>
          <a:xfrm>
            <a:off x="5276088" y="1524000"/>
            <a:ext cx="3657600" cy="5029200"/>
          </a:xfrm>
        </p:spPr>
        <p:txBody>
          <a:bodyPr>
            <a:noAutofit/>
          </a:bodyPr>
          <a:lstStyle/>
          <a:p>
            <a:pPr marL="82296" lvl="0" indent="0">
              <a:buNone/>
            </a:pPr>
            <a:r>
              <a:rPr lang="en-US" dirty="0">
                <a:latin typeface="Sylfaen" pitchFamily="18" charset="0"/>
              </a:rPr>
              <a:t>Two Sets of Layers</a:t>
            </a:r>
            <a:endParaRPr lang="en-US" dirty="0" smtClean="0">
              <a:solidFill>
                <a:srgbClr val="FF0000"/>
              </a:solidFill>
              <a:latin typeface="Sylfaen" pitchFamily="18" charset="0"/>
            </a:endParaRPr>
          </a:p>
          <a:p>
            <a:pPr marL="82296" lvl="0" indent="0">
              <a:buNone/>
            </a:pPr>
            <a:r>
              <a:rPr lang="en-US" dirty="0" smtClean="0">
                <a:solidFill>
                  <a:srgbClr val="FF0000"/>
                </a:solidFill>
                <a:latin typeface="Sylfaen" pitchFamily="18" charset="0"/>
              </a:rPr>
              <a:t>1.Application</a:t>
            </a:r>
            <a:endParaRPr lang="en-US" dirty="0">
              <a:solidFill>
                <a:srgbClr val="FF0000"/>
              </a:solidFill>
              <a:latin typeface="Sylfaen" pitchFamily="18" charset="0"/>
            </a:endParaRPr>
          </a:p>
          <a:p>
            <a:pPr marL="859536" lvl="1" indent="-457200">
              <a:buFont typeface="+mj-lt"/>
              <a:buAutoNum type="arabicPeriod"/>
            </a:pPr>
            <a:r>
              <a:rPr lang="en-US" sz="2800" dirty="0">
                <a:latin typeface="Sylfaen" pitchFamily="18" charset="0"/>
              </a:rPr>
              <a:t>Session</a:t>
            </a:r>
          </a:p>
          <a:p>
            <a:pPr marL="859536" lvl="1" indent="-457200">
              <a:buFont typeface="+mj-lt"/>
              <a:buAutoNum type="arabicPeriod"/>
            </a:pPr>
            <a:r>
              <a:rPr lang="en-US" sz="2800" dirty="0">
                <a:latin typeface="Sylfaen" pitchFamily="18" charset="0"/>
              </a:rPr>
              <a:t>Presentation</a:t>
            </a:r>
          </a:p>
          <a:p>
            <a:pPr marL="859536" lvl="1" indent="-457200">
              <a:buFont typeface="+mj-lt"/>
              <a:buAutoNum type="arabicPeriod"/>
            </a:pPr>
            <a:r>
              <a:rPr lang="en-US" sz="2800" dirty="0" smtClean="0">
                <a:latin typeface="Sylfaen" pitchFamily="18" charset="0"/>
              </a:rPr>
              <a:t>Application</a:t>
            </a:r>
            <a:endParaRPr lang="en-US" dirty="0" smtClean="0">
              <a:solidFill>
                <a:srgbClr val="FF0000"/>
              </a:solidFill>
              <a:latin typeface="Sylfaen" pitchFamily="18" charset="0"/>
            </a:endParaRPr>
          </a:p>
          <a:p>
            <a:pPr marL="82296" lvl="0" indent="0">
              <a:buNone/>
            </a:pPr>
            <a:r>
              <a:rPr lang="en-US" dirty="0" smtClean="0">
                <a:solidFill>
                  <a:srgbClr val="FF0000"/>
                </a:solidFill>
                <a:latin typeface="Sylfaen" pitchFamily="18" charset="0"/>
              </a:rPr>
              <a:t>2.Data </a:t>
            </a:r>
            <a:r>
              <a:rPr lang="en-US" dirty="0">
                <a:solidFill>
                  <a:srgbClr val="FF0000"/>
                </a:solidFill>
                <a:latin typeface="Sylfaen" pitchFamily="18" charset="0"/>
              </a:rPr>
              <a:t>Transport</a:t>
            </a:r>
          </a:p>
          <a:p>
            <a:pPr marL="859536" lvl="1" indent="-457200">
              <a:buFont typeface="+mj-lt"/>
              <a:buAutoNum type="arabicPeriod"/>
            </a:pPr>
            <a:r>
              <a:rPr lang="en-US" sz="2800" dirty="0">
                <a:latin typeface="Sylfaen" pitchFamily="18" charset="0"/>
              </a:rPr>
              <a:t>Physical</a:t>
            </a:r>
          </a:p>
          <a:p>
            <a:pPr marL="859536" lvl="1" indent="-457200">
              <a:buFont typeface="+mj-lt"/>
              <a:buAutoNum type="arabicPeriod"/>
            </a:pPr>
            <a:r>
              <a:rPr lang="en-US" sz="2800" dirty="0">
                <a:latin typeface="Sylfaen" pitchFamily="18" charset="0"/>
              </a:rPr>
              <a:t>Data Link</a:t>
            </a:r>
          </a:p>
          <a:p>
            <a:pPr marL="859536" lvl="1" indent="-457200">
              <a:buFont typeface="+mj-lt"/>
              <a:buAutoNum type="arabicPeriod"/>
            </a:pPr>
            <a:r>
              <a:rPr lang="en-US" sz="2800" dirty="0">
                <a:latin typeface="Sylfaen" pitchFamily="18" charset="0"/>
              </a:rPr>
              <a:t>Network</a:t>
            </a:r>
          </a:p>
          <a:p>
            <a:pPr marL="859536" lvl="1" indent="-457200">
              <a:buFont typeface="+mj-lt"/>
              <a:buAutoNum type="arabicPeriod"/>
            </a:pPr>
            <a:r>
              <a:rPr lang="en-US" sz="2800" dirty="0">
                <a:latin typeface="Sylfaen" pitchFamily="18" charset="0"/>
              </a:rPr>
              <a:t>Transport</a:t>
            </a:r>
          </a:p>
          <a:p>
            <a:endParaRPr lang="en-US" dirty="0"/>
          </a:p>
        </p:txBody>
      </p:sp>
      <p:sp>
        <p:nvSpPr>
          <p:cNvPr id="7" name="Slide Number Placeholder 6"/>
          <p:cNvSpPr>
            <a:spLocks noGrp="1"/>
          </p:cNvSpPr>
          <p:nvPr>
            <p:ph type="sldNum" sz="quarter" idx="12"/>
          </p:nvPr>
        </p:nvSpPr>
        <p:spPr/>
        <p:txBody>
          <a:bodyPr/>
          <a:lstStyle/>
          <a:p>
            <a:fld id="{65443D5E-E9D3-4D36-8129-09AFD79524BB}" type="slidenum">
              <a:rPr lang="en-US" smtClean="0"/>
              <a:t>31</a:t>
            </a:fld>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743200"/>
            <a:ext cx="38862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8790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sz="2800" b="1" dirty="0">
                <a:effectLst/>
                <a:latin typeface="Sylfaen" pitchFamily="18" charset="0"/>
              </a:rPr>
              <a:t>OSI Model Layer Mnemonics </a:t>
            </a:r>
          </a:p>
        </p:txBody>
      </p:sp>
      <p:sp>
        <p:nvSpPr>
          <p:cNvPr id="11" name="Content Placeholder 10"/>
          <p:cNvSpPr>
            <a:spLocks noGrp="1"/>
          </p:cNvSpPr>
          <p:nvPr>
            <p:ph idx="1"/>
          </p:nvPr>
        </p:nvSpPr>
        <p:spPr/>
        <p:txBody>
          <a:bodyPr>
            <a:normAutofit/>
          </a:bodyPr>
          <a:lstStyle/>
          <a:p>
            <a:pPr marL="82296" indent="0">
              <a:buNone/>
            </a:pPr>
            <a:r>
              <a:rPr lang="en-US" sz="2400" dirty="0" smtClean="0">
                <a:latin typeface="Sylfaen" pitchFamily="18" charset="0"/>
              </a:rPr>
              <a:t>Top </a:t>
            </a:r>
            <a:r>
              <a:rPr lang="en-US" sz="2400" dirty="0">
                <a:latin typeface="Sylfaen" pitchFamily="18" charset="0"/>
              </a:rPr>
              <a:t>to </a:t>
            </a:r>
            <a:r>
              <a:rPr lang="en-US" sz="2400" dirty="0" smtClean="0">
                <a:latin typeface="Sylfaen" pitchFamily="18" charset="0"/>
              </a:rPr>
              <a:t>Down </a:t>
            </a:r>
            <a:endParaRPr lang="en-US" sz="2400" dirty="0">
              <a:latin typeface="Sylfaen" pitchFamily="18" charset="0"/>
            </a:endParaRPr>
          </a:p>
          <a:p>
            <a:pPr>
              <a:buFont typeface="Wingdings" pitchFamily="2" charset="2"/>
              <a:buChar char="Ø"/>
            </a:pPr>
            <a:r>
              <a:rPr lang="en-US" sz="2400" b="1" dirty="0" smtClean="0">
                <a:solidFill>
                  <a:srgbClr val="FF0000"/>
                </a:solidFill>
                <a:latin typeface="Sylfaen" pitchFamily="18" charset="0"/>
              </a:rPr>
              <a:t>A</a:t>
            </a:r>
            <a:r>
              <a:rPr lang="en-US" sz="2400" dirty="0" smtClean="0">
                <a:latin typeface="Sylfaen" pitchFamily="18" charset="0"/>
              </a:rPr>
              <a:t>ll </a:t>
            </a:r>
            <a:r>
              <a:rPr lang="en-US" sz="2400" b="1" dirty="0">
                <a:solidFill>
                  <a:srgbClr val="FF0000"/>
                </a:solidFill>
                <a:latin typeface="Sylfaen" pitchFamily="18" charset="0"/>
              </a:rPr>
              <a:t>P</a:t>
            </a:r>
            <a:r>
              <a:rPr lang="en-US" sz="2400" dirty="0">
                <a:latin typeface="Sylfaen" pitchFamily="18" charset="0"/>
              </a:rPr>
              <a:t>eople </a:t>
            </a:r>
            <a:r>
              <a:rPr lang="en-US" sz="2400" b="1" dirty="0">
                <a:solidFill>
                  <a:srgbClr val="FF0000"/>
                </a:solidFill>
                <a:latin typeface="Sylfaen" pitchFamily="18" charset="0"/>
              </a:rPr>
              <a:t>S</a:t>
            </a:r>
            <a:r>
              <a:rPr lang="en-US" sz="2400" dirty="0">
                <a:latin typeface="Sylfaen" pitchFamily="18" charset="0"/>
              </a:rPr>
              <a:t>eem </a:t>
            </a:r>
            <a:r>
              <a:rPr lang="en-US" sz="2400" b="1" dirty="0">
                <a:solidFill>
                  <a:srgbClr val="FF0000"/>
                </a:solidFill>
                <a:latin typeface="Sylfaen" pitchFamily="18" charset="0"/>
              </a:rPr>
              <a:t>T</a:t>
            </a:r>
            <a:r>
              <a:rPr lang="en-US" sz="2400" dirty="0">
                <a:latin typeface="Sylfaen" pitchFamily="18" charset="0"/>
              </a:rPr>
              <a:t>o </a:t>
            </a:r>
            <a:r>
              <a:rPr lang="en-US" sz="2400" b="1" dirty="0">
                <a:solidFill>
                  <a:srgbClr val="FF0000"/>
                </a:solidFill>
                <a:latin typeface="Sylfaen" pitchFamily="18" charset="0"/>
              </a:rPr>
              <a:t>N</a:t>
            </a:r>
            <a:r>
              <a:rPr lang="en-US" sz="2400" dirty="0">
                <a:latin typeface="Sylfaen" pitchFamily="18" charset="0"/>
              </a:rPr>
              <a:t>eed </a:t>
            </a:r>
            <a:r>
              <a:rPr lang="en-US" sz="2400" b="1" dirty="0">
                <a:solidFill>
                  <a:srgbClr val="FF0000"/>
                </a:solidFill>
                <a:latin typeface="Sylfaen" pitchFamily="18" charset="0"/>
              </a:rPr>
              <a:t>D</a:t>
            </a:r>
            <a:r>
              <a:rPr lang="en-US" sz="2400" dirty="0">
                <a:latin typeface="Sylfaen" pitchFamily="18" charset="0"/>
              </a:rPr>
              <a:t>ata </a:t>
            </a:r>
            <a:r>
              <a:rPr lang="en-US" sz="2400" b="1" dirty="0">
                <a:solidFill>
                  <a:srgbClr val="FF0000"/>
                </a:solidFill>
                <a:latin typeface="Sylfaen" pitchFamily="18" charset="0"/>
              </a:rPr>
              <a:t>P</a:t>
            </a:r>
            <a:r>
              <a:rPr lang="en-US" sz="2400" dirty="0">
                <a:latin typeface="Sylfaen" pitchFamily="18" charset="0"/>
              </a:rPr>
              <a:t>rocessing </a:t>
            </a:r>
          </a:p>
          <a:p>
            <a:pPr marL="82296" indent="0">
              <a:buNone/>
            </a:pPr>
            <a:r>
              <a:rPr lang="en-US" sz="2400" dirty="0" smtClean="0">
                <a:latin typeface="Sylfaen" pitchFamily="18" charset="0"/>
              </a:rPr>
              <a:t>Bottom </a:t>
            </a:r>
            <a:r>
              <a:rPr lang="en-US" sz="2400">
                <a:latin typeface="Sylfaen" pitchFamily="18" charset="0"/>
              </a:rPr>
              <a:t>to </a:t>
            </a:r>
            <a:r>
              <a:rPr lang="en-US" sz="2400" smtClean="0">
                <a:latin typeface="Sylfaen" pitchFamily="18" charset="0"/>
              </a:rPr>
              <a:t>Up</a:t>
            </a:r>
            <a:endParaRPr lang="en-US" sz="2400" dirty="0">
              <a:latin typeface="Sylfaen" pitchFamily="18" charset="0"/>
            </a:endParaRPr>
          </a:p>
          <a:p>
            <a:pPr>
              <a:buFont typeface="Wingdings" pitchFamily="2" charset="2"/>
              <a:buChar char="Ø"/>
            </a:pPr>
            <a:r>
              <a:rPr lang="en-US" sz="2400" b="1" dirty="0">
                <a:solidFill>
                  <a:srgbClr val="FF0000"/>
                </a:solidFill>
                <a:latin typeface="Sylfaen" pitchFamily="18" charset="0"/>
              </a:rPr>
              <a:t>P</a:t>
            </a:r>
            <a:r>
              <a:rPr lang="en-US" sz="2400" dirty="0" smtClean="0">
                <a:latin typeface="Sylfaen" pitchFamily="18" charset="0"/>
              </a:rPr>
              <a:t>lease </a:t>
            </a:r>
            <a:r>
              <a:rPr lang="en-US" sz="2400" b="1" dirty="0">
                <a:solidFill>
                  <a:srgbClr val="FF0000"/>
                </a:solidFill>
                <a:latin typeface="Sylfaen" pitchFamily="18" charset="0"/>
              </a:rPr>
              <a:t>D</a:t>
            </a:r>
            <a:r>
              <a:rPr lang="en-US" sz="2400" dirty="0" smtClean="0">
                <a:latin typeface="Sylfaen" pitchFamily="18" charset="0"/>
              </a:rPr>
              <a:t>o </a:t>
            </a:r>
            <a:r>
              <a:rPr lang="en-US" sz="2400" b="1" dirty="0">
                <a:solidFill>
                  <a:srgbClr val="FF0000"/>
                </a:solidFill>
                <a:latin typeface="Sylfaen" pitchFamily="18" charset="0"/>
              </a:rPr>
              <a:t>N</a:t>
            </a:r>
            <a:r>
              <a:rPr lang="en-US" sz="2400" dirty="0">
                <a:latin typeface="Sylfaen" pitchFamily="18" charset="0"/>
              </a:rPr>
              <a:t>ot </a:t>
            </a:r>
            <a:r>
              <a:rPr lang="en-US" sz="2400" b="1" dirty="0">
                <a:solidFill>
                  <a:srgbClr val="FF0000"/>
                </a:solidFill>
                <a:latin typeface="Sylfaen" pitchFamily="18" charset="0"/>
              </a:rPr>
              <a:t>T</a:t>
            </a:r>
            <a:r>
              <a:rPr lang="en-US" sz="2400" dirty="0">
                <a:latin typeface="Sylfaen" pitchFamily="18" charset="0"/>
              </a:rPr>
              <a:t>hrow </a:t>
            </a:r>
            <a:r>
              <a:rPr lang="en-US" sz="2400" b="1" dirty="0" smtClean="0">
                <a:solidFill>
                  <a:srgbClr val="FF0000"/>
                </a:solidFill>
                <a:latin typeface="Sylfaen" pitchFamily="18" charset="0"/>
              </a:rPr>
              <a:t>S</a:t>
            </a:r>
            <a:r>
              <a:rPr lang="en-US" sz="2400" dirty="0" smtClean="0">
                <a:latin typeface="Sylfaen" pitchFamily="18" charset="0"/>
              </a:rPr>
              <a:t>alihat’s </a:t>
            </a:r>
            <a:r>
              <a:rPr lang="en-US" sz="2400" b="1" dirty="0" smtClean="0">
                <a:solidFill>
                  <a:srgbClr val="FF0000"/>
                </a:solidFill>
                <a:latin typeface="Sylfaen" pitchFamily="18" charset="0"/>
              </a:rPr>
              <a:t>P</a:t>
            </a:r>
            <a:r>
              <a:rPr lang="en-US" sz="2400" dirty="0" smtClean="0">
                <a:latin typeface="Sylfaen" pitchFamily="18" charset="0"/>
              </a:rPr>
              <a:t>izza </a:t>
            </a:r>
            <a:r>
              <a:rPr lang="en-US" sz="2400" b="1" dirty="0">
                <a:solidFill>
                  <a:srgbClr val="FF0000"/>
                </a:solidFill>
                <a:latin typeface="Sylfaen" pitchFamily="18" charset="0"/>
              </a:rPr>
              <a:t>A</a:t>
            </a:r>
            <a:r>
              <a:rPr lang="en-US" sz="2400" dirty="0">
                <a:latin typeface="Sylfaen" pitchFamily="18" charset="0"/>
              </a:rPr>
              <a:t>way </a:t>
            </a:r>
          </a:p>
          <a:p>
            <a:pPr>
              <a:buFont typeface="Wingdings" pitchFamily="2" charset="2"/>
              <a:buChar char="Ø"/>
            </a:pPr>
            <a:endParaRPr lang="en-US" sz="2400" dirty="0">
              <a:latin typeface="Sylfaen" pitchFamily="18" charset="0"/>
            </a:endParaRPr>
          </a:p>
        </p:txBody>
      </p:sp>
    </p:spTree>
    <p:extLst>
      <p:ext uri="{BB962C8B-B14F-4D97-AF65-F5344CB8AC3E}">
        <p14:creationId xmlns:p14="http://schemas.microsoft.com/office/powerpoint/2010/main" val="25886936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r>
              <a:rPr lang="en-US" sz="2800" b="1" dirty="0">
                <a:solidFill>
                  <a:srgbClr val="FF0000"/>
                </a:solidFill>
                <a:effectLst/>
                <a:latin typeface="Sylfaen" pitchFamily="18" charset="0"/>
              </a:rPr>
              <a:t>What Each Layer Does</a:t>
            </a:r>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2" y="1371602"/>
            <a:ext cx="6476999" cy="449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65443D5E-E9D3-4D36-8129-09AFD79524BB}" type="slidenum">
              <a:rPr lang="en-US" smtClean="0"/>
              <a:t>33</a:t>
            </a:fld>
            <a:endParaRPr lang="en-US"/>
          </a:p>
        </p:txBody>
      </p:sp>
    </p:spTree>
    <p:extLst>
      <p:ext uri="{BB962C8B-B14F-4D97-AF65-F5344CB8AC3E}">
        <p14:creationId xmlns:p14="http://schemas.microsoft.com/office/powerpoint/2010/main" val="30927758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r>
              <a:rPr lang="en-US" sz="2800" b="1" dirty="0">
                <a:solidFill>
                  <a:srgbClr val="FF0000"/>
                </a:solidFill>
                <a:effectLst/>
                <a:latin typeface="Sylfaen" pitchFamily="18" charset="0"/>
              </a:rPr>
              <a:t/>
            </a:r>
            <a:br>
              <a:rPr lang="en-US" sz="2800" b="1" dirty="0">
                <a:solidFill>
                  <a:srgbClr val="FF0000"/>
                </a:solidFill>
                <a:effectLst/>
                <a:latin typeface="Sylfaen" pitchFamily="18" charset="0"/>
              </a:rPr>
            </a:br>
            <a:r>
              <a:rPr lang="en-US" sz="2800" b="1" dirty="0">
                <a:solidFill>
                  <a:srgbClr val="FF0000"/>
                </a:solidFill>
                <a:effectLst/>
                <a:latin typeface="Sylfaen" pitchFamily="18" charset="0"/>
              </a:rPr>
              <a:t>How Data Is Referred to in the OSI Model </a:t>
            </a:r>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911710" y="1600200"/>
            <a:ext cx="732058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65443D5E-E9D3-4D36-8129-09AFD79524BB}" type="slidenum">
              <a:rPr lang="en-US" smtClean="0"/>
              <a:t>34</a:t>
            </a:fld>
            <a:endParaRPr lang="en-US"/>
          </a:p>
        </p:txBody>
      </p:sp>
    </p:spTree>
    <p:extLst>
      <p:ext uri="{BB962C8B-B14F-4D97-AF65-F5344CB8AC3E}">
        <p14:creationId xmlns:p14="http://schemas.microsoft.com/office/powerpoint/2010/main" val="16041195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a:t/>
            </a:r>
            <a:br>
              <a:rPr lang="en-US" sz="2800" dirty="0"/>
            </a:br>
            <a:r>
              <a:rPr lang="en-US" sz="2800" b="1" dirty="0">
                <a:solidFill>
                  <a:srgbClr val="FF0000"/>
                </a:solidFill>
                <a:effectLst/>
                <a:latin typeface="Sylfaen" pitchFamily="18" charset="0"/>
              </a:rPr>
              <a:t>Encapsulation/De-encapsulation</a:t>
            </a:r>
            <a:r>
              <a:rPr lang="en-US" sz="2800" dirty="0"/>
              <a:t> </a:t>
            </a:r>
            <a:endParaRPr lang="en-US" sz="2800" b="1" dirty="0">
              <a:solidFill>
                <a:srgbClr val="FF0000"/>
              </a:solidFill>
              <a:effectLst/>
              <a:latin typeface="Sylfaen" pitchFamily="18" charset="0"/>
            </a:endParaRPr>
          </a:p>
        </p:txBody>
      </p:sp>
      <p:sp>
        <p:nvSpPr>
          <p:cNvPr id="3" name="Content Placeholder 2"/>
          <p:cNvSpPr>
            <a:spLocks noGrp="1"/>
          </p:cNvSpPr>
          <p:nvPr>
            <p:ph sz="half" idx="1"/>
          </p:nvPr>
        </p:nvSpPr>
        <p:spPr/>
        <p:txBody>
          <a:bodyPr>
            <a:normAutofit/>
          </a:bodyPr>
          <a:lstStyle/>
          <a:p>
            <a:pPr marL="82296" indent="0">
              <a:buNone/>
            </a:pPr>
            <a:r>
              <a:rPr lang="en-US" sz="2400" dirty="0" smtClean="0">
                <a:latin typeface="Sylfaen" pitchFamily="18" charset="0"/>
              </a:rPr>
              <a:t>The </a:t>
            </a:r>
            <a:r>
              <a:rPr lang="en-US" sz="2400" dirty="0">
                <a:latin typeface="Sylfaen" pitchFamily="18" charset="0"/>
              </a:rPr>
              <a:t>process of moving data between layers of the OSI Model </a:t>
            </a:r>
            <a:endParaRPr lang="en-US" sz="2400" dirty="0" smtClean="0">
              <a:latin typeface="Sylfaen" pitchFamily="18" charset="0"/>
            </a:endParaRPr>
          </a:p>
          <a:p>
            <a:pPr marL="82296" indent="0">
              <a:buNone/>
            </a:pPr>
            <a:endParaRPr lang="en-US" sz="2400" dirty="0">
              <a:latin typeface="Sylfaen" pitchFamily="18" charset="0"/>
            </a:endParaRPr>
          </a:p>
          <a:p>
            <a:pPr marL="82296" indent="0">
              <a:buNone/>
            </a:pPr>
            <a:r>
              <a:rPr lang="en-US" sz="2400" b="1" dirty="0" smtClean="0">
                <a:solidFill>
                  <a:srgbClr val="002060"/>
                </a:solidFill>
                <a:latin typeface="Sylfaen" pitchFamily="18" charset="0"/>
              </a:rPr>
              <a:t>Encapsulation</a:t>
            </a:r>
            <a:r>
              <a:rPr lang="en-US" sz="2400" b="1" dirty="0">
                <a:solidFill>
                  <a:srgbClr val="002060"/>
                </a:solidFill>
                <a:latin typeface="Sylfaen" pitchFamily="18" charset="0"/>
              </a:rPr>
              <a:t>:</a:t>
            </a:r>
            <a:r>
              <a:rPr lang="en-US" sz="2400" dirty="0">
                <a:latin typeface="Sylfaen" pitchFamily="18" charset="0"/>
              </a:rPr>
              <a:t> </a:t>
            </a:r>
            <a:endParaRPr lang="en-US" sz="2400" dirty="0" smtClean="0">
              <a:latin typeface="Sylfaen" pitchFamily="18" charset="0"/>
            </a:endParaRPr>
          </a:p>
          <a:p>
            <a:pPr lvl="1">
              <a:buFont typeface="Wingdings" pitchFamily="2" charset="2"/>
              <a:buChar char="ü"/>
            </a:pPr>
            <a:r>
              <a:rPr lang="en-US" dirty="0" smtClean="0">
                <a:latin typeface="Sylfaen" pitchFamily="18" charset="0"/>
              </a:rPr>
              <a:t>Data </a:t>
            </a:r>
            <a:r>
              <a:rPr lang="en-US" dirty="0">
                <a:latin typeface="Sylfaen" pitchFamily="18" charset="0"/>
              </a:rPr>
              <a:t>&gt; segment &gt; packet &gt; frame &gt; bits </a:t>
            </a:r>
          </a:p>
          <a:p>
            <a:pPr marL="82296" indent="0">
              <a:buNone/>
            </a:pPr>
            <a:r>
              <a:rPr lang="fr-FR" sz="2400" b="1" dirty="0" smtClean="0">
                <a:solidFill>
                  <a:srgbClr val="002060"/>
                </a:solidFill>
                <a:latin typeface="Sylfaen" pitchFamily="18" charset="0"/>
              </a:rPr>
              <a:t>De-encapsulation</a:t>
            </a:r>
            <a:r>
              <a:rPr lang="fr-FR" sz="2400" b="1" dirty="0">
                <a:solidFill>
                  <a:srgbClr val="002060"/>
                </a:solidFill>
                <a:latin typeface="Sylfaen" pitchFamily="18" charset="0"/>
              </a:rPr>
              <a:t>:</a:t>
            </a:r>
            <a:r>
              <a:rPr lang="fr-FR" sz="2400" dirty="0">
                <a:latin typeface="Sylfaen" pitchFamily="18" charset="0"/>
              </a:rPr>
              <a:t> </a:t>
            </a:r>
            <a:endParaRPr lang="fr-FR" sz="2400" dirty="0" smtClean="0">
              <a:latin typeface="Sylfaen" pitchFamily="18" charset="0"/>
            </a:endParaRPr>
          </a:p>
          <a:p>
            <a:pPr lvl="1">
              <a:buFont typeface="Wingdings" pitchFamily="2" charset="2"/>
              <a:buChar char="ü"/>
            </a:pPr>
            <a:r>
              <a:rPr lang="fr-FR" dirty="0" smtClean="0">
                <a:latin typeface="Sylfaen" pitchFamily="18" charset="0"/>
              </a:rPr>
              <a:t>Bits </a:t>
            </a:r>
            <a:r>
              <a:rPr lang="fr-FR" dirty="0">
                <a:latin typeface="Sylfaen" pitchFamily="18" charset="0"/>
              </a:rPr>
              <a:t>&gt; frame &gt; </a:t>
            </a:r>
            <a:r>
              <a:rPr lang="fr-FR" dirty="0" err="1">
                <a:latin typeface="Sylfaen" pitchFamily="18" charset="0"/>
              </a:rPr>
              <a:t>packet</a:t>
            </a:r>
            <a:r>
              <a:rPr lang="fr-FR" dirty="0">
                <a:latin typeface="Sylfaen" pitchFamily="18" charset="0"/>
              </a:rPr>
              <a:t> &gt; segment &gt; data </a:t>
            </a:r>
          </a:p>
          <a:p>
            <a:pPr>
              <a:buFont typeface="Wingdings" pitchFamily="2" charset="2"/>
              <a:buChar char="ü"/>
            </a:pPr>
            <a:endParaRPr lang="en-US" sz="2400" dirty="0">
              <a:latin typeface="Sylfaen" pitchFamily="18" charset="0"/>
            </a:endParaRPr>
          </a:p>
          <a:p>
            <a:pPr>
              <a:buFont typeface="Wingdings" pitchFamily="2" charset="2"/>
              <a:buChar char="ü"/>
            </a:pPr>
            <a:endParaRPr lang="en-US" sz="2400" dirty="0">
              <a:latin typeface="Sylfaen" pitchFamily="18" charset="0"/>
            </a:endParaRPr>
          </a:p>
        </p:txBody>
      </p:sp>
      <p:pic>
        <p:nvPicPr>
          <p:cNvPr id="717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76851" y="1676401"/>
            <a:ext cx="3657600" cy="434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65443D5E-E9D3-4D36-8129-09AFD79524BB}" type="slidenum">
              <a:rPr lang="en-US" smtClean="0"/>
              <a:t>35</a:t>
            </a:fld>
            <a:endParaRPr lang="en-US"/>
          </a:p>
        </p:txBody>
      </p:sp>
    </p:spTree>
    <p:extLst>
      <p:ext uri="{BB962C8B-B14F-4D97-AF65-F5344CB8AC3E}">
        <p14:creationId xmlns:p14="http://schemas.microsoft.com/office/powerpoint/2010/main" val="22176304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r>
              <a:rPr lang="en-US" sz="4000" b="1" i="1" dirty="0">
                <a:solidFill>
                  <a:srgbClr val="00B050"/>
                </a:solidFill>
                <a:effectLst/>
                <a:latin typeface="Sylfaen" pitchFamily="18" charset="0"/>
              </a:rPr>
              <a:t>Layer 1: The Physical </a:t>
            </a:r>
            <a:r>
              <a:rPr lang="en-US" sz="4000" b="1" i="1" dirty="0" smtClean="0">
                <a:solidFill>
                  <a:srgbClr val="00B050"/>
                </a:solidFill>
                <a:effectLst/>
                <a:latin typeface="Sylfaen" pitchFamily="18" charset="0"/>
              </a:rPr>
              <a:t>Layer</a:t>
            </a:r>
            <a:endParaRPr lang="en-US" sz="4000" i="1" dirty="0">
              <a:solidFill>
                <a:srgbClr val="00B050"/>
              </a:solidFill>
              <a:effectLst/>
              <a:latin typeface="Sylfaen" pitchFamily="18" charset="0"/>
            </a:endParaRPr>
          </a:p>
        </p:txBody>
      </p:sp>
      <p:sp>
        <p:nvSpPr>
          <p:cNvPr id="3" name="Content Placeholder 2"/>
          <p:cNvSpPr>
            <a:spLocks noGrp="1"/>
          </p:cNvSpPr>
          <p:nvPr>
            <p:ph idx="1"/>
          </p:nvPr>
        </p:nvSpPr>
        <p:spPr>
          <a:xfrm>
            <a:off x="609600" y="990600"/>
            <a:ext cx="7924800" cy="5181600"/>
          </a:xfrm>
        </p:spPr>
        <p:txBody>
          <a:bodyPr>
            <a:noAutofit/>
          </a:bodyPr>
          <a:lstStyle/>
          <a:p>
            <a:pPr algn="just">
              <a:buFont typeface="Wingdings" pitchFamily="2" charset="2"/>
              <a:buChar char="Ø"/>
            </a:pPr>
            <a:r>
              <a:rPr lang="en-US" sz="2400" dirty="0">
                <a:latin typeface="Sylfaen" pitchFamily="18" charset="0"/>
              </a:rPr>
              <a:t>The </a:t>
            </a:r>
            <a:r>
              <a:rPr lang="en-US" sz="2400" dirty="0" smtClean="0">
                <a:latin typeface="Sylfaen" pitchFamily="18" charset="0"/>
              </a:rPr>
              <a:t>Physical layer </a:t>
            </a:r>
            <a:r>
              <a:rPr lang="en-US" sz="2400" dirty="0">
                <a:latin typeface="Sylfaen" pitchFamily="18" charset="0"/>
              </a:rPr>
              <a:t>manages the interface between a computer and the network </a:t>
            </a:r>
            <a:r>
              <a:rPr lang="en-US" sz="2400" dirty="0" smtClean="0">
                <a:latin typeface="Sylfaen" pitchFamily="18" charset="0"/>
              </a:rPr>
              <a:t>medium, and </a:t>
            </a:r>
            <a:r>
              <a:rPr lang="en-US" sz="2400" dirty="0">
                <a:latin typeface="Sylfaen" pitchFamily="18" charset="0"/>
              </a:rPr>
              <a:t>instructs the driver software and the network interface as to what </a:t>
            </a:r>
            <a:r>
              <a:rPr lang="en-US" sz="2400" dirty="0" smtClean="0">
                <a:latin typeface="Sylfaen" pitchFamily="18" charset="0"/>
              </a:rPr>
              <a:t>needs to </a:t>
            </a:r>
            <a:r>
              <a:rPr lang="en-US" sz="2400" dirty="0">
                <a:latin typeface="Sylfaen" pitchFamily="18" charset="0"/>
              </a:rPr>
              <a:t>be sent across the medium.</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Deals </a:t>
            </a:r>
            <a:r>
              <a:rPr lang="en-US" sz="2400" dirty="0">
                <a:latin typeface="Sylfaen" pitchFamily="18" charset="0"/>
              </a:rPr>
              <a:t>with all aspects of physically moving data from one computer to the next </a:t>
            </a:r>
          </a:p>
          <a:p>
            <a:pPr algn="just">
              <a:buFont typeface="Wingdings" pitchFamily="2" charset="2"/>
              <a:buChar char="Ø"/>
            </a:pPr>
            <a:r>
              <a:rPr lang="en-US" sz="2400" dirty="0" smtClean="0">
                <a:latin typeface="Sylfaen" pitchFamily="18" charset="0"/>
              </a:rPr>
              <a:t>Converts </a:t>
            </a:r>
            <a:r>
              <a:rPr lang="en-US" sz="2400" dirty="0">
                <a:latin typeface="Sylfaen" pitchFamily="18" charset="0"/>
              </a:rPr>
              <a:t>data from the upper layers into 1s and 0s for transmission over media </a:t>
            </a:r>
          </a:p>
          <a:p>
            <a:pPr algn="just">
              <a:buFont typeface="Wingdings" pitchFamily="2" charset="2"/>
              <a:buChar char="Ø"/>
            </a:pPr>
            <a:r>
              <a:rPr lang="en-US" sz="2400" dirty="0" smtClean="0">
                <a:latin typeface="Sylfaen" pitchFamily="18" charset="0"/>
              </a:rPr>
              <a:t>Defines </a:t>
            </a:r>
            <a:r>
              <a:rPr lang="en-US" sz="2400" dirty="0">
                <a:latin typeface="Sylfaen" pitchFamily="18" charset="0"/>
              </a:rPr>
              <a:t>how data is encoded onto the media used to transmit the data </a:t>
            </a:r>
          </a:p>
          <a:p>
            <a:pPr algn="just">
              <a:buFont typeface="Wingdings" pitchFamily="2" charset="2"/>
              <a:buChar char="Ø"/>
            </a:pPr>
            <a:r>
              <a:rPr lang="en-US" sz="2400" dirty="0" smtClean="0">
                <a:latin typeface="Sylfaen" pitchFamily="18" charset="0"/>
              </a:rPr>
              <a:t>Defined on this layer: Cable standards, wireless standards, and fiber optic standards </a:t>
            </a:r>
          </a:p>
        </p:txBody>
      </p:sp>
      <p:sp>
        <p:nvSpPr>
          <p:cNvPr id="7" name="Slide Number Placeholder 6"/>
          <p:cNvSpPr>
            <a:spLocks noGrp="1"/>
          </p:cNvSpPr>
          <p:nvPr>
            <p:ph type="sldNum" sz="quarter" idx="12"/>
          </p:nvPr>
        </p:nvSpPr>
        <p:spPr/>
        <p:txBody>
          <a:bodyPr/>
          <a:lstStyle/>
          <a:p>
            <a:fld id="{65443D5E-E9D3-4D36-8129-09AFD79524BB}" type="slidenum">
              <a:rPr lang="en-US" smtClean="0"/>
              <a:t>36</a:t>
            </a:fld>
            <a:endParaRPr lang="en-US"/>
          </a:p>
        </p:txBody>
      </p:sp>
    </p:spTree>
    <p:extLst>
      <p:ext uri="{BB962C8B-B14F-4D97-AF65-F5344CB8AC3E}">
        <p14:creationId xmlns:p14="http://schemas.microsoft.com/office/powerpoint/2010/main" val="33658433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990600"/>
          </a:xfrm>
        </p:spPr>
        <p:txBody>
          <a:bodyPr>
            <a:normAutofit/>
          </a:bodyPr>
          <a:lstStyle/>
          <a:p>
            <a:r>
              <a:rPr lang="en-US" sz="4000" b="1" i="1" dirty="0" smtClean="0">
                <a:solidFill>
                  <a:srgbClr val="00B050"/>
                </a:solidFill>
                <a:effectLst/>
                <a:latin typeface="Sylfaen" pitchFamily="18" charset="0"/>
              </a:rPr>
              <a:t>The </a:t>
            </a:r>
            <a:r>
              <a:rPr lang="en-US" sz="4000" b="1" i="1" dirty="0">
                <a:solidFill>
                  <a:srgbClr val="00B050"/>
                </a:solidFill>
                <a:effectLst/>
                <a:latin typeface="Sylfaen" pitchFamily="18" charset="0"/>
              </a:rPr>
              <a:t>Physical </a:t>
            </a:r>
            <a:r>
              <a:rPr lang="en-US" sz="4000" b="1" i="1" dirty="0" smtClean="0">
                <a:solidFill>
                  <a:srgbClr val="00B050"/>
                </a:solidFill>
                <a:effectLst/>
                <a:latin typeface="Sylfaen" pitchFamily="18" charset="0"/>
              </a:rPr>
              <a:t>Layer…</a:t>
            </a:r>
            <a:endParaRPr lang="en-US" sz="4000" i="1" dirty="0">
              <a:solidFill>
                <a:srgbClr val="00B050"/>
              </a:solidFill>
              <a:effectLst/>
              <a:latin typeface="Sylfaen" pitchFamily="18" charset="0"/>
            </a:endParaRPr>
          </a:p>
        </p:txBody>
      </p:sp>
      <p:sp>
        <p:nvSpPr>
          <p:cNvPr id="3" name="Content Placeholder 2"/>
          <p:cNvSpPr>
            <a:spLocks noGrp="1"/>
          </p:cNvSpPr>
          <p:nvPr>
            <p:ph idx="1"/>
          </p:nvPr>
        </p:nvSpPr>
        <p:spPr>
          <a:xfrm>
            <a:off x="685800" y="1066800"/>
            <a:ext cx="7924800" cy="5181600"/>
          </a:xfrm>
        </p:spPr>
        <p:txBody>
          <a:bodyPr>
            <a:noAutofit/>
          </a:bodyPr>
          <a:lstStyle/>
          <a:p>
            <a:pPr algn="just">
              <a:buFont typeface="Wingdings" pitchFamily="2" charset="2"/>
              <a:buChar char="Ø"/>
            </a:pPr>
            <a:r>
              <a:rPr lang="en-US" sz="2400" dirty="0">
                <a:latin typeface="Sylfaen" pitchFamily="18" charset="0"/>
              </a:rPr>
              <a:t>Device example: Hub </a:t>
            </a:r>
          </a:p>
          <a:p>
            <a:pPr algn="just">
              <a:buFont typeface="Wingdings" pitchFamily="2" charset="2"/>
              <a:buChar char="Ø"/>
            </a:pPr>
            <a:r>
              <a:rPr lang="en-US" sz="2400" dirty="0">
                <a:latin typeface="Sylfaen" pitchFamily="18" charset="0"/>
              </a:rPr>
              <a:t>Used to transmit data </a:t>
            </a:r>
          </a:p>
          <a:p>
            <a:pPr lvl="2" algn="just">
              <a:buClr>
                <a:srgbClr val="002060"/>
              </a:buClr>
              <a:buFont typeface="Wingdings" pitchFamily="2" charset="2"/>
              <a:buChar char="ü"/>
            </a:pPr>
            <a:r>
              <a:rPr lang="en-US" dirty="0">
                <a:latin typeface="Sylfaen" pitchFamily="18" charset="0"/>
              </a:rPr>
              <a:t>Copper wiring, fiber optic cable, radio frequencies, anything that can be used to transmit data is defined on the Physical layer of the OSI Model </a:t>
            </a:r>
          </a:p>
        </p:txBody>
      </p:sp>
      <p:sp>
        <p:nvSpPr>
          <p:cNvPr id="7" name="Slide Number Placeholder 6"/>
          <p:cNvSpPr>
            <a:spLocks noGrp="1"/>
          </p:cNvSpPr>
          <p:nvPr>
            <p:ph type="sldNum" sz="quarter" idx="12"/>
          </p:nvPr>
        </p:nvSpPr>
        <p:spPr/>
        <p:txBody>
          <a:bodyPr/>
          <a:lstStyle/>
          <a:p>
            <a:fld id="{65443D5E-E9D3-4D36-8129-09AFD79524BB}" type="slidenum">
              <a:rPr lang="en-US" smtClean="0"/>
              <a:t>37</a:t>
            </a:fld>
            <a:endParaRPr lang="en-US"/>
          </a:p>
        </p:txBody>
      </p:sp>
    </p:spTree>
    <p:extLst>
      <p:ext uri="{BB962C8B-B14F-4D97-AF65-F5344CB8AC3E}">
        <p14:creationId xmlns:p14="http://schemas.microsoft.com/office/powerpoint/2010/main" val="1966311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498080" cy="990600"/>
          </a:xfrm>
        </p:spPr>
        <p:txBody>
          <a:bodyPr>
            <a:noAutofit/>
          </a:bodyPr>
          <a:lstStyle/>
          <a:p>
            <a:r>
              <a:rPr lang="en-US" sz="4000" b="1" i="1" dirty="0">
                <a:solidFill>
                  <a:srgbClr val="00B050"/>
                </a:solidFill>
                <a:effectLst/>
                <a:latin typeface="Sylfaen" pitchFamily="18" charset="0"/>
              </a:rPr>
              <a:t/>
            </a:r>
            <a:br>
              <a:rPr lang="en-US" sz="4000" b="1" i="1" dirty="0">
                <a:solidFill>
                  <a:srgbClr val="00B050"/>
                </a:solidFill>
                <a:effectLst/>
                <a:latin typeface="Sylfaen" pitchFamily="18" charset="0"/>
              </a:rPr>
            </a:br>
            <a:r>
              <a:rPr lang="en-US" sz="4000" b="1" i="1" dirty="0">
                <a:solidFill>
                  <a:srgbClr val="00B050"/>
                </a:solidFill>
                <a:effectLst/>
                <a:latin typeface="Sylfaen" pitchFamily="18" charset="0"/>
              </a:rPr>
              <a:t>L</a:t>
            </a:r>
            <a:r>
              <a:rPr lang="en-US" sz="4000" b="1" i="1" dirty="0" smtClean="0">
                <a:solidFill>
                  <a:srgbClr val="00B050"/>
                </a:solidFill>
                <a:effectLst/>
                <a:latin typeface="Sylfaen" pitchFamily="18" charset="0"/>
              </a:rPr>
              <a:t>ayer 2:Data </a:t>
            </a:r>
            <a:r>
              <a:rPr lang="en-US" sz="4000" b="1" i="1" dirty="0">
                <a:solidFill>
                  <a:srgbClr val="00B050"/>
                </a:solidFill>
                <a:effectLst/>
                <a:latin typeface="Sylfaen" pitchFamily="18" charset="0"/>
              </a:rPr>
              <a:t>Link Layer </a:t>
            </a:r>
          </a:p>
        </p:txBody>
      </p:sp>
      <p:sp>
        <p:nvSpPr>
          <p:cNvPr id="3" name="Content Placeholder 2"/>
          <p:cNvSpPr>
            <a:spLocks noGrp="1"/>
          </p:cNvSpPr>
          <p:nvPr>
            <p:ph idx="1"/>
          </p:nvPr>
        </p:nvSpPr>
        <p:spPr>
          <a:xfrm>
            <a:off x="533400" y="1219200"/>
            <a:ext cx="7924800" cy="5334000"/>
          </a:xfrm>
        </p:spPr>
        <p:txBody>
          <a:bodyPr>
            <a:normAutofit/>
          </a:bodyPr>
          <a:lstStyle/>
          <a:p>
            <a:pPr marL="425196">
              <a:buClr>
                <a:srgbClr val="0070C0"/>
              </a:buClr>
              <a:buFont typeface="Wingdings" pitchFamily="2" charset="2"/>
              <a:buChar char="Ø"/>
            </a:pPr>
            <a:endParaRPr lang="en-US" sz="2400" dirty="0">
              <a:latin typeface="Sylfaen" pitchFamily="18" charset="0"/>
            </a:endParaRPr>
          </a:p>
          <a:p>
            <a:pPr>
              <a:buClr>
                <a:srgbClr val="0070C0"/>
              </a:buClr>
              <a:buFont typeface="Wingdings" pitchFamily="2" charset="2"/>
              <a:buChar char="Ø"/>
            </a:pPr>
            <a:r>
              <a:rPr lang="en-US" sz="2400" dirty="0">
                <a:latin typeface="Sylfaen" pitchFamily="18" charset="0"/>
              </a:rPr>
              <a:t>Is responsible for moving frames from node to node or computer to computer </a:t>
            </a:r>
          </a:p>
          <a:p>
            <a:pPr>
              <a:buClr>
                <a:srgbClr val="0070C0"/>
              </a:buClr>
              <a:buFont typeface="Wingdings" pitchFamily="2" charset="2"/>
              <a:buChar char="Ø"/>
            </a:pPr>
            <a:r>
              <a:rPr lang="en-US" sz="2400" dirty="0" smtClean="0">
                <a:latin typeface="Sylfaen" pitchFamily="18" charset="0"/>
              </a:rPr>
              <a:t>Can </a:t>
            </a:r>
            <a:r>
              <a:rPr lang="en-US" sz="2400" dirty="0">
                <a:latin typeface="Sylfaen" pitchFamily="18" charset="0"/>
              </a:rPr>
              <a:t>move frames from one adjacent computer to another, cannot move frames across routers </a:t>
            </a:r>
          </a:p>
          <a:p>
            <a:pPr>
              <a:buClr>
                <a:srgbClr val="0070C0"/>
              </a:buClr>
              <a:buFont typeface="Wingdings" pitchFamily="2" charset="2"/>
              <a:buChar char="Ø"/>
            </a:pPr>
            <a:r>
              <a:rPr lang="en-US" sz="2400" dirty="0" smtClean="0">
                <a:latin typeface="Sylfaen" pitchFamily="18" charset="0"/>
              </a:rPr>
              <a:t>Encapsulation </a:t>
            </a:r>
            <a:r>
              <a:rPr lang="en-US" sz="2400" dirty="0">
                <a:latin typeface="Sylfaen" pitchFamily="18" charset="0"/>
              </a:rPr>
              <a:t>= frame </a:t>
            </a:r>
          </a:p>
          <a:p>
            <a:pPr>
              <a:buClr>
                <a:srgbClr val="0070C0"/>
              </a:buClr>
              <a:buFont typeface="Wingdings" pitchFamily="2" charset="2"/>
              <a:buChar char="Ø"/>
            </a:pPr>
            <a:r>
              <a:rPr lang="en-US" sz="2400" dirty="0" smtClean="0">
                <a:latin typeface="Sylfaen" pitchFamily="18" charset="0"/>
              </a:rPr>
              <a:t>Requires </a:t>
            </a:r>
            <a:r>
              <a:rPr lang="en-US" sz="2400" dirty="0">
                <a:latin typeface="Sylfaen" pitchFamily="18" charset="0"/>
              </a:rPr>
              <a:t>MAC address. or </a:t>
            </a:r>
            <a:r>
              <a:rPr lang="en-US" sz="2400" i="1" dirty="0">
                <a:latin typeface="Sylfaen" pitchFamily="18" charset="0"/>
              </a:rPr>
              <a:t>physical address </a:t>
            </a:r>
            <a:endParaRPr lang="en-US" sz="2400" dirty="0">
              <a:latin typeface="Sylfaen" pitchFamily="18" charset="0"/>
            </a:endParaRPr>
          </a:p>
          <a:p>
            <a:pPr>
              <a:buClr>
                <a:srgbClr val="0070C0"/>
              </a:buClr>
              <a:buFont typeface="Wingdings" pitchFamily="2" charset="2"/>
              <a:buChar char="Ø"/>
            </a:pPr>
            <a:r>
              <a:rPr lang="en-US" sz="2400" dirty="0" smtClean="0">
                <a:latin typeface="Sylfaen" pitchFamily="18" charset="0"/>
              </a:rPr>
              <a:t>Protocols </a:t>
            </a:r>
            <a:r>
              <a:rPr lang="en-US" sz="2400" dirty="0">
                <a:latin typeface="Sylfaen" pitchFamily="18" charset="0"/>
              </a:rPr>
              <a:t>defined include Ethernet Protocol and Point-to-Point Protocol (PPP) </a:t>
            </a:r>
          </a:p>
          <a:p>
            <a:pPr>
              <a:buClr>
                <a:srgbClr val="0070C0"/>
              </a:buClr>
              <a:buFont typeface="Wingdings" pitchFamily="2" charset="2"/>
              <a:buChar char="Ø"/>
            </a:pPr>
            <a:r>
              <a:rPr lang="en-US" sz="2400" dirty="0">
                <a:latin typeface="Sylfaen" pitchFamily="18" charset="0"/>
              </a:rPr>
              <a:t>Device example: Switch </a:t>
            </a:r>
          </a:p>
          <a:p>
            <a:pPr>
              <a:buClr>
                <a:srgbClr val="0070C0"/>
              </a:buClr>
              <a:buFont typeface="Wingdings" pitchFamily="2" charset="2"/>
              <a:buChar char="Ø"/>
            </a:pPr>
            <a:r>
              <a:rPr lang="en-US" sz="2400" dirty="0" smtClean="0">
                <a:latin typeface="Sylfaen" pitchFamily="18" charset="0"/>
              </a:rPr>
              <a:t>Two </a:t>
            </a:r>
            <a:r>
              <a:rPr lang="en-US" sz="2400" dirty="0" err="1" smtClean="0">
                <a:latin typeface="Sylfaen" pitchFamily="18" charset="0"/>
              </a:rPr>
              <a:t>sublayers</a:t>
            </a:r>
            <a:r>
              <a:rPr lang="en-US" sz="2400" dirty="0" smtClean="0">
                <a:latin typeface="Sylfaen" pitchFamily="18" charset="0"/>
              </a:rPr>
              <a:t>: Logical Link Control (LLC) and the Media Access Control (MAC) </a:t>
            </a:r>
          </a:p>
          <a:p>
            <a:pPr marL="425196" algn="just">
              <a:buClr>
                <a:srgbClr val="0070C0"/>
              </a:buClr>
              <a:buFont typeface="Wingdings" pitchFamily="2" charset="2"/>
              <a:buChar char="Ø"/>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38</a:t>
            </a:fld>
            <a:endParaRPr lang="en-US"/>
          </a:p>
        </p:txBody>
      </p:sp>
    </p:spTree>
    <p:extLst>
      <p:ext uri="{BB962C8B-B14F-4D97-AF65-F5344CB8AC3E}">
        <p14:creationId xmlns:p14="http://schemas.microsoft.com/office/powerpoint/2010/main" val="40262049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990600"/>
          </a:xfrm>
        </p:spPr>
        <p:txBody>
          <a:bodyPr>
            <a:normAutofit/>
          </a:bodyPr>
          <a:lstStyle/>
          <a:p>
            <a:r>
              <a:rPr lang="en-US" sz="4400" b="1" i="1" dirty="0" smtClean="0">
                <a:solidFill>
                  <a:srgbClr val="00B050"/>
                </a:solidFill>
                <a:effectLst/>
                <a:latin typeface="Sylfaen" pitchFamily="18" charset="0"/>
              </a:rPr>
              <a:t>Data </a:t>
            </a:r>
            <a:r>
              <a:rPr lang="en-US" sz="4400" b="1" i="1" dirty="0">
                <a:solidFill>
                  <a:srgbClr val="00B050"/>
                </a:solidFill>
                <a:effectLst/>
                <a:latin typeface="Sylfaen" pitchFamily="18" charset="0"/>
              </a:rPr>
              <a:t>Link </a:t>
            </a:r>
            <a:r>
              <a:rPr lang="en-US" sz="4400" b="1" i="1" dirty="0" smtClean="0">
                <a:solidFill>
                  <a:srgbClr val="00B050"/>
                </a:solidFill>
                <a:effectLst/>
                <a:latin typeface="Sylfaen" pitchFamily="18" charset="0"/>
              </a:rPr>
              <a:t>Layer…</a:t>
            </a:r>
            <a:endParaRPr lang="en-US" dirty="0">
              <a:solidFill>
                <a:srgbClr val="002060"/>
              </a:solidFill>
              <a:effectLst/>
              <a:latin typeface="Sylfaen" pitchFamily="18" charset="0"/>
            </a:endParaRPr>
          </a:p>
        </p:txBody>
      </p:sp>
      <p:sp>
        <p:nvSpPr>
          <p:cNvPr id="6" name="Content Placeholder 5"/>
          <p:cNvSpPr>
            <a:spLocks noGrp="1"/>
          </p:cNvSpPr>
          <p:nvPr>
            <p:ph idx="1"/>
          </p:nvPr>
        </p:nvSpPr>
        <p:spPr/>
        <p:txBody>
          <a:bodyPr>
            <a:normAutofit/>
          </a:bodyPr>
          <a:lstStyle/>
          <a:p>
            <a:pPr marL="82296" indent="0" algn="just">
              <a:buNone/>
            </a:pPr>
            <a:r>
              <a:rPr lang="en-US" sz="2800" dirty="0" smtClean="0">
                <a:latin typeface="Sylfaen" pitchFamily="18" charset="0"/>
              </a:rPr>
              <a:t>Two </a:t>
            </a:r>
            <a:r>
              <a:rPr lang="en-US" sz="2800" dirty="0" err="1">
                <a:latin typeface="Sylfaen" pitchFamily="18" charset="0"/>
              </a:rPr>
              <a:t>sublayers</a:t>
            </a:r>
            <a:r>
              <a:rPr lang="en-US" sz="2800" dirty="0">
                <a:latin typeface="Sylfaen" pitchFamily="18" charset="0"/>
              </a:rPr>
              <a:t>: Logical Link Control (LLC) and the Media Access Control (MAC) </a:t>
            </a:r>
          </a:p>
          <a:p>
            <a:pPr marL="82296" indent="0" algn="just">
              <a:buNone/>
            </a:pPr>
            <a:endParaRPr lang="en-US" sz="2800" dirty="0">
              <a:latin typeface="Sylfae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39</a:t>
            </a:fld>
            <a:endParaRPr lang="en-US"/>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3564" y="2971800"/>
            <a:ext cx="5476875"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07435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dirty="0" smtClean="0">
                <a:latin typeface="Sylfaen" pitchFamily="18" charset="0"/>
                <a:cs typeface="Times New Roman" pitchFamily="18" charset="0"/>
              </a:rPr>
              <a:t>Protocols… </a:t>
            </a:r>
            <a:endParaRPr lang="en-US" dirty="0">
              <a:solidFill>
                <a:srgbClr val="FF0000"/>
              </a:solidFill>
              <a:latin typeface="Sylfaen" pitchFamily="18" charset="0"/>
            </a:endParaRPr>
          </a:p>
        </p:txBody>
      </p:sp>
      <p:sp>
        <p:nvSpPr>
          <p:cNvPr id="3" name="Content Placeholder 2"/>
          <p:cNvSpPr>
            <a:spLocks noGrp="1"/>
          </p:cNvSpPr>
          <p:nvPr>
            <p:ph idx="1"/>
          </p:nvPr>
        </p:nvSpPr>
        <p:spPr>
          <a:xfrm>
            <a:off x="457200" y="1143000"/>
            <a:ext cx="7924800" cy="5410200"/>
          </a:xfrm>
        </p:spPr>
        <p:txBody>
          <a:bodyPr>
            <a:noAutofit/>
          </a:bodyPr>
          <a:lstStyle/>
          <a:p>
            <a:pPr algn="just">
              <a:buClr>
                <a:srgbClr val="FF0000"/>
              </a:buClr>
              <a:buSzPct val="107000"/>
              <a:buFont typeface="Webdings" pitchFamily="18" charset="2"/>
              <a:buChar char=""/>
            </a:pPr>
            <a:r>
              <a:rPr lang="en-US" sz="2400" dirty="0" smtClean="0">
                <a:latin typeface="Sylfaen" pitchFamily="18" charset="0"/>
              </a:rPr>
              <a:t>Note </a:t>
            </a:r>
            <a:r>
              <a:rPr lang="en-US" sz="2400" dirty="0">
                <a:latin typeface="Sylfaen" pitchFamily="18" charset="0"/>
              </a:rPr>
              <a:t>that </a:t>
            </a:r>
            <a:r>
              <a:rPr lang="en-US" sz="2400" dirty="0" smtClean="0">
                <a:latin typeface="Sylfaen" pitchFamily="18" charset="0"/>
              </a:rPr>
              <a:t>in some </a:t>
            </a:r>
            <a:r>
              <a:rPr lang="en-US" sz="2400" dirty="0">
                <a:latin typeface="Sylfaen" pitchFamily="18" charset="0"/>
              </a:rPr>
              <a:t>cases the entity and the system in which it resides </a:t>
            </a:r>
            <a:r>
              <a:rPr lang="en-US" sz="2400" dirty="0" smtClean="0">
                <a:latin typeface="Sylfaen" pitchFamily="18" charset="0"/>
              </a:rPr>
              <a:t>are </a:t>
            </a:r>
            <a:r>
              <a:rPr lang="en-US" sz="2400" dirty="0" smtClean="0">
                <a:solidFill>
                  <a:srgbClr val="FF0000"/>
                </a:solidFill>
                <a:latin typeface="Sylfaen" pitchFamily="18" charset="0"/>
              </a:rPr>
              <a:t>coextensive (e.g., terminals)</a:t>
            </a:r>
          </a:p>
          <a:p>
            <a:pPr algn="just">
              <a:buClr>
                <a:srgbClr val="FF0000"/>
              </a:buClr>
              <a:buFont typeface="Webdings" pitchFamily="18" charset="2"/>
              <a:buChar char=""/>
            </a:pPr>
            <a:r>
              <a:rPr lang="en-US" sz="2400" dirty="0">
                <a:latin typeface="Sylfaen" pitchFamily="18" charset="0"/>
              </a:rPr>
              <a:t>In general, an entity is </a:t>
            </a:r>
            <a:r>
              <a:rPr lang="en-US" sz="2400" dirty="0">
                <a:solidFill>
                  <a:srgbClr val="7030A0"/>
                </a:solidFill>
                <a:latin typeface="Sylfaen" pitchFamily="18" charset="0"/>
              </a:rPr>
              <a:t>anything capable of sending or receiving </a:t>
            </a:r>
            <a:r>
              <a:rPr lang="en-US" sz="2400" dirty="0" smtClean="0">
                <a:solidFill>
                  <a:srgbClr val="7030A0"/>
                </a:solidFill>
                <a:latin typeface="Sylfaen" pitchFamily="18" charset="0"/>
              </a:rPr>
              <a:t>information</a:t>
            </a:r>
            <a:r>
              <a:rPr lang="en-US" sz="2400" dirty="0" smtClean="0">
                <a:latin typeface="Sylfaen" pitchFamily="18" charset="0"/>
              </a:rPr>
              <a:t>; and</a:t>
            </a:r>
          </a:p>
          <a:p>
            <a:pPr algn="just">
              <a:buClr>
                <a:srgbClr val="FF0000"/>
              </a:buClr>
              <a:buFont typeface="Webdings" pitchFamily="18" charset="2"/>
              <a:buChar char=""/>
            </a:pPr>
            <a:r>
              <a:rPr lang="en-US" sz="2400" dirty="0" smtClean="0">
                <a:latin typeface="Sylfaen" pitchFamily="18" charset="0"/>
              </a:rPr>
              <a:t> </a:t>
            </a:r>
            <a:r>
              <a:rPr lang="en-US" sz="2400" dirty="0">
                <a:latin typeface="Sylfaen" pitchFamily="18" charset="0"/>
              </a:rPr>
              <a:t>a system is </a:t>
            </a:r>
            <a:r>
              <a:rPr lang="en-US" sz="2400" dirty="0">
                <a:solidFill>
                  <a:srgbClr val="7030A0"/>
                </a:solidFill>
                <a:latin typeface="Sylfaen" pitchFamily="18" charset="0"/>
              </a:rPr>
              <a:t>a physically distinct object that contains one or more entities</a:t>
            </a:r>
            <a:r>
              <a:rPr lang="en-US" sz="2400" dirty="0">
                <a:latin typeface="Sylfaen" pitchFamily="18" charset="0"/>
              </a:rPr>
              <a:t>.</a:t>
            </a:r>
          </a:p>
          <a:p>
            <a:pPr algn="just">
              <a:buClr>
                <a:srgbClr val="FF0000"/>
              </a:buClr>
              <a:buFont typeface="Webdings" pitchFamily="18" charset="2"/>
              <a:buChar char=""/>
            </a:pPr>
            <a:r>
              <a:rPr lang="en-US" sz="2400" dirty="0">
                <a:latin typeface="Sylfaen" pitchFamily="18" charset="0"/>
              </a:rPr>
              <a:t>For two entities to successfully communicate, they must "</a:t>
            </a:r>
            <a:r>
              <a:rPr lang="en-US" sz="2400" dirty="0">
                <a:solidFill>
                  <a:srgbClr val="00B050"/>
                </a:solidFill>
                <a:latin typeface="Sylfaen" pitchFamily="18" charset="0"/>
              </a:rPr>
              <a:t>speak the same language</a:t>
            </a:r>
            <a:r>
              <a:rPr lang="en-US" sz="2400" dirty="0">
                <a:latin typeface="Sylfaen" pitchFamily="18" charset="0"/>
              </a:rPr>
              <a:t>."</a:t>
            </a:r>
          </a:p>
          <a:p>
            <a:pPr algn="just">
              <a:buClr>
                <a:srgbClr val="FF0000"/>
              </a:buClr>
              <a:buFont typeface="Webdings" pitchFamily="18" charset="2"/>
              <a:buChar char=""/>
            </a:pPr>
            <a:r>
              <a:rPr lang="en-US" sz="2400" dirty="0">
                <a:solidFill>
                  <a:srgbClr val="FF0000"/>
                </a:solidFill>
                <a:latin typeface="Sylfaen" pitchFamily="18" charset="0"/>
              </a:rPr>
              <a:t>What is communicated</a:t>
            </a:r>
            <a:r>
              <a:rPr lang="en-US" sz="2400" dirty="0">
                <a:latin typeface="Sylfaen" pitchFamily="18" charset="0"/>
              </a:rPr>
              <a:t>, </a:t>
            </a:r>
            <a:r>
              <a:rPr lang="en-US" sz="2400" dirty="0">
                <a:solidFill>
                  <a:srgbClr val="FF0000"/>
                </a:solidFill>
                <a:latin typeface="Sylfaen" pitchFamily="18" charset="0"/>
              </a:rPr>
              <a:t>how it is communicated</a:t>
            </a:r>
            <a:r>
              <a:rPr lang="en-US" sz="2400" dirty="0">
                <a:latin typeface="Sylfaen" pitchFamily="18" charset="0"/>
              </a:rPr>
              <a:t>, and </a:t>
            </a:r>
            <a:r>
              <a:rPr lang="en-US" sz="2400" dirty="0">
                <a:solidFill>
                  <a:srgbClr val="FF0000"/>
                </a:solidFill>
                <a:latin typeface="Sylfaen" pitchFamily="18" charset="0"/>
              </a:rPr>
              <a:t>when it is </a:t>
            </a:r>
            <a:r>
              <a:rPr lang="en-US" sz="2400" dirty="0" smtClean="0">
                <a:solidFill>
                  <a:srgbClr val="FF0000"/>
                </a:solidFill>
                <a:latin typeface="Sylfaen" pitchFamily="18" charset="0"/>
              </a:rPr>
              <a:t>communicated </a:t>
            </a:r>
            <a:r>
              <a:rPr lang="en-US" sz="2400" dirty="0" smtClean="0">
                <a:latin typeface="Sylfaen" pitchFamily="18" charset="0"/>
              </a:rPr>
              <a:t>must </a:t>
            </a:r>
            <a:r>
              <a:rPr lang="en-US" sz="2400" dirty="0" smtClean="0">
                <a:solidFill>
                  <a:srgbClr val="00B050"/>
                </a:solidFill>
                <a:latin typeface="Sylfaen" pitchFamily="18" charset="0"/>
              </a:rPr>
              <a:t>conform</a:t>
            </a:r>
            <a:r>
              <a:rPr lang="en-US" sz="2400" dirty="0" smtClean="0">
                <a:latin typeface="Sylfaen" pitchFamily="18" charset="0"/>
              </a:rPr>
              <a:t> to some mutually acceptable set of conventions between the </a:t>
            </a:r>
            <a:r>
              <a:rPr lang="en-US" sz="2400" dirty="0" smtClean="0">
                <a:solidFill>
                  <a:srgbClr val="00B050"/>
                </a:solidFill>
                <a:latin typeface="Sylfaen" pitchFamily="18" charset="0"/>
              </a:rPr>
              <a:t>entities involved</a:t>
            </a:r>
            <a:r>
              <a:rPr lang="en-US" sz="2400" dirty="0" smtClean="0">
                <a:latin typeface="Sylfaen" pitchFamily="18" charset="0"/>
              </a:rPr>
              <a:t>.</a:t>
            </a:r>
            <a:endParaRPr lang="en-US" sz="2400" dirty="0">
              <a:solidFill>
                <a:srgbClr val="FF0000"/>
              </a:solidFill>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a:t>
            </a:fld>
            <a:endParaRPr lang="en-US"/>
          </a:p>
        </p:txBody>
      </p:sp>
    </p:spTree>
    <p:extLst>
      <p:ext uri="{BB962C8B-B14F-4D97-AF65-F5344CB8AC3E}">
        <p14:creationId xmlns:p14="http://schemas.microsoft.com/office/powerpoint/2010/main" val="28121595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498080" cy="990600"/>
          </a:xfrm>
        </p:spPr>
        <p:txBody>
          <a:bodyPr>
            <a:noAutofit/>
          </a:bodyPr>
          <a:lstStyle/>
          <a:p>
            <a:r>
              <a:rPr lang="en-US" sz="4000" b="1" i="1" dirty="0">
                <a:solidFill>
                  <a:srgbClr val="00B0F0"/>
                </a:solidFill>
                <a:effectLst/>
                <a:latin typeface="Sylfaen" pitchFamily="18" charset="0"/>
              </a:rPr>
              <a:t/>
            </a:r>
            <a:br>
              <a:rPr lang="en-US" sz="4000" b="1" i="1" dirty="0">
                <a:solidFill>
                  <a:srgbClr val="00B0F0"/>
                </a:solidFill>
                <a:effectLst/>
                <a:latin typeface="Sylfaen" pitchFamily="18" charset="0"/>
              </a:rPr>
            </a:br>
            <a:r>
              <a:rPr lang="en-US" sz="4000" b="1" i="1" dirty="0">
                <a:solidFill>
                  <a:srgbClr val="00B0F0"/>
                </a:solidFill>
                <a:effectLst/>
                <a:latin typeface="Sylfaen" pitchFamily="18" charset="0"/>
              </a:rPr>
              <a:t>LLC and MAC </a:t>
            </a:r>
            <a:r>
              <a:rPr lang="en-US" sz="4000" b="1" i="1" dirty="0" err="1">
                <a:solidFill>
                  <a:srgbClr val="00B0F0"/>
                </a:solidFill>
                <a:effectLst/>
                <a:latin typeface="Sylfaen" pitchFamily="18" charset="0"/>
              </a:rPr>
              <a:t>Sublayers</a:t>
            </a:r>
            <a:r>
              <a:rPr lang="en-US" sz="4000" b="1" i="1" dirty="0">
                <a:solidFill>
                  <a:srgbClr val="00B0F0"/>
                </a:solidFill>
                <a:effectLst/>
                <a:latin typeface="Sylfaen" pitchFamily="18" charset="0"/>
              </a:rPr>
              <a:t> </a:t>
            </a:r>
          </a:p>
        </p:txBody>
      </p:sp>
      <p:sp>
        <p:nvSpPr>
          <p:cNvPr id="3" name="Content Placeholder 2"/>
          <p:cNvSpPr>
            <a:spLocks noGrp="1"/>
          </p:cNvSpPr>
          <p:nvPr>
            <p:ph idx="1"/>
          </p:nvPr>
        </p:nvSpPr>
        <p:spPr>
          <a:xfrm>
            <a:off x="609600" y="1219200"/>
            <a:ext cx="7924800" cy="5334000"/>
          </a:xfrm>
        </p:spPr>
        <p:txBody>
          <a:bodyPr>
            <a:normAutofit/>
          </a:bodyPr>
          <a:lstStyle/>
          <a:p>
            <a:pPr algn="just">
              <a:buFont typeface="Wingdings" pitchFamily="2" charset="2"/>
              <a:buChar char="Ø"/>
            </a:pPr>
            <a:r>
              <a:rPr lang="en-US" sz="2400" dirty="0" smtClean="0">
                <a:solidFill>
                  <a:srgbClr val="FF0000"/>
                </a:solidFill>
                <a:latin typeface="Sylfaen" pitchFamily="18" charset="0"/>
              </a:rPr>
              <a:t>Logical </a:t>
            </a:r>
            <a:r>
              <a:rPr lang="en-US" sz="2400" dirty="0">
                <a:solidFill>
                  <a:srgbClr val="FF0000"/>
                </a:solidFill>
                <a:latin typeface="Sylfaen" pitchFamily="18" charset="0"/>
              </a:rPr>
              <a:t>Link Control (LLC) </a:t>
            </a:r>
          </a:p>
          <a:p>
            <a:pPr lvl="1" algn="just">
              <a:buFont typeface="Wingdings" pitchFamily="2" charset="2"/>
              <a:buChar char="ü"/>
            </a:pPr>
            <a:r>
              <a:rPr lang="en-US" sz="2400" dirty="0" smtClean="0">
                <a:latin typeface="Sylfaen" pitchFamily="18" charset="0"/>
              </a:rPr>
              <a:t>Data </a:t>
            </a:r>
            <a:r>
              <a:rPr lang="en-US" sz="2400" dirty="0">
                <a:latin typeface="Sylfaen" pitchFamily="18" charset="0"/>
              </a:rPr>
              <a:t>Link layer addressing, flow control, </a:t>
            </a:r>
            <a:r>
              <a:rPr lang="en-US" sz="2400" dirty="0" smtClean="0">
                <a:latin typeface="Sylfaen" pitchFamily="18" charset="0"/>
              </a:rPr>
              <a:t>address notification</a:t>
            </a:r>
            <a:r>
              <a:rPr lang="en-US" sz="2400" dirty="0">
                <a:latin typeface="Sylfaen" pitchFamily="18" charset="0"/>
              </a:rPr>
              <a:t>, error correction </a:t>
            </a:r>
          </a:p>
          <a:p>
            <a:pPr algn="just">
              <a:buFont typeface="Wingdings" pitchFamily="2" charset="2"/>
              <a:buChar char="Ø"/>
            </a:pPr>
            <a:r>
              <a:rPr lang="en-US" sz="2400" dirty="0" smtClean="0">
                <a:solidFill>
                  <a:srgbClr val="FF0000"/>
                </a:solidFill>
                <a:latin typeface="Sylfaen" pitchFamily="18" charset="0"/>
              </a:rPr>
              <a:t>Media </a:t>
            </a:r>
            <a:r>
              <a:rPr lang="en-US" sz="2400" dirty="0">
                <a:solidFill>
                  <a:srgbClr val="FF0000"/>
                </a:solidFill>
                <a:latin typeface="Sylfaen" pitchFamily="18" charset="0"/>
              </a:rPr>
              <a:t>Access Control (MAC) </a:t>
            </a:r>
          </a:p>
          <a:p>
            <a:pPr lvl="1" algn="just">
              <a:buFont typeface="Wingdings" pitchFamily="2" charset="2"/>
              <a:buChar char="ü"/>
            </a:pPr>
            <a:r>
              <a:rPr lang="en-US" sz="2400" dirty="0" smtClean="0">
                <a:latin typeface="Sylfaen" pitchFamily="18" charset="0"/>
              </a:rPr>
              <a:t>Determines </a:t>
            </a:r>
            <a:r>
              <a:rPr lang="en-US" sz="2400" dirty="0">
                <a:latin typeface="Sylfaen" pitchFamily="18" charset="0"/>
              </a:rPr>
              <a:t>which computer has access to the </a:t>
            </a:r>
            <a:r>
              <a:rPr lang="en-US" sz="2400" dirty="0" smtClean="0">
                <a:latin typeface="Sylfaen" pitchFamily="18" charset="0"/>
              </a:rPr>
              <a:t>network media </a:t>
            </a:r>
            <a:r>
              <a:rPr lang="en-US" sz="2400" dirty="0">
                <a:latin typeface="Sylfaen" pitchFamily="18" charset="0"/>
              </a:rPr>
              <a:t>at any given time </a:t>
            </a:r>
          </a:p>
          <a:p>
            <a:pPr lvl="1" algn="just">
              <a:buFont typeface="Wingdings" pitchFamily="2" charset="2"/>
              <a:buChar char="ü"/>
            </a:pPr>
            <a:r>
              <a:rPr lang="en-US" sz="2400" dirty="0" smtClean="0">
                <a:latin typeface="Sylfaen" pitchFamily="18" charset="0"/>
              </a:rPr>
              <a:t>Determines </a:t>
            </a:r>
            <a:r>
              <a:rPr lang="en-US" sz="2400" dirty="0">
                <a:latin typeface="Sylfaen" pitchFamily="18" charset="0"/>
              </a:rPr>
              <a:t>where one frame ends and the next one starts, called frame synchronization </a:t>
            </a:r>
          </a:p>
          <a:p>
            <a:pPr algn="just">
              <a:buFont typeface="Wingdings" pitchFamily="2" charset="2"/>
              <a:buChar char="Ø"/>
            </a:pPr>
            <a:endParaRPr lang="en-US" sz="28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40</a:t>
            </a:fld>
            <a:endParaRPr lang="en-US"/>
          </a:p>
        </p:txBody>
      </p:sp>
    </p:spTree>
    <p:extLst>
      <p:ext uri="{BB962C8B-B14F-4D97-AF65-F5344CB8AC3E}">
        <p14:creationId xmlns:p14="http://schemas.microsoft.com/office/powerpoint/2010/main" val="32966959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98080" cy="990600"/>
          </a:xfrm>
        </p:spPr>
        <p:txBody>
          <a:bodyPr>
            <a:normAutofit/>
          </a:bodyPr>
          <a:lstStyle/>
          <a:p>
            <a:r>
              <a:rPr lang="en-US" sz="4000" b="1" i="1" dirty="0" smtClean="0">
                <a:solidFill>
                  <a:srgbClr val="00B050"/>
                </a:solidFill>
                <a:effectLst/>
                <a:latin typeface="Sylfaen" pitchFamily="18" charset="0"/>
              </a:rPr>
              <a:t>Layer 3: Network Layer</a:t>
            </a:r>
            <a:endParaRPr lang="en-US" sz="4000" b="1" i="1" dirty="0">
              <a:solidFill>
                <a:srgbClr val="00B05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400" b="1" dirty="0">
                <a:latin typeface="Sylfaen" pitchFamily="18" charset="0"/>
              </a:rPr>
              <a:t>The Network layer </a:t>
            </a:r>
            <a:endParaRPr lang="en-US" sz="2400" b="1" dirty="0" smtClean="0">
              <a:latin typeface="Sylfaen" pitchFamily="18" charset="0"/>
            </a:endParaRPr>
          </a:p>
          <a:p>
            <a:pPr algn="just">
              <a:buFont typeface="Wingdings" pitchFamily="2" charset="2"/>
              <a:buChar char="Ø"/>
            </a:pPr>
            <a:r>
              <a:rPr lang="en-US" sz="2400" dirty="0" smtClean="0">
                <a:latin typeface="Sylfaen" pitchFamily="18" charset="0"/>
              </a:rPr>
              <a:t>addresses </a:t>
            </a:r>
            <a:r>
              <a:rPr lang="en-US" sz="2400" dirty="0">
                <a:latin typeface="Sylfaen" pitchFamily="18" charset="0"/>
              </a:rPr>
              <a:t>messages for delivery, and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translates logical network </a:t>
            </a:r>
            <a:r>
              <a:rPr lang="en-US" sz="2400" dirty="0">
                <a:latin typeface="Sylfaen" pitchFamily="18" charset="0"/>
              </a:rPr>
              <a:t>addresses and names into their physical equivalents.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decides </a:t>
            </a:r>
            <a:r>
              <a:rPr lang="en-US" sz="2400" dirty="0">
                <a:latin typeface="Sylfaen" pitchFamily="18" charset="0"/>
              </a:rPr>
              <a:t>how to route transmissions between computers. </a:t>
            </a:r>
            <a:endParaRPr lang="en-US" sz="2400" dirty="0" smtClean="0">
              <a:latin typeface="Sylfaen" pitchFamily="18" charset="0"/>
            </a:endParaRPr>
          </a:p>
          <a:p>
            <a:pPr>
              <a:buFont typeface="Wingdings" pitchFamily="2" charset="2"/>
              <a:buChar char="q"/>
            </a:pPr>
            <a:r>
              <a:rPr lang="en-US" sz="2400" dirty="0" smtClean="0">
                <a:latin typeface="Sylfaen" pitchFamily="18" charset="0"/>
              </a:rPr>
              <a:t>To </a:t>
            </a:r>
            <a:r>
              <a:rPr lang="en-US" sz="2400" dirty="0">
                <a:latin typeface="Sylfaen" pitchFamily="18" charset="0"/>
              </a:rPr>
              <a:t>decide </a:t>
            </a:r>
            <a:r>
              <a:rPr lang="en-US" sz="2400" dirty="0" smtClean="0">
                <a:latin typeface="Sylfaen" pitchFamily="18" charset="0"/>
              </a:rPr>
              <a:t>how to </a:t>
            </a:r>
            <a:r>
              <a:rPr lang="en-US" sz="2400" dirty="0">
                <a:latin typeface="Sylfaen" pitchFamily="18" charset="0"/>
              </a:rPr>
              <a:t>get data from one point to the next, the Network layer considers </a:t>
            </a:r>
            <a:r>
              <a:rPr lang="en-US" sz="2400" dirty="0" smtClean="0">
                <a:latin typeface="Sylfaen" pitchFamily="18" charset="0"/>
              </a:rPr>
              <a:t>other factors</a:t>
            </a:r>
            <a:r>
              <a:rPr lang="en-US" sz="2400" dirty="0">
                <a:latin typeface="Sylfaen" pitchFamily="18" charset="0"/>
              </a:rPr>
              <a:t>, such as </a:t>
            </a:r>
            <a:endParaRPr lang="en-US" sz="2400" dirty="0" smtClean="0">
              <a:latin typeface="Sylfaen" pitchFamily="18" charset="0"/>
            </a:endParaRPr>
          </a:p>
          <a:p>
            <a:pPr lvl="1">
              <a:buClr>
                <a:srgbClr val="FF0000"/>
              </a:buClr>
              <a:buSzPct val="100000"/>
              <a:buFont typeface="Wingdings 2" pitchFamily="18" charset="2"/>
              <a:buChar char="R"/>
            </a:pPr>
            <a:r>
              <a:rPr lang="en-US" sz="2400" dirty="0" smtClean="0">
                <a:latin typeface="Sylfaen" pitchFamily="18" charset="0"/>
              </a:rPr>
              <a:t>quality </a:t>
            </a:r>
            <a:r>
              <a:rPr lang="en-US" sz="2400" dirty="0">
                <a:latin typeface="Sylfaen" pitchFamily="18" charset="0"/>
              </a:rPr>
              <a:t>of service information</a:t>
            </a:r>
            <a:r>
              <a:rPr lang="en-US" sz="2400" dirty="0" smtClean="0">
                <a:latin typeface="Sylfaen" pitchFamily="18" charset="0"/>
              </a:rPr>
              <a:t>,</a:t>
            </a:r>
          </a:p>
          <a:p>
            <a:pPr lvl="1">
              <a:buClr>
                <a:srgbClr val="FF0000"/>
              </a:buClr>
              <a:buSzPct val="100000"/>
              <a:buFont typeface="Wingdings 2" pitchFamily="18" charset="2"/>
              <a:buChar char="R"/>
            </a:pPr>
            <a:r>
              <a:rPr lang="en-US" sz="2400" dirty="0" smtClean="0">
                <a:latin typeface="Sylfaen" pitchFamily="18" charset="0"/>
              </a:rPr>
              <a:t> </a:t>
            </a:r>
            <a:r>
              <a:rPr lang="en-US" sz="2400" dirty="0">
                <a:latin typeface="Sylfaen" pitchFamily="18" charset="0"/>
              </a:rPr>
              <a:t>alternative routes, and </a:t>
            </a:r>
            <a:endParaRPr lang="en-US" sz="2400" dirty="0" smtClean="0">
              <a:latin typeface="Sylfaen" pitchFamily="18" charset="0"/>
            </a:endParaRPr>
          </a:p>
          <a:p>
            <a:pPr lvl="1">
              <a:buClr>
                <a:srgbClr val="FF0000"/>
              </a:buClr>
              <a:buSzPct val="100000"/>
              <a:buFont typeface="Wingdings 2" pitchFamily="18" charset="2"/>
              <a:buChar char="R"/>
            </a:pPr>
            <a:r>
              <a:rPr lang="en-US" sz="2400" dirty="0" smtClean="0">
                <a:latin typeface="Sylfaen" pitchFamily="18" charset="0"/>
              </a:rPr>
              <a:t>Delivery priorities</a:t>
            </a:r>
            <a:r>
              <a:rPr lang="en-US" sz="2000" dirty="0" smtClean="0">
                <a:latin typeface="Sylfaen" pitchFamily="18" charset="0"/>
              </a:rPr>
              <a:t>. </a:t>
            </a:r>
          </a:p>
        </p:txBody>
      </p:sp>
      <p:sp>
        <p:nvSpPr>
          <p:cNvPr id="7" name="Slide Number Placeholder 6"/>
          <p:cNvSpPr>
            <a:spLocks noGrp="1"/>
          </p:cNvSpPr>
          <p:nvPr>
            <p:ph type="sldNum" sz="quarter" idx="12"/>
          </p:nvPr>
        </p:nvSpPr>
        <p:spPr/>
        <p:txBody>
          <a:bodyPr/>
          <a:lstStyle/>
          <a:p>
            <a:fld id="{65443D5E-E9D3-4D36-8129-09AFD79524BB}" type="slidenum">
              <a:rPr lang="en-US" smtClean="0"/>
              <a:t>41</a:t>
            </a:fld>
            <a:endParaRPr lang="en-US"/>
          </a:p>
        </p:txBody>
      </p:sp>
    </p:spTree>
    <p:extLst>
      <p:ext uri="{BB962C8B-B14F-4D97-AF65-F5344CB8AC3E}">
        <p14:creationId xmlns:p14="http://schemas.microsoft.com/office/powerpoint/2010/main" val="40379462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rmAutofit/>
          </a:bodyPr>
          <a:lstStyle/>
          <a:p>
            <a:r>
              <a:rPr lang="en-US" sz="4400" b="1" i="1" dirty="0">
                <a:solidFill>
                  <a:srgbClr val="00B050"/>
                </a:solidFill>
                <a:effectLst/>
                <a:latin typeface="Sylfaen" pitchFamily="18" charset="0"/>
              </a:rPr>
              <a:t>Network </a:t>
            </a:r>
            <a:r>
              <a:rPr lang="en-US" sz="4400" b="1" i="1" dirty="0" smtClean="0">
                <a:solidFill>
                  <a:srgbClr val="00B050"/>
                </a:solidFill>
                <a:effectLst/>
                <a:latin typeface="Sylfaen" pitchFamily="18" charset="0"/>
              </a:rPr>
              <a:t>Layer… </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rmAutofit/>
          </a:bodyPr>
          <a:lstStyle/>
          <a:p>
            <a:pPr algn="just">
              <a:buFont typeface="Wingdings" pitchFamily="2" charset="2"/>
              <a:buChar char="q"/>
            </a:pPr>
            <a:r>
              <a:rPr lang="en-US" sz="2400" dirty="0">
                <a:latin typeface="Sylfaen" pitchFamily="18" charset="0"/>
              </a:rPr>
              <a:t>This layer also handles </a:t>
            </a:r>
          </a:p>
          <a:p>
            <a:pPr lvl="1" algn="just">
              <a:buClr>
                <a:srgbClr val="FF0000"/>
              </a:buClr>
              <a:buSzPct val="100000"/>
              <a:buFont typeface="Wingdings 2" pitchFamily="18" charset="2"/>
              <a:buChar char="R"/>
            </a:pPr>
            <a:r>
              <a:rPr lang="en-US" sz="2400" dirty="0" smtClean="0">
                <a:latin typeface="Sylfaen" pitchFamily="18" charset="0"/>
              </a:rPr>
              <a:t>packet </a:t>
            </a:r>
            <a:r>
              <a:rPr lang="en-US" sz="2400" dirty="0">
                <a:latin typeface="Sylfaen" pitchFamily="18" charset="0"/>
              </a:rPr>
              <a:t>switching, </a:t>
            </a:r>
          </a:p>
          <a:p>
            <a:pPr lvl="1" algn="just">
              <a:buClr>
                <a:srgbClr val="FF0000"/>
              </a:buClr>
              <a:buSzPct val="100000"/>
              <a:buFont typeface="Wingdings 2" pitchFamily="18" charset="2"/>
              <a:buChar char="R"/>
            </a:pPr>
            <a:r>
              <a:rPr lang="en-US" sz="2400" dirty="0">
                <a:latin typeface="Sylfaen" pitchFamily="18" charset="0"/>
              </a:rPr>
              <a:t>data routing, and</a:t>
            </a:r>
          </a:p>
          <a:p>
            <a:pPr lvl="1" algn="just">
              <a:buClr>
                <a:srgbClr val="FF0000"/>
              </a:buClr>
              <a:buSzPct val="100000"/>
              <a:buFont typeface="Wingdings 2" pitchFamily="18" charset="2"/>
              <a:buChar char="R"/>
            </a:pPr>
            <a:r>
              <a:rPr lang="en-US" sz="2400" dirty="0">
                <a:latin typeface="Sylfaen" pitchFamily="18" charset="0"/>
              </a:rPr>
              <a:t>network congestion control</a:t>
            </a:r>
            <a:r>
              <a:rPr lang="en-US" sz="2000" dirty="0">
                <a:latin typeface="Sylfaen" pitchFamily="18" charset="0"/>
              </a:rPr>
              <a:t>.</a:t>
            </a:r>
          </a:p>
          <a:p>
            <a:pPr algn="just">
              <a:buFont typeface="Wingdings" pitchFamily="2" charset="2"/>
              <a:buChar char="q"/>
            </a:pPr>
            <a:r>
              <a:rPr lang="en-US" sz="2400" dirty="0">
                <a:latin typeface="Sylfaen" pitchFamily="18" charset="0"/>
              </a:rPr>
              <a:t>Responsible for moving packets (data) from one end of the network to the other, called </a:t>
            </a:r>
            <a:r>
              <a:rPr lang="en-US" sz="2400" b="1" i="1" dirty="0" smtClean="0">
                <a:solidFill>
                  <a:srgbClr val="FF0066"/>
                </a:solidFill>
                <a:latin typeface="Sylfaen" pitchFamily="18" charset="0"/>
              </a:rPr>
              <a:t>end-to-end communications .</a:t>
            </a:r>
            <a:endParaRPr lang="en-US" sz="2400" b="1" dirty="0" smtClean="0">
              <a:solidFill>
                <a:srgbClr val="FF0066"/>
              </a:solidFill>
              <a:latin typeface="Sylfaen" pitchFamily="18" charset="0"/>
            </a:endParaRPr>
          </a:p>
          <a:p>
            <a:pPr algn="just">
              <a:buFont typeface="Wingdings" pitchFamily="2" charset="2"/>
              <a:buChar char="q"/>
            </a:pPr>
            <a:r>
              <a:rPr lang="en-US" sz="2400" dirty="0" smtClean="0">
                <a:latin typeface="Sylfaen" pitchFamily="18" charset="0"/>
              </a:rPr>
              <a:t>Requires </a:t>
            </a:r>
            <a:r>
              <a:rPr lang="en-US" sz="2400" i="1" dirty="0">
                <a:latin typeface="Sylfaen" pitchFamily="18" charset="0"/>
              </a:rPr>
              <a:t>logical addresses </a:t>
            </a:r>
            <a:r>
              <a:rPr lang="en-US" sz="2400" dirty="0">
                <a:latin typeface="Sylfaen" pitchFamily="18" charset="0"/>
              </a:rPr>
              <a:t>such as IP addresses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Device </a:t>
            </a:r>
            <a:r>
              <a:rPr lang="en-US" sz="2400" dirty="0">
                <a:latin typeface="Sylfaen" pitchFamily="18" charset="0"/>
              </a:rPr>
              <a:t>example: Router </a:t>
            </a:r>
          </a:p>
          <a:p>
            <a:pPr lvl="1" algn="just">
              <a:buFont typeface="Wingdings" pitchFamily="2" charset="2"/>
              <a:buChar char="Ø"/>
            </a:pPr>
            <a:r>
              <a:rPr lang="en-US" sz="2400" dirty="0" smtClean="0">
                <a:latin typeface="Sylfaen" pitchFamily="18" charset="0"/>
              </a:rPr>
              <a:t>Routing </a:t>
            </a:r>
            <a:r>
              <a:rPr lang="en-US" sz="2400" dirty="0">
                <a:latin typeface="Sylfaen" pitchFamily="18" charset="0"/>
              </a:rPr>
              <a:t>is the ability of various network devices and their related software to move data packets from source to destination </a:t>
            </a:r>
          </a:p>
          <a:p>
            <a:pPr marL="82296" indent="0" algn="just">
              <a:buNone/>
            </a:pPr>
            <a:endParaRPr lang="en-US" sz="2800" dirty="0">
              <a:latin typeface="Sylfaen" pitchFamily="18" charset="0"/>
              <a:cs typeface="Times New Roman" pitchFamily="18" charset="0"/>
            </a:endParaRPr>
          </a:p>
          <a:p>
            <a:pPr marL="82296" indent="0" algn="just">
              <a:buNone/>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42</a:t>
            </a:fld>
            <a:endParaRPr lang="en-US"/>
          </a:p>
        </p:txBody>
      </p:sp>
    </p:spTree>
    <p:extLst>
      <p:ext uri="{BB962C8B-B14F-4D97-AF65-F5344CB8AC3E}">
        <p14:creationId xmlns:p14="http://schemas.microsoft.com/office/powerpoint/2010/main" val="27249699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Autofit/>
          </a:bodyPr>
          <a:lstStyle/>
          <a:p>
            <a:r>
              <a:rPr lang="en-US" sz="4000" b="1" dirty="0">
                <a:solidFill>
                  <a:srgbClr val="00B050"/>
                </a:solidFill>
                <a:effectLst/>
                <a:latin typeface="Sylfaen" pitchFamily="18" charset="0"/>
              </a:rPr>
              <a:t/>
            </a:r>
            <a:br>
              <a:rPr lang="en-US" sz="4000" b="1" dirty="0">
                <a:solidFill>
                  <a:srgbClr val="00B050"/>
                </a:solidFill>
                <a:effectLst/>
                <a:latin typeface="Sylfaen" pitchFamily="18" charset="0"/>
              </a:rPr>
            </a:br>
            <a:r>
              <a:rPr lang="en-US" sz="4000" b="1" dirty="0" smtClean="0">
                <a:solidFill>
                  <a:srgbClr val="00B050"/>
                </a:solidFill>
                <a:effectLst/>
                <a:latin typeface="Sylfaen" pitchFamily="18" charset="0"/>
              </a:rPr>
              <a:t>Layer 4: Transport </a:t>
            </a:r>
            <a:r>
              <a:rPr lang="en-US" sz="4000" b="1" dirty="0">
                <a:solidFill>
                  <a:srgbClr val="00B050"/>
                </a:solidFill>
                <a:effectLst/>
                <a:latin typeface="Sylfaen" pitchFamily="18" charset="0"/>
              </a:rPr>
              <a:t>Layer</a:t>
            </a:r>
          </a:p>
        </p:txBody>
      </p:sp>
      <p:sp>
        <p:nvSpPr>
          <p:cNvPr id="3" name="Content Placeholder 2"/>
          <p:cNvSpPr>
            <a:spLocks noGrp="1"/>
          </p:cNvSpPr>
          <p:nvPr>
            <p:ph idx="1"/>
          </p:nvPr>
        </p:nvSpPr>
        <p:spPr>
          <a:xfrm>
            <a:off x="381000" y="1219200"/>
            <a:ext cx="7924800" cy="5334000"/>
          </a:xfrm>
        </p:spPr>
        <p:txBody>
          <a:bodyPr>
            <a:noAutofit/>
          </a:bodyPr>
          <a:lstStyle/>
          <a:p>
            <a:pPr algn="just">
              <a:buFont typeface="Wingdings" pitchFamily="2" charset="2"/>
              <a:buChar char="Ø"/>
            </a:pPr>
            <a:r>
              <a:rPr lang="en-US" sz="2400" dirty="0" smtClean="0">
                <a:latin typeface="Sylfaen" pitchFamily="18" charset="0"/>
              </a:rPr>
              <a:t>Takes </a:t>
            </a:r>
            <a:r>
              <a:rPr lang="en-US" sz="2400" dirty="0">
                <a:latin typeface="Sylfaen" pitchFamily="18" charset="0"/>
              </a:rPr>
              <a:t>data from higher levels of OSI Model and breaks it into segments that can be sent to lower-level layers for data </a:t>
            </a:r>
            <a:r>
              <a:rPr lang="en-US" sz="2400" dirty="0" smtClean="0">
                <a:latin typeface="Sylfaen" pitchFamily="18" charset="0"/>
              </a:rPr>
              <a:t>transmission.</a:t>
            </a:r>
            <a:endParaRPr lang="en-US" sz="2400" dirty="0">
              <a:latin typeface="Sylfaen" pitchFamily="18" charset="0"/>
            </a:endParaRPr>
          </a:p>
          <a:p>
            <a:pPr algn="just">
              <a:buFont typeface="Wingdings" pitchFamily="2" charset="2"/>
              <a:buChar char="Ø"/>
            </a:pPr>
            <a:r>
              <a:rPr lang="en-US" sz="2400" dirty="0" smtClean="0">
                <a:latin typeface="Sylfaen" pitchFamily="18" charset="0"/>
              </a:rPr>
              <a:t>Conversely</a:t>
            </a:r>
            <a:r>
              <a:rPr lang="en-US" sz="2400" dirty="0">
                <a:latin typeface="Sylfaen" pitchFamily="18" charset="0"/>
              </a:rPr>
              <a:t>, reassembles data segments into data that higher-level protocols and applications can </a:t>
            </a:r>
            <a:r>
              <a:rPr lang="en-US" sz="2400" dirty="0" smtClean="0">
                <a:latin typeface="Sylfaen" pitchFamily="18" charset="0"/>
              </a:rPr>
              <a:t>use.</a:t>
            </a:r>
            <a:endParaRPr lang="en-US" sz="2400" dirty="0">
              <a:latin typeface="Sylfaen" pitchFamily="18" charset="0"/>
            </a:endParaRPr>
          </a:p>
          <a:p>
            <a:pPr algn="just">
              <a:buFont typeface="Wingdings" pitchFamily="2" charset="2"/>
              <a:buChar char="Ø"/>
            </a:pPr>
            <a:r>
              <a:rPr lang="en-US" sz="2400" dirty="0" smtClean="0">
                <a:latin typeface="Sylfaen" pitchFamily="18" charset="0"/>
              </a:rPr>
              <a:t>Also </a:t>
            </a:r>
            <a:r>
              <a:rPr lang="en-US" sz="2400" dirty="0">
                <a:latin typeface="Sylfaen" pitchFamily="18" charset="0"/>
              </a:rPr>
              <a:t>puts segments in correct order (called sequencing ) so they can be reassembled in correct order at </a:t>
            </a:r>
            <a:r>
              <a:rPr lang="en-US" sz="2400" dirty="0" smtClean="0">
                <a:latin typeface="Sylfaen" pitchFamily="18" charset="0"/>
              </a:rPr>
              <a:t>destination. </a:t>
            </a:r>
            <a:endParaRPr lang="en-US" sz="2400" dirty="0">
              <a:latin typeface="Sylfaen" pitchFamily="18" charset="0"/>
            </a:endParaRPr>
          </a:p>
          <a:p>
            <a:pPr algn="just">
              <a:buFont typeface="Wingdings" pitchFamily="2" charset="2"/>
              <a:buChar char="Ø"/>
            </a:pPr>
            <a:r>
              <a:rPr lang="en-US" sz="2400" dirty="0">
                <a:latin typeface="Sylfaen" pitchFamily="18" charset="0"/>
              </a:rPr>
              <a:t>Concerned with the reliability of the transport of sent data </a:t>
            </a:r>
          </a:p>
          <a:p>
            <a:pPr algn="just">
              <a:buFont typeface="Wingdings" pitchFamily="2" charset="2"/>
              <a:buChar char="Ø"/>
            </a:pPr>
            <a:r>
              <a:rPr lang="en-US" sz="2400" dirty="0" smtClean="0">
                <a:latin typeface="Sylfaen" pitchFamily="18" charset="0"/>
              </a:rPr>
              <a:t>May </a:t>
            </a:r>
            <a:r>
              <a:rPr lang="en-US" sz="2400" dirty="0">
                <a:latin typeface="Sylfaen" pitchFamily="18" charset="0"/>
              </a:rPr>
              <a:t>use a </a:t>
            </a:r>
            <a:r>
              <a:rPr lang="en-US" sz="2400" i="1" dirty="0">
                <a:latin typeface="Sylfaen" pitchFamily="18" charset="0"/>
              </a:rPr>
              <a:t>connection-oriented protocol </a:t>
            </a:r>
            <a:r>
              <a:rPr lang="en-US" sz="2400" dirty="0">
                <a:latin typeface="Sylfaen" pitchFamily="18" charset="0"/>
              </a:rPr>
              <a:t>such as TCP to ensure destination received segments </a:t>
            </a:r>
          </a:p>
          <a:p>
            <a:pPr algn="just">
              <a:buFont typeface="Wingdings" pitchFamily="2" charset="2"/>
              <a:buChar char="Ø"/>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43</a:t>
            </a:fld>
            <a:endParaRPr lang="en-US"/>
          </a:p>
        </p:txBody>
      </p:sp>
    </p:spTree>
    <p:extLst>
      <p:ext uri="{BB962C8B-B14F-4D97-AF65-F5344CB8AC3E}">
        <p14:creationId xmlns:p14="http://schemas.microsoft.com/office/powerpoint/2010/main" val="31458767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r>
              <a:rPr lang="en-US" sz="4400" b="1" dirty="0" smtClean="0">
                <a:solidFill>
                  <a:srgbClr val="00B050"/>
                </a:solidFill>
                <a:effectLst/>
                <a:latin typeface="Sylfaen" pitchFamily="18" charset="0"/>
              </a:rPr>
              <a:t>Transport Layer…</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rmAutofit/>
          </a:bodyPr>
          <a:lstStyle/>
          <a:p>
            <a:pPr algn="just">
              <a:buFont typeface="Wingdings" pitchFamily="2" charset="2"/>
              <a:buChar char="Ø"/>
            </a:pPr>
            <a:r>
              <a:rPr lang="en-US" sz="2400" dirty="0">
                <a:latin typeface="Sylfaen" pitchFamily="18" charset="0"/>
              </a:rPr>
              <a:t>May use a </a:t>
            </a:r>
            <a:r>
              <a:rPr lang="en-US" sz="2400" i="1" dirty="0">
                <a:latin typeface="Sylfaen" pitchFamily="18" charset="0"/>
              </a:rPr>
              <a:t>connectionless protocol </a:t>
            </a:r>
            <a:r>
              <a:rPr lang="en-US" sz="2400" dirty="0">
                <a:latin typeface="Sylfaen" pitchFamily="18" charset="0"/>
              </a:rPr>
              <a:t>such as UDP to send segments without assurance of delivery </a:t>
            </a:r>
          </a:p>
          <a:p>
            <a:pPr algn="just">
              <a:buFont typeface="Wingdings" pitchFamily="2" charset="2"/>
              <a:buChar char="Ø"/>
            </a:pPr>
            <a:r>
              <a:rPr lang="en-US" sz="2400" dirty="0">
                <a:latin typeface="Sylfaen" pitchFamily="18" charset="0"/>
              </a:rPr>
              <a:t>Uses port addressing </a:t>
            </a:r>
          </a:p>
          <a:p>
            <a:pPr>
              <a:buFont typeface="Wingdings" pitchFamily="2" charset="2"/>
              <a:buChar char="Ø"/>
            </a:pPr>
            <a:r>
              <a:rPr lang="en-US" sz="2400" dirty="0">
                <a:latin typeface="Sylfaen" pitchFamily="18" charset="0"/>
              </a:rPr>
              <a:t>provides acknowledgment of successful </a:t>
            </a:r>
            <a:r>
              <a:rPr lang="en-US" sz="2400" dirty="0" smtClean="0">
                <a:latin typeface="Sylfaen" pitchFamily="18" charset="0"/>
              </a:rPr>
              <a:t>transmissions and </a:t>
            </a:r>
            <a:r>
              <a:rPr lang="en-US" sz="2400" dirty="0">
                <a:latin typeface="Sylfaen" pitchFamily="18" charset="0"/>
              </a:rPr>
              <a:t>is responsible for requesting retransmission if some </a:t>
            </a:r>
            <a:r>
              <a:rPr lang="en-US" sz="2400" dirty="0" smtClean="0">
                <a:latin typeface="Sylfaen" pitchFamily="18" charset="0"/>
              </a:rPr>
              <a:t>packets do </a:t>
            </a:r>
            <a:r>
              <a:rPr lang="en-US" sz="2400" dirty="0">
                <a:latin typeface="Sylfaen" pitchFamily="18" charset="0"/>
              </a:rPr>
              <a:t>not arrive error-free.</a:t>
            </a:r>
          </a:p>
          <a:p>
            <a:pPr algn="just">
              <a:buFont typeface="Wingdings" pitchFamily="2" charset="2"/>
              <a:buChar char="Ø"/>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44</a:t>
            </a:fld>
            <a:endParaRPr lang="en-US"/>
          </a:p>
        </p:txBody>
      </p:sp>
    </p:spTree>
    <p:extLst>
      <p:ext uri="{BB962C8B-B14F-4D97-AF65-F5344CB8AC3E}">
        <p14:creationId xmlns:p14="http://schemas.microsoft.com/office/powerpoint/2010/main" val="29012776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685800"/>
          </a:xfrm>
        </p:spPr>
        <p:txBody>
          <a:bodyPr>
            <a:normAutofit fontScale="90000"/>
          </a:bodyPr>
          <a:lstStyle/>
          <a:p>
            <a:r>
              <a:rPr lang="en-US" sz="4000" b="1" dirty="0" smtClean="0">
                <a:solidFill>
                  <a:srgbClr val="00B050"/>
                </a:solidFill>
                <a:effectLst/>
                <a:latin typeface="Sylfaen" pitchFamily="18" charset="0"/>
              </a:rPr>
              <a:t>Layer 5: Session Layer</a:t>
            </a:r>
            <a:endParaRPr lang="en-US" sz="4000" b="1" dirty="0">
              <a:solidFill>
                <a:srgbClr val="00B050"/>
              </a:solidFill>
              <a:effectLst/>
              <a:latin typeface="Sylfaen" pitchFamily="18" charset="0"/>
            </a:endParaRPr>
          </a:p>
        </p:txBody>
      </p:sp>
      <p:sp>
        <p:nvSpPr>
          <p:cNvPr id="3" name="Content Placeholder 2"/>
          <p:cNvSpPr>
            <a:spLocks noGrp="1"/>
          </p:cNvSpPr>
          <p:nvPr>
            <p:ph idx="1"/>
          </p:nvPr>
        </p:nvSpPr>
        <p:spPr>
          <a:xfrm>
            <a:off x="457200" y="762000"/>
            <a:ext cx="7924800" cy="6096000"/>
          </a:xfrm>
        </p:spPr>
        <p:txBody>
          <a:bodyPr>
            <a:noAutofit/>
          </a:bodyPr>
          <a:lstStyle/>
          <a:p>
            <a:pPr algn="just">
              <a:buFont typeface="Wingdings" pitchFamily="2" charset="2"/>
              <a:buChar char="q"/>
            </a:pPr>
            <a:r>
              <a:rPr lang="en-US" sz="2400" dirty="0" smtClean="0">
                <a:latin typeface="Sylfaen" pitchFamily="18" charset="0"/>
              </a:rPr>
              <a:t>This layer allows two networked resources to hold ongoing communications, called a session, across a network. In a sense ,</a:t>
            </a:r>
          </a:p>
          <a:p>
            <a:pPr lvl="1" algn="just">
              <a:buFont typeface="Wingdings" pitchFamily="2" charset="2"/>
              <a:buChar char="ü"/>
            </a:pPr>
            <a:r>
              <a:rPr lang="en-US" sz="2400" dirty="0" smtClean="0">
                <a:latin typeface="Sylfaen" pitchFamily="18" charset="0"/>
              </a:rPr>
              <a:t>applications on each end of the session are able to exchange data for the duration of the session. </a:t>
            </a:r>
          </a:p>
          <a:p>
            <a:pPr marL="82296" indent="0" algn="just">
              <a:buNone/>
            </a:pPr>
            <a:r>
              <a:rPr lang="en-US" sz="2400" dirty="0" smtClean="0">
                <a:latin typeface="Sylfaen" pitchFamily="18" charset="0"/>
              </a:rPr>
              <a:t>This layer manages </a:t>
            </a:r>
          </a:p>
          <a:p>
            <a:pPr lvl="8" algn="just">
              <a:buFont typeface="Wingdings" pitchFamily="2" charset="2"/>
              <a:buChar char="ü"/>
            </a:pPr>
            <a:r>
              <a:rPr lang="en-US" sz="2400" dirty="0" smtClean="0">
                <a:latin typeface="Sylfaen" pitchFamily="18" charset="0"/>
              </a:rPr>
              <a:t>session setup, </a:t>
            </a:r>
          </a:p>
          <a:p>
            <a:pPr lvl="8" algn="just">
              <a:buFont typeface="Wingdings" pitchFamily="2" charset="2"/>
              <a:buChar char="ü"/>
            </a:pPr>
            <a:r>
              <a:rPr lang="en-US" sz="2400" dirty="0" smtClean="0">
                <a:latin typeface="Sylfaen" pitchFamily="18" charset="0"/>
              </a:rPr>
              <a:t>information or message exchanges, and</a:t>
            </a:r>
          </a:p>
          <a:p>
            <a:pPr lvl="8" algn="just">
              <a:buFont typeface="Wingdings" pitchFamily="2" charset="2"/>
              <a:buChar char="ü"/>
            </a:pPr>
            <a:r>
              <a:rPr lang="en-US" sz="2400" dirty="0" smtClean="0">
                <a:latin typeface="Sylfaen" pitchFamily="18" charset="0"/>
              </a:rPr>
              <a:t> tear-down when the session ends. </a:t>
            </a:r>
          </a:p>
          <a:p>
            <a:pPr marL="82296" indent="0" algn="just">
              <a:buNone/>
            </a:pPr>
            <a:r>
              <a:rPr lang="en-US" sz="2400" dirty="0" smtClean="0">
                <a:latin typeface="Sylfaen" pitchFamily="18" charset="0"/>
              </a:rPr>
              <a:t>It is also responsible for </a:t>
            </a:r>
          </a:p>
          <a:p>
            <a:pPr lvl="2" algn="just">
              <a:buFont typeface="Wingdings" pitchFamily="2" charset="2"/>
              <a:buChar char="ü"/>
            </a:pPr>
            <a:r>
              <a:rPr lang="en-US" sz="1800" dirty="0" smtClean="0">
                <a:solidFill>
                  <a:srgbClr val="002060"/>
                </a:solidFill>
                <a:latin typeface="Sylfaen" pitchFamily="18" charset="0"/>
              </a:rPr>
              <a:t>identification so that only designated parties can participate in the session, and</a:t>
            </a:r>
          </a:p>
          <a:p>
            <a:pPr lvl="2" algn="just">
              <a:buFont typeface="Wingdings" pitchFamily="2" charset="2"/>
              <a:buChar char="ü"/>
            </a:pPr>
            <a:r>
              <a:rPr lang="en-US" sz="1800" dirty="0" smtClean="0">
                <a:solidFill>
                  <a:srgbClr val="002060"/>
                </a:solidFill>
                <a:latin typeface="Sylfaen" pitchFamily="18" charset="0"/>
              </a:rPr>
              <a:t> handles security services for controlling access to session information</a:t>
            </a:r>
            <a:r>
              <a:rPr lang="en-US" dirty="0" smtClean="0">
                <a:solidFill>
                  <a:srgbClr val="002060"/>
                </a:solidFill>
                <a:latin typeface="Sylfaen" pitchFamily="18" charset="0"/>
              </a:rPr>
              <a:t>.</a:t>
            </a:r>
            <a:endParaRPr lang="en-US" dirty="0">
              <a:solidFill>
                <a:srgbClr val="002060"/>
              </a:solidFill>
              <a:latin typeface="Sylfae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45</a:t>
            </a:fld>
            <a:endParaRPr lang="en-US"/>
          </a:p>
        </p:txBody>
      </p:sp>
    </p:spTree>
    <p:extLst>
      <p:ext uri="{BB962C8B-B14F-4D97-AF65-F5344CB8AC3E}">
        <p14:creationId xmlns:p14="http://schemas.microsoft.com/office/powerpoint/2010/main" val="18993169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r>
              <a:rPr lang="en-US" dirty="0" smtClean="0">
                <a:solidFill>
                  <a:srgbClr val="00B050"/>
                </a:solidFill>
                <a:effectLst>
                  <a:outerShdw blurRad="38100" dist="38100" dir="2700000" algn="tl">
                    <a:srgbClr val="000000">
                      <a:alpha val="43137"/>
                    </a:srgbClr>
                  </a:outerShdw>
                </a:effectLst>
                <a:latin typeface="Sylfaen" pitchFamily="18" charset="0"/>
              </a:rPr>
              <a:t>Session Layer…</a:t>
            </a:r>
            <a:endParaRPr lang="en-US" dirty="0">
              <a:solidFill>
                <a:srgbClr val="00B050"/>
              </a:solidFill>
              <a:effectLst>
                <a:outerShdw blurRad="38100" dist="38100" dir="2700000" algn="tl">
                  <a:srgbClr val="000000">
                    <a:alpha val="43137"/>
                  </a:srgbClr>
                </a:outerShdw>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gn="just">
              <a:buFont typeface="Wingdings" pitchFamily="2" charset="2"/>
              <a:buChar char="q"/>
            </a:pPr>
            <a:r>
              <a:rPr lang="en-US" sz="2400" dirty="0">
                <a:latin typeface="Sylfaen" pitchFamily="18" charset="0"/>
              </a:rPr>
              <a:t>The Session layer furnishes synchronization services between tasks at </a:t>
            </a:r>
            <a:r>
              <a:rPr lang="en-US" sz="2400" dirty="0" smtClean="0">
                <a:latin typeface="Sylfaen" pitchFamily="18" charset="0"/>
              </a:rPr>
              <a:t>each end </a:t>
            </a:r>
            <a:r>
              <a:rPr lang="en-US" sz="2400" dirty="0">
                <a:latin typeface="Sylfaen" pitchFamily="18" charset="0"/>
              </a:rPr>
              <a:t>of the session.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It places </a:t>
            </a:r>
            <a:r>
              <a:rPr lang="en-US" sz="2400" dirty="0">
                <a:latin typeface="Sylfaen" pitchFamily="18" charset="0"/>
              </a:rPr>
              <a:t>checkpoints in the data stream so </a:t>
            </a:r>
            <a:r>
              <a:rPr lang="en-US" sz="2400" dirty="0" smtClean="0">
                <a:latin typeface="Sylfaen" pitchFamily="18" charset="0"/>
              </a:rPr>
              <a:t>if communications </a:t>
            </a:r>
            <a:r>
              <a:rPr lang="en-US" sz="2400" dirty="0">
                <a:latin typeface="Sylfaen" pitchFamily="18" charset="0"/>
              </a:rPr>
              <a:t>fail, only data after the most </a:t>
            </a:r>
            <a:r>
              <a:rPr lang="en-US" sz="2400" dirty="0" smtClean="0">
                <a:latin typeface="Sylfaen" pitchFamily="18" charset="0"/>
              </a:rPr>
              <a:t>recent checkpoint </a:t>
            </a:r>
            <a:r>
              <a:rPr lang="en-US" sz="2400" dirty="0">
                <a:latin typeface="Sylfaen" pitchFamily="18" charset="0"/>
              </a:rPr>
              <a:t>need </a:t>
            </a:r>
            <a:r>
              <a:rPr lang="en-US" sz="2400" dirty="0" smtClean="0">
                <a:latin typeface="Sylfaen" pitchFamily="18" charset="0"/>
              </a:rPr>
              <a:t>be retransmitted</a:t>
            </a:r>
            <a:r>
              <a:rPr lang="en-US" sz="2400" dirty="0">
                <a:latin typeface="Sylfaen" pitchFamily="18" charset="0"/>
              </a:rPr>
              <a:t>. </a:t>
            </a:r>
            <a:endParaRPr lang="en-US" sz="2400" dirty="0" smtClean="0">
              <a:latin typeface="Sylfaen" pitchFamily="18" charset="0"/>
            </a:endParaRPr>
          </a:p>
          <a:p>
            <a:pPr marL="457200" indent="-457200" algn="just">
              <a:buFont typeface="Wingdings" pitchFamily="2" charset="2"/>
              <a:buChar char="q"/>
            </a:pPr>
            <a:r>
              <a:rPr lang="en-US" sz="2400" dirty="0" smtClean="0">
                <a:latin typeface="Sylfaen" pitchFamily="18" charset="0"/>
              </a:rPr>
              <a:t>It also </a:t>
            </a:r>
            <a:r>
              <a:rPr lang="en-US" sz="2400" dirty="0">
                <a:latin typeface="Sylfaen" pitchFamily="18" charset="0"/>
              </a:rPr>
              <a:t>manages issues such as </a:t>
            </a:r>
            <a:endParaRPr lang="en-US" sz="2400" dirty="0" smtClean="0">
              <a:latin typeface="Sylfaen" pitchFamily="18" charset="0"/>
            </a:endParaRPr>
          </a:p>
          <a:p>
            <a:pPr marL="617220" lvl="1" indent="-342900" algn="just">
              <a:buFont typeface="Wingdings" pitchFamily="2" charset="2"/>
              <a:buChar char="ü"/>
            </a:pPr>
            <a:r>
              <a:rPr lang="en-US" sz="2400" dirty="0" smtClean="0">
                <a:latin typeface="Sylfaen" pitchFamily="18" charset="0"/>
              </a:rPr>
              <a:t>who </a:t>
            </a:r>
            <a:r>
              <a:rPr lang="en-US" sz="2400" dirty="0">
                <a:latin typeface="Sylfaen" pitchFamily="18" charset="0"/>
              </a:rPr>
              <a:t>may </a:t>
            </a:r>
            <a:r>
              <a:rPr lang="en-US" sz="2400" dirty="0" smtClean="0">
                <a:latin typeface="Sylfaen" pitchFamily="18" charset="0"/>
              </a:rPr>
              <a:t>transmit data </a:t>
            </a:r>
            <a:r>
              <a:rPr lang="en-US" sz="2400" dirty="0">
                <a:latin typeface="Sylfaen" pitchFamily="18" charset="0"/>
              </a:rPr>
              <a:t>at a certain time and </a:t>
            </a:r>
            <a:r>
              <a:rPr lang="en-US" sz="2400" dirty="0" smtClean="0">
                <a:latin typeface="Sylfaen" pitchFamily="18" charset="0"/>
              </a:rPr>
              <a:t>for </a:t>
            </a:r>
            <a:r>
              <a:rPr lang="en-US" sz="2400" dirty="0">
                <a:latin typeface="Sylfaen" pitchFamily="18" charset="0"/>
              </a:rPr>
              <a:t>how long, and </a:t>
            </a:r>
            <a:endParaRPr lang="en-US" sz="2400" dirty="0" smtClean="0">
              <a:latin typeface="Sylfaen" pitchFamily="18" charset="0"/>
            </a:endParaRPr>
          </a:p>
          <a:p>
            <a:pPr marL="617220" lvl="1" indent="-342900" algn="just">
              <a:buFont typeface="Wingdings" pitchFamily="2" charset="2"/>
              <a:buChar char="ü"/>
            </a:pPr>
            <a:r>
              <a:rPr lang="en-US" sz="2400" dirty="0" smtClean="0">
                <a:latin typeface="Sylfaen" pitchFamily="18" charset="0"/>
              </a:rPr>
              <a:t>maintains </a:t>
            </a:r>
            <a:r>
              <a:rPr lang="en-US" sz="2400" dirty="0">
                <a:latin typeface="Sylfaen" pitchFamily="18" charset="0"/>
              </a:rPr>
              <a:t>a </a:t>
            </a:r>
            <a:r>
              <a:rPr lang="en-US" sz="2400" dirty="0" smtClean="0">
                <a:latin typeface="Sylfaen" pitchFamily="18" charset="0"/>
              </a:rPr>
              <a:t>connection through </a:t>
            </a:r>
            <a:r>
              <a:rPr lang="en-US" sz="2400" dirty="0">
                <a:latin typeface="Sylfaen" pitchFamily="18" charset="0"/>
              </a:rPr>
              <a:t>transmission of messages that keep the connection active; </a:t>
            </a:r>
            <a:r>
              <a:rPr lang="en-US" sz="2400" dirty="0" smtClean="0">
                <a:latin typeface="Sylfaen" pitchFamily="18" charset="0"/>
              </a:rPr>
              <a:t>these messages </a:t>
            </a:r>
            <a:r>
              <a:rPr lang="en-US" sz="2400" dirty="0">
                <a:latin typeface="Sylfaen" pitchFamily="18" charset="0"/>
              </a:rPr>
              <a:t>are designed to </a:t>
            </a:r>
            <a:r>
              <a:rPr lang="en-US" sz="2400" dirty="0" smtClean="0">
                <a:latin typeface="Sylfaen" pitchFamily="18" charset="0"/>
              </a:rPr>
              <a:t> the </a:t>
            </a:r>
            <a:r>
              <a:rPr lang="en-US" sz="2400" dirty="0">
                <a:latin typeface="Sylfaen" pitchFamily="18" charset="0"/>
              </a:rPr>
              <a:t>connection to be closed down due </a:t>
            </a:r>
            <a:r>
              <a:rPr lang="en-US" sz="2400" dirty="0" smtClean="0">
                <a:latin typeface="Sylfaen" pitchFamily="18" charset="0"/>
              </a:rPr>
              <a:t>to inactivity</a:t>
            </a:r>
            <a:r>
              <a:rPr lang="en-US" sz="2400" dirty="0">
                <a:latin typeface="Sylfaen" pitchFamily="18" charset="0"/>
              </a:rPr>
              <a:t>.</a:t>
            </a:r>
          </a:p>
          <a:p>
            <a:pPr marL="82296" indent="0" algn="just">
              <a:buNone/>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46</a:t>
            </a:fld>
            <a:endParaRPr lang="en-US"/>
          </a:p>
        </p:txBody>
      </p:sp>
    </p:spTree>
    <p:extLst>
      <p:ext uri="{BB962C8B-B14F-4D97-AF65-F5344CB8AC3E}">
        <p14:creationId xmlns:p14="http://schemas.microsoft.com/office/powerpoint/2010/main" val="12311719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rmAutofit/>
          </a:bodyPr>
          <a:lstStyle/>
          <a:p>
            <a:r>
              <a:rPr lang="en-US" sz="4000" b="1" i="1" dirty="0" smtClean="0">
                <a:solidFill>
                  <a:srgbClr val="00B050"/>
                </a:solidFill>
                <a:effectLst/>
                <a:latin typeface="Sylfaen" pitchFamily="18" charset="0"/>
              </a:rPr>
              <a:t>Layer  6: Presentation Layer</a:t>
            </a:r>
            <a:endParaRPr lang="en-US" sz="4000" b="1" i="1" dirty="0">
              <a:solidFill>
                <a:srgbClr val="00B05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rmAutofit fontScale="92500"/>
          </a:bodyPr>
          <a:lstStyle/>
          <a:p>
            <a:pPr algn="just">
              <a:buFont typeface="Wingdings" pitchFamily="2" charset="2"/>
              <a:buChar char="q"/>
            </a:pPr>
            <a:r>
              <a:rPr lang="en-US" sz="2400" dirty="0">
                <a:latin typeface="Sylfaen" pitchFamily="18" charset="0"/>
              </a:rPr>
              <a:t>This </a:t>
            </a:r>
            <a:r>
              <a:rPr lang="en-US" sz="2400" dirty="0" smtClean="0">
                <a:latin typeface="Sylfaen" pitchFamily="18" charset="0"/>
              </a:rPr>
              <a:t>layer Concerned </a:t>
            </a:r>
            <a:r>
              <a:rPr lang="en-US" sz="2400" dirty="0">
                <a:latin typeface="Sylfaen" pitchFamily="18" charset="0"/>
              </a:rPr>
              <a:t>with how data is presented to the network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It manages </a:t>
            </a:r>
            <a:r>
              <a:rPr lang="en-US" sz="2400" dirty="0">
                <a:latin typeface="Sylfaen" pitchFamily="18" charset="0"/>
              </a:rPr>
              <a:t>data-format information for </a:t>
            </a:r>
            <a:r>
              <a:rPr lang="en-US" sz="2400" dirty="0" smtClean="0">
                <a:latin typeface="Sylfaen" pitchFamily="18" charset="0"/>
              </a:rPr>
              <a:t>networked communications</a:t>
            </a:r>
            <a:r>
              <a:rPr lang="en-US" sz="2400" dirty="0">
                <a:latin typeface="Sylfaen" pitchFamily="18" charset="0"/>
              </a:rPr>
              <a:t>.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Also </a:t>
            </a:r>
            <a:r>
              <a:rPr lang="en-US" sz="2400" dirty="0">
                <a:latin typeface="Sylfaen" pitchFamily="18" charset="0"/>
              </a:rPr>
              <a:t>called the network’s translator, </a:t>
            </a:r>
            <a:endParaRPr lang="en-US" sz="2400" dirty="0" smtClean="0">
              <a:latin typeface="Sylfaen" pitchFamily="18" charset="0"/>
            </a:endParaRPr>
          </a:p>
          <a:p>
            <a:pPr lvl="1" algn="just">
              <a:buFont typeface="Wingdings" pitchFamily="2" charset="2"/>
              <a:buChar char="ü"/>
            </a:pPr>
            <a:r>
              <a:rPr lang="en-US" sz="2400" dirty="0" smtClean="0">
                <a:latin typeface="Sylfaen" pitchFamily="18" charset="0"/>
              </a:rPr>
              <a:t>since it </a:t>
            </a:r>
            <a:r>
              <a:rPr lang="en-US" sz="2400" dirty="0">
                <a:latin typeface="Sylfaen" pitchFamily="18" charset="0"/>
              </a:rPr>
              <a:t>converts </a:t>
            </a:r>
            <a:r>
              <a:rPr lang="en-US" sz="2400" dirty="0" smtClean="0">
                <a:latin typeface="Sylfaen" pitchFamily="18" charset="0"/>
              </a:rPr>
              <a:t>outgoing messages </a:t>
            </a:r>
            <a:r>
              <a:rPr lang="en-US" sz="2400" dirty="0">
                <a:latin typeface="Sylfaen" pitchFamily="18" charset="0"/>
              </a:rPr>
              <a:t>into a generic format that can be transmitted across a </a:t>
            </a:r>
            <a:r>
              <a:rPr lang="en-US" sz="2400" dirty="0" smtClean="0">
                <a:latin typeface="Sylfaen" pitchFamily="18" charset="0"/>
              </a:rPr>
              <a:t>network; then</a:t>
            </a:r>
            <a:r>
              <a:rPr lang="en-US" sz="2400" dirty="0">
                <a:latin typeface="Sylfaen" pitchFamily="18" charset="0"/>
              </a:rPr>
              <a:t>, it converts incoming messages from that generic format into </a:t>
            </a:r>
            <a:r>
              <a:rPr lang="en-US" sz="2400" dirty="0" smtClean="0">
                <a:latin typeface="Sylfaen" pitchFamily="18" charset="0"/>
              </a:rPr>
              <a:t>one that </a:t>
            </a:r>
            <a:r>
              <a:rPr lang="en-US" sz="2400" dirty="0">
                <a:latin typeface="Sylfaen" pitchFamily="18" charset="0"/>
              </a:rPr>
              <a:t>makes sense to the receiving application.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It  </a:t>
            </a:r>
            <a:r>
              <a:rPr lang="en-US" sz="2400" dirty="0">
                <a:latin typeface="Sylfaen" pitchFamily="18" charset="0"/>
              </a:rPr>
              <a:t>is also </a:t>
            </a:r>
            <a:r>
              <a:rPr lang="en-US" sz="2400" dirty="0" smtClean="0">
                <a:latin typeface="Sylfaen" pitchFamily="18" charset="0"/>
              </a:rPr>
              <a:t>responsible for </a:t>
            </a:r>
          </a:p>
          <a:p>
            <a:pPr lvl="8" algn="just">
              <a:buFont typeface="Wingdings" pitchFamily="2" charset="2"/>
              <a:buChar char="Ø"/>
            </a:pPr>
            <a:r>
              <a:rPr lang="en-US" sz="2400" dirty="0" smtClean="0">
                <a:latin typeface="Sylfaen" pitchFamily="18" charset="0"/>
              </a:rPr>
              <a:t>protocol </a:t>
            </a:r>
            <a:r>
              <a:rPr lang="en-US" sz="2400" dirty="0">
                <a:latin typeface="Sylfaen" pitchFamily="18" charset="0"/>
              </a:rPr>
              <a:t>conversion, </a:t>
            </a:r>
            <a:endParaRPr lang="en-US" sz="2400" dirty="0" smtClean="0">
              <a:latin typeface="Sylfaen" pitchFamily="18" charset="0"/>
            </a:endParaRPr>
          </a:p>
          <a:p>
            <a:pPr lvl="8" algn="just">
              <a:buFont typeface="Wingdings" pitchFamily="2" charset="2"/>
              <a:buChar char="Ø"/>
            </a:pPr>
            <a:r>
              <a:rPr lang="en-US" sz="2400" dirty="0" smtClean="0">
                <a:latin typeface="Sylfaen" pitchFamily="18" charset="0"/>
              </a:rPr>
              <a:t>data </a:t>
            </a:r>
            <a:r>
              <a:rPr lang="en-US" sz="2400" dirty="0">
                <a:latin typeface="Sylfaen" pitchFamily="18" charset="0"/>
              </a:rPr>
              <a:t>encryption and decryption, and </a:t>
            </a:r>
            <a:endParaRPr lang="en-US" sz="2400" dirty="0" smtClean="0">
              <a:latin typeface="Sylfaen" pitchFamily="18" charset="0"/>
            </a:endParaRPr>
          </a:p>
          <a:p>
            <a:pPr lvl="8" algn="just">
              <a:buFont typeface="Wingdings" pitchFamily="2" charset="2"/>
              <a:buChar char="Ø"/>
            </a:pPr>
            <a:r>
              <a:rPr lang="en-US" sz="2400" dirty="0" smtClean="0">
                <a:latin typeface="Sylfaen" pitchFamily="18" charset="0"/>
              </a:rPr>
              <a:t>Graphics commands</a:t>
            </a:r>
            <a:r>
              <a:rPr lang="en-US" sz="1200" dirty="0">
                <a:latin typeface="Sylfaen" pitchFamily="18" charset="0"/>
              </a:rPr>
              <a:t>.</a:t>
            </a:r>
            <a:endParaRPr lang="en-US" sz="12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47</a:t>
            </a:fld>
            <a:endParaRPr lang="en-US"/>
          </a:p>
        </p:txBody>
      </p:sp>
    </p:spTree>
    <p:extLst>
      <p:ext uri="{BB962C8B-B14F-4D97-AF65-F5344CB8AC3E}">
        <p14:creationId xmlns:p14="http://schemas.microsoft.com/office/powerpoint/2010/main" val="18514418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98080" cy="990600"/>
          </a:xfrm>
        </p:spPr>
        <p:txBody>
          <a:bodyPr>
            <a:normAutofit/>
          </a:bodyPr>
          <a:lstStyle/>
          <a:p>
            <a:r>
              <a:rPr lang="en-US" sz="4400" b="1" i="1" dirty="0">
                <a:solidFill>
                  <a:srgbClr val="00B050"/>
                </a:solidFill>
                <a:effectLst/>
                <a:latin typeface="Sylfaen" pitchFamily="18" charset="0"/>
              </a:rPr>
              <a:t>Presentation </a:t>
            </a:r>
            <a:r>
              <a:rPr lang="en-US" sz="4400" b="1" i="1" dirty="0" smtClean="0">
                <a:solidFill>
                  <a:srgbClr val="00B050"/>
                </a:solidFill>
                <a:effectLst/>
                <a:latin typeface="Sylfaen" pitchFamily="18" charset="0"/>
              </a:rPr>
              <a:t>Layer…</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Font typeface="Wingdings" pitchFamily="2" charset="2"/>
              <a:buChar char="q"/>
            </a:pPr>
            <a:r>
              <a:rPr lang="en-US" sz="2400" dirty="0" smtClean="0">
                <a:latin typeface="Sylfaen" pitchFamily="18" charset="0"/>
              </a:rPr>
              <a:t>Information </a:t>
            </a:r>
            <a:r>
              <a:rPr lang="en-US" sz="2400" dirty="0">
                <a:latin typeface="Sylfaen" pitchFamily="18" charset="0"/>
              </a:rPr>
              <a:t>sent by the Presentation layer may sometimes be </a:t>
            </a:r>
            <a:r>
              <a:rPr lang="en-US" sz="2400" dirty="0" smtClean="0">
                <a:latin typeface="Sylfaen" pitchFamily="18" charset="0"/>
              </a:rPr>
              <a:t>compressed to reduce the amount of data to be transferred (this also requires decompression on </a:t>
            </a:r>
            <a:r>
              <a:rPr lang="en-US" sz="2400" dirty="0">
                <a:latin typeface="Sylfaen" pitchFamily="18" charset="0"/>
              </a:rPr>
              <a:t>the receiving end).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At </a:t>
            </a:r>
            <a:r>
              <a:rPr lang="en-US" sz="2400" dirty="0">
                <a:latin typeface="Sylfaen" pitchFamily="18" charset="0"/>
              </a:rPr>
              <a:t>this layer </a:t>
            </a:r>
            <a:r>
              <a:rPr lang="en-US" sz="2400" dirty="0" smtClean="0">
                <a:latin typeface="Sylfaen" pitchFamily="18" charset="0"/>
              </a:rPr>
              <a:t>there is </a:t>
            </a:r>
            <a:r>
              <a:rPr lang="en-US" sz="2400" dirty="0">
                <a:latin typeface="Sylfaen" pitchFamily="18" charset="0"/>
              </a:rPr>
              <a:t>a special </a:t>
            </a:r>
            <a:r>
              <a:rPr lang="en-US" sz="2400" dirty="0" smtClean="0">
                <a:latin typeface="Sylfaen" pitchFamily="18" charset="0"/>
              </a:rPr>
              <a:t>software facility </a:t>
            </a:r>
            <a:r>
              <a:rPr lang="en-US" sz="2400" dirty="0">
                <a:latin typeface="Sylfaen" pitchFamily="18" charset="0"/>
              </a:rPr>
              <a:t>known as a </a:t>
            </a:r>
            <a:r>
              <a:rPr lang="en-US" sz="2400" dirty="0">
                <a:solidFill>
                  <a:srgbClr val="FF0000"/>
                </a:solidFill>
                <a:latin typeface="Sylfaen" pitchFamily="18" charset="0"/>
              </a:rPr>
              <a:t>redirector operates</a:t>
            </a:r>
            <a:r>
              <a:rPr lang="en-US" sz="2400" dirty="0">
                <a:latin typeface="Sylfaen" pitchFamily="18" charset="0"/>
              </a:rPr>
              <a:t>. </a:t>
            </a:r>
            <a:endParaRPr lang="en-US" sz="2400" dirty="0" smtClean="0">
              <a:latin typeface="Sylfaen" pitchFamily="18" charset="0"/>
            </a:endParaRPr>
          </a:p>
          <a:p>
            <a:pPr lvl="1" algn="just">
              <a:buFont typeface="Wingdings" pitchFamily="2" charset="2"/>
              <a:buChar char="ü"/>
            </a:pPr>
            <a:r>
              <a:rPr lang="en-US" sz="2400" dirty="0" smtClean="0">
                <a:latin typeface="Sylfaen" pitchFamily="18" charset="0"/>
              </a:rPr>
              <a:t>The </a:t>
            </a:r>
            <a:r>
              <a:rPr lang="en-US" sz="2400" dirty="0">
                <a:latin typeface="Sylfaen" pitchFamily="18" charset="0"/>
              </a:rPr>
              <a:t>redirector intercepts </a:t>
            </a:r>
            <a:r>
              <a:rPr lang="en-US" sz="2400" dirty="0" smtClean="0">
                <a:latin typeface="Sylfaen" pitchFamily="18" charset="0"/>
              </a:rPr>
              <a:t>requests for </a:t>
            </a:r>
            <a:r>
              <a:rPr lang="en-US" sz="2400" dirty="0">
                <a:latin typeface="Sylfaen" pitchFamily="18" charset="0"/>
              </a:rPr>
              <a:t>service and redirects requests that cannot be resolved locally to the </a:t>
            </a:r>
            <a:r>
              <a:rPr lang="en-US" sz="2400" dirty="0" smtClean="0">
                <a:latin typeface="Sylfaen" pitchFamily="18" charset="0"/>
              </a:rPr>
              <a:t>networked resource </a:t>
            </a:r>
            <a:r>
              <a:rPr lang="en-US" sz="2400" dirty="0">
                <a:latin typeface="Sylfaen" pitchFamily="18" charset="0"/>
              </a:rPr>
              <a:t>that can handle them.</a:t>
            </a:r>
          </a:p>
          <a:p>
            <a:pPr algn="just">
              <a:buFont typeface="Wingdings" pitchFamily="2" charset="2"/>
              <a:buChar char="q"/>
            </a:pPr>
            <a:r>
              <a:rPr lang="en-US" sz="2400" dirty="0" smtClean="0">
                <a:latin typeface="Sylfaen" pitchFamily="18" charset="0"/>
              </a:rPr>
              <a:t>Generally it handles </a:t>
            </a:r>
            <a:r>
              <a:rPr lang="en-US" sz="2400" dirty="0">
                <a:latin typeface="Sylfaen" pitchFamily="18" charset="0"/>
              </a:rPr>
              <a:t>three primary tasks: </a:t>
            </a:r>
          </a:p>
          <a:p>
            <a:pPr lvl="8" algn="just">
              <a:buFont typeface="Wingdings" pitchFamily="2" charset="2"/>
              <a:buChar char="ü"/>
            </a:pPr>
            <a:r>
              <a:rPr lang="en-US" sz="2800" dirty="0" smtClean="0">
                <a:latin typeface="Sylfaen" pitchFamily="18" charset="0"/>
              </a:rPr>
              <a:t>Translation </a:t>
            </a:r>
            <a:endParaRPr lang="en-US" sz="2800" dirty="0">
              <a:latin typeface="Sylfaen" pitchFamily="18" charset="0"/>
            </a:endParaRPr>
          </a:p>
          <a:p>
            <a:pPr lvl="8" algn="just">
              <a:buFont typeface="Wingdings" pitchFamily="2" charset="2"/>
              <a:buChar char="ü"/>
            </a:pPr>
            <a:r>
              <a:rPr lang="en-US" sz="2800" dirty="0" smtClean="0">
                <a:latin typeface="Sylfaen" pitchFamily="18" charset="0"/>
              </a:rPr>
              <a:t>Compression </a:t>
            </a:r>
            <a:endParaRPr lang="en-US" sz="2800" dirty="0">
              <a:latin typeface="Sylfaen" pitchFamily="18" charset="0"/>
            </a:endParaRPr>
          </a:p>
          <a:p>
            <a:pPr lvl="8" algn="just">
              <a:buFont typeface="Wingdings" pitchFamily="2" charset="2"/>
              <a:buChar char="ü"/>
            </a:pPr>
            <a:r>
              <a:rPr lang="en-US" sz="2800" dirty="0" smtClean="0">
                <a:latin typeface="Sylfaen" pitchFamily="18" charset="0"/>
              </a:rPr>
              <a:t>Encryption </a:t>
            </a:r>
            <a:endParaRPr lang="en-US" sz="2800" dirty="0">
              <a:latin typeface="Sylfaen" pitchFamily="18" charset="0"/>
            </a:endParaRPr>
          </a:p>
          <a:p>
            <a:pPr lvl="7" algn="just">
              <a:buFont typeface="Wingdings" pitchFamily="2" charset="2"/>
              <a:buChar char="ü"/>
            </a:pPr>
            <a:endParaRPr lang="en-US"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48</a:t>
            </a:fld>
            <a:endParaRPr lang="en-US"/>
          </a:p>
        </p:txBody>
      </p:sp>
    </p:spTree>
    <p:extLst>
      <p:ext uri="{BB962C8B-B14F-4D97-AF65-F5344CB8AC3E}">
        <p14:creationId xmlns:p14="http://schemas.microsoft.com/office/powerpoint/2010/main" val="11462579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r>
              <a:rPr lang="en-US" sz="4400" b="1" i="1" dirty="0">
                <a:solidFill>
                  <a:srgbClr val="00B050"/>
                </a:solidFill>
                <a:effectLst/>
                <a:latin typeface="Sylfaen" pitchFamily="18" charset="0"/>
              </a:rPr>
              <a:t>Presentation </a:t>
            </a:r>
            <a:r>
              <a:rPr lang="en-US" sz="4400" b="1" i="1" dirty="0" smtClean="0">
                <a:solidFill>
                  <a:srgbClr val="00B050"/>
                </a:solidFill>
                <a:effectLst/>
                <a:latin typeface="Sylfaen" pitchFamily="18" charset="0"/>
              </a:rPr>
              <a:t>Layer…</a:t>
            </a:r>
            <a:endParaRPr lang="en-US" dirty="0">
              <a:solidFill>
                <a:srgbClr val="002060"/>
              </a:solidFill>
              <a:effectLst/>
              <a:latin typeface="Sylfaen" pitchFamily="18" charset="0"/>
            </a:endParaRP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1601" y="1066800"/>
            <a:ext cx="7027862" cy="510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65443D5E-E9D3-4D36-8129-09AFD79524BB}" type="slidenum">
              <a:rPr lang="en-US" smtClean="0"/>
              <a:t>49</a:t>
            </a:fld>
            <a:endParaRPr lang="en-US"/>
          </a:p>
        </p:txBody>
      </p:sp>
    </p:spTree>
    <p:extLst>
      <p:ext uri="{BB962C8B-B14F-4D97-AF65-F5344CB8AC3E}">
        <p14:creationId xmlns:p14="http://schemas.microsoft.com/office/powerpoint/2010/main" val="797862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dirty="0" smtClean="0">
                <a:latin typeface="Sylfaen" pitchFamily="18" charset="0"/>
                <a:cs typeface="Times New Roman" pitchFamily="18" charset="0"/>
              </a:rPr>
              <a:t>Protocols… </a:t>
            </a:r>
            <a:endParaRPr lang="en-US" dirty="0">
              <a:solidFill>
                <a:srgbClr val="FF0000"/>
              </a:solidFill>
              <a:latin typeface="Sylfaen" pitchFamily="18" charset="0"/>
            </a:endParaRPr>
          </a:p>
        </p:txBody>
      </p:sp>
      <p:sp>
        <p:nvSpPr>
          <p:cNvPr id="3" name="Content Placeholder 2"/>
          <p:cNvSpPr>
            <a:spLocks noGrp="1"/>
          </p:cNvSpPr>
          <p:nvPr>
            <p:ph idx="1"/>
          </p:nvPr>
        </p:nvSpPr>
        <p:spPr>
          <a:xfrm>
            <a:off x="533400" y="1143000"/>
            <a:ext cx="7924800" cy="5410200"/>
          </a:xfrm>
        </p:spPr>
        <p:txBody>
          <a:bodyPr>
            <a:noAutofit/>
          </a:bodyPr>
          <a:lstStyle/>
          <a:p>
            <a:pPr algn="just">
              <a:buClr>
                <a:srgbClr val="FF0000"/>
              </a:buClr>
              <a:buFont typeface="Webdings" pitchFamily="18" charset="2"/>
              <a:buChar char="O"/>
            </a:pPr>
            <a:r>
              <a:rPr lang="en-US" sz="2400" dirty="0">
                <a:latin typeface="Sylfaen" pitchFamily="18" charset="0"/>
              </a:rPr>
              <a:t>The set of conventions is referred to as a protocol, which may </a:t>
            </a:r>
            <a:r>
              <a:rPr lang="en-US" sz="2400" dirty="0" smtClean="0">
                <a:latin typeface="Sylfaen" pitchFamily="18" charset="0"/>
              </a:rPr>
              <a:t>be defined </a:t>
            </a:r>
            <a:r>
              <a:rPr lang="en-US" sz="2400" dirty="0">
                <a:latin typeface="Sylfaen" pitchFamily="18" charset="0"/>
              </a:rPr>
              <a:t>as </a:t>
            </a:r>
            <a:endParaRPr lang="en-US" sz="2400" dirty="0" smtClean="0">
              <a:latin typeface="Sylfaen" pitchFamily="18" charset="0"/>
            </a:endParaRPr>
          </a:p>
          <a:p>
            <a:pPr lvl="1" algn="just">
              <a:buClr>
                <a:srgbClr val="7030A0"/>
              </a:buClr>
              <a:buFont typeface="Wingdings" pitchFamily="2" charset="2"/>
              <a:buChar char="ü"/>
            </a:pPr>
            <a:r>
              <a:rPr lang="en-US" sz="2400" dirty="0" smtClean="0">
                <a:solidFill>
                  <a:srgbClr val="002060"/>
                </a:solidFill>
                <a:latin typeface="Sylfaen" pitchFamily="18" charset="0"/>
              </a:rPr>
              <a:t>a </a:t>
            </a:r>
            <a:r>
              <a:rPr lang="en-US" sz="2400" dirty="0">
                <a:solidFill>
                  <a:srgbClr val="002060"/>
                </a:solidFill>
                <a:latin typeface="Sylfaen" pitchFamily="18" charset="0"/>
              </a:rPr>
              <a:t>set of rules governing the exchange of data between two entities. </a:t>
            </a:r>
            <a:endParaRPr lang="en-US" sz="2400" dirty="0" smtClean="0">
              <a:solidFill>
                <a:srgbClr val="002060"/>
              </a:solidFill>
              <a:latin typeface="Sylfaen" pitchFamily="18" charset="0"/>
            </a:endParaRPr>
          </a:p>
          <a:p>
            <a:pPr>
              <a:buFont typeface="Wingdings" pitchFamily="2" charset="2"/>
              <a:buChar char="q"/>
            </a:pPr>
            <a:r>
              <a:rPr lang="en-US" sz="2400" dirty="0" smtClean="0">
                <a:latin typeface="Sylfaen" pitchFamily="18" charset="0"/>
              </a:rPr>
              <a:t>A Network  </a:t>
            </a:r>
            <a:r>
              <a:rPr lang="en-US" sz="2400" i="1" dirty="0">
                <a:latin typeface="Sylfaen" pitchFamily="18" charset="0"/>
              </a:rPr>
              <a:t>protocol </a:t>
            </a:r>
            <a:r>
              <a:rPr lang="en-US" sz="2400" dirty="0">
                <a:latin typeface="Sylfaen" pitchFamily="18" charset="0"/>
              </a:rPr>
              <a:t>is a set of rules that enables effective communications to occur.</a:t>
            </a:r>
          </a:p>
          <a:p>
            <a:pPr>
              <a:buFont typeface="Wingdings" pitchFamily="2" charset="2"/>
              <a:buChar char="q"/>
            </a:pPr>
            <a:r>
              <a:rPr lang="en-US" sz="2400" dirty="0">
                <a:latin typeface="Sylfaen" pitchFamily="18" charset="0"/>
              </a:rPr>
              <a:t>Network protocols are layered such that each one relies on the protocols that underlie it</a:t>
            </a:r>
          </a:p>
          <a:p>
            <a:pPr>
              <a:buFont typeface="Wingdings" pitchFamily="2" charset="2"/>
              <a:buChar char="q"/>
            </a:pPr>
            <a:r>
              <a:rPr lang="en-US" sz="2400" dirty="0">
                <a:latin typeface="Sylfaen" pitchFamily="18" charset="0"/>
              </a:rPr>
              <a:t>Sometimes referred to as a </a:t>
            </a:r>
            <a:r>
              <a:rPr lang="en-US" sz="2400" b="1" dirty="0">
                <a:solidFill>
                  <a:srgbClr val="3333FF"/>
                </a:solidFill>
                <a:latin typeface="Sylfaen" pitchFamily="18" charset="0"/>
              </a:rPr>
              <a:t>protocol </a:t>
            </a:r>
            <a:r>
              <a:rPr lang="en-US" sz="2400" b="1" dirty="0" smtClean="0">
                <a:solidFill>
                  <a:srgbClr val="3333FF"/>
                </a:solidFill>
                <a:latin typeface="Sylfaen" pitchFamily="18" charset="0"/>
              </a:rPr>
              <a:t>stack</a:t>
            </a:r>
            <a:endParaRPr lang="en-US" sz="2400" dirty="0" smtClean="0">
              <a:solidFill>
                <a:srgbClr val="002060"/>
              </a:solidFill>
              <a:latin typeface="Sylfaen" pitchFamily="18" charset="0"/>
            </a:endParaRPr>
          </a:p>
          <a:p>
            <a:pPr marL="402336" lvl="1" indent="0" algn="just">
              <a:buClr>
                <a:srgbClr val="7030A0"/>
              </a:buClr>
              <a:buNone/>
            </a:pPr>
            <a:r>
              <a:rPr lang="en-US" sz="2000" dirty="0" smtClean="0">
                <a:latin typeface="Sylfaen" pitchFamily="18" charset="0"/>
              </a:rPr>
              <a:t>The key </a:t>
            </a:r>
            <a:r>
              <a:rPr lang="en-US" sz="2000" dirty="0">
                <a:latin typeface="Sylfaen" pitchFamily="18" charset="0"/>
              </a:rPr>
              <a:t>elements of a protocol are</a:t>
            </a:r>
          </a:p>
          <a:p>
            <a:pPr algn="just">
              <a:buClr>
                <a:srgbClr val="7030A0"/>
              </a:buClr>
              <a:buFont typeface="Wingdings 2" pitchFamily="18" charset="2"/>
              <a:buChar char=""/>
            </a:pPr>
            <a:r>
              <a:rPr lang="en-US" sz="2000" b="1" dirty="0" smtClean="0">
                <a:solidFill>
                  <a:srgbClr val="FF0000"/>
                </a:solidFill>
                <a:latin typeface="Sylfaen" pitchFamily="18" charset="0"/>
              </a:rPr>
              <a:t>Syntax</a:t>
            </a:r>
            <a:r>
              <a:rPr lang="en-US" sz="2000" b="1" dirty="0" smtClean="0">
                <a:latin typeface="Sylfaen" pitchFamily="18" charset="0"/>
              </a:rPr>
              <a:t>: </a:t>
            </a:r>
            <a:r>
              <a:rPr lang="en-US" sz="2000" dirty="0">
                <a:latin typeface="Sylfaen" pitchFamily="18" charset="0"/>
              </a:rPr>
              <a:t>Includes such things as data format, coding, and signal levels.</a:t>
            </a:r>
          </a:p>
          <a:p>
            <a:pPr algn="just">
              <a:buClr>
                <a:srgbClr val="7030A0"/>
              </a:buClr>
              <a:buFont typeface="Wingdings 2" pitchFamily="18" charset="2"/>
              <a:buChar char=""/>
            </a:pPr>
            <a:r>
              <a:rPr lang="en-US" sz="2000" b="1" dirty="0" smtClean="0">
                <a:solidFill>
                  <a:srgbClr val="FF0000"/>
                </a:solidFill>
                <a:latin typeface="Sylfaen" pitchFamily="18" charset="0"/>
              </a:rPr>
              <a:t>Semantics</a:t>
            </a:r>
            <a:r>
              <a:rPr lang="en-US" sz="2000" b="1" dirty="0" smtClean="0">
                <a:latin typeface="Sylfaen" pitchFamily="18" charset="0"/>
              </a:rPr>
              <a:t>: </a:t>
            </a:r>
            <a:r>
              <a:rPr lang="en-US" sz="2000" dirty="0">
                <a:latin typeface="Sylfaen" pitchFamily="18" charset="0"/>
              </a:rPr>
              <a:t>Includes control information for coordination and error handling.</a:t>
            </a:r>
          </a:p>
          <a:p>
            <a:pPr algn="just">
              <a:buClr>
                <a:srgbClr val="7030A0"/>
              </a:buClr>
              <a:buFont typeface="Wingdings 2" pitchFamily="18" charset="2"/>
              <a:buChar char=""/>
            </a:pPr>
            <a:r>
              <a:rPr lang="en-US" sz="2000" b="1" dirty="0" smtClean="0">
                <a:solidFill>
                  <a:srgbClr val="FF0000"/>
                </a:solidFill>
                <a:latin typeface="Sylfaen" pitchFamily="18" charset="0"/>
              </a:rPr>
              <a:t>Timing</a:t>
            </a:r>
            <a:r>
              <a:rPr lang="en-US" sz="2000" b="1" dirty="0" smtClean="0">
                <a:latin typeface="Sylfaen" pitchFamily="18" charset="0"/>
              </a:rPr>
              <a:t>: </a:t>
            </a:r>
            <a:r>
              <a:rPr lang="en-US" sz="2000" dirty="0">
                <a:latin typeface="Sylfaen" pitchFamily="18" charset="0"/>
              </a:rPr>
              <a:t>Includes speed matching and sequencing</a:t>
            </a:r>
            <a:endParaRPr lang="en-US" sz="2000" dirty="0">
              <a:solidFill>
                <a:srgbClr val="FF0000"/>
              </a:solidFill>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a:t>
            </a:fld>
            <a:endParaRPr lang="en-US"/>
          </a:p>
        </p:txBody>
      </p:sp>
    </p:spTree>
    <p:extLst>
      <p:ext uri="{BB962C8B-B14F-4D97-AF65-F5344CB8AC3E}">
        <p14:creationId xmlns:p14="http://schemas.microsoft.com/office/powerpoint/2010/main" val="36184745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990600"/>
          </a:xfrm>
        </p:spPr>
        <p:txBody>
          <a:bodyPr>
            <a:normAutofit/>
          </a:bodyPr>
          <a:lstStyle/>
          <a:p>
            <a:r>
              <a:rPr lang="en-US" b="1" i="1" dirty="0" smtClean="0">
                <a:solidFill>
                  <a:srgbClr val="00B050"/>
                </a:solidFill>
                <a:effectLst/>
                <a:latin typeface="Sylfaen" pitchFamily="18" charset="0"/>
              </a:rPr>
              <a:t>Layer 7: Application Layer</a:t>
            </a:r>
            <a:endParaRPr lang="en-US" b="1" i="1" dirty="0">
              <a:solidFill>
                <a:srgbClr val="00B05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buFont typeface="Wingdings" pitchFamily="2" charset="2"/>
              <a:buChar char="q"/>
            </a:pPr>
            <a:r>
              <a:rPr lang="en-US" sz="2400" dirty="0">
                <a:latin typeface="Sylfaen" pitchFamily="18" charset="0"/>
              </a:rPr>
              <a:t>The Application layer is referred to as the top layer of the OSI </a:t>
            </a:r>
            <a:r>
              <a:rPr lang="en-US" sz="2400" dirty="0" smtClean="0">
                <a:latin typeface="Sylfaen" pitchFamily="18" charset="0"/>
              </a:rPr>
              <a:t>Reference Model</a:t>
            </a:r>
            <a:r>
              <a:rPr lang="en-US" sz="2400" dirty="0">
                <a:latin typeface="Sylfaen" pitchFamily="18" charset="0"/>
              </a:rPr>
              <a:t>. </a:t>
            </a:r>
            <a:endParaRPr lang="en-US" sz="2400" dirty="0" smtClean="0">
              <a:latin typeface="Sylfaen" pitchFamily="18" charset="0"/>
            </a:endParaRPr>
          </a:p>
          <a:p>
            <a:pPr>
              <a:buFont typeface="Wingdings" pitchFamily="2" charset="2"/>
              <a:buChar char="q"/>
            </a:pPr>
            <a:r>
              <a:rPr lang="en-US" sz="2400" dirty="0" smtClean="0">
                <a:latin typeface="Sylfaen" pitchFamily="18" charset="0"/>
              </a:rPr>
              <a:t>This </a:t>
            </a:r>
            <a:r>
              <a:rPr lang="en-US" sz="2400" dirty="0">
                <a:latin typeface="Sylfaen" pitchFamily="18" charset="0"/>
              </a:rPr>
              <a:t>layer allows </a:t>
            </a:r>
            <a:endParaRPr lang="en-US" sz="2400" dirty="0" smtClean="0">
              <a:latin typeface="Sylfaen" pitchFamily="18" charset="0"/>
            </a:endParaRPr>
          </a:p>
          <a:p>
            <a:pPr>
              <a:buClr>
                <a:srgbClr val="00B050"/>
              </a:buClr>
              <a:buSzPct val="100000"/>
              <a:buFont typeface="Wingdings" pitchFamily="2" charset="2"/>
              <a:buChar char="?"/>
            </a:pPr>
            <a:r>
              <a:rPr lang="en-US" sz="2400" b="1" dirty="0">
                <a:solidFill>
                  <a:srgbClr val="FF0000"/>
                </a:solidFill>
                <a:latin typeface="Sylfaen" pitchFamily="18" charset="0"/>
              </a:rPr>
              <a:t>A</a:t>
            </a:r>
            <a:r>
              <a:rPr lang="en-US" sz="2400" b="1" dirty="0" smtClean="0">
                <a:solidFill>
                  <a:srgbClr val="FF0000"/>
                </a:solidFill>
                <a:latin typeface="Sylfaen" pitchFamily="18" charset="0"/>
              </a:rPr>
              <a:t>ccess </a:t>
            </a:r>
            <a:r>
              <a:rPr lang="en-US" sz="2400" b="1" dirty="0">
                <a:solidFill>
                  <a:srgbClr val="FF0000"/>
                </a:solidFill>
                <a:latin typeface="Sylfaen" pitchFamily="18" charset="0"/>
              </a:rPr>
              <a:t>to </a:t>
            </a:r>
            <a:r>
              <a:rPr lang="en-US" sz="2400" b="1" dirty="0" smtClean="0">
                <a:solidFill>
                  <a:srgbClr val="FF0000"/>
                </a:solidFill>
                <a:latin typeface="Sylfaen" pitchFamily="18" charset="0"/>
              </a:rPr>
              <a:t>network services</a:t>
            </a:r>
            <a:r>
              <a:rPr lang="en-US" sz="2400" dirty="0" smtClean="0">
                <a:latin typeface="Sylfaen" pitchFamily="18" charset="0"/>
              </a:rPr>
              <a:t>—such </a:t>
            </a:r>
            <a:r>
              <a:rPr lang="en-US" sz="2400" dirty="0">
                <a:latin typeface="Sylfaen" pitchFamily="18" charset="0"/>
              </a:rPr>
              <a:t>as </a:t>
            </a:r>
            <a:endParaRPr lang="en-US" sz="2400" dirty="0" smtClean="0">
              <a:latin typeface="Sylfaen" pitchFamily="18" charset="0"/>
            </a:endParaRPr>
          </a:p>
          <a:p>
            <a:pPr lvl="2">
              <a:buClr>
                <a:srgbClr val="00B050"/>
              </a:buClr>
              <a:buSzPct val="100000"/>
              <a:buFont typeface="Wingdings" pitchFamily="2" charset="2"/>
              <a:buChar char="Ø"/>
            </a:pPr>
            <a:r>
              <a:rPr lang="en-US" dirty="0" smtClean="0">
                <a:latin typeface="Sylfaen" pitchFamily="18" charset="0"/>
              </a:rPr>
              <a:t>networked file </a:t>
            </a:r>
            <a:r>
              <a:rPr lang="en-US" dirty="0">
                <a:latin typeface="Sylfaen" pitchFamily="18" charset="0"/>
              </a:rPr>
              <a:t>transfer, </a:t>
            </a:r>
            <a:endParaRPr lang="en-US" dirty="0" smtClean="0">
              <a:latin typeface="Sylfaen" pitchFamily="18" charset="0"/>
            </a:endParaRPr>
          </a:p>
          <a:p>
            <a:pPr lvl="2">
              <a:buClr>
                <a:srgbClr val="00B050"/>
              </a:buClr>
              <a:buSzPct val="100000"/>
              <a:buFont typeface="Wingdings" pitchFamily="2" charset="2"/>
              <a:buChar char="Ø"/>
            </a:pPr>
            <a:r>
              <a:rPr lang="en-US" dirty="0" smtClean="0">
                <a:latin typeface="Sylfaen" pitchFamily="18" charset="0"/>
              </a:rPr>
              <a:t>message </a:t>
            </a:r>
            <a:r>
              <a:rPr lang="en-US" dirty="0">
                <a:latin typeface="Sylfaen" pitchFamily="18" charset="0"/>
              </a:rPr>
              <a:t>handling, </a:t>
            </a:r>
            <a:r>
              <a:rPr lang="en-US" dirty="0" smtClean="0">
                <a:latin typeface="Sylfaen" pitchFamily="18" charset="0"/>
              </a:rPr>
              <a:t>and</a:t>
            </a:r>
          </a:p>
          <a:p>
            <a:pPr>
              <a:buClr>
                <a:srgbClr val="00B050"/>
              </a:buClr>
              <a:buSzPct val="100000"/>
              <a:buFont typeface="Wingdings" pitchFamily="2" charset="2"/>
              <a:buChar char="?"/>
            </a:pPr>
            <a:r>
              <a:rPr lang="en-US" sz="2400" dirty="0">
                <a:solidFill>
                  <a:srgbClr val="FF0000"/>
                </a:solidFill>
                <a:latin typeface="Sylfaen" pitchFamily="18" charset="0"/>
              </a:rPr>
              <a:t>D</a:t>
            </a:r>
            <a:r>
              <a:rPr lang="en-US" sz="2400" dirty="0" smtClean="0">
                <a:solidFill>
                  <a:srgbClr val="FF0000"/>
                </a:solidFill>
                <a:latin typeface="Sylfaen" pitchFamily="18" charset="0"/>
              </a:rPr>
              <a:t>atabase </a:t>
            </a:r>
            <a:r>
              <a:rPr lang="en-US" sz="2400" dirty="0">
                <a:solidFill>
                  <a:srgbClr val="FF0000"/>
                </a:solidFill>
                <a:latin typeface="Sylfaen" pitchFamily="18" charset="0"/>
              </a:rPr>
              <a:t>query processing</a:t>
            </a:r>
            <a:r>
              <a:rPr lang="en-US" sz="2400" dirty="0">
                <a:latin typeface="Sylfaen" pitchFamily="18" charset="0"/>
              </a:rPr>
              <a:t>—that </a:t>
            </a:r>
            <a:r>
              <a:rPr lang="en-US" sz="2400" dirty="0" smtClean="0">
                <a:latin typeface="Sylfaen" pitchFamily="18" charset="0"/>
              </a:rPr>
              <a:t>support applications </a:t>
            </a:r>
            <a:r>
              <a:rPr lang="en-US" sz="2400" dirty="0">
                <a:latin typeface="Sylfaen" pitchFamily="18" charset="0"/>
              </a:rPr>
              <a:t>directly. </a:t>
            </a:r>
            <a:endParaRPr lang="en-US" sz="2400" dirty="0" smtClean="0">
              <a:latin typeface="Sylfaen" pitchFamily="18" charset="0"/>
            </a:endParaRPr>
          </a:p>
          <a:p>
            <a:pPr marL="82296" indent="0">
              <a:buNone/>
            </a:pPr>
            <a:r>
              <a:rPr lang="en-US" sz="2400" dirty="0" smtClean="0">
                <a:latin typeface="Sylfaen" pitchFamily="18" charset="0"/>
              </a:rPr>
              <a:t>It also controls</a:t>
            </a:r>
          </a:p>
          <a:p>
            <a:pPr lvl="2">
              <a:buFont typeface="Wingdings" pitchFamily="2" charset="2"/>
              <a:buChar char="ü"/>
            </a:pPr>
            <a:r>
              <a:rPr lang="en-US" sz="2000" dirty="0" smtClean="0">
                <a:latin typeface="Sylfaen" pitchFamily="18" charset="0"/>
              </a:rPr>
              <a:t>general </a:t>
            </a:r>
            <a:r>
              <a:rPr lang="en-US" sz="2000" dirty="0">
                <a:latin typeface="Sylfaen" pitchFamily="18" charset="0"/>
              </a:rPr>
              <a:t>network access,</a:t>
            </a:r>
          </a:p>
          <a:p>
            <a:pPr lvl="2">
              <a:buFont typeface="Wingdings" pitchFamily="2" charset="2"/>
              <a:buChar char="ü"/>
            </a:pPr>
            <a:r>
              <a:rPr lang="en-US" sz="2000" dirty="0">
                <a:latin typeface="Sylfaen" pitchFamily="18" charset="0"/>
              </a:rPr>
              <a:t>the transmission of data from sender to receiver (called </a:t>
            </a:r>
            <a:r>
              <a:rPr lang="en-US" sz="2000" b="1" i="1" dirty="0">
                <a:solidFill>
                  <a:srgbClr val="FF0000"/>
                </a:solidFill>
                <a:latin typeface="Sylfaen" pitchFamily="18" charset="0"/>
              </a:rPr>
              <a:t>flow control</a:t>
            </a:r>
            <a:r>
              <a:rPr lang="en-US" sz="2000" dirty="0">
                <a:latin typeface="Sylfaen" pitchFamily="18" charset="0"/>
              </a:rPr>
              <a:t>), and</a:t>
            </a:r>
          </a:p>
          <a:p>
            <a:pPr lvl="2">
              <a:buFont typeface="Wingdings" pitchFamily="2" charset="2"/>
              <a:buChar char="ü"/>
            </a:pPr>
            <a:r>
              <a:rPr lang="en-US" sz="2000" dirty="0">
                <a:latin typeface="Sylfaen" pitchFamily="18" charset="0"/>
              </a:rPr>
              <a:t>error recovery for applications </a:t>
            </a:r>
            <a:r>
              <a:rPr lang="en-US" sz="1600" dirty="0">
                <a:latin typeface="Sylfaen" pitchFamily="18" charset="0"/>
              </a:rPr>
              <a:t>when appropriate</a:t>
            </a:r>
            <a:endParaRPr lang="en-US" sz="16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50</a:t>
            </a:fld>
            <a:endParaRPr lang="en-US"/>
          </a:p>
        </p:txBody>
      </p:sp>
    </p:spTree>
    <p:extLst>
      <p:ext uri="{BB962C8B-B14F-4D97-AF65-F5344CB8AC3E}">
        <p14:creationId xmlns:p14="http://schemas.microsoft.com/office/powerpoint/2010/main" val="42174490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498080" cy="990600"/>
          </a:xfrm>
        </p:spPr>
        <p:txBody>
          <a:bodyPr>
            <a:normAutofit/>
          </a:bodyPr>
          <a:lstStyle/>
          <a:p>
            <a:r>
              <a:rPr lang="en-US" b="1" i="1" dirty="0" smtClean="0">
                <a:solidFill>
                  <a:srgbClr val="00B050"/>
                </a:solidFill>
                <a:effectLst/>
                <a:latin typeface="Sylfaen" pitchFamily="18" charset="0"/>
              </a:rPr>
              <a:t>Application Layer…</a:t>
            </a: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algn="just">
              <a:buFont typeface="Wingdings" pitchFamily="2" charset="2"/>
              <a:buChar char="q"/>
            </a:pPr>
            <a:r>
              <a:rPr lang="en-US" sz="2400" dirty="0" smtClean="0">
                <a:latin typeface="Sylfaen" pitchFamily="18" charset="0"/>
              </a:rPr>
              <a:t>Contains </a:t>
            </a:r>
            <a:r>
              <a:rPr lang="en-US" sz="2400" dirty="0">
                <a:latin typeface="Sylfaen" pitchFamily="18" charset="0"/>
              </a:rPr>
              <a:t>all services or protocols needed by application software or operating system to communicate on the </a:t>
            </a:r>
            <a:r>
              <a:rPr lang="en-US" sz="2400" dirty="0" smtClean="0">
                <a:latin typeface="Sylfaen" pitchFamily="18" charset="0"/>
              </a:rPr>
              <a:t>network.</a:t>
            </a:r>
          </a:p>
          <a:p>
            <a:pPr algn="just">
              <a:buFont typeface="Wingdings" pitchFamily="2" charset="2"/>
              <a:buChar char="q"/>
            </a:pPr>
            <a:r>
              <a:rPr lang="en-US" sz="2400" dirty="0" smtClean="0">
                <a:latin typeface="Sylfaen" pitchFamily="18" charset="0"/>
              </a:rPr>
              <a:t>Examples </a:t>
            </a:r>
            <a:endParaRPr lang="en-US" sz="2400" dirty="0">
              <a:latin typeface="Sylfaen" pitchFamily="18" charset="0"/>
            </a:endParaRPr>
          </a:p>
          <a:p>
            <a:pPr lvl="2">
              <a:buFont typeface="Wingdings" pitchFamily="2" charset="2"/>
              <a:buChar char="Ø"/>
            </a:pPr>
            <a:r>
              <a:rPr lang="en-US" dirty="0" smtClean="0">
                <a:latin typeface="Sylfaen" pitchFamily="18" charset="0"/>
              </a:rPr>
              <a:t>Firefox </a:t>
            </a:r>
            <a:r>
              <a:rPr lang="en-US" dirty="0">
                <a:latin typeface="Sylfaen" pitchFamily="18" charset="0"/>
              </a:rPr>
              <a:t>web browser uses HTTP (Hyper-Text Transport Protocol) </a:t>
            </a:r>
          </a:p>
          <a:p>
            <a:pPr lvl="2">
              <a:buFont typeface="Wingdings" pitchFamily="2" charset="2"/>
              <a:buChar char="Ø"/>
            </a:pPr>
            <a:r>
              <a:rPr lang="en-US" dirty="0" smtClean="0">
                <a:latin typeface="Sylfaen" pitchFamily="18" charset="0"/>
              </a:rPr>
              <a:t>E-mail </a:t>
            </a:r>
            <a:r>
              <a:rPr lang="en-US" dirty="0">
                <a:latin typeface="Sylfaen" pitchFamily="18" charset="0"/>
              </a:rPr>
              <a:t>program may use POP3 (Post Office Protocol version 3) to read e-mails </a:t>
            </a:r>
            <a:r>
              <a:rPr lang="en-US" dirty="0" smtClean="0">
                <a:latin typeface="Sylfaen" pitchFamily="18" charset="0"/>
              </a:rPr>
              <a:t>and</a:t>
            </a:r>
          </a:p>
          <a:p>
            <a:pPr lvl="2">
              <a:buFont typeface="Wingdings" pitchFamily="2" charset="2"/>
              <a:buChar char="Ø"/>
            </a:pPr>
            <a:r>
              <a:rPr lang="en-US" dirty="0" smtClean="0">
                <a:latin typeface="Sylfaen" pitchFamily="18" charset="0"/>
              </a:rPr>
              <a:t>SMTP </a:t>
            </a:r>
            <a:r>
              <a:rPr lang="en-US" dirty="0">
                <a:latin typeface="Sylfaen" pitchFamily="18" charset="0"/>
              </a:rPr>
              <a:t>(Simple Mail Transport Protocol) to send e-mails </a:t>
            </a:r>
          </a:p>
          <a:p>
            <a:pPr marL="1737360" lvl="7" indent="0" algn="just">
              <a:buNone/>
            </a:pPr>
            <a:endParaRPr lang="en-US" sz="2400" dirty="0" smtClean="0">
              <a:latin typeface="Sylfae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65443D5E-E9D3-4D36-8129-09AFD79524BB}" type="slidenum">
              <a:rPr lang="en-US" smtClean="0"/>
              <a:t>51</a:t>
            </a:fld>
            <a:endParaRPr lang="en-US"/>
          </a:p>
        </p:txBody>
      </p:sp>
    </p:spTree>
    <p:extLst>
      <p:ext uri="{BB962C8B-B14F-4D97-AF65-F5344CB8AC3E}">
        <p14:creationId xmlns:p14="http://schemas.microsoft.com/office/powerpoint/2010/main" val="28560800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90688" cy="1143000"/>
          </a:xfrm>
        </p:spPr>
        <p:txBody>
          <a:bodyPr>
            <a:normAutofit fontScale="90000"/>
          </a:bodyPr>
          <a:lstStyle/>
          <a:p>
            <a:pPr lvl="0"/>
            <a:r>
              <a:rPr lang="en-US" b="1" dirty="0" smtClean="0">
                <a:solidFill>
                  <a:srgbClr val="002060"/>
                </a:solidFill>
                <a:effectLst/>
                <a:latin typeface="Sylfaen" pitchFamily="18" charset="0"/>
              </a:rPr>
              <a:t/>
            </a:r>
            <a:br>
              <a:rPr lang="en-US" b="1" dirty="0" smtClean="0">
                <a:solidFill>
                  <a:srgbClr val="002060"/>
                </a:solidFill>
                <a:effectLst/>
                <a:latin typeface="Sylfaen" pitchFamily="18" charset="0"/>
              </a:rPr>
            </a:br>
            <a:r>
              <a:rPr lang="en-US" sz="3600" b="1" dirty="0" smtClean="0">
                <a:solidFill>
                  <a:srgbClr val="002060"/>
                </a:solidFill>
                <a:effectLst/>
                <a:latin typeface="Sylfaen" pitchFamily="18" charset="0"/>
              </a:rPr>
              <a:t>6.7. Comparing </a:t>
            </a:r>
            <a:r>
              <a:rPr lang="en-US" sz="3600" b="1" dirty="0">
                <a:solidFill>
                  <a:srgbClr val="002060"/>
                </a:solidFill>
                <a:effectLst/>
                <a:latin typeface="Sylfaen" pitchFamily="18" charset="0"/>
              </a:rPr>
              <a:t>OSI Model with TCP/IP Model</a:t>
            </a:r>
            <a:r>
              <a:rPr lang="en-US" b="1" dirty="0">
                <a:solidFill>
                  <a:srgbClr val="002060"/>
                </a:solidFill>
                <a:effectLst/>
                <a:latin typeface="Sylfaen" pitchFamily="18" charset="0"/>
              </a:rPr>
              <a:t/>
            </a:r>
            <a:br>
              <a:rPr lang="en-US" b="1" dirty="0">
                <a:solidFill>
                  <a:srgbClr val="002060"/>
                </a:solidFill>
                <a:effectLst/>
                <a:latin typeface="Sylfaen" pitchFamily="18" charset="0"/>
              </a:rPr>
            </a:b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609600" y="1447800"/>
            <a:ext cx="7790688" cy="4800600"/>
          </a:xfrm>
        </p:spPr>
        <p:txBody>
          <a:bodyPr/>
          <a:lstStyle/>
          <a:p>
            <a:pPr marL="82296" indent="0" algn="just">
              <a:buNone/>
            </a:pPr>
            <a:r>
              <a:rPr lang="en-US" dirty="0" smtClean="0">
                <a:latin typeface="Sylfaen" pitchFamily="18" charset="0"/>
              </a:rPr>
              <a:t>1.Compare and contrast these two models with a detail discussion and Please write advantages and disadvantages for respective models?</a:t>
            </a:r>
          </a:p>
          <a:p>
            <a:pPr marL="82296" indent="0" algn="just">
              <a:buNone/>
            </a:pPr>
            <a:r>
              <a:rPr lang="en-US" dirty="0" smtClean="0">
                <a:latin typeface="Sylfaen" pitchFamily="18" charset="0"/>
              </a:rPr>
              <a:t>2. List down IEEE 802 Specifications with their functions?</a:t>
            </a:r>
            <a:endParaRPr lang="en-US" dirty="0">
              <a:latin typeface="Sylfaen" pitchFamily="18" charset="0"/>
            </a:endParaRPr>
          </a:p>
        </p:txBody>
      </p:sp>
    </p:spTree>
    <p:extLst>
      <p:ext uri="{BB962C8B-B14F-4D97-AF65-F5344CB8AC3E}">
        <p14:creationId xmlns:p14="http://schemas.microsoft.com/office/powerpoint/2010/main" val="23813639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Autofit/>
          </a:bodyPr>
          <a:lstStyle/>
          <a:p>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b="1" dirty="0" smtClean="0">
                <a:solidFill>
                  <a:srgbClr val="002060"/>
                </a:solidFill>
                <a:effectLst/>
                <a:latin typeface="Sylfaen" pitchFamily="18" charset="0"/>
              </a:rPr>
              <a:t>4.8 Overview of familiar protocols </a:t>
            </a:r>
            <a:r>
              <a:rPr lang="en-US" sz="4000" b="1" dirty="0">
                <a:solidFill>
                  <a:srgbClr val="002060"/>
                </a:solidFill>
                <a:effectLst/>
                <a:latin typeface="Sylfaen" pitchFamily="18" charset="0"/>
                <a:cs typeface="Times New Roman" pitchFamily="18" charset="0"/>
              </a:rPr>
              <a:t/>
            </a:r>
            <a:br>
              <a:rPr lang="en-US" sz="4000" b="1" dirty="0">
                <a:solidFill>
                  <a:srgbClr val="002060"/>
                </a:solidFill>
                <a:effectLst/>
                <a:latin typeface="Sylfaen" pitchFamily="18" charset="0"/>
                <a:cs typeface="Times New Roman" pitchFamily="18" charset="0"/>
              </a:rPr>
            </a:br>
            <a:endParaRPr lang="en-US" sz="4000" b="1" dirty="0">
              <a:solidFill>
                <a:srgbClr val="00206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rmAutofit/>
          </a:bodyPr>
          <a:lstStyle/>
          <a:p>
            <a:pPr>
              <a:buFont typeface="Wingdings" pitchFamily="2" charset="2"/>
              <a:buChar char="Ø"/>
            </a:pPr>
            <a:r>
              <a:rPr lang="pt-BR" sz="2400" b="1" dirty="0" smtClean="0">
                <a:latin typeface="Sylfaen" pitchFamily="18" charset="0"/>
              </a:rPr>
              <a:t>DDP </a:t>
            </a:r>
            <a:r>
              <a:rPr lang="pt-BR" sz="2400" b="1" dirty="0">
                <a:latin typeface="Sylfaen" pitchFamily="18" charset="0"/>
              </a:rPr>
              <a:t>(Delivery Datagram Protocol) </a:t>
            </a:r>
            <a:r>
              <a:rPr lang="pt-BR" sz="2400" dirty="0">
                <a:latin typeface="Sylfaen" pitchFamily="18" charset="0"/>
              </a:rPr>
              <a:t>Apple’s data transport </a:t>
            </a:r>
            <a:r>
              <a:rPr lang="pt-BR" sz="2400" dirty="0" smtClean="0">
                <a:latin typeface="Sylfaen" pitchFamily="18" charset="0"/>
              </a:rPr>
              <a:t>protocol </a:t>
            </a:r>
            <a:r>
              <a:rPr lang="en-US" sz="2400" dirty="0" smtClean="0">
                <a:latin typeface="Sylfaen" pitchFamily="18" charset="0"/>
              </a:rPr>
              <a:t>that </a:t>
            </a:r>
            <a:r>
              <a:rPr lang="en-US" sz="2400" dirty="0">
                <a:latin typeface="Sylfaen" pitchFamily="18" charset="0"/>
              </a:rPr>
              <a:t>is used in </a:t>
            </a:r>
            <a:r>
              <a:rPr lang="en-US" sz="2400" dirty="0" smtClean="0">
                <a:latin typeface="Sylfaen" pitchFamily="18" charset="0"/>
              </a:rPr>
              <a:t>AppleTalk</a:t>
            </a:r>
          </a:p>
          <a:p>
            <a:pPr>
              <a:buFont typeface="Wingdings" pitchFamily="2" charset="2"/>
              <a:buChar char="Ø"/>
            </a:pPr>
            <a:r>
              <a:rPr lang="en-US" sz="2400" b="1" dirty="0" smtClean="0">
                <a:latin typeface="Sylfaen" pitchFamily="18" charset="0"/>
              </a:rPr>
              <a:t>AppleTalk Protocol </a:t>
            </a:r>
            <a:r>
              <a:rPr lang="en-US" sz="2400" dirty="0">
                <a:latin typeface="Sylfaen" pitchFamily="18" charset="0"/>
              </a:rPr>
              <a:t>used for </a:t>
            </a:r>
            <a:r>
              <a:rPr lang="en-US" sz="2400" dirty="0" smtClean="0">
                <a:latin typeface="Sylfaen" pitchFamily="18" charset="0"/>
              </a:rPr>
              <a:t>communication with </a:t>
            </a:r>
            <a:r>
              <a:rPr lang="en-US" sz="2400" dirty="0">
                <a:latin typeface="Sylfaen" pitchFamily="18" charset="0"/>
              </a:rPr>
              <a:t>Macintosh computers</a:t>
            </a:r>
          </a:p>
          <a:p>
            <a:pPr>
              <a:buFont typeface="Wingdings" pitchFamily="2" charset="2"/>
              <a:buChar char="Ø"/>
            </a:pPr>
            <a:r>
              <a:rPr lang="en-US" sz="2400" b="1" dirty="0" smtClean="0">
                <a:latin typeface="Sylfaen" pitchFamily="18" charset="0"/>
              </a:rPr>
              <a:t>IP </a:t>
            </a:r>
            <a:r>
              <a:rPr lang="en-US" sz="2400" b="1" dirty="0">
                <a:latin typeface="Sylfaen" pitchFamily="18" charset="0"/>
              </a:rPr>
              <a:t>(Internet Protocol) </a:t>
            </a:r>
            <a:r>
              <a:rPr lang="en-US" sz="2400" dirty="0">
                <a:latin typeface="Sylfaen" pitchFamily="18" charset="0"/>
              </a:rPr>
              <a:t>Part of the TCP/IP protocol suite </a:t>
            </a:r>
            <a:r>
              <a:rPr lang="en-US" sz="2400" dirty="0" smtClean="0">
                <a:latin typeface="Sylfaen" pitchFamily="18" charset="0"/>
              </a:rPr>
              <a:t>that provides </a:t>
            </a:r>
            <a:r>
              <a:rPr lang="en-US" sz="2400" dirty="0">
                <a:latin typeface="Sylfaen" pitchFamily="18" charset="0"/>
              </a:rPr>
              <a:t>addressing and routing information</a:t>
            </a:r>
          </a:p>
          <a:p>
            <a:pPr>
              <a:buFont typeface="Wingdings" pitchFamily="2" charset="2"/>
              <a:buChar char="Ø"/>
            </a:pPr>
            <a:r>
              <a:rPr lang="en-US" sz="2400" dirty="0" smtClean="0">
                <a:latin typeface="Sylfaen" pitchFamily="18" charset="0"/>
              </a:rPr>
              <a:t> </a:t>
            </a:r>
            <a:r>
              <a:rPr lang="en-US" sz="2400" b="1" dirty="0">
                <a:latin typeface="Sylfaen" pitchFamily="18" charset="0"/>
              </a:rPr>
              <a:t>IPX (Internetwork Packet Exchange) and </a:t>
            </a:r>
            <a:r>
              <a:rPr lang="en-US" sz="2400" b="1" dirty="0" err="1">
                <a:latin typeface="Sylfaen" pitchFamily="18" charset="0"/>
              </a:rPr>
              <a:t>NWLink</a:t>
            </a:r>
            <a:r>
              <a:rPr lang="en-US" sz="2400" b="1" dirty="0">
                <a:latin typeface="Sylfaen" pitchFamily="18" charset="0"/>
              </a:rPr>
              <a:t> </a:t>
            </a:r>
            <a:r>
              <a:rPr lang="en-US" sz="2400" dirty="0" smtClean="0">
                <a:latin typeface="Sylfaen" pitchFamily="18" charset="0"/>
              </a:rPr>
              <a:t>Novell’s NetWare </a:t>
            </a:r>
            <a:r>
              <a:rPr lang="en-US" sz="2400" dirty="0">
                <a:latin typeface="Sylfaen" pitchFamily="18" charset="0"/>
              </a:rPr>
              <a:t>protocol (and Microsoft’s implementation of this </a:t>
            </a:r>
            <a:r>
              <a:rPr lang="en-US" sz="2400" dirty="0" smtClean="0">
                <a:latin typeface="Sylfaen" pitchFamily="18" charset="0"/>
              </a:rPr>
              <a:t>protocol, respectively</a:t>
            </a:r>
            <a:r>
              <a:rPr lang="en-US" sz="2400" dirty="0">
                <a:latin typeface="Sylfaen" pitchFamily="18" charset="0"/>
              </a:rPr>
              <a:t>) used for packet routing and forwarding</a:t>
            </a:r>
          </a:p>
          <a:p>
            <a:pPr>
              <a:buFont typeface="Wingdings" pitchFamily="2" charset="2"/>
              <a:buChar char="Ø"/>
            </a:pPr>
            <a:r>
              <a:rPr lang="en-US" sz="2400" b="1" dirty="0" smtClean="0">
                <a:latin typeface="Sylfaen" pitchFamily="18" charset="0"/>
              </a:rPr>
              <a:t>NetBEUI </a:t>
            </a:r>
            <a:r>
              <a:rPr lang="en-US" sz="2400" dirty="0">
                <a:latin typeface="Sylfaen" pitchFamily="18" charset="0"/>
              </a:rPr>
              <a:t>Developed by IBM and Microsoft, it provides </a:t>
            </a:r>
            <a:r>
              <a:rPr lang="en-US" sz="2400" dirty="0" smtClean="0">
                <a:latin typeface="Sylfaen" pitchFamily="18" charset="0"/>
              </a:rPr>
              <a:t>transport services </a:t>
            </a:r>
            <a:r>
              <a:rPr lang="en-US" sz="2400" dirty="0">
                <a:latin typeface="Sylfaen" pitchFamily="18" charset="0"/>
              </a:rPr>
              <a:t>for </a:t>
            </a:r>
            <a:r>
              <a:rPr lang="en-US" sz="2400" dirty="0" smtClean="0">
                <a:latin typeface="Sylfaen" pitchFamily="18" charset="0"/>
              </a:rPr>
              <a:t>NetBIOS</a:t>
            </a:r>
          </a:p>
          <a:p>
            <a:pPr>
              <a:buFont typeface="Wingdings" pitchFamily="2" charset="2"/>
              <a:buChar char="Ø"/>
            </a:pPr>
            <a:endParaRPr lang="en-US" sz="2400"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53</a:t>
            </a:fld>
            <a:endParaRPr lang="en-US"/>
          </a:p>
        </p:txBody>
      </p:sp>
    </p:spTree>
    <p:extLst>
      <p:ext uri="{BB962C8B-B14F-4D97-AF65-F5344CB8AC3E}">
        <p14:creationId xmlns:p14="http://schemas.microsoft.com/office/powerpoint/2010/main" val="38845736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866888" cy="609600"/>
          </a:xfrm>
        </p:spPr>
        <p:txBody>
          <a:bodyPr>
            <a:noAutofit/>
          </a:bodyPr>
          <a:lstStyle/>
          <a:p>
            <a:r>
              <a:rPr lang="en-US" sz="3600" b="1" dirty="0" smtClean="0">
                <a:solidFill>
                  <a:srgbClr val="0070C0"/>
                </a:solidFill>
                <a:effectLst/>
                <a:latin typeface="Sylfaen" pitchFamily="18" charset="0"/>
              </a:rPr>
              <a:t/>
            </a:r>
            <a:br>
              <a:rPr lang="en-US" sz="3600" b="1" dirty="0" smtClean="0">
                <a:solidFill>
                  <a:srgbClr val="0070C0"/>
                </a:solidFill>
                <a:effectLst/>
                <a:latin typeface="Sylfaen" pitchFamily="18" charset="0"/>
              </a:rPr>
            </a:br>
            <a:r>
              <a:rPr lang="en-US" sz="3600" b="1" dirty="0" smtClean="0">
                <a:solidFill>
                  <a:srgbClr val="0070C0"/>
                </a:solidFill>
                <a:effectLst/>
                <a:latin typeface="Sylfaen" pitchFamily="18" charset="0"/>
              </a:rPr>
              <a:t>Some popular network protocols are…</a:t>
            </a:r>
            <a:r>
              <a:rPr lang="en-US" sz="3600" b="1" dirty="0" smtClean="0">
                <a:solidFill>
                  <a:srgbClr val="0070C0"/>
                </a:solidFill>
                <a:effectLst/>
                <a:latin typeface="Sylfaen" pitchFamily="18" charset="0"/>
                <a:cs typeface="Times New Roman" pitchFamily="18" charset="0"/>
              </a:rPr>
              <a:t/>
            </a:r>
            <a:br>
              <a:rPr lang="en-US" sz="3600" b="1" dirty="0" smtClean="0">
                <a:solidFill>
                  <a:srgbClr val="0070C0"/>
                </a:solidFill>
                <a:effectLst/>
                <a:latin typeface="Sylfaen" pitchFamily="18" charset="0"/>
                <a:cs typeface="Times New Roman" pitchFamily="18" charset="0"/>
              </a:rPr>
            </a:br>
            <a:endParaRPr lang="en-US" sz="3600" b="1" dirty="0">
              <a:solidFill>
                <a:srgbClr val="FF000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rmAutofit/>
          </a:bodyPr>
          <a:lstStyle/>
          <a:p>
            <a:pPr algn="just">
              <a:buFont typeface="Wingdings" pitchFamily="2" charset="2"/>
              <a:buChar char="Ø"/>
            </a:pPr>
            <a:r>
              <a:rPr lang="en-US" sz="2400" b="1" dirty="0" smtClean="0">
                <a:latin typeface="Sylfaen" pitchFamily="18" charset="0"/>
              </a:rPr>
              <a:t>APPC</a:t>
            </a:r>
            <a:r>
              <a:rPr lang="en-US" sz="2400" dirty="0" smtClean="0">
                <a:latin typeface="Sylfaen" pitchFamily="18" charset="0"/>
              </a:rPr>
              <a:t>(Advanced </a:t>
            </a:r>
            <a:r>
              <a:rPr lang="en-US" sz="2400" dirty="0">
                <a:latin typeface="Sylfaen" pitchFamily="18" charset="0"/>
              </a:rPr>
              <a:t>Program-to-Program </a:t>
            </a:r>
            <a:r>
              <a:rPr lang="en-US" sz="2400" dirty="0" smtClean="0">
                <a:latin typeface="Sylfaen" pitchFamily="18" charset="0"/>
              </a:rPr>
              <a:t>Communication) protocol, developed </a:t>
            </a:r>
            <a:r>
              <a:rPr lang="en-US" sz="2400" dirty="0">
                <a:latin typeface="Sylfaen" pitchFamily="18" charset="0"/>
              </a:rPr>
              <a:t>by IBM, is a peer-to-peer protocol used </a:t>
            </a:r>
            <a:r>
              <a:rPr lang="en-US" sz="2400" dirty="0" smtClean="0">
                <a:latin typeface="Sylfaen" pitchFamily="18" charset="0"/>
              </a:rPr>
              <a:t> in </a:t>
            </a:r>
            <a:r>
              <a:rPr lang="en-US" sz="2400" dirty="0">
                <a:latin typeface="Sylfaen" pitchFamily="18" charset="0"/>
              </a:rPr>
              <a:t>IBM’s Systems </a:t>
            </a:r>
            <a:r>
              <a:rPr lang="en-US" sz="2400" dirty="0" smtClean="0">
                <a:latin typeface="Sylfaen" pitchFamily="18" charset="0"/>
              </a:rPr>
              <a:t>Network Architecture </a:t>
            </a:r>
            <a:r>
              <a:rPr lang="en-US" sz="2400" dirty="0">
                <a:latin typeface="Sylfaen" pitchFamily="18" charset="0"/>
              </a:rPr>
              <a:t>(SNA) for use on AS/400-series computers</a:t>
            </a:r>
            <a:r>
              <a:rPr lang="en-US" sz="2400" dirty="0" smtClean="0">
                <a:latin typeface="Sylfaen" pitchFamily="18" charset="0"/>
              </a:rPr>
              <a:t>.</a:t>
            </a:r>
          </a:p>
          <a:p>
            <a:pPr algn="just">
              <a:buFont typeface="Wingdings" pitchFamily="2" charset="2"/>
              <a:buChar char="Ø"/>
            </a:pPr>
            <a:r>
              <a:rPr lang="en-US" sz="2400" b="1" dirty="0" smtClean="0">
                <a:latin typeface="Sylfaen" pitchFamily="18" charset="0"/>
              </a:rPr>
              <a:t>X.25</a:t>
            </a:r>
            <a:r>
              <a:rPr lang="en-US" sz="2400" dirty="0" smtClean="0">
                <a:latin typeface="Sylfaen" pitchFamily="18" charset="0"/>
              </a:rPr>
              <a:t> </a:t>
            </a:r>
            <a:r>
              <a:rPr lang="en-US" sz="2400" dirty="0">
                <a:latin typeface="Sylfaen" pitchFamily="18" charset="0"/>
              </a:rPr>
              <a:t>is a set of wide-area protocols that are used in packet-switching networks</a:t>
            </a:r>
            <a:r>
              <a:rPr lang="en-US" sz="2400" dirty="0" smtClean="0">
                <a:latin typeface="Sylfaen" pitchFamily="18" charset="0"/>
              </a:rPr>
              <a:t>.</a:t>
            </a:r>
          </a:p>
          <a:p>
            <a:pPr algn="just">
              <a:buFont typeface="Wingdings" pitchFamily="2" charset="2"/>
              <a:buChar char="Ø"/>
            </a:pPr>
            <a:r>
              <a:rPr lang="en-US" sz="2400" b="1" dirty="0" smtClean="0">
                <a:latin typeface="Sylfaen" pitchFamily="18" charset="0"/>
              </a:rPr>
              <a:t>HDLC </a:t>
            </a:r>
            <a:r>
              <a:rPr lang="en-US" sz="2400" dirty="0" smtClean="0">
                <a:latin typeface="Sylfaen" pitchFamily="18" charset="0"/>
              </a:rPr>
              <a:t>(</a:t>
            </a:r>
            <a:r>
              <a:rPr lang="en-US" sz="2400" dirty="0">
                <a:latin typeface="Sylfaen" pitchFamily="18" charset="0"/>
              </a:rPr>
              <a:t>High-level Data Link Control </a:t>
            </a:r>
            <a:r>
              <a:rPr lang="en-US" sz="2400" dirty="0" smtClean="0">
                <a:latin typeface="Sylfaen" pitchFamily="18" charset="0"/>
              </a:rPr>
              <a:t>) </a:t>
            </a:r>
            <a:r>
              <a:rPr lang="en-US" sz="2400" dirty="0">
                <a:latin typeface="Sylfaen" pitchFamily="18" charset="0"/>
              </a:rPr>
              <a:t>is a flexible, bit-oriented data </a:t>
            </a:r>
            <a:r>
              <a:rPr lang="en-US" sz="2400" dirty="0" smtClean="0">
                <a:latin typeface="Sylfaen" pitchFamily="18" charset="0"/>
              </a:rPr>
              <a:t>link protocol </a:t>
            </a:r>
            <a:r>
              <a:rPr lang="en-US" sz="2400" dirty="0">
                <a:latin typeface="Sylfaen" pitchFamily="18" charset="0"/>
              </a:rPr>
              <a:t>that is based on IBM’s Synchronous Data Link Control (SDLC</a:t>
            </a:r>
            <a:r>
              <a:rPr lang="en-US" sz="2400" dirty="0" smtClean="0">
                <a:latin typeface="Sylfaen" pitchFamily="18" charset="0"/>
              </a:rPr>
              <a:t>).</a:t>
            </a:r>
          </a:p>
          <a:p>
            <a:pPr algn="just">
              <a:buFont typeface="Wingdings" pitchFamily="2" charset="2"/>
              <a:buChar char="Ø"/>
            </a:pPr>
            <a:r>
              <a:rPr lang="en-US" sz="2400" b="1" dirty="0" smtClean="0">
                <a:latin typeface="Sylfaen" pitchFamily="18" charset="0"/>
              </a:rPr>
              <a:t>XNS </a:t>
            </a:r>
            <a:r>
              <a:rPr lang="en-US" sz="2400" dirty="0" smtClean="0">
                <a:latin typeface="Sylfaen" pitchFamily="18" charset="0"/>
              </a:rPr>
              <a:t>(</a:t>
            </a:r>
            <a:r>
              <a:rPr lang="en-US" sz="2400" dirty="0">
                <a:latin typeface="Sylfaen" pitchFamily="18" charset="0"/>
              </a:rPr>
              <a:t>Xerox Network System </a:t>
            </a:r>
            <a:r>
              <a:rPr lang="en-US" sz="2400" dirty="0" smtClean="0">
                <a:latin typeface="Sylfaen" pitchFamily="18" charset="0"/>
              </a:rPr>
              <a:t>) </a:t>
            </a:r>
            <a:r>
              <a:rPr lang="en-US" sz="2400" dirty="0">
                <a:latin typeface="Sylfaen" pitchFamily="18" charset="0"/>
              </a:rPr>
              <a:t>was created by Xerox for use in </a:t>
            </a:r>
            <a:r>
              <a:rPr lang="en-US" sz="2400" dirty="0" smtClean="0">
                <a:latin typeface="Sylfaen" pitchFamily="18" charset="0"/>
              </a:rPr>
              <a:t>Ethernet networks</a:t>
            </a:r>
            <a:r>
              <a:rPr lang="en-US" sz="2400" dirty="0">
                <a:latin typeface="Sylfaen" pitchFamily="18" charset="0"/>
              </a:rPr>
              <a:t>.</a:t>
            </a:r>
            <a:endParaRPr lang="en-US" sz="2400"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54</a:t>
            </a:fld>
            <a:endParaRPr lang="en-US"/>
          </a:p>
        </p:txBody>
      </p:sp>
    </p:spTree>
    <p:extLst>
      <p:ext uri="{BB962C8B-B14F-4D97-AF65-F5344CB8AC3E}">
        <p14:creationId xmlns:p14="http://schemas.microsoft.com/office/powerpoint/2010/main" val="240769015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r>
              <a:rPr lang="en-US" b="1" dirty="0" smtClean="0">
                <a:solidFill>
                  <a:srgbClr val="002060"/>
                </a:solidFill>
                <a:latin typeface="Colonna MT" pitchFamily="82" charset="0"/>
              </a:rPr>
              <a:t>		</a:t>
            </a:r>
            <a:endParaRPr lang="en-US" dirty="0">
              <a:solidFill>
                <a:srgbClr val="FF0000"/>
              </a:solidFill>
              <a:latin typeface="Algerian" pitchFamily="82" charset="0"/>
            </a:endParaRPr>
          </a:p>
        </p:txBody>
      </p:sp>
      <p:sp>
        <p:nvSpPr>
          <p:cNvPr id="3" name="Content Placeholder 2"/>
          <p:cNvSpPr>
            <a:spLocks noGrp="1"/>
          </p:cNvSpPr>
          <p:nvPr>
            <p:ph idx="1"/>
          </p:nvPr>
        </p:nvSpPr>
        <p:spPr>
          <a:xfrm>
            <a:off x="1219200" y="1143000"/>
            <a:ext cx="7924800" cy="5334000"/>
          </a:xfrm>
          <a:scene3d>
            <a:camera prst="isometricRightUp"/>
            <a:lightRig rig="threePt" dir="t"/>
          </a:scene3d>
        </p:spPr>
        <p:txBody>
          <a:bodyPr>
            <a:normAutofit fontScale="85000" lnSpcReduction="20000"/>
          </a:bodyPr>
          <a:lstStyle/>
          <a:p>
            <a:pPr marL="82296" indent="0" algn="ctr">
              <a:buNone/>
            </a:pPr>
            <a:endParaRPr lang="en-US" dirty="0" smtClean="0">
              <a:latin typeface="Sylfaen" pitchFamily="18" charset="0"/>
              <a:cs typeface="Times New Roman" pitchFamily="18" charset="0"/>
            </a:endParaRPr>
          </a:p>
          <a:p>
            <a:pPr marL="82296" indent="0" algn="ctr">
              <a:buNone/>
            </a:pPr>
            <a:endParaRPr lang="en-US" dirty="0">
              <a:latin typeface="Sylfaen" pitchFamily="18" charset="0"/>
              <a:cs typeface="Times New Roman" pitchFamily="18" charset="0"/>
            </a:endParaRPr>
          </a:p>
          <a:p>
            <a:pPr marL="82296" indent="0" algn="ctr">
              <a:buNone/>
            </a:pPr>
            <a:endParaRPr lang="en-US" dirty="0" smtClean="0">
              <a:latin typeface="Sylfaen" pitchFamily="18" charset="0"/>
              <a:cs typeface="Times New Roman" pitchFamily="18" charset="0"/>
            </a:endParaRPr>
          </a:p>
          <a:p>
            <a:pPr marL="82296" indent="0" algn="ctr">
              <a:buNone/>
            </a:pPr>
            <a:endParaRPr lang="en-US" dirty="0">
              <a:latin typeface="Sylfaen" pitchFamily="18" charset="0"/>
              <a:cs typeface="Times New Roman" pitchFamily="18" charset="0"/>
            </a:endParaRPr>
          </a:p>
          <a:p>
            <a:pPr marL="1847088" lvl="8" indent="0">
              <a:buNone/>
            </a:pPr>
            <a:endParaRPr lang="en-US" sz="6600" dirty="0">
              <a:solidFill>
                <a:srgbClr val="FF0000"/>
              </a:solidFill>
              <a:latin typeface="Algerian" pitchFamily="82" charset="0"/>
            </a:endParaRPr>
          </a:p>
          <a:p>
            <a:pPr marL="1847088" lvl="8" indent="0">
              <a:buNone/>
            </a:pPr>
            <a:endParaRPr lang="en-US" sz="6600" dirty="0">
              <a:solidFill>
                <a:srgbClr val="FF0000"/>
              </a:solidFill>
              <a:latin typeface="Algerian" pitchFamily="82" charset="0"/>
            </a:endParaRPr>
          </a:p>
          <a:p>
            <a:pPr marL="1847088" lvl="8" indent="0">
              <a:buNone/>
            </a:pPr>
            <a:r>
              <a:rPr lang="en-US" sz="6600" dirty="0">
                <a:solidFill>
                  <a:srgbClr val="FF0000"/>
                </a:solidFill>
                <a:latin typeface="Algerian" pitchFamily="82" charset="0"/>
              </a:rPr>
              <a:t>CHAPTER END</a:t>
            </a:r>
          </a:p>
          <a:p>
            <a:pPr marL="1847088" lvl="8" indent="0">
              <a:buNone/>
            </a:pPr>
            <a:r>
              <a:rPr lang="en-US" sz="6600" dirty="0">
                <a:solidFill>
                  <a:srgbClr val="FF0000"/>
                </a:solidFill>
                <a:latin typeface="Algerian" pitchFamily="82" charset="0"/>
              </a:rPr>
              <a:t>  ???</a:t>
            </a:r>
          </a:p>
          <a:p>
            <a:pPr marL="82296" indent="0" algn="just">
              <a:lnSpc>
                <a:spcPct val="120000"/>
              </a:lnSpc>
              <a:buNone/>
            </a:pPr>
            <a:endParaRPr lang="en-US" sz="2000" dirty="0">
              <a:latin typeface="Sylfaen" pitchFamily="18" charset="0"/>
            </a:endParaRPr>
          </a:p>
          <a:p>
            <a:pPr marL="82296" indent="0" algn="ctr">
              <a:buNone/>
            </a:pPr>
            <a:endParaRPr lang="en-US"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55</a:t>
            </a:fld>
            <a:endParaRPr lang="en-US"/>
          </a:p>
        </p:txBody>
      </p:sp>
    </p:spTree>
    <p:extLst>
      <p:ext uri="{BB962C8B-B14F-4D97-AF65-F5344CB8AC3E}">
        <p14:creationId xmlns:p14="http://schemas.microsoft.com/office/powerpoint/2010/main" val="238738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marL="82296" indent="0">
              <a:buNone/>
            </a:pPr>
            <a:r>
              <a:rPr lang="en-US" dirty="0">
                <a:latin typeface="Sylfaen" pitchFamily="18" charset="0"/>
              </a:rPr>
              <a:t>Network protocols provide the following services: </a:t>
            </a:r>
          </a:p>
          <a:p>
            <a:pPr lvl="1">
              <a:buFont typeface="Wingdings" pitchFamily="2" charset="2"/>
              <a:buChar char="Ø"/>
            </a:pPr>
            <a:r>
              <a:rPr lang="en-US" sz="3200" dirty="0" smtClean="0">
                <a:solidFill>
                  <a:srgbClr val="0070C0"/>
                </a:solidFill>
                <a:latin typeface="Sylfaen" pitchFamily="18" charset="0"/>
              </a:rPr>
              <a:t>addressing and routing information, </a:t>
            </a:r>
          </a:p>
          <a:p>
            <a:pPr lvl="1">
              <a:buFont typeface="Wingdings" pitchFamily="2" charset="2"/>
              <a:buChar char="Ø"/>
            </a:pPr>
            <a:r>
              <a:rPr lang="en-US" sz="3200" dirty="0" smtClean="0">
                <a:solidFill>
                  <a:srgbClr val="0070C0"/>
                </a:solidFill>
                <a:latin typeface="Sylfaen" pitchFamily="18" charset="0"/>
              </a:rPr>
              <a:t>error checking, </a:t>
            </a:r>
          </a:p>
          <a:p>
            <a:pPr lvl="1">
              <a:buFont typeface="Wingdings" pitchFamily="2" charset="2"/>
              <a:buChar char="Ø"/>
            </a:pPr>
            <a:r>
              <a:rPr lang="en-US" sz="3200" dirty="0" smtClean="0">
                <a:solidFill>
                  <a:srgbClr val="0070C0"/>
                </a:solidFill>
                <a:latin typeface="Sylfaen" pitchFamily="18" charset="0"/>
              </a:rPr>
              <a:t>requesting retransmissions, and </a:t>
            </a:r>
          </a:p>
          <a:p>
            <a:pPr lvl="1">
              <a:buFont typeface="Wingdings" pitchFamily="2" charset="2"/>
              <a:buChar char="Ø"/>
            </a:pPr>
            <a:r>
              <a:rPr lang="en-US" sz="3200" dirty="0" smtClean="0">
                <a:solidFill>
                  <a:srgbClr val="0070C0"/>
                </a:solidFill>
                <a:latin typeface="Sylfaen" pitchFamily="18" charset="0"/>
              </a:rPr>
              <a:t>Establishing rules for communicating in a particular networking environment</a:t>
            </a:r>
            <a:r>
              <a:rPr lang="en-US" dirty="0" smtClean="0">
                <a:latin typeface="Sylfaen" pitchFamily="18" charset="0"/>
              </a:rPr>
              <a:t>. </a:t>
            </a:r>
          </a:p>
          <a:p>
            <a:pPr>
              <a:buFont typeface="Wingdings" pitchFamily="2" charset="2"/>
              <a:buChar char="Ø"/>
            </a:pPr>
            <a:r>
              <a:rPr lang="en-US" dirty="0" smtClean="0">
                <a:latin typeface="Sylfaen" pitchFamily="18" charset="0"/>
              </a:rPr>
              <a:t>These </a:t>
            </a:r>
            <a:r>
              <a:rPr lang="en-US" dirty="0">
                <a:latin typeface="Sylfaen" pitchFamily="18" charset="0"/>
              </a:rPr>
              <a:t>services are also called </a:t>
            </a:r>
            <a:r>
              <a:rPr lang="en-US" dirty="0">
                <a:solidFill>
                  <a:srgbClr val="FF0000"/>
                </a:solidFill>
                <a:latin typeface="Sylfaen" pitchFamily="18" charset="0"/>
              </a:rPr>
              <a:t>link services</a:t>
            </a:r>
            <a:r>
              <a:rPr lang="en-US" dirty="0">
                <a:latin typeface="Sylfaen" pitchFamily="18" charset="0"/>
              </a:rPr>
              <a:t>. </a:t>
            </a:r>
            <a:endParaRPr lang="en-US"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6</a:t>
            </a:fld>
            <a:endParaRPr lang="en-US"/>
          </a:p>
        </p:txBody>
      </p:sp>
    </p:spTree>
    <p:extLst>
      <p:ext uri="{BB962C8B-B14F-4D97-AF65-F5344CB8AC3E}">
        <p14:creationId xmlns:p14="http://schemas.microsoft.com/office/powerpoint/2010/main" val="3865448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381000" y="914400"/>
            <a:ext cx="8229600" cy="5562600"/>
          </a:xfrm>
        </p:spPr>
        <p:txBody>
          <a:bodyPr>
            <a:noAutofit/>
          </a:bodyPr>
          <a:lstStyle/>
          <a:p>
            <a:pPr algn="just">
              <a:buFont typeface="Wingdings" pitchFamily="2" charset="2"/>
              <a:buChar char="q"/>
            </a:pPr>
            <a:r>
              <a:rPr lang="en-US" sz="2400" dirty="0" smtClean="0">
                <a:latin typeface="Sylfaen" pitchFamily="18" charset="0"/>
              </a:rPr>
              <a:t>Modern protocols for computer networking all generally use packet switching techniques to send and receive messages in the form of </a:t>
            </a:r>
            <a:r>
              <a:rPr lang="en-US" sz="2400" i="1" dirty="0" smtClean="0">
                <a:latin typeface="Sylfaen" pitchFamily="18" charset="0"/>
              </a:rPr>
              <a:t>packets.</a:t>
            </a:r>
          </a:p>
          <a:p>
            <a:pPr lvl="1" algn="just">
              <a:buFont typeface="Wingdings" pitchFamily="2" charset="2"/>
              <a:buChar char="Ø"/>
            </a:pPr>
            <a:r>
              <a:rPr lang="en-US" sz="2400" b="1" i="1" dirty="0" smtClean="0">
                <a:solidFill>
                  <a:srgbClr val="002060"/>
                </a:solidFill>
                <a:latin typeface="Sylfaen" pitchFamily="18" charset="0"/>
              </a:rPr>
              <a:t>Packet </a:t>
            </a:r>
            <a:r>
              <a:rPr lang="en-US" sz="2400" b="1" i="1" dirty="0">
                <a:solidFill>
                  <a:srgbClr val="002060"/>
                </a:solidFill>
                <a:latin typeface="Sylfaen" pitchFamily="18" charset="0"/>
              </a:rPr>
              <a:t>switching</a:t>
            </a:r>
            <a:r>
              <a:rPr lang="en-US" sz="2400" dirty="0">
                <a:latin typeface="Sylfaen" pitchFamily="18" charset="0"/>
              </a:rPr>
              <a:t>, using the Internet protocol (IP), accepts data packets from multiple </a:t>
            </a:r>
            <a:r>
              <a:rPr lang="en-US" sz="2400" dirty="0" smtClean="0">
                <a:latin typeface="Sylfaen" pitchFamily="18" charset="0"/>
              </a:rPr>
              <a:t>users at </a:t>
            </a:r>
            <a:r>
              <a:rPr lang="en-US" sz="2400" dirty="0">
                <a:latin typeface="Sylfaen" pitchFamily="18" charset="0"/>
              </a:rPr>
              <a:t>many different cell sites and routes them to the next appropriate router on the network.</a:t>
            </a:r>
            <a:endParaRPr lang="en-US" sz="2400" i="1" dirty="0" smtClean="0">
              <a:latin typeface="Sylfaen" pitchFamily="18" charset="0"/>
            </a:endParaRPr>
          </a:p>
          <a:p>
            <a:pPr lvl="1" algn="just">
              <a:buFont typeface="Wingdings" pitchFamily="2" charset="2"/>
              <a:buChar char="Ø"/>
            </a:pPr>
            <a:r>
              <a:rPr lang="en-US" sz="2400" b="1" i="1" dirty="0">
                <a:latin typeface="Sylfaen" pitchFamily="18" charset="0"/>
              </a:rPr>
              <a:t>P</a:t>
            </a:r>
            <a:r>
              <a:rPr lang="en-US" sz="2400" b="1" i="1" dirty="0" smtClean="0">
                <a:latin typeface="Sylfaen" pitchFamily="18" charset="0"/>
              </a:rPr>
              <a:t>ackets</a:t>
            </a:r>
            <a:r>
              <a:rPr lang="en-US" sz="2400" dirty="0" smtClean="0">
                <a:latin typeface="Sylfaen" pitchFamily="18" charset="0"/>
              </a:rPr>
              <a:t> are messages </a:t>
            </a:r>
            <a:r>
              <a:rPr lang="en-US" sz="2400" dirty="0">
                <a:latin typeface="Sylfaen" pitchFamily="18" charset="0"/>
              </a:rPr>
              <a:t>subdivided into pieces that are collected and re-assembled at </a:t>
            </a:r>
            <a:r>
              <a:rPr lang="en-US" sz="2400" dirty="0" smtClean="0">
                <a:latin typeface="Sylfaen" pitchFamily="18" charset="0"/>
              </a:rPr>
              <a:t>their destination.</a:t>
            </a:r>
            <a:r>
              <a:rPr lang="en-US" sz="2400" i="1" dirty="0" smtClean="0">
                <a:latin typeface="Sylfaen" pitchFamily="18" charset="0"/>
              </a:rPr>
              <a:t> </a:t>
            </a:r>
          </a:p>
          <a:p>
            <a:pPr lvl="1" algn="just">
              <a:buFont typeface="Wingdings" pitchFamily="2" charset="2"/>
              <a:buChar char="Ø"/>
            </a:pPr>
            <a:r>
              <a:rPr lang="en-US" sz="2400" b="1" dirty="0">
                <a:latin typeface="Sylfaen" pitchFamily="18" charset="0"/>
              </a:rPr>
              <a:t>The Internet and most other data networks work by organizing data into small pieces called </a:t>
            </a:r>
            <a:r>
              <a:rPr lang="en-US" sz="2400" i="1" dirty="0">
                <a:latin typeface="Sylfaen" pitchFamily="18" charset="0"/>
              </a:rPr>
              <a:t>packets.</a:t>
            </a:r>
            <a:r>
              <a:rPr lang="en-US" sz="2400" dirty="0" smtClean="0">
                <a:latin typeface="Sylfaen" pitchFamily="18" charset="0"/>
              </a:rPr>
              <a:t> </a:t>
            </a:r>
          </a:p>
        </p:txBody>
      </p:sp>
      <p:sp>
        <p:nvSpPr>
          <p:cNvPr id="6" name="Slide Number Placeholder 5"/>
          <p:cNvSpPr>
            <a:spLocks noGrp="1"/>
          </p:cNvSpPr>
          <p:nvPr>
            <p:ph type="sldNum" sz="quarter" idx="12"/>
          </p:nvPr>
        </p:nvSpPr>
        <p:spPr/>
        <p:txBody>
          <a:bodyPr/>
          <a:lstStyle/>
          <a:p>
            <a:fld id="{65443D5E-E9D3-4D36-8129-09AFD79524BB}" type="slidenum">
              <a:rPr lang="en-US" smtClean="0"/>
              <a:t>7</a:t>
            </a:fld>
            <a:endParaRPr lang="en-US"/>
          </a:p>
        </p:txBody>
      </p:sp>
    </p:spTree>
    <p:extLst>
      <p:ext uri="{BB962C8B-B14F-4D97-AF65-F5344CB8AC3E}">
        <p14:creationId xmlns:p14="http://schemas.microsoft.com/office/powerpoint/2010/main" val="3937191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b="1" dirty="0" smtClean="0">
                <a:solidFill>
                  <a:srgbClr val="FF0000"/>
                </a:solidFill>
                <a:effectLst/>
                <a:latin typeface="Sylfaen" pitchFamily="18" charset="0"/>
              </a:rPr>
              <a:t>Characteristics of Protocols</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Autofit/>
          </a:bodyPr>
          <a:lstStyle/>
          <a:p>
            <a:pPr marL="82296" indent="0" algn="just">
              <a:buNone/>
            </a:pPr>
            <a:r>
              <a:rPr lang="en-US" sz="2000" dirty="0">
                <a:latin typeface="Sylfaen" pitchFamily="18" charset="0"/>
              </a:rPr>
              <a:t>Three basic characteristics that distinguish one type of protocol from another are: </a:t>
            </a:r>
          </a:p>
          <a:p>
            <a:pPr marL="82296" indent="0" algn="just">
              <a:buNone/>
            </a:pPr>
            <a:r>
              <a:rPr lang="en-US" sz="2000" dirty="0">
                <a:latin typeface="Sylfaen" pitchFamily="18" charset="0"/>
              </a:rPr>
              <a:t>1. </a:t>
            </a:r>
            <a:r>
              <a:rPr lang="en-US" sz="2000" b="1" dirty="0">
                <a:latin typeface="Sylfaen" pitchFamily="18" charset="0"/>
              </a:rPr>
              <a:t>simplex vs. </a:t>
            </a:r>
            <a:r>
              <a:rPr lang="en-US" sz="2000" b="1" dirty="0" smtClean="0">
                <a:latin typeface="Sylfaen" pitchFamily="18" charset="0"/>
              </a:rPr>
              <a:t>duplex</a:t>
            </a:r>
            <a:r>
              <a:rPr lang="en-US" sz="2000" dirty="0" smtClean="0">
                <a:latin typeface="Sylfaen" pitchFamily="18" charset="0"/>
              </a:rPr>
              <a:t>: </a:t>
            </a:r>
          </a:p>
          <a:p>
            <a:pPr lvl="1" algn="just">
              <a:buFont typeface="Wingdings" pitchFamily="2" charset="2"/>
              <a:buChar char="q"/>
            </a:pPr>
            <a:r>
              <a:rPr lang="en-US" sz="2000" dirty="0" smtClean="0">
                <a:latin typeface="Sylfaen" pitchFamily="18" charset="0"/>
              </a:rPr>
              <a:t>A </a:t>
            </a:r>
            <a:r>
              <a:rPr lang="en-US" sz="2000" dirty="0">
                <a:latin typeface="Sylfaen" pitchFamily="18" charset="0"/>
              </a:rPr>
              <a:t>simplex connection allows only one device to transmit on a network. </a:t>
            </a:r>
            <a:endParaRPr lang="en-US" sz="2000" dirty="0" smtClean="0">
              <a:latin typeface="Sylfaen" pitchFamily="18" charset="0"/>
            </a:endParaRPr>
          </a:p>
          <a:p>
            <a:pPr lvl="1" algn="just">
              <a:buFont typeface="Wingdings" pitchFamily="2" charset="2"/>
              <a:buChar char="q"/>
            </a:pPr>
            <a:r>
              <a:rPr lang="en-US" sz="2000" dirty="0" smtClean="0">
                <a:latin typeface="Sylfaen" pitchFamily="18" charset="0"/>
              </a:rPr>
              <a:t>Conversely</a:t>
            </a:r>
            <a:r>
              <a:rPr lang="en-US" sz="2000" dirty="0">
                <a:latin typeface="Sylfaen" pitchFamily="18" charset="0"/>
              </a:rPr>
              <a:t>, duplex network connections allow devices to both transmit and receive data across the same physical link. </a:t>
            </a:r>
            <a:endParaRPr lang="en-US" sz="2000" dirty="0" smtClean="0">
              <a:latin typeface="Sylfaen" pitchFamily="18" charset="0"/>
            </a:endParaRPr>
          </a:p>
          <a:p>
            <a:pPr marL="82296" indent="0" algn="just">
              <a:buNone/>
            </a:pPr>
            <a:r>
              <a:rPr lang="en-US" sz="2000" dirty="0" smtClean="0">
                <a:latin typeface="Sylfaen" pitchFamily="18" charset="0"/>
              </a:rPr>
              <a:t>2</a:t>
            </a:r>
            <a:r>
              <a:rPr lang="en-US" sz="2000" dirty="0">
                <a:latin typeface="Sylfaen" pitchFamily="18" charset="0"/>
              </a:rPr>
              <a:t>. </a:t>
            </a:r>
            <a:r>
              <a:rPr lang="en-US" sz="2000" b="1" dirty="0">
                <a:latin typeface="Sylfaen" pitchFamily="18" charset="0"/>
              </a:rPr>
              <a:t>connection-oriented or </a:t>
            </a:r>
            <a:r>
              <a:rPr lang="en-US" sz="2000" b="1" dirty="0" smtClean="0">
                <a:latin typeface="Sylfaen" pitchFamily="18" charset="0"/>
              </a:rPr>
              <a:t>connectionless:</a:t>
            </a:r>
          </a:p>
          <a:p>
            <a:pPr lvl="1" algn="just">
              <a:buFont typeface="Wingdings" pitchFamily="2" charset="2"/>
              <a:buChar char="q"/>
            </a:pPr>
            <a:r>
              <a:rPr lang="en-US" sz="2000" dirty="0" smtClean="0">
                <a:latin typeface="Sylfaen" pitchFamily="18" charset="0"/>
              </a:rPr>
              <a:t>A </a:t>
            </a:r>
            <a:r>
              <a:rPr lang="en-US" sz="2000" dirty="0">
                <a:latin typeface="Sylfaen" pitchFamily="18" charset="0"/>
              </a:rPr>
              <a:t>connection-oriented network protocol exchanges (a process called a </a:t>
            </a:r>
            <a:r>
              <a:rPr lang="en-US" sz="2000" i="1" dirty="0">
                <a:latin typeface="Sylfaen" pitchFamily="18" charset="0"/>
              </a:rPr>
              <a:t>handshake</a:t>
            </a:r>
            <a:r>
              <a:rPr lang="en-US" sz="2000" dirty="0">
                <a:latin typeface="Sylfaen" pitchFamily="18" charset="0"/>
              </a:rPr>
              <a:t>) address information between two devices that allows them to carry on a conversation (called a </a:t>
            </a:r>
            <a:r>
              <a:rPr lang="en-US" sz="2000" i="1" dirty="0">
                <a:latin typeface="Sylfaen" pitchFamily="18" charset="0"/>
              </a:rPr>
              <a:t>session</a:t>
            </a:r>
            <a:r>
              <a:rPr lang="en-US" sz="2000" dirty="0">
                <a:latin typeface="Sylfaen" pitchFamily="18" charset="0"/>
              </a:rPr>
              <a:t>) with each other. </a:t>
            </a:r>
            <a:endParaRPr lang="en-US" sz="2000" dirty="0" smtClean="0">
              <a:latin typeface="Sylfaen" pitchFamily="18" charset="0"/>
            </a:endParaRPr>
          </a:p>
          <a:p>
            <a:pPr lvl="1" algn="just">
              <a:buFont typeface="Wingdings" pitchFamily="2" charset="2"/>
              <a:buChar char="q"/>
            </a:pPr>
            <a:r>
              <a:rPr lang="en-US" sz="2000" dirty="0" smtClean="0">
                <a:latin typeface="Sylfaen" pitchFamily="18" charset="0"/>
              </a:rPr>
              <a:t>Conversely</a:t>
            </a:r>
            <a:r>
              <a:rPr lang="en-US" sz="2000" dirty="0">
                <a:latin typeface="Sylfaen" pitchFamily="18" charset="0"/>
              </a:rPr>
              <a:t>, connection-less protocols deliver individual messages from one point to another without regard for any similar messages sent before or after (and without knowing whether messages are even successfully received). </a:t>
            </a:r>
          </a:p>
          <a:p>
            <a:pPr marL="82296" indent="0" algn="just">
              <a:buNone/>
            </a:pPr>
            <a:endParaRPr lang="en-US" sz="20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8</a:t>
            </a:fld>
            <a:endParaRPr lang="en-US"/>
          </a:p>
        </p:txBody>
      </p:sp>
    </p:spTree>
    <p:extLst>
      <p:ext uri="{BB962C8B-B14F-4D97-AF65-F5344CB8AC3E}">
        <p14:creationId xmlns:p14="http://schemas.microsoft.com/office/powerpoint/2010/main" val="14699986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smtClean="0">
                <a:solidFill>
                  <a:srgbClr val="FF0000"/>
                </a:solidFill>
                <a:effectLst/>
                <a:latin typeface="Sylfaen" pitchFamily="18" charset="0"/>
              </a:rPr>
              <a:t>Characteristics of Protocols…</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rmAutofit lnSpcReduction="10000"/>
          </a:bodyPr>
          <a:lstStyle/>
          <a:p>
            <a:pPr marL="82296" indent="0">
              <a:buNone/>
            </a:pPr>
            <a:r>
              <a:rPr lang="en-US" sz="2400" dirty="0">
                <a:latin typeface="Sylfaen" pitchFamily="18" charset="0"/>
              </a:rPr>
              <a:t>3. </a:t>
            </a:r>
            <a:r>
              <a:rPr lang="en-US" sz="2400" b="1" dirty="0" smtClean="0">
                <a:latin typeface="Sylfaen" pitchFamily="18" charset="0"/>
              </a:rPr>
              <a:t>layer</a:t>
            </a:r>
            <a:r>
              <a:rPr lang="en-US" sz="2400" dirty="0">
                <a:latin typeface="Sylfaen" pitchFamily="18" charset="0"/>
              </a:rPr>
              <a:t>:</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Network </a:t>
            </a:r>
            <a:r>
              <a:rPr lang="en-US" sz="2400" dirty="0">
                <a:latin typeface="Sylfaen" pitchFamily="18" charset="0"/>
              </a:rPr>
              <a:t>protocols normally work together in groups (called </a:t>
            </a:r>
            <a:r>
              <a:rPr lang="en-US" sz="2400" i="1" dirty="0">
                <a:latin typeface="Sylfaen" pitchFamily="18" charset="0"/>
              </a:rPr>
              <a:t>stacks </a:t>
            </a:r>
            <a:r>
              <a:rPr lang="en-US" sz="2400" dirty="0">
                <a:latin typeface="Sylfaen" pitchFamily="18" charset="0"/>
              </a:rPr>
              <a:t>because diagrams often depict protocols as boxes stacked on top of each other). </a:t>
            </a:r>
            <a:endParaRPr lang="en-US" sz="2400" dirty="0" smtClean="0">
              <a:latin typeface="Sylfaen" pitchFamily="18" charset="0"/>
            </a:endParaRPr>
          </a:p>
          <a:p>
            <a:pPr algn="just">
              <a:buFont typeface="Wingdings" pitchFamily="2" charset="2"/>
              <a:buChar char="q"/>
            </a:pPr>
            <a:endParaRPr lang="en-US" sz="2400" dirty="0">
              <a:latin typeface="Sylfaen" pitchFamily="18" charset="0"/>
            </a:endParaRPr>
          </a:p>
          <a:p>
            <a:pPr algn="just">
              <a:buFont typeface="Wingdings" pitchFamily="2" charset="2"/>
              <a:buChar char="q"/>
            </a:pPr>
            <a:endParaRPr lang="en-US" sz="2400" dirty="0" smtClean="0">
              <a:latin typeface="Sylfaen" pitchFamily="18" charset="0"/>
            </a:endParaRPr>
          </a:p>
          <a:p>
            <a:pPr algn="just">
              <a:buFont typeface="Wingdings" pitchFamily="2" charset="2"/>
              <a:buChar char="q"/>
            </a:pPr>
            <a:endParaRPr lang="en-US" sz="2400" dirty="0">
              <a:latin typeface="Sylfaen" pitchFamily="18" charset="0"/>
            </a:endParaRPr>
          </a:p>
          <a:p>
            <a:pPr marL="82296" indent="0" algn="just">
              <a:buNone/>
            </a:pPr>
            <a:endParaRPr lang="en-US" sz="2400" dirty="0">
              <a:latin typeface="Sylfaen" pitchFamily="18" charset="0"/>
            </a:endParaRPr>
          </a:p>
          <a:p>
            <a:pPr algn="just">
              <a:buFont typeface="Wingdings" pitchFamily="2" charset="2"/>
              <a:buChar char="q"/>
            </a:pPr>
            <a:r>
              <a:rPr lang="en-US" sz="2400" dirty="0" smtClean="0">
                <a:latin typeface="Sylfaen" pitchFamily="18" charset="0"/>
              </a:rPr>
              <a:t>Some </a:t>
            </a:r>
            <a:r>
              <a:rPr lang="en-US" sz="2400" dirty="0">
                <a:latin typeface="Sylfaen" pitchFamily="18" charset="0"/>
              </a:rPr>
              <a:t>protocols function at lower layers closely tied to how different types of wireless or network cabling physically works. </a:t>
            </a:r>
            <a:endParaRPr lang="en-US" sz="2400" dirty="0" smtClean="0">
              <a:latin typeface="Sylfaen" pitchFamily="18" charset="0"/>
            </a:endParaRPr>
          </a:p>
          <a:p>
            <a:pPr algn="just">
              <a:buFont typeface="Wingdings" pitchFamily="2" charset="2"/>
              <a:buChar char="q"/>
            </a:pPr>
            <a:r>
              <a:rPr lang="en-US" sz="2400" dirty="0" smtClean="0">
                <a:latin typeface="Sylfaen" pitchFamily="18" charset="0"/>
              </a:rPr>
              <a:t>Others </a:t>
            </a:r>
            <a:r>
              <a:rPr lang="en-US" sz="2400" dirty="0">
                <a:latin typeface="Sylfaen" pitchFamily="18" charset="0"/>
              </a:rPr>
              <a:t>work at higher layers linked to how network applications work, and some work at intermediate layers in </a:t>
            </a:r>
            <a:r>
              <a:rPr lang="en-US" sz="2400" dirty="0" smtClean="0">
                <a:latin typeface="Sylfaen" pitchFamily="18" charset="0"/>
              </a:rPr>
              <a:t>between.</a:t>
            </a:r>
            <a:endParaRPr lang="en-US" sz="20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9</a:t>
            </a:fld>
            <a:endParaRPr lang="en-US"/>
          </a:p>
        </p:txBody>
      </p:sp>
      <p:pic>
        <p:nvPicPr>
          <p:cNvPr id="7" name="Picture 4" descr="c15f06"/>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590800"/>
            <a:ext cx="7739743"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551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3359</TotalTime>
  <Words>4581</Words>
  <Application>Microsoft Office PowerPoint</Application>
  <PresentationFormat>On-screen Show (4:3)</PresentationFormat>
  <Paragraphs>556</Paragraphs>
  <Slides>55</Slides>
  <Notes>47</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PowerPoint Presentation</vt:lpstr>
      <vt:lpstr>Chapter 04: network protocols</vt:lpstr>
      <vt:lpstr>Network Protocols…</vt:lpstr>
      <vt:lpstr>Protocols… </vt:lpstr>
      <vt:lpstr>Protocols… </vt:lpstr>
      <vt:lpstr>Cont… </vt:lpstr>
      <vt:lpstr>Cont… </vt:lpstr>
      <vt:lpstr>Characteristics of Protocols</vt:lpstr>
      <vt:lpstr>Characteristics of Protocols…</vt:lpstr>
      <vt:lpstr>PowerPoint Presentation</vt:lpstr>
      <vt:lpstr>PowerPoint Presentation</vt:lpstr>
      <vt:lpstr>PowerPoint Presentation</vt:lpstr>
      <vt:lpstr>PowerPoint Presentation</vt:lpstr>
      <vt:lpstr>TCP/IP Protocol suites…</vt:lpstr>
      <vt:lpstr>TCP/IP Protocol suites…</vt:lpstr>
      <vt:lpstr>4.3 Layered Models</vt:lpstr>
      <vt:lpstr>Protocol and Reference model</vt:lpstr>
      <vt:lpstr>4.4 TCP/IP (DoD)Model</vt:lpstr>
      <vt:lpstr>Layers Function</vt:lpstr>
      <vt:lpstr>The process/Application layer</vt:lpstr>
      <vt:lpstr>The process/Application layer…</vt:lpstr>
      <vt:lpstr>The Host-to-Host Layer</vt:lpstr>
      <vt:lpstr>Port Numbers</vt:lpstr>
      <vt:lpstr>Port Numbers…</vt:lpstr>
      <vt:lpstr>The Internet Protocol</vt:lpstr>
      <vt:lpstr>The Internet Protocol</vt:lpstr>
      <vt:lpstr>Cont…</vt:lpstr>
      <vt:lpstr>Cont…</vt:lpstr>
      <vt:lpstr>4.5 The OSI Reference Model</vt:lpstr>
      <vt:lpstr>The OSI Reference Model…</vt:lpstr>
      <vt:lpstr>OSI Reference Models</vt:lpstr>
      <vt:lpstr>OSI Model Layer Mnemonics </vt:lpstr>
      <vt:lpstr>What Each Layer Does</vt:lpstr>
      <vt:lpstr> How Data Is Referred to in the OSI Model </vt:lpstr>
      <vt:lpstr> Encapsulation/De-encapsulation </vt:lpstr>
      <vt:lpstr>Layer 1: The Physical Layer</vt:lpstr>
      <vt:lpstr>The Physical Layer…</vt:lpstr>
      <vt:lpstr> Layer 2:Data Link Layer </vt:lpstr>
      <vt:lpstr>Data Link Layer…</vt:lpstr>
      <vt:lpstr> LLC and MAC Sublayers </vt:lpstr>
      <vt:lpstr>Layer 3: Network Layer</vt:lpstr>
      <vt:lpstr>Network Layer… </vt:lpstr>
      <vt:lpstr> Layer 4: Transport Layer</vt:lpstr>
      <vt:lpstr>Transport Layer…</vt:lpstr>
      <vt:lpstr>Layer 5: Session Layer</vt:lpstr>
      <vt:lpstr>Session Layer…</vt:lpstr>
      <vt:lpstr>Layer  6: Presentation Layer</vt:lpstr>
      <vt:lpstr>Presentation Layer…</vt:lpstr>
      <vt:lpstr>Presentation Layer…</vt:lpstr>
      <vt:lpstr>Layer 7: Application Layer</vt:lpstr>
      <vt:lpstr>Application Layer…</vt:lpstr>
      <vt:lpstr> 6.7. Comparing OSI Model with TCP/IP Model </vt:lpstr>
      <vt:lpstr> 4.8 Overview of familiar protocols  </vt:lpstr>
      <vt:lpstr> Some popular network protocols are…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ABU MUAZ</dc:creator>
  <cp:lastModifiedBy>YULI</cp:lastModifiedBy>
  <cp:revision>149</cp:revision>
  <dcterms:created xsi:type="dcterms:W3CDTF">2017-12-21T17:09:15Z</dcterms:created>
  <dcterms:modified xsi:type="dcterms:W3CDTF">2020-05-16T20:12:22Z</dcterms:modified>
</cp:coreProperties>
</file>