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25"/>
  </p:notesMasterIdLst>
  <p:sldIdLst>
    <p:sldId id="257" r:id="rId2"/>
    <p:sldId id="256" r:id="rId3"/>
    <p:sldId id="258" r:id="rId4"/>
    <p:sldId id="260" r:id="rId5"/>
    <p:sldId id="261" r:id="rId6"/>
    <p:sldId id="321" r:id="rId7"/>
    <p:sldId id="32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330" r:id="rId18"/>
    <p:sldId id="272" r:id="rId19"/>
    <p:sldId id="331" r:id="rId20"/>
    <p:sldId id="326" r:id="rId21"/>
    <p:sldId id="327" r:id="rId22"/>
    <p:sldId id="328" r:id="rId23"/>
    <p:sldId id="329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5A379B-ECAA-476E-B325-2C5625CCDC0E}" type="datetimeFigureOut">
              <a:rPr lang="en-US" smtClean="0"/>
              <a:pPr/>
              <a:t>3/4/2020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0F2628-122C-444A-BADF-CAE48E15FE6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44396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336657-628B-44DE-AA98-AED590F39C50}" type="datetime1">
              <a:rPr lang="en-US" smtClean="0"/>
              <a:t>3/4/2020</a:t>
            </a:fld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chapter 1: Introduction </a:t>
            </a:r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722E267-9AE9-45D0-9960-B909970298A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42A9AE4-9DC0-4253-80D0-4C3584FFB8C0}" type="datetime1">
              <a:rPr lang="en-US" smtClean="0"/>
              <a:t>3/4/2020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chapter 1: Introduction 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722E267-9AE9-45D0-9960-B909970298A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86C7619-7BC1-4CB6-A288-68431126AA58}" type="datetime1">
              <a:rPr lang="en-US" smtClean="0"/>
              <a:t>3/4/2020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chapter 1: Introduction 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722E267-9AE9-45D0-9960-B909970298A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84E9CBA-3EC6-4AEE-BB7F-C33532556747}" type="datetime1">
              <a:rPr lang="en-US" smtClean="0"/>
              <a:t>3/4/2020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chapter 1: Introduction 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722E267-9AE9-45D0-9960-B909970298A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6BA1299-36B0-4906-B748-6CB600DE0560}" type="datetime1">
              <a:rPr lang="en-US" smtClean="0"/>
              <a:t>3/4/2020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chapter 1: Introduction 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722E267-9AE9-45D0-9960-B909970298A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4EF3496-19F1-47A9-866A-C50778E110AD}" type="datetime1">
              <a:rPr lang="en-US" smtClean="0"/>
              <a:t>3/4/2020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chapter 1: Introduction 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722E267-9AE9-45D0-9960-B909970298A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E7E4C5D-FE1D-4DBE-9802-E0F9AC190DB8}" type="datetime1">
              <a:rPr lang="en-US" smtClean="0"/>
              <a:t>3/4/2020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chapter 1: Introduction 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722E267-9AE9-45D0-9960-B909970298A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59BCAEA-F876-4DED-812B-D379BF66B7C7}" type="datetime1">
              <a:rPr lang="en-US" smtClean="0"/>
              <a:t>3/4/2020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chapter 1: Introduction 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722E267-9AE9-45D0-9960-B909970298A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27F183-11E4-4F6C-A97B-302B2D926B15}" type="datetime1">
              <a:rPr lang="en-US" smtClean="0"/>
              <a:t>3/4/2020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chapter 1: Introduction 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722E267-9AE9-45D0-9960-B909970298A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783F226-2105-4C18-9EC7-D4600FD31C9D}" type="datetime1">
              <a:rPr lang="en-US" smtClean="0"/>
              <a:t>3/4/2020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chapter 1: Introduction 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722E267-9AE9-45D0-9960-B909970298A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250937-A076-4F19-81F2-FAAB34290E8C}" type="datetime1">
              <a:rPr lang="en-US" smtClean="0"/>
              <a:t>3/4/2020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chapter 1: Introduction 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722E267-9AE9-45D0-9960-B909970298A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C859EEE8-9AB1-4B19-B229-E9E71ECA9D2B}" type="datetime1">
              <a:rPr lang="en-US" smtClean="0"/>
              <a:t>3/4/2020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r>
              <a:rPr lang="en-US" smtClean="0"/>
              <a:t>chapter 1: Introduction </a:t>
            </a:r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0722E267-9AE9-45D0-9960-B909970298A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hf hdr="0"/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838200"/>
            <a:ext cx="7498080" cy="1143000"/>
          </a:xfrm>
        </p:spPr>
        <p:txBody>
          <a:bodyPr>
            <a:normAutofit/>
          </a:bodyPr>
          <a:lstStyle/>
          <a:p>
            <a:r>
              <a:rPr lang="en-US" sz="4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itchFamily="82" charset="0"/>
                <a:cs typeface="Times New Roman" pitchFamily="18" charset="0"/>
              </a:rPr>
              <a:t>          Chapter One</a:t>
            </a:r>
            <a:endParaRPr lang="en-US" sz="4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gerian" pitchFamily="82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>
          <a:xfrm>
            <a:off x="685800" y="1752600"/>
            <a:ext cx="7498080" cy="4419600"/>
          </a:xfrm>
        </p:spPr>
        <p:txBody>
          <a:bodyPr>
            <a:normAutofit/>
          </a:bodyPr>
          <a:lstStyle/>
          <a:p>
            <a:endParaRPr lang="en-US" dirty="0" smtClean="0"/>
          </a:p>
          <a:p>
            <a:pPr marL="82296" indent="0">
              <a:buNone/>
            </a:pPr>
            <a:r>
              <a:rPr lang="en-US" sz="4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itchFamily="82" charset="0"/>
                <a:cs typeface="Times New Roman" pitchFamily="18" charset="0"/>
              </a:rPr>
              <a:t>            Introduction</a:t>
            </a:r>
            <a:endParaRPr lang="en-US" sz="4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gerian" pitchFamily="82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2E267-9AE9-45D0-9960-B909970298A9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04800"/>
            <a:ext cx="7498080" cy="1143000"/>
          </a:xfrm>
        </p:spPr>
        <p:txBody>
          <a:bodyPr>
            <a:normAutofit fontScale="90000"/>
          </a:bodyPr>
          <a:lstStyle/>
          <a:p>
            <a:r>
              <a:rPr lang="en-US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1.4 Network Role and </a:t>
            </a:r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Elements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>
          <a:xfrm>
            <a:off x="685800" y="1295400"/>
            <a:ext cx="7790688" cy="4953000"/>
          </a:xfrm>
        </p:spPr>
        <p:txBody>
          <a:bodyPr>
            <a:normAutofit/>
          </a:bodyPr>
          <a:lstStyle/>
          <a:p>
            <a:pPr algn="l">
              <a:buFont typeface="Arial" pitchFamily="34" charset="0"/>
              <a:buChar char="•"/>
            </a:pPr>
            <a:endPara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>
              <a:buFont typeface="Arial" pitchFamily="34" charset="0"/>
              <a:buChar char="•"/>
            </a:pP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algn="l">
              <a:buFont typeface="Arial" pitchFamily="34" charset="0"/>
              <a:buChar char="•"/>
            </a:pPr>
            <a:endPara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>
              <a:buFont typeface="Arial" pitchFamily="34" charset="0"/>
              <a:buChar char="•"/>
            </a:pP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algn="l">
              <a:buFont typeface="Arial" pitchFamily="34" charset="0"/>
              <a:buChar char="•"/>
            </a:pPr>
            <a:endPara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q"/>
            </a:pPr>
            <a:r>
              <a:rPr lang="en-US" sz="2400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The diagram shows elements of a typical network, including devices, media, and services, tied together by rules, that work together to send messages. </a:t>
            </a:r>
          </a:p>
          <a:p>
            <a:pPr algn="just">
              <a:buFont typeface="Wingdings" pitchFamily="2" charset="2"/>
              <a:buChar char="q"/>
            </a:pPr>
            <a:r>
              <a:rPr lang="en-US" sz="2400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We use the word messages as a term that encompasses </a:t>
            </a:r>
            <a:r>
              <a:rPr lang="en-US" sz="2400" dirty="0" smtClean="0">
                <a:solidFill>
                  <a:srgbClr val="FF0000"/>
                </a:solidFill>
                <a:latin typeface="Sylfaen" pitchFamily="18" charset="0"/>
                <a:cs typeface="Times New Roman" pitchFamily="18" charset="0"/>
              </a:rPr>
              <a:t>web pages</a:t>
            </a:r>
            <a:r>
              <a:rPr lang="en-US" sz="2400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, </a:t>
            </a:r>
            <a:r>
              <a:rPr lang="en-US" sz="2400" dirty="0" smtClean="0">
                <a:solidFill>
                  <a:srgbClr val="FF0000"/>
                </a:solidFill>
                <a:latin typeface="Sylfaen" pitchFamily="18" charset="0"/>
                <a:cs typeface="Times New Roman" pitchFamily="18" charset="0"/>
              </a:rPr>
              <a:t>e-mail</a:t>
            </a:r>
            <a:r>
              <a:rPr lang="en-US" sz="2400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, </a:t>
            </a:r>
            <a:r>
              <a:rPr lang="en-US" sz="2400" dirty="0" smtClean="0">
                <a:solidFill>
                  <a:srgbClr val="FF0000"/>
                </a:solidFill>
                <a:latin typeface="Sylfaen" pitchFamily="18" charset="0"/>
                <a:cs typeface="Times New Roman" pitchFamily="18" charset="0"/>
              </a:rPr>
              <a:t>instant messages</a:t>
            </a:r>
            <a:r>
              <a:rPr lang="en-US" sz="2400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, </a:t>
            </a:r>
            <a:r>
              <a:rPr lang="en-US" sz="2400" dirty="0" smtClean="0">
                <a:solidFill>
                  <a:srgbClr val="FF0000"/>
                </a:solidFill>
                <a:latin typeface="Sylfaen" pitchFamily="18" charset="0"/>
                <a:cs typeface="Times New Roman" pitchFamily="18" charset="0"/>
              </a:rPr>
              <a:t>telephone calls</a:t>
            </a:r>
            <a:r>
              <a:rPr lang="en-US" sz="2400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, and </a:t>
            </a:r>
            <a:r>
              <a:rPr lang="en-US" sz="2400" dirty="0" smtClean="0">
                <a:solidFill>
                  <a:srgbClr val="FF0000"/>
                </a:solidFill>
                <a:latin typeface="Sylfaen" pitchFamily="18" charset="0"/>
                <a:cs typeface="Times New Roman" pitchFamily="18" charset="0"/>
              </a:rPr>
              <a:t>other forms of communication</a:t>
            </a:r>
            <a:r>
              <a:rPr lang="en-US" sz="2400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 enabled by the Internet.</a:t>
            </a:r>
          </a:p>
          <a:p>
            <a:pPr algn="l">
              <a:buFont typeface="Arial" pitchFamily="34" charset="0"/>
              <a:buChar char="•"/>
            </a:pP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2E267-9AE9-45D0-9960-B909970298A9}" type="slidenum">
              <a:rPr lang="en-US" smtClean="0"/>
              <a:pPr/>
              <a:t>10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295400"/>
            <a:ext cx="7772400" cy="198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7498080" cy="1143000"/>
          </a:xfrm>
        </p:spPr>
        <p:txBody>
          <a:bodyPr>
            <a:normAutofit/>
          </a:bodyPr>
          <a:lstStyle/>
          <a:p>
            <a:pPr algn="l"/>
            <a:r>
              <a:rPr lang="en-US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1.5 Network Architecture and characteristics</a:t>
            </a:r>
            <a:endParaRPr lang="en-US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>
          <a:xfrm>
            <a:off x="685800" y="1371600"/>
            <a:ext cx="7498080" cy="4800600"/>
          </a:xfrm>
        </p:spPr>
        <p:txBody>
          <a:bodyPr>
            <a:normAutofit fontScale="92500" lnSpcReduction="20000"/>
          </a:bodyPr>
          <a:lstStyle/>
          <a:p>
            <a:pPr algn="just">
              <a:buFont typeface="Wingdings" pitchFamily="2" charset="2"/>
              <a:buChar char="q"/>
            </a:pPr>
            <a:r>
              <a:rPr lang="en-US" sz="2400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Networks must support a wide range of </a:t>
            </a:r>
            <a:r>
              <a:rPr lang="en-US" sz="2400" i="1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application</a:t>
            </a:r>
            <a:r>
              <a:rPr lang="en-US" sz="2400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s and </a:t>
            </a:r>
            <a:r>
              <a:rPr lang="en-US" sz="2400" i="1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services</a:t>
            </a:r>
            <a:r>
              <a:rPr lang="en-US" sz="2400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, as well as operate over many different types of </a:t>
            </a:r>
            <a:r>
              <a:rPr lang="en-US" sz="2400" i="1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physical infrastructures</a:t>
            </a:r>
            <a:r>
              <a:rPr lang="en-US" sz="2400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. </a:t>
            </a:r>
          </a:p>
          <a:p>
            <a:pPr algn="just">
              <a:buFont typeface="Wingdings" pitchFamily="2" charset="2"/>
              <a:buChar char="q"/>
            </a:pPr>
            <a:r>
              <a:rPr lang="en-US" sz="2400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The </a:t>
            </a:r>
            <a:r>
              <a:rPr lang="en-US" sz="2400" dirty="0" smtClean="0">
                <a:solidFill>
                  <a:srgbClr val="FF0000"/>
                </a:solidFill>
                <a:latin typeface="Sylfaen" pitchFamily="18" charset="0"/>
                <a:cs typeface="Times New Roman" pitchFamily="18" charset="0"/>
              </a:rPr>
              <a:t>term network architecture</a:t>
            </a:r>
            <a:r>
              <a:rPr lang="en-US" sz="2400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, in this context, refers to </a:t>
            </a:r>
            <a:r>
              <a:rPr lang="en-US" sz="2400" dirty="0" smtClean="0">
                <a:solidFill>
                  <a:srgbClr val="FF0000"/>
                </a:solidFill>
                <a:latin typeface="Sylfaen" pitchFamily="18" charset="0"/>
                <a:cs typeface="Times New Roman" pitchFamily="18" charset="0"/>
              </a:rPr>
              <a:t>both the technologies that support the infrastructure </a:t>
            </a:r>
            <a:r>
              <a:rPr lang="en-US" sz="2400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and </a:t>
            </a:r>
            <a:r>
              <a:rPr lang="en-US" sz="2400" dirty="0" smtClean="0">
                <a:solidFill>
                  <a:srgbClr val="FF0000"/>
                </a:solidFill>
                <a:latin typeface="Sylfaen" pitchFamily="18" charset="0"/>
                <a:cs typeface="Times New Roman" pitchFamily="18" charset="0"/>
              </a:rPr>
              <a:t>the programmed services and protocols that move the messages across that infrastructure. </a:t>
            </a:r>
          </a:p>
          <a:p>
            <a:pPr algn="just">
              <a:buFont typeface="Wingdings" pitchFamily="2" charset="2"/>
              <a:buChar char="q"/>
            </a:pPr>
            <a:r>
              <a:rPr lang="en-US" sz="2400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As the internet, and networks in general, evolve, we are discovering that there are </a:t>
            </a:r>
            <a:r>
              <a:rPr lang="en-US" sz="2400" dirty="0" smtClean="0">
                <a:solidFill>
                  <a:srgbClr val="0000FF"/>
                </a:solidFill>
                <a:latin typeface="Sylfaen" pitchFamily="18" charset="0"/>
                <a:cs typeface="Times New Roman" pitchFamily="18" charset="0"/>
              </a:rPr>
              <a:t>four basic characteristics that the underlying architectures need to address in order to meet user expectations</a:t>
            </a:r>
            <a:r>
              <a:rPr lang="en-US" sz="2400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: </a:t>
            </a:r>
          </a:p>
          <a:p>
            <a:pPr lvl="1" algn="just">
              <a:buFont typeface="Wingdings" pitchFamily="2" charset="2"/>
              <a:buChar char="ü"/>
            </a:pPr>
            <a:r>
              <a:rPr lang="en-US" sz="2400" dirty="0" smtClean="0">
                <a:solidFill>
                  <a:srgbClr val="FF0000"/>
                </a:solidFill>
                <a:latin typeface="Sylfaen" pitchFamily="18" charset="0"/>
                <a:cs typeface="Times New Roman" pitchFamily="18" charset="0"/>
              </a:rPr>
              <a:t> fault tolerance,</a:t>
            </a:r>
          </a:p>
          <a:p>
            <a:pPr lvl="1" algn="just">
              <a:buFont typeface="Wingdings" pitchFamily="2" charset="2"/>
              <a:buChar char="ü"/>
            </a:pPr>
            <a:r>
              <a:rPr lang="en-US" sz="2400" dirty="0" smtClean="0">
                <a:solidFill>
                  <a:srgbClr val="FF0000"/>
                </a:solidFill>
                <a:latin typeface="Sylfaen" pitchFamily="18" charset="0"/>
                <a:cs typeface="Times New Roman" pitchFamily="18" charset="0"/>
              </a:rPr>
              <a:t>Scalability, </a:t>
            </a:r>
          </a:p>
          <a:p>
            <a:pPr lvl="1" algn="just">
              <a:buFont typeface="Wingdings" pitchFamily="2" charset="2"/>
              <a:buChar char="ü"/>
            </a:pPr>
            <a:r>
              <a:rPr lang="en-US" sz="2400" dirty="0" smtClean="0">
                <a:solidFill>
                  <a:srgbClr val="FF0000"/>
                </a:solidFill>
                <a:latin typeface="Sylfaen" pitchFamily="18" charset="0"/>
                <a:cs typeface="Times New Roman" pitchFamily="18" charset="0"/>
              </a:rPr>
              <a:t>Quality of service, and </a:t>
            </a:r>
          </a:p>
          <a:p>
            <a:pPr lvl="1" algn="just">
              <a:buFont typeface="Wingdings" pitchFamily="2" charset="2"/>
              <a:buChar char="ü"/>
            </a:pPr>
            <a:r>
              <a:rPr lang="en-US" sz="2400" dirty="0" smtClean="0">
                <a:solidFill>
                  <a:srgbClr val="FF0000"/>
                </a:solidFill>
                <a:latin typeface="Sylfaen" pitchFamily="18" charset="0"/>
                <a:cs typeface="Times New Roman" pitchFamily="18" charset="0"/>
              </a:rPr>
              <a:t>Security.</a:t>
            </a:r>
            <a:endParaRPr lang="en-US" sz="2400" dirty="0">
              <a:solidFill>
                <a:srgbClr val="FF0000"/>
              </a:solidFill>
              <a:latin typeface="Sylfae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2E267-9AE9-45D0-9960-B909970298A9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7498080" cy="1143000"/>
          </a:xfrm>
        </p:spPr>
        <p:txBody>
          <a:bodyPr>
            <a:normAutofit/>
          </a:bodyPr>
          <a:lstStyle/>
          <a:p>
            <a:r>
              <a:rPr lang="en-US" sz="4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Fault </a:t>
            </a:r>
            <a:r>
              <a:rPr lang="en-US" sz="4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Tolerance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>
          <a:xfrm>
            <a:off x="762000" y="1447800"/>
            <a:ext cx="7498080" cy="4800600"/>
          </a:xfrm>
        </p:spPr>
        <p:txBody>
          <a:bodyPr>
            <a:normAutofit fontScale="92500" lnSpcReduction="20000"/>
          </a:bodyPr>
          <a:lstStyle/>
          <a:p>
            <a:pPr algn="just">
              <a:buFont typeface="Wingdings" pitchFamily="2" charset="2"/>
              <a:buChar char="q"/>
            </a:pPr>
            <a:r>
              <a:rPr lang="en-US" sz="2400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The </a:t>
            </a:r>
            <a:r>
              <a:rPr lang="en-US" sz="2400" dirty="0" smtClean="0">
                <a:solidFill>
                  <a:srgbClr val="FF0000"/>
                </a:solidFill>
                <a:latin typeface="Sylfaen" pitchFamily="18" charset="0"/>
                <a:cs typeface="Times New Roman" pitchFamily="18" charset="0"/>
              </a:rPr>
              <a:t>expectation that the Internet is always available to the millions of users who rely on it </a:t>
            </a:r>
            <a:r>
              <a:rPr lang="en-US" sz="2400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requires a network architecture that is designed and </a:t>
            </a:r>
            <a:r>
              <a:rPr lang="en-US" sz="2400" dirty="0" smtClean="0">
                <a:solidFill>
                  <a:srgbClr val="FF0000"/>
                </a:solidFill>
                <a:latin typeface="Sylfaen" pitchFamily="18" charset="0"/>
                <a:cs typeface="Times New Roman" pitchFamily="18" charset="0"/>
              </a:rPr>
              <a:t>built to be fault tolerant. </a:t>
            </a:r>
          </a:p>
          <a:p>
            <a:pPr algn="just">
              <a:buFont typeface="Wingdings" pitchFamily="2" charset="2"/>
              <a:buChar char="q"/>
            </a:pPr>
            <a:r>
              <a:rPr lang="en-US" sz="2400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A fault tolerant network is one that </a:t>
            </a:r>
            <a:r>
              <a:rPr lang="en-US" sz="2400" dirty="0" smtClean="0">
                <a:solidFill>
                  <a:srgbClr val="FF0000"/>
                </a:solidFill>
                <a:latin typeface="Sylfaen" pitchFamily="18" charset="0"/>
                <a:cs typeface="Times New Roman" pitchFamily="18" charset="0"/>
              </a:rPr>
              <a:t>limits the impact of a hardware </a:t>
            </a:r>
            <a:r>
              <a:rPr lang="en-US" sz="2400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or </a:t>
            </a:r>
            <a:r>
              <a:rPr lang="en-US" sz="2400" dirty="0" smtClean="0">
                <a:solidFill>
                  <a:srgbClr val="FF0000"/>
                </a:solidFill>
                <a:latin typeface="Sylfaen" pitchFamily="18" charset="0"/>
                <a:cs typeface="Times New Roman" pitchFamily="18" charset="0"/>
              </a:rPr>
              <a:t>software failure </a:t>
            </a:r>
            <a:r>
              <a:rPr lang="en-US" sz="2400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and </a:t>
            </a:r>
            <a:r>
              <a:rPr lang="en-US" sz="2400" dirty="0" smtClean="0">
                <a:solidFill>
                  <a:srgbClr val="FF0000"/>
                </a:solidFill>
                <a:latin typeface="Sylfaen" pitchFamily="18" charset="0"/>
                <a:cs typeface="Times New Roman" pitchFamily="18" charset="0"/>
              </a:rPr>
              <a:t>can recover quickly when such a failure occurs. </a:t>
            </a:r>
          </a:p>
          <a:p>
            <a:pPr algn="just">
              <a:buFont typeface="Wingdings" pitchFamily="2" charset="2"/>
              <a:buChar char="q"/>
            </a:pPr>
            <a:r>
              <a:rPr lang="en-US" sz="2400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These networks depend on </a:t>
            </a:r>
            <a:r>
              <a:rPr lang="en-US" sz="2400" dirty="0" smtClean="0">
                <a:solidFill>
                  <a:srgbClr val="FF0000"/>
                </a:solidFill>
                <a:latin typeface="Sylfaen" pitchFamily="18" charset="0"/>
                <a:cs typeface="Times New Roman" pitchFamily="18" charset="0"/>
              </a:rPr>
              <a:t>redundant links</a:t>
            </a:r>
            <a:r>
              <a:rPr lang="en-US" sz="2400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, </a:t>
            </a:r>
            <a:r>
              <a:rPr lang="en-US" sz="2400" dirty="0" smtClean="0">
                <a:solidFill>
                  <a:srgbClr val="FF0000"/>
                </a:solidFill>
                <a:latin typeface="Sylfaen" pitchFamily="18" charset="0"/>
                <a:cs typeface="Times New Roman" pitchFamily="18" charset="0"/>
              </a:rPr>
              <a:t>or paths</a:t>
            </a:r>
            <a:r>
              <a:rPr lang="en-US" sz="2400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, between the source and destination of a message. </a:t>
            </a:r>
          </a:p>
          <a:p>
            <a:pPr algn="just">
              <a:buFont typeface="Wingdings" pitchFamily="2" charset="2"/>
              <a:buChar char="q"/>
            </a:pPr>
            <a:r>
              <a:rPr lang="en-US" sz="2400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If one link or path fails, processes ensure that messages can be instantly routed </a:t>
            </a:r>
            <a:r>
              <a:rPr lang="en-US" sz="2400" dirty="0" smtClean="0">
                <a:solidFill>
                  <a:srgbClr val="FF0000"/>
                </a:solidFill>
                <a:latin typeface="Sylfaen" pitchFamily="18" charset="0"/>
                <a:cs typeface="Times New Roman" pitchFamily="18" charset="0"/>
              </a:rPr>
              <a:t>over a different link transparent to the users on either end. </a:t>
            </a:r>
          </a:p>
          <a:p>
            <a:pPr algn="just">
              <a:buFont typeface="Wingdings" pitchFamily="2" charset="2"/>
              <a:buChar char="q"/>
            </a:pPr>
            <a:r>
              <a:rPr lang="en-US" sz="2400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Both the physical infrastructures and the logical processes that direct the messages through the network are designed to accommodate this redundancy. </a:t>
            </a:r>
          </a:p>
          <a:p>
            <a:pPr algn="just">
              <a:buFont typeface="Wingdings" pitchFamily="2" charset="2"/>
              <a:buChar char="q"/>
            </a:pPr>
            <a:r>
              <a:rPr lang="en-US" sz="2400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This is a basic premise of the architecture of current networks.</a:t>
            </a:r>
            <a:endParaRPr lang="en-US" sz="2400" dirty="0">
              <a:solidFill>
                <a:schemeClr val="tx1"/>
              </a:solidFill>
              <a:latin typeface="Sylfae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2E267-9AE9-45D0-9960-B909970298A9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2E267-9AE9-45D0-9960-B909970298A9}" type="slidenum">
              <a:rPr lang="en-US" smtClean="0"/>
              <a:pPr/>
              <a:t>13</a:t>
            </a:fld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304800"/>
            <a:ext cx="8686800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7498080" cy="1143000"/>
          </a:xfrm>
        </p:spPr>
        <p:txBody>
          <a:bodyPr>
            <a:normAutofit/>
          </a:bodyPr>
          <a:lstStyle/>
          <a:p>
            <a:pPr algn="l"/>
            <a:r>
              <a:rPr lang="en-US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Scalability</a:t>
            </a:r>
            <a:endParaRPr lang="en-US" sz="3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>
          <a:xfrm>
            <a:off x="533400" y="1371600"/>
            <a:ext cx="7790688" cy="4953000"/>
          </a:xfrm>
        </p:spPr>
        <p:txBody>
          <a:bodyPr>
            <a:noAutofit/>
          </a:bodyPr>
          <a:lstStyle/>
          <a:p>
            <a:pPr algn="just"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A scalable network can </a:t>
            </a:r>
            <a:r>
              <a:rPr lang="en-US" sz="2000" dirty="0" smtClean="0">
                <a:solidFill>
                  <a:srgbClr val="FF0000"/>
                </a:solidFill>
                <a:latin typeface="Sylfaen" pitchFamily="18" charset="0"/>
                <a:cs typeface="Times New Roman" pitchFamily="18" charset="0"/>
              </a:rPr>
              <a:t>expand quickly</a:t>
            </a:r>
            <a:r>
              <a:rPr lang="en-US" sz="2000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 </a:t>
            </a:r>
            <a:r>
              <a:rPr lang="en-US" sz="2000" dirty="0" smtClean="0">
                <a:solidFill>
                  <a:srgbClr val="FF0000"/>
                </a:solidFill>
                <a:latin typeface="Sylfaen" pitchFamily="18" charset="0"/>
                <a:cs typeface="Times New Roman" pitchFamily="18" charset="0"/>
              </a:rPr>
              <a:t>to support new users </a:t>
            </a:r>
            <a:r>
              <a:rPr lang="en-US" sz="2000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and </a:t>
            </a:r>
            <a:r>
              <a:rPr lang="en-US" sz="2000" dirty="0" smtClean="0">
                <a:solidFill>
                  <a:srgbClr val="FF0000"/>
                </a:solidFill>
                <a:latin typeface="Sylfaen" pitchFamily="18" charset="0"/>
                <a:cs typeface="Times New Roman" pitchFamily="18" charset="0"/>
              </a:rPr>
              <a:t>applications</a:t>
            </a:r>
            <a:r>
              <a:rPr lang="en-US" sz="2000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 without impacting the performance of the service being </a:t>
            </a:r>
            <a:r>
              <a:rPr lang="en-US" sz="2000" dirty="0" smtClean="0">
                <a:solidFill>
                  <a:srgbClr val="FF0000"/>
                </a:solidFill>
                <a:latin typeface="Sylfaen" pitchFamily="18" charset="0"/>
                <a:cs typeface="Times New Roman" pitchFamily="18" charset="0"/>
              </a:rPr>
              <a:t>delivered to existing users</a:t>
            </a:r>
            <a:r>
              <a:rPr lang="en-US" sz="2000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. </a:t>
            </a:r>
          </a:p>
          <a:p>
            <a:pPr algn="just">
              <a:buFont typeface="Arial" pitchFamily="34" charset="0"/>
              <a:buChar char="•"/>
            </a:pPr>
            <a:r>
              <a:rPr lang="en-US" sz="2000" dirty="0" smtClean="0">
                <a:solidFill>
                  <a:srgbClr val="FF0000"/>
                </a:solidFill>
                <a:latin typeface="Sylfaen" pitchFamily="18" charset="0"/>
                <a:cs typeface="Times New Roman" pitchFamily="18" charset="0"/>
              </a:rPr>
              <a:t>Thousands of new users and service providers </a:t>
            </a:r>
            <a:r>
              <a:rPr lang="en-US" sz="2000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connect to the Internet each week. </a:t>
            </a:r>
          </a:p>
          <a:p>
            <a:pPr algn="just"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The ability of the network to support these new interconnections depends on a </a:t>
            </a:r>
            <a:r>
              <a:rPr lang="en-US" sz="2000" dirty="0" smtClean="0">
                <a:solidFill>
                  <a:srgbClr val="FF0000"/>
                </a:solidFill>
                <a:latin typeface="Sylfaen" pitchFamily="18" charset="0"/>
                <a:cs typeface="Times New Roman" pitchFamily="18" charset="0"/>
              </a:rPr>
              <a:t>hierarchical layered design </a:t>
            </a:r>
            <a:r>
              <a:rPr lang="en-US" sz="2000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for the </a:t>
            </a:r>
            <a:r>
              <a:rPr lang="en-US" sz="2000" dirty="0" smtClean="0">
                <a:solidFill>
                  <a:srgbClr val="FF0000"/>
                </a:solidFill>
                <a:latin typeface="Sylfaen" pitchFamily="18" charset="0"/>
                <a:cs typeface="Times New Roman" pitchFamily="18" charset="0"/>
              </a:rPr>
              <a:t>underlying physical infrastructure and logical architecture. </a:t>
            </a:r>
          </a:p>
          <a:p>
            <a:pPr algn="just"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The operation at each layer enables users or service providers to be </a:t>
            </a:r>
            <a:r>
              <a:rPr lang="en-US" sz="2000" dirty="0" smtClean="0">
                <a:solidFill>
                  <a:srgbClr val="FF0000"/>
                </a:solidFill>
                <a:latin typeface="Sylfaen" pitchFamily="18" charset="0"/>
                <a:cs typeface="Times New Roman" pitchFamily="18" charset="0"/>
              </a:rPr>
              <a:t>inserted without causing disruption to the entire network. </a:t>
            </a:r>
          </a:p>
          <a:p>
            <a:pPr algn="just"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Technology developments are constantly increasing the message carrying capabilities and performance of the physical infrastructure components at every layer. </a:t>
            </a:r>
          </a:p>
          <a:p>
            <a:pPr algn="just"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These developments, along with new methods to identify and locate individual users within an internetwork, are enabling the Internet to keep pace with user demand.</a:t>
            </a:r>
            <a:endParaRPr lang="en-US" sz="2000" dirty="0">
              <a:solidFill>
                <a:schemeClr val="tx1"/>
              </a:solidFill>
              <a:latin typeface="Sylfae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2E267-9AE9-45D0-9960-B909970298A9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2E267-9AE9-45D0-9960-B909970298A9}" type="slidenum">
              <a:rPr lang="en-US" smtClean="0"/>
              <a:pPr/>
              <a:t>15</a:t>
            </a:fld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152400"/>
            <a:ext cx="8686800" cy="624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7498080" cy="1143000"/>
          </a:xfrm>
        </p:spPr>
        <p:txBody>
          <a:bodyPr>
            <a:normAutofit/>
          </a:bodyPr>
          <a:lstStyle/>
          <a:p>
            <a:r>
              <a:rPr lang="en-US" sz="4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Quality of Service (</a:t>
            </a:r>
            <a:r>
              <a:rPr lang="en-US" sz="44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QoS</a:t>
            </a:r>
            <a:r>
              <a:rPr lang="en-US" sz="4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>
          <a:xfrm>
            <a:off x="685800" y="1371600"/>
            <a:ext cx="7714488" cy="4800600"/>
          </a:xfrm>
        </p:spPr>
        <p:txBody>
          <a:bodyPr>
            <a:noAutofit/>
          </a:bodyPr>
          <a:lstStyle/>
          <a:p>
            <a:pPr algn="just">
              <a:lnSpc>
                <a:spcPct val="145000"/>
              </a:lnSpc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The Internet is currently providing an acceptable </a:t>
            </a:r>
            <a:r>
              <a:rPr lang="en-US" sz="2000" u="sng" dirty="0" smtClean="0">
                <a:solidFill>
                  <a:srgbClr val="FF0000"/>
                </a:solidFill>
                <a:latin typeface="Sylfaen" pitchFamily="18" charset="0"/>
                <a:cs typeface="Times New Roman" pitchFamily="18" charset="0"/>
              </a:rPr>
              <a:t>level of fault tolerance </a:t>
            </a:r>
            <a:r>
              <a:rPr lang="en-US" sz="2000" dirty="0" smtClean="0">
                <a:solidFill>
                  <a:srgbClr val="FF0000"/>
                </a:solidFill>
                <a:latin typeface="Sylfaen" pitchFamily="18" charset="0"/>
                <a:cs typeface="Times New Roman" pitchFamily="18" charset="0"/>
              </a:rPr>
              <a:t>and </a:t>
            </a:r>
            <a:r>
              <a:rPr lang="en-US" sz="2000" u="sng" dirty="0" smtClean="0">
                <a:solidFill>
                  <a:srgbClr val="FF0000"/>
                </a:solidFill>
                <a:latin typeface="Sylfaen" pitchFamily="18" charset="0"/>
                <a:cs typeface="Times New Roman" pitchFamily="18" charset="0"/>
              </a:rPr>
              <a:t>scalability</a:t>
            </a:r>
            <a:r>
              <a:rPr lang="en-US" sz="2000" dirty="0" smtClean="0">
                <a:solidFill>
                  <a:srgbClr val="FF0000"/>
                </a:solidFill>
                <a:latin typeface="Sylfaen" pitchFamily="18" charset="0"/>
                <a:cs typeface="Times New Roman" pitchFamily="18" charset="0"/>
              </a:rPr>
              <a:t> for its users.</a:t>
            </a:r>
            <a:r>
              <a:rPr lang="en-US" sz="2000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 </a:t>
            </a:r>
          </a:p>
          <a:p>
            <a:pPr algn="just">
              <a:lnSpc>
                <a:spcPct val="145000"/>
              </a:lnSpc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But </a:t>
            </a:r>
            <a:r>
              <a:rPr lang="en-US" sz="2000" u="sng" dirty="0" smtClean="0">
                <a:solidFill>
                  <a:srgbClr val="FF0000"/>
                </a:solidFill>
                <a:latin typeface="Sylfaen" pitchFamily="18" charset="0"/>
                <a:cs typeface="Times New Roman" pitchFamily="18" charset="0"/>
              </a:rPr>
              <a:t>new applications </a:t>
            </a:r>
            <a:r>
              <a:rPr lang="en-US" sz="2000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available to users over internetworks create </a:t>
            </a:r>
            <a:r>
              <a:rPr lang="en-US" sz="2000" u="sng" dirty="0" smtClean="0">
                <a:solidFill>
                  <a:srgbClr val="FF0000"/>
                </a:solidFill>
                <a:latin typeface="Sylfaen" pitchFamily="18" charset="0"/>
                <a:cs typeface="Times New Roman" pitchFamily="18" charset="0"/>
              </a:rPr>
              <a:t>higher expectations </a:t>
            </a:r>
            <a:r>
              <a:rPr lang="en-US" sz="2000" dirty="0" smtClean="0">
                <a:solidFill>
                  <a:srgbClr val="FF0000"/>
                </a:solidFill>
                <a:latin typeface="Sylfaen" pitchFamily="18" charset="0"/>
                <a:cs typeface="Times New Roman" pitchFamily="18" charset="0"/>
              </a:rPr>
              <a:t>for the quality of the delivered </a:t>
            </a:r>
            <a:r>
              <a:rPr lang="en-US" sz="2000" u="sng" dirty="0" smtClean="0">
                <a:solidFill>
                  <a:srgbClr val="FF0000"/>
                </a:solidFill>
                <a:latin typeface="Sylfaen" pitchFamily="18" charset="0"/>
                <a:cs typeface="Times New Roman" pitchFamily="18" charset="0"/>
              </a:rPr>
              <a:t>services</a:t>
            </a:r>
            <a:r>
              <a:rPr lang="en-US" sz="2000" dirty="0" smtClean="0">
                <a:solidFill>
                  <a:srgbClr val="FF0000"/>
                </a:solidFill>
                <a:latin typeface="Sylfaen" pitchFamily="18" charset="0"/>
                <a:cs typeface="Times New Roman" pitchFamily="18" charset="0"/>
              </a:rPr>
              <a:t>. </a:t>
            </a:r>
          </a:p>
          <a:p>
            <a:pPr algn="just">
              <a:lnSpc>
                <a:spcPct val="145000"/>
              </a:lnSpc>
              <a:buFont typeface="Arial" pitchFamily="34" charset="0"/>
              <a:buChar char="•"/>
            </a:pPr>
            <a:r>
              <a:rPr lang="en-US" sz="2000" dirty="0" smtClean="0">
                <a:solidFill>
                  <a:srgbClr val="FF0000"/>
                </a:solidFill>
                <a:latin typeface="Sylfaen" pitchFamily="18" charset="0"/>
                <a:cs typeface="Times New Roman" pitchFamily="18" charset="0"/>
              </a:rPr>
              <a:t>Voice and live video transmissions require a level of consistent quality </a:t>
            </a:r>
            <a:r>
              <a:rPr lang="en-US" sz="2000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and uninterrupted delivery that was not necessary for traditional computer applications. </a:t>
            </a:r>
          </a:p>
          <a:p>
            <a:pPr algn="just">
              <a:lnSpc>
                <a:spcPct val="145000"/>
              </a:lnSpc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Quality of these services is measured against the quality of experiencing the same audio or video presentation in person.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2E267-9AE9-45D0-9960-B909970298A9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04800"/>
            <a:ext cx="7498080" cy="1143000"/>
          </a:xfrm>
        </p:spPr>
        <p:txBody>
          <a:bodyPr>
            <a:normAutofit/>
          </a:bodyPr>
          <a:lstStyle/>
          <a:p>
            <a:r>
              <a:rPr lang="en-US" sz="4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Quality of Service (</a:t>
            </a:r>
            <a:r>
              <a:rPr lang="en-US" sz="44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QoS</a:t>
            </a:r>
            <a:r>
              <a:rPr lang="en-US" sz="4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dirty="0" smtClean="0"/>
              <a:t>…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>
          <a:xfrm>
            <a:off x="533400" y="1447800"/>
            <a:ext cx="7714488" cy="4800600"/>
          </a:xfrm>
        </p:spPr>
        <p:txBody>
          <a:bodyPr>
            <a:noAutofit/>
          </a:bodyPr>
          <a:lstStyle/>
          <a:p>
            <a:pPr algn="just">
              <a:lnSpc>
                <a:spcPct val="145000"/>
              </a:lnSpc>
              <a:buFont typeface="Arial" pitchFamily="34" charset="0"/>
              <a:buChar char="•"/>
            </a:pPr>
            <a:r>
              <a:rPr lang="en-US" sz="2000" dirty="0">
                <a:latin typeface="Sylfaen" pitchFamily="18" charset="0"/>
                <a:cs typeface="Times New Roman" pitchFamily="18" charset="0"/>
              </a:rPr>
              <a:t>Traditional voice and video networks are designed to support a single type of transmission, and are therefore able to produce an acceptable level of quality.</a:t>
            </a:r>
          </a:p>
          <a:p>
            <a:pPr algn="just">
              <a:lnSpc>
                <a:spcPct val="145000"/>
              </a:lnSpc>
              <a:buFont typeface="Arial" pitchFamily="34" charset="0"/>
              <a:buChar char="•"/>
            </a:pPr>
            <a:r>
              <a:rPr lang="en-US" sz="2000" dirty="0">
                <a:latin typeface="Sylfaen" pitchFamily="18" charset="0"/>
                <a:cs typeface="Times New Roman" pitchFamily="18" charset="0"/>
              </a:rPr>
              <a:t> New requirements to support this quality of service over a converged network are changing the way network architectures are designed and implemented.</a:t>
            </a:r>
          </a:p>
          <a:p>
            <a:pPr marL="82296" indent="0" algn="just">
              <a:lnSpc>
                <a:spcPct val="145000"/>
              </a:lnSpc>
              <a:buNone/>
            </a:pPr>
            <a:endParaRPr lang="en-US" sz="2000" dirty="0" smtClean="0">
              <a:solidFill>
                <a:schemeClr val="tx1"/>
              </a:solidFill>
              <a:latin typeface="Sylfae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2E267-9AE9-45D0-9960-B909970298A9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2875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7498080" cy="1143000"/>
          </a:xfrm>
        </p:spPr>
        <p:txBody>
          <a:bodyPr>
            <a:normAutofit/>
          </a:bodyPr>
          <a:lstStyle/>
          <a:p>
            <a:r>
              <a:rPr lang="en-US" sz="4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Security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>
          <a:xfrm>
            <a:off x="533400" y="1371600"/>
            <a:ext cx="7924800" cy="5029200"/>
          </a:xfrm>
        </p:spPr>
        <p:txBody>
          <a:bodyPr>
            <a:noAutofit/>
          </a:bodyPr>
          <a:lstStyle/>
          <a:p>
            <a:pPr algn="l">
              <a:buFont typeface="Wingdings" pitchFamily="2" charset="2"/>
              <a:buChar char="q"/>
            </a:pPr>
            <a:r>
              <a:rPr lang="en-US" sz="2400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The Internet has evolved from a </a:t>
            </a:r>
            <a:r>
              <a:rPr lang="en-US" sz="2400" dirty="0" smtClean="0">
                <a:solidFill>
                  <a:srgbClr val="FF0000"/>
                </a:solidFill>
                <a:latin typeface="Sylfaen" pitchFamily="18" charset="0"/>
                <a:cs typeface="Times New Roman" pitchFamily="18" charset="0"/>
              </a:rPr>
              <a:t>tightly controlled internetwork of educational and government organizations</a:t>
            </a:r>
            <a:r>
              <a:rPr lang="en-US" sz="2400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 to a </a:t>
            </a:r>
            <a:r>
              <a:rPr lang="en-US" sz="2400" dirty="0" smtClean="0">
                <a:solidFill>
                  <a:srgbClr val="FF0000"/>
                </a:solidFill>
                <a:latin typeface="Sylfaen" pitchFamily="18" charset="0"/>
                <a:cs typeface="Times New Roman" pitchFamily="18" charset="0"/>
              </a:rPr>
              <a:t>widely accessible means for transmission of business and personal communications. </a:t>
            </a:r>
          </a:p>
          <a:p>
            <a:pPr algn="l">
              <a:buFont typeface="Wingdings" pitchFamily="2" charset="2"/>
              <a:buChar char="q"/>
            </a:pPr>
            <a:r>
              <a:rPr lang="en-US" sz="2400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As a result, the </a:t>
            </a:r>
            <a:r>
              <a:rPr lang="en-US" sz="2400" dirty="0" smtClean="0">
                <a:solidFill>
                  <a:srgbClr val="FF0000"/>
                </a:solidFill>
                <a:latin typeface="Sylfaen" pitchFamily="18" charset="0"/>
                <a:cs typeface="Times New Roman" pitchFamily="18" charset="0"/>
              </a:rPr>
              <a:t>security requirements of the network have changed</a:t>
            </a:r>
            <a:r>
              <a:rPr lang="en-US" sz="2400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. </a:t>
            </a:r>
          </a:p>
          <a:p>
            <a:pPr algn="l">
              <a:buFont typeface="Wingdings" pitchFamily="2" charset="2"/>
              <a:buChar char="q"/>
            </a:pPr>
            <a:r>
              <a:rPr lang="en-US" sz="2400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The </a:t>
            </a:r>
            <a:r>
              <a:rPr lang="en-US" sz="2400" u="sng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security and privacy expectations </a:t>
            </a:r>
            <a:r>
              <a:rPr lang="en-US" sz="2400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that result from the use of internetworks to exchange </a:t>
            </a:r>
            <a:r>
              <a:rPr lang="en-US" sz="2400" u="sng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confidential and business critical information </a:t>
            </a:r>
            <a:r>
              <a:rPr lang="en-US" sz="2400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exceed what the current architecture can deliver.</a:t>
            </a:r>
          </a:p>
          <a:p>
            <a:pPr algn="l">
              <a:buFont typeface="Wingdings" pitchFamily="2" charset="2"/>
              <a:buChar char="q"/>
            </a:pPr>
            <a:r>
              <a:rPr lang="en-US" sz="2400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Rapid expansion in communication areas that were not served by traditional data networks is increasing the need to embed security into the network architecture.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2E267-9AE9-45D0-9960-B909970298A9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04800"/>
            <a:ext cx="7498080" cy="1143000"/>
          </a:xfrm>
        </p:spPr>
        <p:txBody>
          <a:bodyPr>
            <a:normAutofit/>
          </a:bodyPr>
          <a:lstStyle/>
          <a:p>
            <a:r>
              <a:rPr lang="en-US" sz="4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Security…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>
          <a:xfrm>
            <a:off x="609600" y="1295400"/>
            <a:ext cx="7924800" cy="5105400"/>
          </a:xfrm>
        </p:spPr>
        <p:txBody>
          <a:bodyPr>
            <a:noAutofit/>
          </a:bodyPr>
          <a:lstStyle/>
          <a:p>
            <a:pPr>
              <a:lnSpc>
                <a:spcPct val="140000"/>
              </a:lnSpc>
              <a:buFont typeface="Wingdings" pitchFamily="2" charset="2"/>
              <a:buChar char="q"/>
            </a:pPr>
            <a:r>
              <a:rPr lang="en-US" sz="2400" dirty="0">
                <a:latin typeface="Sylfaen" pitchFamily="18" charset="0"/>
                <a:cs typeface="Times New Roman" pitchFamily="18" charset="0"/>
              </a:rPr>
              <a:t>As a result, much effort is being devoted to this area of research and development. </a:t>
            </a:r>
          </a:p>
          <a:p>
            <a:pPr>
              <a:lnSpc>
                <a:spcPct val="140000"/>
              </a:lnSpc>
              <a:buFont typeface="Wingdings" pitchFamily="2" charset="2"/>
              <a:buChar char="q"/>
            </a:pPr>
            <a:r>
              <a:rPr lang="en-US" sz="2400" dirty="0">
                <a:latin typeface="Sylfaen" pitchFamily="18" charset="0"/>
                <a:cs typeface="Times New Roman" pitchFamily="18" charset="0"/>
              </a:rPr>
              <a:t>In the meantime, many tools and procedures are being implemented to combat inherent security flaws in the network architecture.</a:t>
            </a:r>
          </a:p>
          <a:p>
            <a:pPr marL="82296" indent="0">
              <a:buNone/>
            </a:pPr>
            <a:endParaRPr lang="en-US" sz="2400" dirty="0">
              <a:latin typeface="Sylfae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2E267-9AE9-45D0-9960-B909970298A9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6662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04800"/>
            <a:ext cx="7498080" cy="1143000"/>
          </a:xfrm>
        </p:spPr>
        <p:txBody>
          <a:bodyPr>
            <a:normAutofit/>
          </a:bodyPr>
          <a:lstStyle/>
          <a:p>
            <a:pPr algn="l"/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1.1 History and Overview of Networks</a:t>
            </a:r>
            <a:endParaRPr lang="en-US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>
          <a:xfrm>
            <a:off x="838200" y="1371600"/>
            <a:ext cx="7498080" cy="4800600"/>
          </a:xfrm>
        </p:spPr>
        <p:txBody>
          <a:bodyPr>
            <a:normAutofit fontScale="92500" lnSpcReduction="10000"/>
          </a:bodyPr>
          <a:lstStyle/>
          <a:p>
            <a:pPr algn="l">
              <a:buFont typeface="Wingdings" pitchFamily="2" charset="2"/>
              <a:buChar char="q"/>
            </a:pPr>
            <a:r>
              <a:rPr lang="en-US" sz="2400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Each of the past three centuries has been </a:t>
            </a:r>
            <a:r>
              <a:rPr lang="en-US" sz="2400" dirty="0" smtClean="0">
                <a:solidFill>
                  <a:srgbClr val="FF0000"/>
                </a:solidFill>
                <a:latin typeface="Sylfaen" pitchFamily="18" charset="0"/>
                <a:cs typeface="Times New Roman" pitchFamily="18" charset="0"/>
              </a:rPr>
              <a:t>dominated by a single technology.</a:t>
            </a:r>
          </a:p>
          <a:p>
            <a:pPr algn="l">
              <a:buFont typeface="Wingdings" pitchFamily="2" charset="2"/>
              <a:buChar char="q"/>
            </a:pPr>
            <a:r>
              <a:rPr lang="en-US" sz="2400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The </a:t>
            </a:r>
            <a:r>
              <a:rPr lang="en-US" sz="2400" dirty="0" smtClean="0">
                <a:solidFill>
                  <a:srgbClr val="FF0000"/>
                </a:solidFill>
                <a:latin typeface="Sylfaen" pitchFamily="18" charset="0"/>
                <a:cs typeface="Times New Roman" pitchFamily="18" charset="0"/>
              </a:rPr>
              <a:t>18</a:t>
            </a:r>
            <a:r>
              <a:rPr lang="en-US" sz="2400" baseline="30000" dirty="0" smtClean="0">
                <a:solidFill>
                  <a:srgbClr val="FF0000"/>
                </a:solidFill>
                <a:latin typeface="Sylfaen" pitchFamily="18" charset="0"/>
                <a:cs typeface="Times New Roman" pitchFamily="18" charset="0"/>
              </a:rPr>
              <a:t>th</a:t>
            </a:r>
            <a:r>
              <a:rPr lang="en-US" sz="2400" dirty="0" smtClean="0">
                <a:solidFill>
                  <a:srgbClr val="FF0000"/>
                </a:solidFill>
                <a:latin typeface="Sylfaen" pitchFamily="18" charset="0"/>
                <a:cs typeface="Times New Roman" pitchFamily="18" charset="0"/>
              </a:rPr>
              <a:t> century </a:t>
            </a:r>
            <a:r>
              <a:rPr lang="en-US" sz="2400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was the era of great </a:t>
            </a:r>
            <a:r>
              <a:rPr lang="en-US" sz="2400" dirty="0" smtClean="0">
                <a:solidFill>
                  <a:srgbClr val="FF0000"/>
                </a:solidFill>
                <a:latin typeface="Sylfaen" pitchFamily="18" charset="0"/>
                <a:cs typeface="Times New Roman" pitchFamily="18" charset="0"/>
              </a:rPr>
              <a:t>mechanical system </a:t>
            </a:r>
            <a:r>
              <a:rPr lang="en-US" sz="2400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accompanying the industrial revolution</a:t>
            </a:r>
          </a:p>
          <a:p>
            <a:pPr algn="l">
              <a:buFont typeface="Wingdings" pitchFamily="2" charset="2"/>
              <a:buChar char="q"/>
            </a:pPr>
            <a:r>
              <a:rPr lang="en-US" sz="2400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The </a:t>
            </a:r>
            <a:r>
              <a:rPr lang="en-US" sz="2400" dirty="0" smtClean="0">
                <a:solidFill>
                  <a:srgbClr val="FF0000"/>
                </a:solidFill>
                <a:latin typeface="Sylfaen" pitchFamily="18" charset="0"/>
                <a:cs typeface="Times New Roman" pitchFamily="18" charset="0"/>
              </a:rPr>
              <a:t>19</a:t>
            </a:r>
            <a:r>
              <a:rPr lang="en-US" sz="2400" baseline="30000" dirty="0" smtClean="0">
                <a:solidFill>
                  <a:srgbClr val="FF0000"/>
                </a:solidFill>
                <a:latin typeface="Sylfaen" pitchFamily="18" charset="0"/>
                <a:cs typeface="Times New Roman" pitchFamily="18" charset="0"/>
              </a:rPr>
              <a:t>th</a:t>
            </a:r>
            <a:r>
              <a:rPr lang="en-US" sz="2400" dirty="0" smtClean="0">
                <a:solidFill>
                  <a:srgbClr val="FF0000"/>
                </a:solidFill>
                <a:latin typeface="Sylfaen" pitchFamily="18" charset="0"/>
                <a:cs typeface="Times New Roman" pitchFamily="18" charset="0"/>
              </a:rPr>
              <a:t> century </a:t>
            </a:r>
            <a:r>
              <a:rPr lang="en-US" sz="2400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was the age of the </a:t>
            </a:r>
            <a:r>
              <a:rPr lang="en-US" sz="2400" dirty="0" smtClean="0">
                <a:solidFill>
                  <a:srgbClr val="FF0000"/>
                </a:solidFill>
                <a:latin typeface="Sylfaen" pitchFamily="18" charset="0"/>
                <a:cs typeface="Times New Roman" pitchFamily="18" charset="0"/>
              </a:rPr>
              <a:t>steam engine</a:t>
            </a:r>
          </a:p>
          <a:p>
            <a:pPr algn="l">
              <a:buFont typeface="Wingdings" pitchFamily="2" charset="2"/>
              <a:buChar char="q"/>
            </a:pPr>
            <a:r>
              <a:rPr lang="en-US" sz="2400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During the </a:t>
            </a:r>
            <a:r>
              <a:rPr lang="en-US" sz="2400" dirty="0" smtClean="0">
                <a:solidFill>
                  <a:srgbClr val="FF0000"/>
                </a:solidFill>
                <a:latin typeface="Sylfaen" pitchFamily="18" charset="0"/>
                <a:cs typeface="Times New Roman" pitchFamily="18" charset="0"/>
              </a:rPr>
              <a:t>20</a:t>
            </a:r>
            <a:r>
              <a:rPr lang="en-US" sz="2400" baseline="30000" dirty="0" smtClean="0">
                <a:solidFill>
                  <a:srgbClr val="FF0000"/>
                </a:solidFill>
                <a:latin typeface="Sylfaen" pitchFamily="18" charset="0"/>
                <a:cs typeface="Times New Roman" pitchFamily="18" charset="0"/>
              </a:rPr>
              <a:t>th</a:t>
            </a:r>
            <a:r>
              <a:rPr lang="en-US" sz="2400" dirty="0" smtClean="0">
                <a:solidFill>
                  <a:srgbClr val="FF0000"/>
                </a:solidFill>
                <a:latin typeface="Sylfaen" pitchFamily="18" charset="0"/>
                <a:cs typeface="Times New Roman" pitchFamily="18" charset="0"/>
              </a:rPr>
              <a:t> century</a:t>
            </a:r>
            <a:r>
              <a:rPr lang="en-US" sz="2400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 the key technology was information gathering, processing and distribution.</a:t>
            </a:r>
          </a:p>
          <a:p>
            <a:pPr algn="l">
              <a:buFont typeface="Wingdings" pitchFamily="2" charset="2"/>
              <a:buChar char="q"/>
            </a:pPr>
            <a:r>
              <a:rPr lang="en-US" sz="2400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In the 20</a:t>
            </a:r>
            <a:r>
              <a:rPr lang="en-US" sz="2400" baseline="30000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th</a:t>
            </a:r>
            <a:r>
              <a:rPr lang="en-US" sz="2400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 century, we saw</a:t>
            </a:r>
          </a:p>
          <a:p>
            <a:pPr lvl="1" algn="l">
              <a:buFont typeface="Wingdings" pitchFamily="2" charset="2"/>
              <a:buChar char="Ø"/>
            </a:pPr>
            <a:r>
              <a:rPr lang="en-US" sz="2400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 the installation of </a:t>
            </a:r>
            <a:r>
              <a:rPr lang="en-US" sz="2400" dirty="0" smtClean="0">
                <a:solidFill>
                  <a:srgbClr val="FF0000"/>
                </a:solidFill>
                <a:latin typeface="Sylfaen" pitchFamily="18" charset="0"/>
                <a:cs typeface="Times New Roman" pitchFamily="18" charset="0"/>
              </a:rPr>
              <a:t>worldwide telephone networks, </a:t>
            </a:r>
          </a:p>
          <a:p>
            <a:pPr lvl="1" algn="l">
              <a:buFont typeface="Wingdings" pitchFamily="2" charset="2"/>
              <a:buChar char="Ø"/>
            </a:pPr>
            <a:r>
              <a:rPr lang="en-US" sz="2400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the invention of </a:t>
            </a:r>
            <a:r>
              <a:rPr lang="en-US" sz="2400" dirty="0" smtClean="0">
                <a:solidFill>
                  <a:srgbClr val="FF0000"/>
                </a:solidFill>
                <a:latin typeface="Sylfaen" pitchFamily="18" charset="0"/>
                <a:cs typeface="Times New Roman" pitchFamily="18" charset="0"/>
              </a:rPr>
              <a:t>radio and television</a:t>
            </a:r>
            <a:r>
              <a:rPr lang="en-US" sz="2400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, </a:t>
            </a:r>
          </a:p>
          <a:p>
            <a:pPr lvl="1" algn="l">
              <a:buFont typeface="Wingdings" pitchFamily="2" charset="2"/>
              <a:buChar char="Ø"/>
            </a:pPr>
            <a:r>
              <a:rPr lang="en-US" sz="2400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the </a:t>
            </a:r>
            <a:r>
              <a:rPr lang="en-US" sz="2400" dirty="0" smtClean="0">
                <a:solidFill>
                  <a:srgbClr val="FF0000"/>
                </a:solidFill>
                <a:latin typeface="Sylfaen" pitchFamily="18" charset="0"/>
                <a:cs typeface="Times New Roman" pitchFamily="18" charset="0"/>
              </a:rPr>
              <a:t>birth</a:t>
            </a:r>
            <a:r>
              <a:rPr lang="en-US" sz="2400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 and unprecedented growth of the </a:t>
            </a:r>
            <a:r>
              <a:rPr lang="en-US" sz="2400" dirty="0" smtClean="0">
                <a:solidFill>
                  <a:srgbClr val="FF0000"/>
                </a:solidFill>
                <a:latin typeface="Sylfaen" pitchFamily="18" charset="0"/>
                <a:cs typeface="Times New Roman" pitchFamily="18" charset="0"/>
              </a:rPr>
              <a:t>computer industry </a:t>
            </a:r>
            <a:r>
              <a:rPr lang="en-US" sz="2400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and </a:t>
            </a:r>
          </a:p>
          <a:p>
            <a:pPr lvl="1" algn="l">
              <a:buFont typeface="Wingdings" pitchFamily="2" charset="2"/>
              <a:buChar char="Ø"/>
            </a:pPr>
            <a:r>
              <a:rPr lang="en-US" sz="2400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the launching of </a:t>
            </a:r>
            <a:r>
              <a:rPr lang="en-US" sz="2400" dirty="0" smtClean="0">
                <a:solidFill>
                  <a:srgbClr val="FF0000"/>
                </a:solidFill>
                <a:latin typeface="Sylfaen" pitchFamily="18" charset="0"/>
                <a:cs typeface="Times New Roman" pitchFamily="18" charset="0"/>
              </a:rPr>
              <a:t>communication satellites</a:t>
            </a:r>
            <a:endParaRPr lang="en-US" sz="2400" dirty="0">
              <a:solidFill>
                <a:srgbClr val="FF0000"/>
              </a:solidFill>
              <a:latin typeface="Sylfae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2E267-9AE9-45D0-9960-B909970298A9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CustomShape 1"/>
          <p:cNvSpPr/>
          <p:nvPr/>
        </p:nvSpPr>
        <p:spPr>
          <a:xfrm>
            <a:off x="304800" y="304800"/>
            <a:ext cx="8297400" cy="838200"/>
          </a:xfrm>
          <a:prstGeom prst="rect">
            <a:avLst/>
          </a:prstGeom>
        </p:spPr>
        <p:txBody>
          <a:bodyPr lIns="82080" tIns="41040" rIns="82080" bIns="41040" anchor="b"/>
          <a:lstStyle/>
          <a:p>
            <a:pPr>
              <a:lnSpc>
                <a:spcPct val="90000"/>
              </a:lnSpc>
            </a:pPr>
            <a:endParaRPr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9" name="CustomShape 2"/>
          <p:cNvSpPr/>
          <p:nvPr/>
        </p:nvSpPr>
        <p:spPr>
          <a:xfrm>
            <a:off x="457200" y="1295280"/>
            <a:ext cx="8230680" cy="5181120"/>
          </a:xfrm>
          <a:prstGeom prst="rect">
            <a:avLst/>
          </a:prstGeom>
        </p:spPr>
        <p:txBody>
          <a:bodyPr lIns="90000" tIns="46800" rIns="90000" bIns="46800"/>
          <a:lstStyle/>
          <a:p>
            <a:pPr>
              <a:buSzPct val="45000"/>
              <a:buFont typeface="Wingdings"/>
              <a:buChar char="§"/>
            </a:pPr>
            <a:endParaRPr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04800"/>
            <a:ext cx="8686800" cy="1143000"/>
          </a:xfrm>
        </p:spPr>
        <p:txBody>
          <a:bodyPr>
            <a:normAutofit fontScale="90000"/>
          </a:bodyPr>
          <a:lstStyle/>
          <a:p>
            <a:r>
              <a:rPr lang="en-US" sz="4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1.6 Computer Network </a:t>
            </a:r>
            <a:r>
              <a:rPr lang="en-US" sz="44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Vs</a:t>
            </a:r>
            <a:r>
              <a:rPr lang="en-US" sz="4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Human Network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85540"/>
            <a:ext cx="7498080" cy="4800600"/>
          </a:xfrm>
        </p:spPr>
        <p:txBody>
          <a:bodyPr>
            <a:noAutofit/>
          </a:bodyPr>
          <a:lstStyle/>
          <a:p>
            <a:pPr marL="402336" lvl="1" indent="0">
              <a:buSzPct val="45000"/>
              <a:buNone/>
            </a:pPr>
            <a:r>
              <a:rPr lang="en-US" sz="2400" b="1" dirty="0">
                <a:solidFill>
                  <a:srgbClr val="708CA1"/>
                </a:solidFill>
                <a:latin typeface="Times New Roman" pitchFamily="18" charset="0"/>
                <a:cs typeface="Times New Roman" pitchFamily="18" charset="0"/>
              </a:rPr>
              <a:t>Human Networks </a:t>
            </a:r>
            <a:endParaRPr lang="en-US" sz="2400" b="1" dirty="0" smtClean="0">
              <a:solidFill>
                <a:srgbClr val="708CA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02336" lvl="1" indent="0">
              <a:buSzPct val="45000"/>
              <a:buNone/>
            </a:pPr>
            <a:r>
              <a:rPr lang="en-US" sz="2200" dirty="0" smtClean="0">
                <a:solidFill>
                  <a:srgbClr val="000000"/>
                </a:solidFill>
                <a:latin typeface="Sylfaen" pitchFamily="18" charset="0"/>
                <a:cs typeface="Times New Roman" pitchFamily="18" charset="0"/>
              </a:rPr>
              <a:t>Generally </a:t>
            </a:r>
            <a:r>
              <a:rPr lang="en-US" sz="2200" dirty="0">
                <a:solidFill>
                  <a:srgbClr val="000000"/>
                </a:solidFill>
                <a:latin typeface="Sylfaen" pitchFamily="18" charset="0"/>
                <a:cs typeface="Times New Roman" pitchFamily="18" charset="0"/>
              </a:rPr>
              <a:t>regarded as a social structure composed of individuals, business partners, friends or other organizations connected through technology, using devices such as PCs, cell phones, PDAs and digital TV</a:t>
            </a:r>
            <a:endParaRPr lang="en-US" sz="2200" dirty="0">
              <a:latin typeface="Sylfaen" pitchFamily="18" charset="0"/>
              <a:cs typeface="Times New Roman" pitchFamily="18" charset="0"/>
            </a:endParaRPr>
          </a:p>
          <a:p>
            <a:pPr lvl="1">
              <a:buSzPct val="45000"/>
              <a:buFont typeface="Wingdings" pitchFamily="2" charset="2"/>
              <a:buChar char="q"/>
            </a:pPr>
            <a:r>
              <a:rPr lang="en-US" sz="2200" dirty="0">
                <a:solidFill>
                  <a:srgbClr val="000000"/>
                </a:solidFill>
                <a:latin typeface="Sylfaen" pitchFamily="18" charset="0"/>
                <a:cs typeface="Times New Roman" pitchFamily="18" charset="0"/>
              </a:rPr>
              <a:t>Evidence can be found in the rapid rise of social networking</a:t>
            </a:r>
            <a:endParaRPr lang="en-US" sz="2200" dirty="0">
              <a:latin typeface="Sylfaen" pitchFamily="18" charset="0"/>
              <a:cs typeface="Times New Roman" pitchFamily="18" charset="0"/>
            </a:endParaRPr>
          </a:p>
          <a:p>
            <a:pPr lvl="1">
              <a:buSzPct val="45000"/>
              <a:buFont typeface="Wingdings" pitchFamily="2" charset="2"/>
              <a:buChar char="q"/>
            </a:pPr>
            <a:r>
              <a:rPr lang="en-US" sz="2200" dirty="0">
                <a:solidFill>
                  <a:srgbClr val="000000"/>
                </a:solidFill>
                <a:latin typeface="Sylfaen" pitchFamily="18" charset="0"/>
                <a:cs typeface="Times New Roman" pitchFamily="18" charset="0"/>
              </a:rPr>
              <a:t>people are now more than ever inextricably linked through e-mail, photographs, wikis, blogs, podcasts, instant messaging and more </a:t>
            </a:r>
            <a:endParaRPr lang="en-US" sz="2200" dirty="0">
              <a:latin typeface="Sylfaen" pitchFamily="18" charset="0"/>
              <a:cs typeface="Times New Roman" pitchFamily="18" charset="0"/>
            </a:endParaRPr>
          </a:p>
          <a:p>
            <a:pPr lvl="1">
              <a:buSzPct val="45000"/>
              <a:buFont typeface="Wingdings" pitchFamily="2" charset="2"/>
              <a:buChar char="q"/>
            </a:pPr>
            <a:r>
              <a:rPr lang="en-US" sz="2200" dirty="0">
                <a:solidFill>
                  <a:srgbClr val="000000"/>
                </a:solidFill>
                <a:latin typeface="Sylfaen" pitchFamily="18" charset="0"/>
                <a:cs typeface="Times New Roman" pitchFamily="18" charset="0"/>
              </a:rPr>
              <a:t>Societal shifts that the human network has yielded are</a:t>
            </a:r>
            <a:r>
              <a:rPr lang="en-US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en-US" sz="2200" dirty="0">
              <a:latin typeface="Times New Roman" pitchFamily="18" charset="0"/>
              <a:cs typeface="Times New Roman" pitchFamily="18" charset="0"/>
            </a:endParaRPr>
          </a:p>
          <a:p>
            <a:pPr lvl="1">
              <a:buSzPct val="45000"/>
              <a:buFont typeface="Wingdings" pitchFamily="2" charset="2"/>
              <a:buChar char="ü"/>
            </a:pPr>
            <a:r>
              <a:rPr lang="en-US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added transparency to organizations,</a:t>
            </a:r>
          </a:p>
          <a:p>
            <a:pPr lvl="1">
              <a:buSzPct val="45000"/>
              <a:buFont typeface="Wingdings" pitchFamily="2" charset="2"/>
              <a:buChar char="ü"/>
            </a:pPr>
            <a:r>
              <a:rPr lang="en-US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the decentralization of power from traditional institutions </a:t>
            </a:r>
          </a:p>
          <a:p>
            <a:pPr lvl="1">
              <a:buSzPct val="45000"/>
              <a:buFont typeface="Wingdings" pitchFamily="2" charset="2"/>
              <a:buChar char="ü"/>
            </a:pPr>
            <a:r>
              <a:rPr lang="en-US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The democratization of established social structures</a:t>
            </a:r>
          </a:p>
          <a:p>
            <a:endParaRPr lang="en-US" sz="22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2000" fill="freeze"/>
                                        <p:tgtEl>
                                          <p:spTgt spid="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2000" fill="freeze"/>
                                        <p:tgtEl>
                                          <p:spTgt spid="10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7" dur="2000" fill="freeze"/>
                                        <p:tgtEl>
                                          <p:spTgt spid="10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2" dur="2000" fill="freeze"/>
                                        <p:tgtEl>
                                          <p:spTgt spid="10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7" dur="2000" fill="freeze"/>
                                        <p:tgtEl>
                                          <p:spTgt spid="10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32" dur="2000" fill="freeze"/>
                                        <p:tgtEl>
                                          <p:spTgt spid="10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37" dur="2000" fill="freeze"/>
                                        <p:tgtEl>
                                          <p:spTgt spid="10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42" dur="2000" fill="freeze"/>
                                        <p:tgtEl>
                                          <p:spTgt spid="10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CustomShape 1"/>
          <p:cNvSpPr/>
          <p:nvPr/>
        </p:nvSpPr>
        <p:spPr>
          <a:xfrm>
            <a:off x="457200" y="1066800"/>
            <a:ext cx="8230680" cy="548628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1" name="CustomShape 2"/>
          <p:cNvSpPr/>
          <p:nvPr/>
        </p:nvSpPr>
        <p:spPr>
          <a:xfrm>
            <a:off x="457200" y="533520"/>
            <a:ext cx="8145000" cy="685440"/>
          </a:xfrm>
          <a:prstGeom prst="rect">
            <a:avLst/>
          </a:prstGeom>
        </p:spPr>
        <p:txBody>
          <a:bodyPr lIns="82080" tIns="41040" rIns="82080" bIns="41040" anchor="b"/>
          <a:lstStyle/>
          <a:p>
            <a:pPr>
              <a:lnSpc>
                <a:spcPct val="90000"/>
              </a:lnSpc>
            </a:pPr>
            <a:endParaRPr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04740"/>
            <a:ext cx="7498080" cy="1143000"/>
          </a:xfrm>
        </p:spPr>
        <p:txBody>
          <a:bodyPr>
            <a:normAutofit/>
          </a:bodyPr>
          <a:lstStyle/>
          <a:p>
            <a:r>
              <a:rPr lang="en-US" sz="4400" b="1" dirty="0">
                <a:solidFill>
                  <a:srgbClr val="708CA1"/>
                </a:solidFill>
                <a:latin typeface="Times New Roman" pitchFamily="18" charset="0"/>
                <a:cs typeface="Times New Roman" pitchFamily="18" charset="0"/>
              </a:rPr>
              <a:t>Computer </a:t>
            </a:r>
            <a:r>
              <a:rPr lang="en-US" sz="4400" b="1" dirty="0" smtClean="0">
                <a:solidFill>
                  <a:srgbClr val="708CA1"/>
                </a:solidFill>
                <a:latin typeface="Times New Roman" pitchFamily="18" charset="0"/>
                <a:cs typeface="Times New Roman" pitchFamily="18" charset="0"/>
              </a:rPr>
              <a:t>Networks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7982" y="1409640"/>
            <a:ext cx="7790688" cy="4800600"/>
          </a:xfrm>
        </p:spPr>
        <p:txBody>
          <a:bodyPr>
            <a:normAutofit/>
          </a:bodyPr>
          <a:lstStyle/>
          <a:p>
            <a:pPr algn="just">
              <a:buFont typeface="Wingdings" pitchFamily="2" charset="2"/>
              <a:buChar char="q"/>
            </a:pPr>
            <a:r>
              <a:rPr lang="en-US" sz="2200" dirty="0" smtClean="0">
                <a:solidFill>
                  <a:srgbClr val="000000"/>
                </a:solidFill>
                <a:latin typeface="Sylfaen" pitchFamily="18" charset="0"/>
                <a:cs typeface="Times New Roman" pitchFamily="18" charset="0"/>
              </a:rPr>
              <a:t>A </a:t>
            </a:r>
            <a:r>
              <a:rPr lang="en-US" sz="2200" dirty="0">
                <a:solidFill>
                  <a:srgbClr val="000000"/>
                </a:solidFill>
                <a:latin typeface="Sylfaen" pitchFamily="18" charset="0"/>
                <a:cs typeface="Times New Roman" pitchFamily="18" charset="0"/>
              </a:rPr>
              <a:t>system in which a number of independent computers are linked together to share data and peripherals, such as hard disks and printers</a:t>
            </a:r>
            <a:endParaRPr lang="en-US" sz="2200" dirty="0">
              <a:latin typeface="Sylfae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q"/>
            </a:pPr>
            <a:r>
              <a:rPr lang="en-US" sz="2200" dirty="0">
                <a:solidFill>
                  <a:srgbClr val="000000"/>
                </a:solidFill>
                <a:latin typeface="Sylfaen" pitchFamily="18" charset="0"/>
                <a:cs typeface="Times New Roman" pitchFamily="18" charset="0"/>
              </a:rPr>
              <a:t>The term network can also be defined as a set of different types , terminals, telephones and other communication </a:t>
            </a:r>
            <a:r>
              <a:rPr lang="en-US" sz="2200" dirty="0" err="1">
                <a:solidFill>
                  <a:srgbClr val="000000"/>
                </a:solidFill>
                <a:latin typeface="Sylfaen" pitchFamily="18" charset="0"/>
                <a:cs typeface="Times New Roman" pitchFamily="18" charset="0"/>
              </a:rPr>
              <a:t>equipments</a:t>
            </a:r>
            <a:r>
              <a:rPr lang="en-US" sz="2200" dirty="0">
                <a:solidFill>
                  <a:srgbClr val="000000"/>
                </a:solidFill>
                <a:latin typeface="Sylfaen" pitchFamily="18" charset="0"/>
                <a:cs typeface="Times New Roman" pitchFamily="18" charset="0"/>
              </a:rPr>
              <a:t> , connected by data communication links, which allow the network components to work together</a:t>
            </a:r>
            <a:endParaRPr lang="en-US" sz="2200" dirty="0">
              <a:latin typeface="Sylfae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q"/>
            </a:pPr>
            <a:r>
              <a:rPr lang="en-US" sz="2200" dirty="0">
                <a:solidFill>
                  <a:srgbClr val="000000"/>
                </a:solidFill>
                <a:latin typeface="Sylfaen" pitchFamily="18" charset="0"/>
                <a:cs typeface="Times New Roman" pitchFamily="18" charset="0"/>
              </a:rPr>
              <a:t> The network components may be located within a small area or spread over many remote location hold the network  hold together</a:t>
            </a:r>
            <a:endParaRPr lang="en-US" sz="2200" dirty="0">
              <a:latin typeface="Sylfae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q"/>
            </a:pPr>
            <a:endParaRPr lang="en-US" sz="2200" dirty="0">
              <a:latin typeface="Sylfae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CustomShape 1"/>
          <p:cNvSpPr/>
          <p:nvPr/>
        </p:nvSpPr>
        <p:spPr>
          <a:xfrm>
            <a:off x="609480" y="1447920"/>
            <a:ext cx="8078400" cy="3735000"/>
          </a:xfrm>
          <a:prstGeom prst="rect">
            <a:avLst/>
          </a:prstGeom>
        </p:spPr>
        <p:txBody>
          <a:bodyPr lIns="90000" tIns="46800" rIns="90000" bIns="46800"/>
          <a:lstStyle/>
          <a:p>
            <a:pPr>
              <a:lnSpc>
                <a:spcPct val="100000"/>
              </a:lnSpc>
              <a:buFont typeface="Wingdings"/>
              <a:buChar char="§"/>
            </a:pPr>
            <a:endParaRPr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3" name="CustomShape 2"/>
          <p:cNvSpPr/>
          <p:nvPr/>
        </p:nvSpPr>
        <p:spPr>
          <a:xfrm>
            <a:off x="457200" y="533520"/>
            <a:ext cx="8145000" cy="685440"/>
          </a:xfrm>
          <a:prstGeom prst="rect">
            <a:avLst/>
          </a:prstGeom>
        </p:spPr>
        <p:txBody>
          <a:bodyPr lIns="82080" tIns="41040" rIns="82080" bIns="41040" anchor="b"/>
          <a:lstStyle/>
          <a:p>
            <a:pPr>
              <a:lnSpc>
                <a:spcPct val="90000"/>
              </a:lnSpc>
            </a:pPr>
            <a:endParaRPr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04920"/>
            <a:ext cx="7498080" cy="1143000"/>
          </a:xfrm>
        </p:spPr>
        <p:txBody>
          <a:bodyPr>
            <a:normAutofit fontScale="90000"/>
          </a:bodyPr>
          <a:lstStyle/>
          <a:p>
            <a:r>
              <a:rPr lang="en-US" sz="4400" b="1" dirty="0">
                <a:solidFill>
                  <a:srgbClr val="708CA1"/>
                </a:solidFill>
                <a:latin typeface="Times New Roman" pitchFamily="18" charset="0"/>
                <a:cs typeface="Times New Roman" pitchFamily="18" charset="0"/>
              </a:rPr>
              <a:t>Why Computer Networks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>
                <a:latin typeface="Times New Roman" pitchFamily="18" charset="0"/>
                <a:cs typeface="Times New Roman" pitchFamily="18" charset="0"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4116" y="1371600"/>
            <a:ext cx="7498080" cy="4800600"/>
          </a:xfrm>
        </p:spPr>
        <p:txBody>
          <a:bodyPr/>
          <a:lstStyle/>
          <a:p>
            <a:pPr>
              <a:buFont typeface="Wingdings"/>
              <a:buChar char="§"/>
            </a:pPr>
            <a:r>
              <a:rPr lang="en-US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Sharing information/data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/>
              <a:buChar char="§"/>
            </a:pPr>
            <a:r>
              <a:rPr lang="en-US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Sharing hardware and software 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/>
              <a:buChar char="§"/>
            </a:pPr>
            <a:r>
              <a:rPr lang="en-US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Centralizing administration and support 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marL="82296" indent="0">
              <a:buNone/>
            </a:pP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2000" fill="freeze"/>
                                        <p:tgtEl>
                                          <p:spTgt spid="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2000" fill="freeze"/>
                                        <p:tgtEl>
                                          <p:spTgt spid="11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7" dur="2000" fill="freeze"/>
                                        <p:tgtEl>
                                          <p:spTgt spid="11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CustomShape 1"/>
          <p:cNvSpPr/>
          <p:nvPr/>
        </p:nvSpPr>
        <p:spPr>
          <a:xfrm>
            <a:off x="457200" y="990600"/>
            <a:ext cx="8229240" cy="556260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7498080" cy="1143000"/>
          </a:xfrm>
        </p:spPr>
        <p:txBody>
          <a:bodyPr>
            <a:normAutofit/>
          </a:bodyPr>
          <a:lstStyle/>
          <a:p>
            <a:r>
              <a:rPr lang="en-US" sz="4400" b="1" dirty="0">
                <a:solidFill>
                  <a:srgbClr val="708CA1"/>
                </a:solidFill>
                <a:latin typeface="Times New Roman" pitchFamily="18" charset="0"/>
                <a:cs typeface="Times New Roman" pitchFamily="18" charset="0"/>
              </a:rPr>
              <a:t>Why Computer </a:t>
            </a:r>
            <a:r>
              <a:rPr lang="en-US" sz="4400" b="1" dirty="0" smtClean="0">
                <a:solidFill>
                  <a:srgbClr val="708CA1"/>
                </a:solidFill>
                <a:latin typeface="Times New Roman" pitchFamily="18" charset="0"/>
                <a:cs typeface="Times New Roman" pitchFamily="18" charset="0"/>
              </a:rPr>
              <a:t>Networks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7848600" cy="5486400"/>
          </a:xfrm>
        </p:spPr>
        <p:txBody>
          <a:bodyPr>
            <a:noAutofit/>
          </a:bodyPr>
          <a:lstStyle/>
          <a:p>
            <a:pPr marL="82296" indent="0" algn="just">
              <a:buNone/>
            </a:pPr>
            <a:r>
              <a:rPr lang="en-US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More specifically, computers that are part of a network can share:</a:t>
            </a:r>
          </a:p>
          <a:p>
            <a:pPr lvl="1" algn="just">
              <a:buSzPct val="45000"/>
              <a:buFont typeface="Wingdings" pitchFamily="2" charset="2"/>
              <a:buChar char="ü"/>
            </a:pPr>
            <a:r>
              <a:rPr lang="en-US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Documents (memo, spreadsheets, invoices, and so on)</a:t>
            </a:r>
          </a:p>
          <a:p>
            <a:pPr lvl="1" algn="just">
              <a:buSzPct val="45000"/>
              <a:buFont typeface="Wingdings" pitchFamily="2" charset="2"/>
              <a:buChar char="ü"/>
            </a:pPr>
            <a:r>
              <a:rPr lang="en-US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E-mail messages </a:t>
            </a:r>
          </a:p>
          <a:p>
            <a:pPr lvl="1" algn="just">
              <a:buSzPct val="45000"/>
              <a:buFont typeface="Wingdings" pitchFamily="2" charset="2"/>
              <a:buChar char="ü"/>
            </a:pPr>
            <a:r>
              <a:rPr lang="en-US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Word-processing software </a:t>
            </a:r>
          </a:p>
          <a:p>
            <a:pPr lvl="1" algn="just">
              <a:buSzPct val="45000"/>
              <a:buFont typeface="Wingdings" pitchFamily="2" charset="2"/>
              <a:buChar char="ü"/>
            </a:pPr>
            <a:r>
              <a:rPr lang="en-US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Project-tracking software</a:t>
            </a:r>
          </a:p>
          <a:p>
            <a:pPr lvl="1" algn="just">
              <a:buSzPct val="45000"/>
              <a:buFont typeface="Wingdings" pitchFamily="2" charset="2"/>
              <a:buChar char="ü"/>
            </a:pPr>
            <a:r>
              <a:rPr lang="en-US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Illustrations, photographs, videos, and audio files</a:t>
            </a:r>
          </a:p>
          <a:p>
            <a:pPr lvl="1" algn="just">
              <a:buSzPct val="45000"/>
              <a:buFont typeface="Wingdings" pitchFamily="2" charset="2"/>
              <a:buChar char="ü"/>
            </a:pPr>
            <a:r>
              <a:rPr lang="en-US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Live audio and video broadcasts </a:t>
            </a:r>
          </a:p>
          <a:p>
            <a:pPr lvl="1" algn="just">
              <a:buSzPct val="45000"/>
              <a:buFont typeface="Wingdings" pitchFamily="2" charset="2"/>
              <a:buChar char="ü"/>
            </a:pPr>
            <a:r>
              <a:rPr lang="en-US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Printers.</a:t>
            </a:r>
          </a:p>
          <a:p>
            <a:pPr lvl="1" algn="just">
              <a:buSzPct val="45000"/>
              <a:buFont typeface="Wingdings" pitchFamily="2" charset="2"/>
              <a:buChar char="ü"/>
            </a:pPr>
            <a:r>
              <a:rPr lang="en-US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Fax machines</a:t>
            </a:r>
          </a:p>
          <a:p>
            <a:pPr lvl="1" algn="just">
              <a:buSzPct val="45000"/>
              <a:buFont typeface="Wingdings" pitchFamily="2" charset="2"/>
              <a:buChar char="ü"/>
            </a:pPr>
            <a:r>
              <a:rPr lang="en-US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Modems</a:t>
            </a:r>
          </a:p>
          <a:p>
            <a:pPr lvl="1" algn="just">
              <a:buSzPct val="45000"/>
              <a:buFont typeface="Wingdings" pitchFamily="2" charset="2"/>
              <a:buChar char="ü"/>
            </a:pPr>
            <a:r>
              <a:rPr lang="en-US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CD-ROM drives and other removable drives, such as Zip drives </a:t>
            </a:r>
          </a:p>
          <a:p>
            <a:pPr lvl="1" algn="just">
              <a:buSzPct val="45000"/>
              <a:buFont typeface="Wingdings" pitchFamily="2" charset="2"/>
              <a:buChar char="ü"/>
            </a:pPr>
            <a:r>
              <a:rPr lang="en-US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Hard drives</a:t>
            </a:r>
          </a:p>
          <a:p>
            <a:pPr lvl="1" algn="just">
              <a:buSzPct val="45000"/>
              <a:buFont typeface="Wingdings" pitchFamily="2" charset="2"/>
              <a:buChar char="ü"/>
            </a:pPr>
            <a:r>
              <a:rPr lang="en-US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So many more…</a:t>
            </a:r>
          </a:p>
          <a:p>
            <a:pPr algn="just">
              <a:buFont typeface="Wingdings" pitchFamily="2" charset="2"/>
              <a:buChar char="ü"/>
            </a:pPr>
            <a:endParaRPr lang="en-US" sz="2000" dirty="0">
              <a:solidFill>
                <a:srgbClr val="002060"/>
              </a:solidFill>
            </a:endParaRPr>
          </a:p>
          <a:p>
            <a:pPr algn="just">
              <a:buFont typeface="Wingdings" pitchFamily="2" charset="2"/>
              <a:buChar char="ü"/>
            </a:pPr>
            <a:endParaRPr lang="en-US" sz="20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2000" fill="freeze"/>
                                        <p:tgtEl>
                                          <p:spTgt spid="11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2000" fill="freeze"/>
                                        <p:tgtEl>
                                          <p:spTgt spid="11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7" dur="2000" fill="freeze"/>
                                        <p:tgtEl>
                                          <p:spTgt spid="11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2" dur="2000" fill="freeze"/>
                                        <p:tgtEl>
                                          <p:spTgt spid="11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7" dur="2000" fill="freeze"/>
                                        <p:tgtEl>
                                          <p:spTgt spid="11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32" dur="2000" fill="freeze"/>
                                        <p:tgtEl>
                                          <p:spTgt spid="11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37" dur="2000" fill="freeze"/>
                                        <p:tgtEl>
                                          <p:spTgt spid="11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42" dur="2000" fill="freeze"/>
                                        <p:tgtEl>
                                          <p:spTgt spid="11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47" dur="2000" fill="freeze"/>
                                        <p:tgtEl>
                                          <p:spTgt spid="11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52" dur="2000" fill="freeze"/>
                                        <p:tgtEl>
                                          <p:spTgt spid="11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57" dur="2000" fill="freeze"/>
                                        <p:tgtEl>
                                          <p:spTgt spid="11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62" dur="2000" fill="freeze"/>
                                        <p:tgtEl>
                                          <p:spTgt spid="11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67" dur="2000" fill="freeze"/>
                                        <p:tgtEl>
                                          <p:spTgt spid="11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Cont</a:t>
            </a:r>
            <a:r>
              <a:rPr lang="en-US" dirty="0" smtClean="0"/>
              <a:t>…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>
          <a:xfrm>
            <a:off x="609600" y="1371600"/>
            <a:ext cx="7790688" cy="4953000"/>
          </a:xfrm>
        </p:spPr>
        <p:txBody>
          <a:bodyPr>
            <a:normAutofit fontScale="85000" lnSpcReduction="10000"/>
          </a:bodyPr>
          <a:lstStyle/>
          <a:p>
            <a:pPr algn="l">
              <a:buFont typeface="Wingdings" pitchFamily="2" charset="2"/>
              <a:buChar char="q"/>
            </a:pPr>
            <a:r>
              <a:rPr lang="en-US" sz="2400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As the ability to </a:t>
            </a:r>
            <a:r>
              <a:rPr lang="en-US" sz="2400" dirty="0" smtClean="0">
                <a:solidFill>
                  <a:srgbClr val="FF0000"/>
                </a:solidFill>
                <a:latin typeface="Sylfaen" pitchFamily="18" charset="0"/>
                <a:cs typeface="Times New Roman" pitchFamily="18" charset="0"/>
              </a:rPr>
              <a:t>gather ,process</a:t>
            </a:r>
            <a:r>
              <a:rPr lang="en-US" sz="2400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 and </a:t>
            </a:r>
            <a:r>
              <a:rPr lang="en-US" sz="2400" dirty="0" smtClean="0">
                <a:solidFill>
                  <a:srgbClr val="FF0000"/>
                </a:solidFill>
                <a:latin typeface="Sylfaen" pitchFamily="18" charset="0"/>
                <a:cs typeface="Times New Roman" pitchFamily="18" charset="0"/>
              </a:rPr>
              <a:t>distribute </a:t>
            </a:r>
            <a:r>
              <a:rPr lang="en-US" sz="2400" dirty="0" smtClean="0">
                <a:solidFill>
                  <a:srgbClr val="0000FF"/>
                </a:solidFill>
                <a:latin typeface="Sylfaen" pitchFamily="18" charset="0"/>
                <a:cs typeface="Times New Roman" pitchFamily="18" charset="0"/>
              </a:rPr>
              <a:t>information</a:t>
            </a:r>
            <a:r>
              <a:rPr lang="en-US" sz="2400" dirty="0" smtClean="0">
                <a:solidFill>
                  <a:srgbClr val="FF0000"/>
                </a:solidFill>
                <a:latin typeface="Sylfae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grows, the demand for </a:t>
            </a:r>
            <a:r>
              <a:rPr lang="en-US" sz="2400" dirty="0" smtClean="0">
                <a:solidFill>
                  <a:srgbClr val="0000FF"/>
                </a:solidFill>
                <a:latin typeface="Sylfaen" pitchFamily="18" charset="0"/>
                <a:cs typeface="Times New Roman" pitchFamily="18" charset="0"/>
              </a:rPr>
              <a:t>even more sophisticated information </a:t>
            </a:r>
            <a:r>
              <a:rPr lang="en-US" sz="2400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processing grows even faster. </a:t>
            </a:r>
          </a:p>
          <a:p>
            <a:pPr algn="l">
              <a:buFont typeface="Wingdings" pitchFamily="2" charset="2"/>
              <a:buChar char="q"/>
            </a:pPr>
            <a:r>
              <a:rPr lang="en-US" sz="2400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This demand creates a </a:t>
            </a:r>
            <a:r>
              <a:rPr lang="en-US" sz="2400" dirty="0" smtClean="0">
                <a:solidFill>
                  <a:srgbClr val="0000FF"/>
                </a:solidFill>
                <a:latin typeface="Sylfaen" pitchFamily="18" charset="0"/>
                <a:cs typeface="Times New Roman" pitchFamily="18" charset="0"/>
              </a:rPr>
              <a:t>rapid technology progress  </a:t>
            </a:r>
            <a:r>
              <a:rPr lang="en-US" sz="2400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which allows companies to have branches in different part of the world and see and control their current status at the push of the button.</a:t>
            </a:r>
          </a:p>
          <a:p>
            <a:pPr algn="l">
              <a:buFont typeface="Wingdings" pitchFamily="2" charset="2"/>
              <a:buChar char="q"/>
            </a:pPr>
            <a:r>
              <a:rPr lang="en-US" sz="2400" dirty="0" smtClean="0">
                <a:solidFill>
                  <a:srgbClr val="0000FF"/>
                </a:solidFill>
                <a:latin typeface="Sylfaen" pitchFamily="18" charset="0"/>
                <a:cs typeface="Times New Roman" pitchFamily="18" charset="0"/>
              </a:rPr>
              <a:t>Computer network </a:t>
            </a:r>
            <a:r>
              <a:rPr lang="en-US" sz="2400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is a </a:t>
            </a:r>
            <a:r>
              <a:rPr lang="en-US" sz="2400" dirty="0" smtClean="0">
                <a:solidFill>
                  <a:srgbClr val="FF0000"/>
                </a:solidFill>
                <a:latin typeface="Sylfaen" pitchFamily="18" charset="0"/>
                <a:cs typeface="Times New Roman" pitchFamily="18" charset="0"/>
              </a:rPr>
              <a:t>collection of autonomous computers interconnected by a single technology</a:t>
            </a:r>
            <a:r>
              <a:rPr lang="en-US" sz="2400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. </a:t>
            </a:r>
          </a:p>
          <a:p>
            <a:pPr algn="l">
              <a:buFont typeface="Wingdings" pitchFamily="2" charset="2"/>
              <a:buChar char="q"/>
            </a:pPr>
            <a:r>
              <a:rPr lang="en-US" sz="2400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Computer networks emerge relatively in the </a:t>
            </a:r>
            <a:r>
              <a:rPr lang="en-US" sz="2400" dirty="0" smtClean="0">
                <a:solidFill>
                  <a:srgbClr val="FF0000"/>
                </a:solidFill>
                <a:latin typeface="Sylfaen" pitchFamily="18" charset="0"/>
                <a:cs typeface="Times New Roman" pitchFamily="18" charset="0"/>
              </a:rPr>
              <a:t>late 1960s</a:t>
            </a:r>
            <a:r>
              <a:rPr lang="en-US" sz="2400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.</a:t>
            </a:r>
          </a:p>
          <a:p>
            <a:pPr algn="l">
              <a:buFont typeface="Wingdings" pitchFamily="2" charset="2"/>
              <a:buChar char="q"/>
            </a:pPr>
            <a:r>
              <a:rPr lang="en-US" sz="2400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They have inherited many </a:t>
            </a:r>
            <a:r>
              <a:rPr lang="en-US" sz="2400" dirty="0" smtClean="0">
                <a:solidFill>
                  <a:srgbClr val="FF0000"/>
                </a:solidFill>
                <a:latin typeface="Sylfaen" pitchFamily="18" charset="0"/>
                <a:cs typeface="Times New Roman" pitchFamily="18" charset="0"/>
              </a:rPr>
              <a:t>useful properties from their predecessors namely older and more widely used telephone networks</a:t>
            </a:r>
            <a:r>
              <a:rPr lang="en-US" sz="2400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.</a:t>
            </a:r>
          </a:p>
          <a:p>
            <a:pPr algn="l">
              <a:buFont typeface="Wingdings" pitchFamily="2" charset="2"/>
              <a:buChar char="q"/>
            </a:pPr>
            <a:r>
              <a:rPr lang="en-US" sz="2400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However, computer networks have brought something new in to the world of communication, namely the </a:t>
            </a:r>
            <a:r>
              <a:rPr lang="en-US" sz="2400" dirty="0" smtClean="0">
                <a:solidFill>
                  <a:srgbClr val="FF0000"/>
                </a:solidFill>
                <a:latin typeface="Sylfaen" pitchFamily="18" charset="0"/>
                <a:cs typeface="Times New Roman" pitchFamily="18" charset="0"/>
              </a:rPr>
              <a:t>practical inexhaustible store of information</a:t>
            </a:r>
            <a:r>
              <a:rPr lang="en-US" sz="2400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 accumulated by human existence during the several thousand years of its existence.</a:t>
            </a:r>
          </a:p>
          <a:p>
            <a:pPr algn="l">
              <a:buFont typeface="Wingdings" pitchFamily="2" charset="2"/>
              <a:buChar char="q"/>
            </a:pPr>
            <a:endParaRPr lang="en-US" sz="2400" dirty="0" smtClean="0">
              <a:solidFill>
                <a:schemeClr val="tx1"/>
              </a:solidFill>
              <a:latin typeface="Sylfaen" pitchFamily="18" charset="0"/>
              <a:cs typeface="Times New Roman" pitchFamily="18" charset="0"/>
            </a:endParaRPr>
          </a:p>
          <a:p>
            <a:pPr algn="l">
              <a:buFont typeface="Wingdings" pitchFamily="2" charset="2"/>
              <a:buChar char="q"/>
            </a:pPr>
            <a:endParaRPr lang="en-US" dirty="0" smtClean="0">
              <a:solidFill>
                <a:schemeClr val="tx1"/>
              </a:solidFill>
              <a:latin typeface="Sylfaen" pitchFamily="18" charset="0"/>
            </a:endParaRPr>
          </a:p>
          <a:p>
            <a:pPr algn="l">
              <a:buFont typeface="Wingdings" pitchFamily="2" charset="2"/>
              <a:buChar char="q"/>
            </a:pPr>
            <a:endParaRPr lang="en-US" dirty="0">
              <a:solidFill>
                <a:schemeClr val="tx1"/>
              </a:solidFill>
              <a:latin typeface="Sylfae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2E267-9AE9-45D0-9960-B909970298A9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04800"/>
            <a:ext cx="7498080" cy="1143000"/>
          </a:xfrm>
        </p:spPr>
        <p:txBody>
          <a:bodyPr>
            <a:normAutofit/>
          </a:bodyPr>
          <a:lstStyle/>
          <a:p>
            <a:pPr algn="l"/>
            <a:r>
              <a:rPr lang="en-US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1.2 The Impact of Network on Daily Life</a:t>
            </a:r>
            <a:endParaRPr lang="en-US" sz="3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>
          <a:xfrm>
            <a:off x="609600" y="1447800"/>
            <a:ext cx="7790688" cy="4800600"/>
          </a:xfrm>
        </p:spPr>
        <p:txBody>
          <a:bodyPr>
            <a:normAutofit fontScale="92500" lnSpcReduction="10000"/>
          </a:bodyPr>
          <a:lstStyle/>
          <a:p>
            <a:pPr algn="just">
              <a:buFont typeface="Wingdings" pitchFamily="2" charset="2"/>
              <a:buChar char="q"/>
            </a:pP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Among all of the essentials for human existence, 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the need to interact 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with others ranks just below our need to sustain life. </a:t>
            </a:r>
          </a:p>
          <a:p>
            <a:pPr algn="just">
              <a:buFont typeface="Wingdings" pitchFamily="2" charset="2"/>
              <a:buChar char="q"/>
            </a:pP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Communication is almost 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as important to us as our reliance on air, water, food, and shelter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just">
              <a:buFont typeface="Wingdings" pitchFamily="2" charset="2"/>
              <a:buChar char="q"/>
            </a:pP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The methods that we use to 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share ideas and information are constantly changing and evolving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just">
              <a:buFont typeface="Wingdings" pitchFamily="2" charset="2"/>
              <a:buChar char="q"/>
            </a:pP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Whereas the human network was once limited to face-to-face conversations, 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media breakthroughs 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continue to extend the reach of our communications.</a:t>
            </a:r>
          </a:p>
          <a:p>
            <a:pPr algn="just">
              <a:buFont typeface="Wingdings" pitchFamily="2" charset="2"/>
              <a:buChar char="q"/>
            </a:pP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From the 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printing press to television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each new development has improved and enhanced our communication.</a:t>
            </a:r>
          </a:p>
          <a:p>
            <a:pPr algn="just">
              <a:buFont typeface="Wingdings" pitchFamily="2" charset="2"/>
              <a:buChar char="q"/>
            </a:pP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As with every advance in communication technology, the creation and interconnection of 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robust data networks 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is having a profound effect. </a:t>
            </a:r>
            <a:endParaRPr 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2E267-9AE9-45D0-9960-B909970298A9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04800"/>
            <a:ext cx="7498080" cy="1143000"/>
          </a:xfrm>
        </p:spPr>
        <p:txBody>
          <a:bodyPr/>
          <a:lstStyle/>
          <a:p>
            <a:r>
              <a:rPr lang="en-US" dirty="0" err="1" smtClean="0"/>
              <a:t>Cont</a:t>
            </a:r>
            <a:r>
              <a:rPr lang="en-US" dirty="0" smtClean="0"/>
              <a:t>…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>
          <a:xfrm>
            <a:off x="533400" y="1295400"/>
            <a:ext cx="7498080" cy="4953000"/>
          </a:xfrm>
        </p:spPr>
        <p:txBody>
          <a:bodyPr>
            <a:normAutofit fontScale="92500" lnSpcReduction="20000"/>
          </a:bodyPr>
          <a:lstStyle/>
          <a:p>
            <a:pPr algn="just"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Early data networks were limited to </a:t>
            </a:r>
            <a:r>
              <a:rPr lang="en-US" sz="2400" dirty="0" smtClean="0">
                <a:solidFill>
                  <a:srgbClr val="FF0000"/>
                </a:solidFill>
                <a:latin typeface="Sylfaen" pitchFamily="18" charset="0"/>
                <a:cs typeface="Times New Roman" pitchFamily="18" charset="0"/>
              </a:rPr>
              <a:t>exchanging character-based information between connected computer systems</a:t>
            </a:r>
            <a:r>
              <a:rPr lang="en-US" sz="2400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. </a:t>
            </a:r>
          </a:p>
          <a:p>
            <a:pPr algn="just"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Current networks have evolved to carry </a:t>
            </a:r>
            <a:r>
              <a:rPr lang="en-US" sz="2400" dirty="0" smtClean="0">
                <a:solidFill>
                  <a:srgbClr val="FF0000"/>
                </a:solidFill>
                <a:latin typeface="Sylfaen" pitchFamily="18" charset="0"/>
                <a:cs typeface="Times New Roman" pitchFamily="18" charset="0"/>
              </a:rPr>
              <a:t>voice</a:t>
            </a:r>
            <a:r>
              <a:rPr lang="en-US" sz="2400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, </a:t>
            </a:r>
            <a:r>
              <a:rPr lang="en-US" sz="2400" dirty="0" smtClean="0">
                <a:solidFill>
                  <a:srgbClr val="0000FF"/>
                </a:solidFill>
                <a:latin typeface="Sylfaen" pitchFamily="18" charset="0"/>
                <a:cs typeface="Times New Roman" pitchFamily="18" charset="0"/>
              </a:rPr>
              <a:t>video streams</a:t>
            </a:r>
            <a:r>
              <a:rPr lang="en-US" sz="2400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, </a:t>
            </a:r>
            <a:r>
              <a:rPr lang="en-US" sz="2400" dirty="0" smtClean="0">
                <a:solidFill>
                  <a:srgbClr val="FF0000"/>
                </a:solidFill>
                <a:latin typeface="Sylfaen" pitchFamily="18" charset="0"/>
                <a:cs typeface="Times New Roman" pitchFamily="18" charset="0"/>
              </a:rPr>
              <a:t>text</a:t>
            </a:r>
            <a:r>
              <a:rPr lang="en-US" sz="2400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, and </a:t>
            </a:r>
            <a:r>
              <a:rPr lang="en-US" sz="2400" dirty="0" smtClean="0">
                <a:solidFill>
                  <a:srgbClr val="FF0000"/>
                </a:solidFill>
                <a:latin typeface="Sylfaen" pitchFamily="18" charset="0"/>
                <a:cs typeface="Times New Roman" pitchFamily="18" charset="0"/>
              </a:rPr>
              <a:t>graphics</a:t>
            </a:r>
            <a:r>
              <a:rPr lang="en-US" sz="2400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 between many different types of devices. </a:t>
            </a:r>
          </a:p>
          <a:p>
            <a:pPr algn="just"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Previously separate and distinct communication forms have converged onto </a:t>
            </a:r>
            <a:r>
              <a:rPr lang="en-US" sz="2400" dirty="0" smtClean="0">
                <a:solidFill>
                  <a:srgbClr val="FF0000"/>
                </a:solidFill>
                <a:latin typeface="Sylfaen" pitchFamily="18" charset="0"/>
                <a:cs typeface="Times New Roman" pitchFamily="18" charset="0"/>
              </a:rPr>
              <a:t>a common platform. </a:t>
            </a:r>
          </a:p>
          <a:p>
            <a:pPr algn="just"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This platform provides access to a wide range of alternative and new communication methods that enable people to interact directly with each other almost instantaneously. </a:t>
            </a:r>
          </a:p>
          <a:p>
            <a:pPr algn="just"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The immediate nature of communications over the Internet encourages the </a:t>
            </a:r>
            <a:r>
              <a:rPr lang="en-US" sz="2400" dirty="0" smtClean="0">
                <a:solidFill>
                  <a:srgbClr val="FF0000"/>
                </a:solidFill>
                <a:latin typeface="Sylfaen" pitchFamily="18" charset="0"/>
                <a:cs typeface="Times New Roman" pitchFamily="18" charset="0"/>
              </a:rPr>
              <a:t>formation of global communities</a:t>
            </a:r>
            <a:r>
              <a:rPr lang="en-US" sz="2400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. </a:t>
            </a:r>
          </a:p>
          <a:p>
            <a:pPr algn="just"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These communities </a:t>
            </a:r>
            <a:r>
              <a:rPr lang="en-US" sz="2400" dirty="0" smtClean="0">
                <a:solidFill>
                  <a:srgbClr val="FF0000"/>
                </a:solidFill>
                <a:latin typeface="Sylfaen" pitchFamily="18" charset="0"/>
                <a:cs typeface="Times New Roman" pitchFamily="18" charset="0"/>
              </a:rPr>
              <a:t>foster social interaction </a:t>
            </a:r>
            <a:r>
              <a:rPr lang="en-US" sz="2400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that is independent of location or time zone.</a:t>
            </a:r>
          </a:p>
          <a:p>
            <a:pPr algn="just"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In general computer network is changing our day to day life whether knowingly or unknowingly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2E267-9AE9-45D0-9960-B909970298A9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04800"/>
            <a:ext cx="7498080" cy="1143000"/>
          </a:xfrm>
        </p:spPr>
        <p:txBody>
          <a:bodyPr/>
          <a:lstStyle/>
          <a:p>
            <a:r>
              <a:rPr lang="en-US" dirty="0" err="1" smtClean="0"/>
              <a:t>Cont</a:t>
            </a:r>
            <a:r>
              <a:rPr lang="en-US" dirty="0" smtClean="0"/>
              <a:t>…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>
          <a:xfrm>
            <a:off x="457200" y="1447800"/>
            <a:ext cx="7498080" cy="4800600"/>
          </a:xfrm>
        </p:spPr>
        <p:txBody>
          <a:bodyPr>
            <a:normAutofit fontScale="92500" lnSpcReduction="20000"/>
          </a:bodyPr>
          <a:lstStyle/>
          <a:p>
            <a:pPr algn="just">
              <a:buFont typeface="Wingdings" pitchFamily="2" charset="2"/>
              <a:buChar char="q"/>
            </a:pPr>
            <a:r>
              <a:rPr lang="en-US" sz="2400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It is incredible how quickly the </a:t>
            </a:r>
            <a:r>
              <a:rPr lang="en-US" sz="2400" dirty="0" smtClean="0">
                <a:solidFill>
                  <a:srgbClr val="FF0000"/>
                </a:solidFill>
                <a:latin typeface="Sylfaen" pitchFamily="18" charset="0"/>
                <a:cs typeface="Times New Roman" pitchFamily="18" charset="0"/>
              </a:rPr>
              <a:t>Internet became an integral part of our daily routines</a:t>
            </a:r>
            <a:r>
              <a:rPr lang="en-US" sz="2400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. </a:t>
            </a:r>
          </a:p>
          <a:p>
            <a:pPr algn="just">
              <a:buFont typeface="Wingdings" pitchFamily="2" charset="2"/>
              <a:buChar char="q"/>
            </a:pPr>
            <a:r>
              <a:rPr lang="en-US" sz="2400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The complex interconnection of electronic devices and media that comprise the network is transparent to </a:t>
            </a:r>
            <a:r>
              <a:rPr lang="en-US" sz="2400" dirty="0" smtClean="0">
                <a:solidFill>
                  <a:srgbClr val="FF0000"/>
                </a:solidFill>
                <a:latin typeface="Sylfaen" pitchFamily="18" charset="0"/>
                <a:cs typeface="Times New Roman" pitchFamily="18" charset="0"/>
              </a:rPr>
              <a:t>the millions of users </a:t>
            </a:r>
            <a:r>
              <a:rPr lang="en-US" sz="2400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who make it a valued and personal part of their lives.</a:t>
            </a:r>
          </a:p>
          <a:p>
            <a:pPr algn="just">
              <a:buFont typeface="Wingdings" pitchFamily="2" charset="2"/>
              <a:buChar char="q"/>
            </a:pPr>
            <a:r>
              <a:rPr lang="en-US" sz="2400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Data networks that were once the transport of information from </a:t>
            </a:r>
            <a:r>
              <a:rPr lang="en-US" sz="2400" dirty="0" smtClean="0">
                <a:solidFill>
                  <a:srgbClr val="FF0000"/>
                </a:solidFill>
                <a:latin typeface="Sylfaen" pitchFamily="18" charset="0"/>
                <a:cs typeface="Times New Roman" pitchFamily="18" charset="0"/>
              </a:rPr>
              <a:t>business to business</a:t>
            </a:r>
            <a:r>
              <a:rPr lang="en-US" sz="2400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 have been repurposed to improve the quality of </a:t>
            </a:r>
            <a:r>
              <a:rPr lang="en-US" sz="2400" dirty="0" smtClean="0">
                <a:solidFill>
                  <a:srgbClr val="FF0000"/>
                </a:solidFill>
                <a:latin typeface="Sylfaen" pitchFamily="18" charset="0"/>
                <a:cs typeface="Times New Roman" pitchFamily="18" charset="0"/>
              </a:rPr>
              <a:t>life for people everywhere</a:t>
            </a:r>
            <a:r>
              <a:rPr lang="en-US" sz="2400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.</a:t>
            </a:r>
          </a:p>
          <a:p>
            <a:pPr algn="just">
              <a:buFont typeface="Wingdings" pitchFamily="2" charset="2"/>
              <a:buChar char="q"/>
            </a:pPr>
            <a:r>
              <a:rPr lang="en-US" sz="2400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In the course of a day, resources available through the Internet can help you:</a:t>
            </a:r>
          </a:p>
          <a:p>
            <a:pPr lvl="1" algn="just">
              <a:buFont typeface="Wingdings" pitchFamily="2" charset="2"/>
              <a:buChar char="Ø"/>
            </a:pPr>
            <a:r>
              <a:rPr lang="en-US" sz="2200" dirty="0" smtClean="0">
                <a:solidFill>
                  <a:srgbClr val="FF0000"/>
                </a:solidFill>
                <a:latin typeface="Sylfaen" pitchFamily="18" charset="0"/>
                <a:cs typeface="Times New Roman" pitchFamily="18" charset="0"/>
              </a:rPr>
              <a:t>Decide what to wear</a:t>
            </a:r>
            <a:r>
              <a:rPr lang="en-US" sz="2200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 using online current weather conditions.</a:t>
            </a:r>
          </a:p>
          <a:p>
            <a:pPr lvl="1" algn="just">
              <a:buFont typeface="Wingdings" pitchFamily="2" charset="2"/>
              <a:buChar char="Ø"/>
            </a:pPr>
            <a:r>
              <a:rPr lang="en-US" sz="2200" dirty="0" smtClean="0">
                <a:solidFill>
                  <a:srgbClr val="FF0000"/>
                </a:solidFill>
                <a:latin typeface="Sylfaen" pitchFamily="18" charset="0"/>
                <a:cs typeface="Times New Roman" pitchFamily="18" charset="0"/>
              </a:rPr>
              <a:t>Find the least congested route to your destination</a:t>
            </a:r>
            <a:r>
              <a:rPr lang="en-US" sz="2200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, displaying weather and traffic video from webcams.</a:t>
            </a:r>
          </a:p>
          <a:p>
            <a:pPr lvl="1" algn="just">
              <a:buFont typeface="Wingdings" pitchFamily="2" charset="2"/>
              <a:buChar char="Ø"/>
            </a:pPr>
            <a:r>
              <a:rPr lang="en-US" sz="2200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Check </a:t>
            </a:r>
            <a:r>
              <a:rPr lang="en-US" sz="2200" dirty="0" smtClean="0">
                <a:solidFill>
                  <a:srgbClr val="FF0000"/>
                </a:solidFill>
                <a:latin typeface="Sylfaen" pitchFamily="18" charset="0"/>
                <a:cs typeface="Times New Roman" pitchFamily="18" charset="0"/>
              </a:rPr>
              <a:t>your bank balance </a:t>
            </a:r>
            <a:r>
              <a:rPr lang="en-US" sz="2200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and </a:t>
            </a:r>
            <a:r>
              <a:rPr lang="en-US" sz="2200" dirty="0" smtClean="0">
                <a:solidFill>
                  <a:srgbClr val="FF0000"/>
                </a:solidFill>
                <a:latin typeface="Sylfaen" pitchFamily="18" charset="0"/>
                <a:cs typeface="Times New Roman" pitchFamily="18" charset="0"/>
              </a:rPr>
              <a:t>pay bills electronically</a:t>
            </a:r>
            <a:r>
              <a:rPr lang="en-US" sz="2200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2E267-9AE9-45D0-9960-B909970298A9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04800"/>
            <a:ext cx="7498080" cy="1143000"/>
          </a:xfrm>
        </p:spPr>
        <p:txBody>
          <a:bodyPr/>
          <a:lstStyle/>
          <a:p>
            <a:r>
              <a:rPr lang="en-US" dirty="0" err="1" smtClean="0"/>
              <a:t>Cont</a:t>
            </a:r>
            <a:r>
              <a:rPr lang="en-US" dirty="0" smtClean="0"/>
              <a:t>…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>
          <a:xfrm>
            <a:off x="304800" y="1447800"/>
            <a:ext cx="7498080" cy="4800600"/>
          </a:xfrm>
        </p:spPr>
        <p:txBody>
          <a:bodyPr>
            <a:normAutofit/>
          </a:bodyPr>
          <a:lstStyle/>
          <a:p>
            <a:pPr lvl="1" algn="just">
              <a:buFont typeface="Wingdings" pitchFamily="2" charset="2"/>
              <a:buChar char="q"/>
            </a:pPr>
            <a:r>
              <a:rPr lang="en-US" sz="2200" dirty="0" smtClean="0">
                <a:solidFill>
                  <a:srgbClr val="FF0000"/>
                </a:solidFill>
                <a:latin typeface="Sylfaen" pitchFamily="18" charset="0"/>
                <a:cs typeface="Times New Roman" pitchFamily="18" charset="0"/>
              </a:rPr>
              <a:t>Receive and send e-mail</a:t>
            </a:r>
            <a:r>
              <a:rPr lang="en-US" sz="2200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, or make </a:t>
            </a:r>
            <a:r>
              <a:rPr lang="en-US" sz="2200" dirty="0" smtClean="0">
                <a:solidFill>
                  <a:srgbClr val="FF0000"/>
                </a:solidFill>
                <a:latin typeface="Sylfaen" pitchFamily="18" charset="0"/>
                <a:cs typeface="Times New Roman" pitchFamily="18" charset="0"/>
              </a:rPr>
              <a:t>an Internet phone call</a:t>
            </a:r>
            <a:r>
              <a:rPr lang="en-US" sz="2200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, at an Internet cafe over lunch.</a:t>
            </a:r>
          </a:p>
          <a:p>
            <a:pPr lvl="1" algn="just">
              <a:buFont typeface="Wingdings" pitchFamily="2" charset="2"/>
              <a:buChar char="q"/>
            </a:pPr>
            <a:r>
              <a:rPr lang="en-US" sz="2200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Obtain </a:t>
            </a:r>
            <a:r>
              <a:rPr lang="en-US" sz="2200" dirty="0" smtClean="0">
                <a:solidFill>
                  <a:srgbClr val="FF0000"/>
                </a:solidFill>
                <a:latin typeface="Sylfaen" pitchFamily="18" charset="0"/>
                <a:cs typeface="Times New Roman" pitchFamily="18" charset="0"/>
              </a:rPr>
              <a:t>health information and nutritional advice </a:t>
            </a:r>
            <a:r>
              <a:rPr lang="en-US" sz="2200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from experts all over the world, and </a:t>
            </a:r>
            <a:r>
              <a:rPr lang="en-US" sz="2200" dirty="0" smtClean="0">
                <a:solidFill>
                  <a:srgbClr val="FF0000"/>
                </a:solidFill>
                <a:latin typeface="Sylfaen" pitchFamily="18" charset="0"/>
                <a:cs typeface="Times New Roman" pitchFamily="18" charset="0"/>
              </a:rPr>
              <a:t>post to a forum to share related health or treatment </a:t>
            </a:r>
            <a:r>
              <a:rPr lang="en-US" sz="2200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information.</a:t>
            </a:r>
          </a:p>
          <a:p>
            <a:pPr lvl="1" algn="just">
              <a:buFont typeface="Wingdings" pitchFamily="2" charset="2"/>
              <a:buChar char="q"/>
            </a:pPr>
            <a:r>
              <a:rPr lang="en-US" sz="2200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Download new </a:t>
            </a:r>
            <a:r>
              <a:rPr lang="en-US" sz="2200" dirty="0" smtClean="0">
                <a:solidFill>
                  <a:srgbClr val="FF0000"/>
                </a:solidFill>
                <a:latin typeface="Sylfaen" pitchFamily="18" charset="0"/>
                <a:cs typeface="Times New Roman" pitchFamily="18" charset="0"/>
              </a:rPr>
              <a:t>recipes and cooking techniques </a:t>
            </a:r>
            <a:r>
              <a:rPr lang="en-US" sz="2200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to create a spectacular dinner.</a:t>
            </a:r>
          </a:p>
          <a:p>
            <a:pPr lvl="1" algn="just">
              <a:buFont typeface="Wingdings" pitchFamily="2" charset="2"/>
              <a:buChar char="q"/>
            </a:pPr>
            <a:r>
              <a:rPr lang="en-US" sz="2200" dirty="0" smtClean="0">
                <a:solidFill>
                  <a:srgbClr val="FF0000"/>
                </a:solidFill>
                <a:latin typeface="Sylfaen" pitchFamily="18" charset="0"/>
                <a:cs typeface="Times New Roman" pitchFamily="18" charset="0"/>
              </a:rPr>
              <a:t>Post and share your photographs</a:t>
            </a:r>
            <a:r>
              <a:rPr lang="en-US" sz="2200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, home videos, and experiences with friends or with the world.</a:t>
            </a:r>
          </a:p>
          <a:p>
            <a:pPr algn="just">
              <a:buFont typeface="Wingdings" pitchFamily="2" charset="2"/>
              <a:buChar char="q"/>
            </a:pPr>
            <a:endParaRPr lang="en-US" sz="2400" dirty="0">
              <a:solidFill>
                <a:schemeClr val="tx1"/>
              </a:solidFill>
              <a:latin typeface="Sylfae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2E267-9AE9-45D0-9960-B909970298A9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28600"/>
            <a:ext cx="7498080" cy="1143000"/>
          </a:xfrm>
        </p:spPr>
        <p:txBody>
          <a:bodyPr>
            <a:normAutofit/>
          </a:bodyPr>
          <a:lstStyle/>
          <a:p>
            <a:pPr algn="l"/>
            <a:r>
              <a:rPr lang="en-US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1.3 The network as a platform</a:t>
            </a:r>
            <a:endParaRPr lang="en-US" sz="3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>
          <a:xfrm>
            <a:off x="762000" y="1371600"/>
            <a:ext cx="7498080" cy="4800600"/>
          </a:xfrm>
        </p:spPr>
        <p:txBody>
          <a:bodyPr>
            <a:normAutofit fontScale="85000" lnSpcReduction="10000"/>
          </a:bodyPr>
          <a:lstStyle/>
          <a:p>
            <a:pPr algn="l">
              <a:buFont typeface="Wingdings" pitchFamily="2" charset="2"/>
              <a:buChar char="q"/>
            </a:pPr>
            <a:r>
              <a:rPr lang="en-US" sz="2400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Being able to reliably communicate to anyone, anywhere, is becoming increasingly important </a:t>
            </a:r>
            <a:r>
              <a:rPr lang="en-US" sz="2400" dirty="0" smtClean="0">
                <a:solidFill>
                  <a:srgbClr val="FF0000"/>
                </a:solidFill>
                <a:latin typeface="Sylfaen" pitchFamily="18" charset="0"/>
                <a:cs typeface="Times New Roman" pitchFamily="18" charset="0"/>
              </a:rPr>
              <a:t>to our personal and business lives. </a:t>
            </a:r>
          </a:p>
          <a:p>
            <a:pPr algn="l">
              <a:buFont typeface="Wingdings" pitchFamily="2" charset="2"/>
              <a:buChar char="q"/>
            </a:pPr>
            <a:r>
              <a:rPr lang="en-US" sz="2400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In order to support the immediate delivery of </a:t>
            </a:r>
            <a:r>
              <a:rPr lang="en-US" sz="2400" dirty="0" smtClean="0">
                <a:solidFill>
                  <a:srgbClr val="FF0000"/>
                </a:solidFill>
                <a:latin typeface="Sylfaen" pitchFamily="18" charset="0"/>
                <a:cs typeface="Times New Roman" pitchFamily="18" charset="0"/>
              </a:rPr>
              <a:t>the millions of messages being exchanged between people all over the world</a:t>
            </a:r>
            <a:r>
              <a:rPr lang="en-US" sz="2400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, we rely on a web of interconnected networks. </a:t>
            </a:r>
          </a:p>
          <a:p>
            <a:pPr algn="l">
              <a:buFont typeface="Wingdings" pitchFamily="2" charset="2"/>
              <a:buChar char="q"/>
            </a:pPr>
            <a:r>
              <a:rPr lang="en-US" sz="2400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These data or information networks vary in size and capabilities, but all networks have four basic elements in common:</a:t>
            </a:r>
          </a:p>
          <a:p>
            <a:pPr lvl="1" algn="l">
              <a:buFont typeface="Wingdings" pitchFamily="2" charset="2"/>
              <a:buChar char="Ø"/>
            </a:pPr>
            <a:r>
              <a:rPr lang="en-US" sz="2200" dirty="0" smtClean="0">
                <a:solidFill>
                  <a:srgbClr val="FF0000"/>
                </a:solidFill>
                <a:latin typeface="Sylfaen" pitchFamily="18" charset="0"/>
                <a:cs typeface="Times New Roman" pitchFamily="18" charset="0"/>
              </a:rPr>
              <a:t>Rules or agreements</a:t>
            </a:r>
            <a:r>
              <a:rPr lang="en-US" sz="2200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 to govern how the messages are sent, directed, received and interpreted</a:t>
            </a:r>
          </a:p>
          <a:p>
            <a:pPr lvl="1" algn="l">
              <a:buFont typeface="Wingdings" pitchFamily="2" charset="2"/>
              <a:buChar char="Ø"/>
            </a:pPr>
            <a:r>
              <a:rPr lang="en-US" sz="2200" dirty="0" smtClean="0">
                <a:solidFill>
                  <a:srgbClr val="FF0000"/>
                </a:solidFill>
                <a:latin typeface="Sylfaen" pitchFamily="18" charset="0"/>
                <a:cs typeface="Times New Roman" pitchFamily="18" charset="0"/>
              </a:rPr>
              <a:t>The messages </a:t>
            </a:r>
            <a:r>
              <a:rPr lang="en-US" sz="2200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or units of information that travel from one device to another</a:t>
            </a:r>
          </a:p>
          <a:p>
            <a:pPr lvl="1" algn="l">
              <a:buFont typeface="Wingdings" pitchFamily="2" charset="2"/>
              <a:buChar char="Ø"/>
            </a:pPr>
            <a:r>
              <a:rPr lang="en-US" sz="2200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A means of interconnecting these devices - </a:t>
            </a:r>
            <a:r>
              <a:rPr lang="en-US" sz="2200" dirty="0" smtClean="0">
                <a:solidFill>
                  <a:srgbClr val="FF0000"/>
                </a:solidFill>
                <a:latin typeface="Sylfaen" pitchFamily="18" charset="0"/>
                <a:cs typeface="Times New Roman" pitchFamily="18" charset="0"/>
              </a:rPr>
              <a:t>a medium </a:t>
            </a:r>
            <a:r>
              <a:rPr lang="en-US" sz="2200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that can transport the messages from one device to another</a:t>
            </a:r>
          </a:p>
          <a:p>
            <a:pPr lvl="1" algn="l">
              <a:buFont typeface="Wingdings" pitchFamily="2" charset="2"/>
              <a:buChar char="Ø"/>
            </a:pPr>
            <a:r>
              <a:rPr lang="en-US" sz="2200" dirty="0" smtClean="0">
                <a:solidFill>
                  <a:srgbClr val="FF0000"/>
                </a:solidFill>
                <a:latin typeface="Sylfaen" pitchFamily="18" charset="0"/>
                <a:cs typeface="Times New Roman" pitchFamily="18" charset="0"/>
              </a:rPr>
              <a:t>Devices</a:t>
            </a:r>
            <a:r>
              <a:rPr lang="en-US" sz="2200" dirty="0" smtClean="0">
                <a:solidFill>
                  <a:schemeClr val="tx1"/>
                </a:solidFill>
                <a:latin typeface="Sylfaen" pitchFamily="18" charset="0"/>
                <a:cs typeface="Times New Roman" pitchFamily="18" charset="0"/>
              </a:rPr>
              <a:t> on the network that exchange messages with each other </a:t>
            </a:r>
          </a:p>
          <a:p>
            <a:pPr algn="l">
              <a:buFont typeface="Wingdings" pitchFamily="2" charset="2"/>
              <a:buChar char="Ø"/>
            </a:pPr>
            <a:endParaRPr lang="en-US" sz="2400" dirty="0" smtClean="0">
              <a:solidFill>
                <a:schemeClr val="tx1"/>
              </a:solidFill>
              <a:latin typeface="Sylfae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2E267-9AE9-45D0-9960-B909970298A9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7498080" cy="1143000"/>
          </a:xfrm>
        </p:spPr>
        <p:txBody>
          <a:bodyPr/>
          <a:lstStyle/>
          <a:p>
            <a:r>
              <a:rPr lang="en-US" dirty="0" smtClean="0"/>
              <a:t>Cont..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>
          <a:xfrm>
            <a:off x="838200" y="1447800"/>
            <a:ext cx="7498080" cy="4800600"/>
          </a:xfrm>
        </p:spPr>
        <p:txBody>
          <a:bodyPr>
            <a:normAutofit/>
          </a:bodyPr>
          <a:lstStyle/>
          <a:p>
            <a:pPr algn="l">
              <a:buFont typeface="Wingdings" pitchFamily="2" charset="2"/>
              <a:buChar char="q"/>
            </a:pP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standardization of the various elements 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of the network enables equipment and devices created by different companies to work together. </a:t>
            </a:r>
          </a:p>
          <a:p>
            <a:pPr algn="l">
              <a:buFont typeface="Wingdings" pitchFamily="2" charset="2"/>
              <a:buChar char="q"/>
            </a:pP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Experts in various technologies can contribute their best ideas on how to develop an 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efficient network, without regard to the brand or manufacturer of the equipment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l"/>
            <a:endParaRPr lang="en-US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82296" indent="0" algn="l">
              <a:buNone/>
            </a:pP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>
              <a:buFont typeface="Arial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2E267-9AE9-45D0-9960-B909970298A9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Custom 1">
      <a:majorFont>
        <a:latin typeface="Century Schoolbook"/>
        <a:ea typeface=""/>
        <a:cs typeface=""/>
      </a:majorFont>
      <a:minorFont>
        <a:latin typeface="Century Schoolbook"/>
        <a:ea typeface=""/>
        <a:cs typeface="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957</TotalTime>
  <Words>1822</Words>
  <Application>Microsoft Office PowerPoint</Application>
  <PresentationFormat>On-screen Show (4:3)</PresentationFormat>
  <Paragraphs>158</Paragraphs>
  <Slides>23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Solstice</vt:lpstr>
      <vt:lpstr>          Chapter One</vt:lpstr>
      <vt:lpstr>1.1 History and Overview of Networks</vt:lpstr>
      <vt:lpstr>Cont… </vt:lpstr>
      <vt:lpstr>1.2 The Impact of Network on Daily Life</vt:lpstr>
      <vt:lpstr>Cont…</vt:lpstr>
      <vt:lpstr>Cont…</vt:lpstr>
      <vt:lpstr>Cont…</vt:lpstr>
      <vt:lpstr>1.3 The network as a platform</vt:lpstr>
      <vt:lpstr>Cont..</vt:lpstr>
      <vt:lpstr>1.4 Network Role and Elements</vt:lpstr>
      <vt:lpstr>1.5 Network Architecture and characteristics</vt:lpstr>
      <vt:lpstr>Fault Tolerance</vt:lpstr>
      <vt:lpstr>PowerPoint Presentation</vt:lpstr>
      <vt:lpstr>Scalability</vt:lpstr>
      <vt:lpstr>PowerPoint Presentation</vt:lpstr>
      <vt:lpstr>Quality of Service (QoS)</vt:lpstr>
      <vt:lpstr>Quality of Service (QoS)…</vt:lpstr>
      <vt:lpstr>Security</vt:lpstr>
      <vt:lpstr>Security… </vt:lpstr>
      <vt:lpstr>1.6 Computer Network Vs Human Network</vt:lpstr>
      <vt:lpstr>Computer Networks</vt:lpstr>
      <vt:lpstr>Why Computer Networks </vt:lpstr>
      <vt:lpstr>Why Computer Networks</vt:lpstr>
    </vt:vector>
  </TitlesOfParts>
  <Company>System Design and Development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One</dc:title>
  <dc:creator>e_learning</dc:creator>
  <cp:lastModifiedBy>YE</cp:lastModifiedBy>
  <cp:revision>90</cp:revision>
  <dcterms:created xsi:type="dcterms:W3CDTF">2012-10-16T02:00:53Z</dcterms:created>
  <dcterms:modified xsi:type="dcterms:W3CDTF">2020-03-04T14:26:38Z</dcterms:modified>
</cp:coreProperties>
</file>