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73"/>
  </p:notesMasterIdLst>
  <p:handoutMasterIdLst>
    <p:handoutMasterId r:id="rId74"/>
  </p:handoutMasterIdLst>
  <p:sldIdLst>
    <p:sldId id="271" r:id="rId2"/>
    <p:sldId id="288" r:id="rId3"/>
    <p:sldId id="411" r:id="rId4"/>
    <p:sldId id="348" r:id="rId5"/>
    <p:sldId id="413" r:id="rId6"/>
    <p:sldId id="414" r:id="rId7"/>
    <p:sldId id="416" r:id="rId8"/>
    <p:sldId id="412" r:id="rId9"/>
    <p:sldId id="351" r:id="rId10"/>
    <p:sldId id="352" r:id="rId11"/>
    <p:sldId id="353" r:id="rId12"/>
    <p:sldId id="354" r:id="rId13"/>
    <p:sldId id="417" r:id="rId14"/>
    <p:sldId id="418" r:id="rId15"/>
    <p:sldId id="419" r:id="rId16"/>
    <p:sldId id="421" r:id="rId17"/>
    <p:sldId id="420" r:id="rId18"/>
    <p:sldId id="422" r:id="rId19"/>
    <p:sldId id="423" r:id="rId20"/>
    <p:sldId id="355" r:id="rId21"/>
    <p:sldId id="356" r:id="rId22"/>
    <p:sldId id="357" r:id="rId23"/>
    <p:sldId id="358" r:id="rId24"/>
    <p:sldId id="359" r:id="rId25"/>
    <p:sldId id="360" r:id="rId26"/>
    <p:sldId id="361" r:id="rId27"/>
    <p:sldId id="362" r:id="rId28"/>
    <p:sldId id="363" r:id="rId29"/>
    <p:sldId id="364" r:id="rId30"/>
    <p:sldId id="365" r:id="rId31"/>
    <p:sldId id="366" r:id="rId32"/>
    <p:sldId id="379" r:id="rId33"/>
    <p:sldId id="367" r:id="rId34"/>
    <p:sldId id="380" r:id="rId35"/>
    <p:sldId id="368" r:id="rId36"/>
    <p:sldId id="381" r:id="rId37"/>
    <p:sldId id="382" r:id="rId38"/>
    <p:sldId id="369" r:id="rId39"/>
    <p:sldId id="370" r:id="rId40"/>
    <p:sldId id="373" r:id="rId41"/>
    <p:sldId id="374" r:id="rId42"/>
    <p:sldId id="375" r:id="rId43"/>
    <p:sldId id="376" r:id="rId44"/>
    <p:sldId id="377" r:id="rId45"/>
    <p:sldId id="386" r:id="rId46"/>
    <p:sldId id="387" r:id="rId47"/>
    <p:sldId id="388" r:id="rId48"/>
    <p:sldId id="424" r:id="rId49"/>
    <p:sldId id="389" r:id="rId50"/>
    <p:sldId id="385" r:id="rId51"/>
    <p:sldId id="391" r:id="rId52"/>
    <p:sldId id="390" r:id="rId53"/>
    <p:sldId id="392" r:id="rId54"/>
    <p:sldId id="394" r:id="rId55"/>
    <p:sldId id="393" r:id="rId56"/>
    <p:sldId id="395" r:id="rId57"/>
    <p:sldId id="396" r:id="rId58"/>
    <p:sldId id="409" r:id="rId59"/>
    <p:sldId id="397" r:id="rId60"/>
    <p:sldId id="398" r:id="rId61"/>
    <p:sldId id="399" r:id="rId62"/>
    <p:sldId id="400" r:id="rId63"/>
    <p:sldId id="401" r:id="rId64"/>
    <p:sldId id="410" r:id="rId65"/>
    <p:sldId id="402" r:id="rId66"/>
    <p:sldId id="403" r:id="rId67"/>
    <p:sldId id="404" r:id="rId68"/>
    <p:sldId id="406" r:id="rId69"/>
    <p:sldId id="407" r:id="rId70"/>
    <p:sldId id="405" r:id="rId71"/>
    <p:sldId id="408" r:id="rId72"/>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autoAdjust="0"/>
    <p:restoredTop sz="95791" autoAdjust="0"/>
  </p:normalViewPr>
  <p:slideViewPr>
    <p:cSldViewPr>
      <p:cViewPr>
        <p:scale>
          <a:sx n="70" d="100"/>
          <a:sy n="70" d="100"/>
        </p:scale>
        <p:origin x="-1374" y="-108"/>
      </p:cViewPr>
      <p:guideLst>
        <p:guide orient="horz" pos="2160"/>
        <p:guide pos="2880"/>
      </p:guideLst>
    </p:cSldViewPr>
  </p:slideViewPr>
  <p:outlineViewPr>
    <p:cViewPr>
      <p:scale>
        <a:sx n="33" d="100"/>
        <a:sy n="33" d="100"/>
      </p:scale>
      <p:origin x="0" y="1249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r>
              <a:rPr lang="en-US" smtClean="0"/>
              <a:t>Data Communication and Computer Networks</a:t>
            </a:r>
            <a:endParaRPr lang="en-US"/>
          </a:p>
        </p:txBody>
      </p:sp>
      <p:sp>
        <p:nvSpPr>
          <p:cNvPr id="3" name="Date Placeholder 2"/>
          <p:cNvSpPr>
            <a:spLocks noGrp="1"/>
          </p:cNvSpPr>
          <p:nvPr>
            <p:ph type="dt" sz="quarter" idx="1"/>
          </p:nvPr>
        </p:nvSpPr>
        <p:spPr>
          <a:xfrm>
            <a:off x="3850444" y="0"/>
            <a:ext cx="2945659" cy="496332"/>
          </a:xfrm>
          <a:prstGeom prst="rect">
            <a:avLst/>
          </a:prstGeom>
        </p:spPr>
        <p:txBody>
          <a:bodyPr vert="horz" lIns="91440" tIns="45720" rIns="91440" bIns="45720" rtlCol="0"/>
          <a:lstStyle>
            <a:lvl1pPr algn="r">
              <a:defRPr sz="1200"/>
            </a:lvl1pPr>
          </a:lstStyle>
          <a:p>
            <a:fld id="{833482E7-7241-44C7-91E7-B5098E87812E}" type="datetimeFigureOut">
              <a:rPr lang="en-US" smtClean="0"/>
              <a:t>5/20/2020</a:t>
            </a:fld>
            <a:endParaRPr lang="en-US"/>
          </a:p>
        </p:txBody>
      </p:sp>
      <p:sp>
        <p:nvSpPr>
          <p:cNvPr id="4" name="Footer Placeholder 3"/>
          <p:cNvSpPr>
            <a:spLocks noGrp="1"/>
          </p:cNvSpPr>
          <p:nvPr>
            <p:ph type="ftr" sz="quarter" idx="2"/>
          </p:nvPr>
        </p:nvSpPr>
        <p:spPr>
          <a:xfrm>
            <a:off x="1" y="9428583"/>
            <a:ext cx="2945659" cy="496332"/>
          </a:xfrm>
          <a:prstGeom prst="rect">
            <a:avLst/>
          </a:prstGeom>
        </p:spPr>
        <p:txBody>
          <a:bodyPr vert="horz" lIns="91440" tIns="45720" rIns="91440" bIns="45720" rtlCol="0" anchor="b"/>
          <a:lstStyle>
            <a:lvl1pPr algn="l">
              <a:defRPr sz="1200"/>
            </a:lvl1pPr>
          </a:lstStyle>
          <a:p>
            <a:r>
              <a:rPr lang="en-US" smtClean="0"/>
              <a:t>WOLLO UNIVERSITY                     By ABU MUAZ </a:t>
            </a:r>
            <a:endParaRPr lang="en-US" dirty="0"/>
          </a:p>
        </p:txBody>
      </p:sp>
      <p:sp>
        <p:nvSpPr>
          <p:cNvPr id="5" name="Slide Number Placeholder 4"/>
          <p:cNvSpPr>
            <a:spLocks noGrp="1"/>
          </p:cNvSpPr>
          <p:nvPr>
            <p:ph type="sldNum" sz="quarter" idx="3"/>
          </p:nvPr>
        </p:nvSpPr>
        <p:spPr>
          <a:xfrm>
            <a:off x="3850444" y="9428583"/>
            <a:ext cx="2945659" cy="496332"/>
          </a:xfrm>
          <a:prstGeom prst="rect">
            <a:avLst/>
          </a:prstGeom>
        </p:spPr>
        <p:txBody>
          <a:bodyPr vert="horz" lIns="91440" tIns="45720" rIns="91440" bIns="45720" rtlCol="0" anchor="b"/>
          <a:lstStyle>
            <a:lvl1pPr algn="r">
              <a:defRPr sz="1200"/>
            </a:lvl1pPr>
          </a:lstStyle>
          <a:p>
            <a:fld id="{390B1650-A5B4-45CC-AE3C-4BB8666DC804}" type="slidenum">
              <a:rPr lang="en-US" smtClean="0"/>
              <a:t>‹#›</a:t>
            </a:fld>
            <a:endParaRPr lang="en-US"/>
          </a:p>
        </p:txBody>
      </p:sp>
    </p:spTree>
    <p:extLst>
      <p:ext uri="{BB962C8B-B14F-4D97-AF65-F5344CB8AC3E}">
        <p14:creationId xmlns:p14="http://schemas.microsoft.com/office/powerpoint/2010/main" val="940755325"/>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r>
              <a:rPr lang="en-US" smtClean="0"/>
              <a:t>Data Communication and Computer Networks</a:t>
            </a:r>
            <a:endParaRPr lang="en-US"/>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B1ED8504-39F7-4257-8B36-53872E42F62A}" type="datetimeFigureOut">
              <a:rPr lang="en-US" smtClean="0"/>
              <a:t>5/20/2020</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r>
              <a:rPr lang="en-US" smtClean="0"/>
              <a:t>WOLLO UNIVERSITY                     By ABU MUAZ </a:t>
            </a:r>
            <a:endParaRPr lang="en-US" dirty="0"/>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54BDA695-E46C-4AE9-A784-99BDE330CECC}" type="slidenum">
              <a:rPr lang="en-US" smtClean="0"/>
              <a:t>‹#›</a:t>
            </a:fld>
            <a:endParaRPr lang="en-US"/>
          </a:p>
        </p:txBody>
      </p:sp>
    </p:spTree>
    <p:extLst>
      <p:ext uri="{BB962C8B-B14F-4D97-AF65-F5344CB8AC3E}">
        <p14:creationId xmlns:p14="http://schemas.microsoft.com/office/powerpoint/2010/main" val="3764298129"/>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en.kioskea.net/contents/pc/serie.php3"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PlaceHolder 1"/>
          <p:cNvSpPr>
            <a:spLocks noGrp="1"/>
          </p:cNvSpPr>
          <p:nvPr>
            <p:ph type="body"/>
          </p:nvPr>
        </p:nvSpPr>
        <p:spPr>
          <a:xfrm>
            <a:off x="1" y="0"/>
            <a:ext cx="357" cy="391"/>
          </a:xfrm>
          <a:prstGeom prst="rect">
            <a:avLst/>
          </a:prstGeom>
        </p:spPr>
        <p:txBody>
          <a:bodyPr lIns="90000" tIns="45000" rIns="90000" bIns="45000"/>
          <a:lstStyle/>
          <a:p>
            <a:r>
              <a:rPr lang="en-US" b="1" dirty="0"/>
              <a:t>Serial and parallel transmission</a:t>
            </a:r>
            <a:endParaRPr/>
          </a:p>
          <a:p>
            <a:r>
              <a:rPr lang="en-US" dirty="0"/>
              <a:t>The </a:t>
            </a:r>
            <a:r>
              <a:rPr lang="en-US" b="1" dirty="0"/>
              <a:t>transmission mode</a:t>
            </a:r>
            <a:r>
              <a:rPr lang="en-US" dirty="0"/>
              <a:t> refers to the number of elementary units of information (bits) that can be simultaneously translated by the communications channel. In fact, processors (and therefore computers in general) never process (in the case of recent processors) a single bit at a time; generally they are able to process several (most of the time it is 8: one byte), and for this reason the basic connections on a computer are parallel connections. </a:t>
            </a:r>
            <a:endParaRPr/>
          </a:p>
          <a:p>
            <a:endParaRPr/>
          </a:p>
          <a:p>
            <a:r>
              <a:rPr lang="en-US" b="1" dirty="0"/>
              <a:t>Parallel connection</a:t>
            </a:r>
            <a:endParaRPr/>
          </a:p>
          <a:p>
            <a:r>
              <a:rPr lang="en-US" dirty="0"/>
              <a:t>Parallel connection means simultaneous transmission of </a:t>
            </a:r>
            <a:r>
              <a:rPr lang="en-US" i="1" dirty="0"/>
              <a:t>N</a:t>
            </a:r>
            <a:r>
              <a:rPr lang="en-US" dirty="0"/>
              <a:t> bits. These bits are sent simultaneously over </a:t>
            </a:r>
            <a:r>
              <a:rPr lang="en-US" i="1" dirty="0"/>
              <a:t>N</a:t>
            </a:r>
            <a:r>
              <a:rPr lang="en-US" dirty="0"/>
              <a:t> different channels (a channel being, for example, a </a:t>
            </a:r>
            <a:r>
              <a:rPr lang="en-US" i="1" dirty="0"/>
              <a:t>wire</a:t>
            </a:r>
            <a:r>
              <a:rPr lang="en-US" dirty="0"/>
              <a:t>, a cable or any other physical medium). The </a:t>
            </a:r>
            <a:r>
              <a:rPr lang="en-US" dirty="0">
                <a:hlinkClick r:id="rId3"/>
              </a:rPr>
              <a:t>parallel connection</a:t>
            </a:r>
            <a:r>
              <a:rPr lang="en-US" dirty="0"/>
              <a:t> on PC-type computers generally requires 10 wires. </a:t>
            </a:r>
            <a:endParaRPr/>
          </a:p>
          <a:p>
            <a:endParaRPr/>
          </a:p>
          <a:p>
            <a:r>
              <a:rPr lang="en-US" dirty="0"/>
              <a:t>These channels may be: </a:t>
            </a:r>
            <a:endParaRPr/>
          </a:p>
          <a:p>
            <a:r>
              <a:rPr lang="en-US" i="1" dirty="0"/>
              <a:t>N</a:t>
            </a:r>
            <a:r>
              <a:rPr lang="en-US" dirty="0"/>
              <a:t> physical lines: in which case each bit is sent on a physical line (which is why parallel cables are made up of several wires in a ribbon cable)</a:t>
            </a:r>
            <a:endParaRPr/>
          </a:p>
          <a:p>
            <a:r>
              <a:rPr lang="en-US" dirty="0"/>
              <a:t>one physical line divided into several sub-channels by dividing up the bandwidth. In this case, each bit is sent at a different frequency...</a:t>
            </a:r>
            <a:endParaRPr/>
          </a:p>
          <a:p>
            <a:r>
              <a:rPr lang="en-US" dirty="0"/>
              <a:t>Since the conductive wires are close to each other in the ribbon cable, interference can occur (particularly at high speeds) and degrade the signal quality... </a:t>
            </a:r>
            <a:endParaRPr/>
          </a:p>
          <a:p>
            <a:endParaRPr/>
          </a:p>
          <a:p>
            <a:r>
              <a:rPr lang="en-US" b="1" dirty="0"/>
              <a:t>Serial connection</a:t>
            </a:r>
            <a:endParaRPr/>
          </a:p>
          <a:p>
            <a:r>
              <a:rPr lang="en-US" dirty="0"/>
              <a:t>In a serial connection, the data are sent one bit at a time over the transmission channel. However, since most processors process data in parallel, the transmitter needs to transform incoming parallel data into serial data and the receiver needs to do the opposite. </a:t>
            </a:r>
            <a:endParaRPr/>
          </a:p>
          <a:p>
            <a:r>
              <a:rPr lang="en-US" dirty="0"/>
              <a:t>These operations are performed by a communications controller (normally a </a:t>
            </a:r>
            <a:r>
              <a:rPr lang="en-US" i="1" dirty="0"/>
              <a:t>UART</a:t>
            </a:r>
            <a:r>
              <a:rPr lang="en-US" dirty="0"/>
              <a:t> (</a:t>
            </a:r>
            <a:r>
              <a:rPr lang="en-US" i="1" dirty="0"/>
              <a:t>Universal Asynchronous Receiver Transmitter</a:t>
            </a:r>
            <a:r>
              <a:rPr lang="en-US" dirty="0"/>
              <a:t>) chip). The communications controller works in the following manner: </a:t>
            </a:r>
            <a:endParaRPr/>
          </a:p>
          <a:p>
            <a:endParaRPr/>
          </a:p>
          <a:p>
            <a:r>
              <a:rPr lang="en-US" b="1" dirty="0"/>
              <a:t>The parallel-serial transformation</a:t>
            </a:r>
            <a:r>
              <a:rPr lang="en-US" dirty="0"/>
              <a:t> is performed using a shift register. The shift register, working together with a clock, will shift the register (containing all of the data presented in parallel) by one position to the left, and then transmit the most significant bit (the leftmost one) and so on: </a:t>
            </a:r>
            <a:endParaRPr/>
          </a:p>
          <a:p>
            <a:endParaRPr/>
          </a:p>
          <a:p>
            <a:r>
              <a:rPr lang="en-US" b="1" dirty="0"/>
              <a:t>The serial-parallel transformation</a:t>
            </a:r>
            <a:r>
              <a:rPr lang="en-US" dirty="0"/>
              <a:t> is done in almost the same way using a shift register. The shift register shifts the register by one position to the left each time a bit is received, and then transmits the entire register in parallel when it is full: </a:t>
            </a:r>
            <a:endParaRPr/>
          </a:p>
          <a:p>
            <a:endParaRPr/>
          </a:p>
        </p:txBody>
      </p:sp>
      <p:sp>
        <p:nvSpPr>
          <p:cNvPr id="265" name="TextShape 2"/>
          <p:cNvSpPr txBox="1"/>
          <p:nvPr/>
        </p:nvSpPr>
        <p:spPr>
          <a:xfrm>
            <a:off x="1" y="0"/>
            <a:ext cx="357" cy="391"/>
          </a:xfrm>
          <a:prstGeom prst="rect">
            <a:avLst/>
          </a:prstGeom>
        </p:spPr>
        <p:txBody>
          <a:bodyPr lIns="90000" tIns="45000" rIns="90000" bIns="45000"/>
          <a:lstStyle/>
          <a:p>
            <a:fld id="{F191F141-81A1-41E1-B111-81B1E161B1A1}" type="slidenum">
              <a:rPr lang="en-US">
                <a:solidFill>
                  <a:srgbClr val="000000"/>
                </a:solidFill>
                <a:latin typeface="+mn-lt"/>
                <a:ea typeface="+mn-ea"/>
              </a:rPr>
              <a:pP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5" name="Footer Placeholder 4"/>
          <p:cNvSpPr>
            <a:spLocks noGrp="1"/>
          </p:cNvSpPr>
          <p:nvPr>
            <p:ph type="ftr" sz="quarter" idx="11"/>
          </p:nvPr>
        </p:nvSpPr>
        <p:spPr/>
        <p:txBody>
          <a:bodyPr/>
          <a:lstStyle/>
          <a:p>
            <a:r>
              <a:rPr lang="en-US" smtClean="0"/>
              <a:t>WOLLO UNIVERSITY                     By ABU MUAZ </a:t>
            </a:r>
            <a:endParaRPr lang="en-US" dirty="0"/>
          </a:p>
        </p:txBody>
      </p:sp>
      <p:sp>
        <p:nvSpPr>
          <p:cNvPr id="6" name="Slide Number Placeholder 5"/>
          <p:cNvSpPr>
            <a:spLocks noGrp="1"/>
          </p:cNvSpPr>
          <p:nvPr>
            <p:ph type="sldNum" sz="quarter" idx="12"/>
          </p:nvPr>
        </p:nvSpPr>
        <p:spPr/>
        <p:txBody>
          <a:bodyPr/>
          <a:lstStyle/>
          <a:p>
            <a:fld id="{54BDA695-E46C-4AE9-A784-99BDE330CECC}" type="slidenum">
              <a:rPr lang="en-US" smtClean="0"/>
              <a:t>14</a:t>
            </a:fld>
            <a:endParaRPr lang="en-US"/>
          </a:p>
        </p:txBody>
      </p:sp>
    </p:spTree>
    <p:extLst>
      <p:ext uri="{BB962C8B-B14F-4D97-AF65-F5344CB8AC3E}">
        <p14:creationId xmlns:p14="http://schemas.microsoft.com/office/powerpoint/2010/main" val="7747761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5" name="Footer Placeholder 4"/>
          <p:cNvSpPr>
            <a:spLocks noGrp="1"/>
          </p:cNvSpPr>
          <p:nvPr>
            <p:ph type="ftr" sz="quarter" idx="11"/>
          </p:nvPr>
        </p:nvSpPr>
        <p:spPr/>
        <p:txBody>
          <a:bodyPr/>
          <a:lstStyle/>
          <a:p>
            <a:r>
              <a:rPr lang="en-US" smtClean="0"/>
              <a:t>WOLLO UNIVERSITY                     By ABU MUAZ </a:t>
            </a:r>
            <a:endParaRPr lang="en-US" dirty="0"/>
          </a:p>
        </p:txBody>
      </p:sp>
      <p:sp>
        <p:nvSpPr>
          <p:cNvPr id="6" name="Slide Number Placeholder 5"/>
          <p:cNvSpPr>
            <a:spLocks noGrp="1"/>
          </p:cNvSpPr>
          <p:nvPr>
            <p:ph type="sldNum" sz="quarter" idx="12"/>
          </p:nvPr>
        </p:nvSpPr>
        <p:spPr/>
        <p:txBody>
          <a:bodyPr/>
          <a:lstStyle/>
          <a:p>
            <a:fld id="{54BDA695-E46C-4AE9-A784-99BDE330CECC}" type="slidenum">
              <a:rPr lang="en-US" smtClean="0"/>
              <a:t>15</a:t>
            </a:fld>
            <a:endParaRPr lang="en-US"/>
          </a:p>
        </p:txBody>
      </p:sp>
    </p:spTree>
    <p:extLst>
      <p:ext uri="{BB962C8B-B14F-4D97-AF65-F5344CB8AC3E}">
        <p14:creationId xmlns:p14="http://schemas.microsoft.com/office/powerpoint/2010/main" val="2705516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5" name="Footer Placeholder 4"/>
          <p:cNvSpPr>
            <a:spLocks noGrp="1"/>
          </p:cNvSpPr>
          <p:nvPr>
            <p:ph type="ftr" sz="quarter" idx="11"/>
          </p:nvPr>
        </p:nvSpPr>
        <p:spPr/>
        <p:txBody>
          <a:bodyPr/>
          <a:lstStyle/>
          <a:p>
            <a:r>
              <a:rPr lang="en-US" smtClean="0"/>
              <a:t>WOLLO UNIVERSITY                     By ABU MUAZ </a:t>
            </a:r>
            <a:endParaRPr lang="en-US" dirty="0"/>
          </a:p>
        </p:txBody>
      </p:sp>
      <p:sp>
        <p:nvSpPr>
          <p:cNvPr id="6" name="Slide Number Placeholder 5"/>
          <p:cNvSpPr>
            <a:spLocks noGrp="1"/>
          </p:cNvSpPr>
          <p:nvPr>
            <p:ph type="sldNum" sz="quarter" idx="12"/>
          </p:nvPr>
        </p:nvSpPr>
        <p:spPr/>
        <p:txBody>
          <a:bodyPr/>
          <a:lstStyle/>
          <a:p>
            <a:fld id="{54BDA695-E46C-4AE9-A784-99BDE330CECC}" type="slidenum">
              <a:rPr lang="en-US" smtClean="0"/>
              <a:t>16</a:t>
            </a:fld>
            <a:endParaRPr lang="en-US"/>
          </a:p>
        </p:txBody>
      </p:sp>
    </p:spTree>
    <p:extLst>
      <p:ext uri="{BB962C8B-B14F-4D97-AF65-F5344CB8AC3E}">
        <p14:creationId xmlns:p14="http://schemas.microsoft.com/office/powerpoint/2010/main" val="13343942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5" name="Footer Placeholder 4"/>
          <p:cNvSpPr>
            <a:spLocks noGrp="1"/>
          </p:cNvSpPr>
          <p:nvPr>
            <p:ph type="ftr" sz="quarter" idx="11"/>
          </p:nvPr>
        </p:nvSpPr>
        <p:spPr/>
        <p:txBody>
          <a:bodyPr/>
          <a:lstStyle/>
          <a:p>
            <a:r>
              <a:rPr lang="en-US" smtClean="0"/>
              <a:t>WOLLO UNIVERSITY                     By ABU MUAZ </a:t>
            </a:r>
            <a:endParaRPr lang="en-US" dirty="0"/>
          </a:p>
        </p:txBody>
      </p:sp>
      <p:sp>
        <p:nvSpPr>
          <p:cNvPr id="6" name="Slide Number Placeholder 5"/>
          <p:cNvSpPr>
            <a:spLocks noGrp="1"/>
          </p:cNvSpPr>
          <p:nvPr>
            <p:ph type="sldNum" sz="quarter" idx="12"/>
          </p:nvPr>
        </p:nvSpPr>
        <p:spPr/>
        <p:txBody>
          <a:bodyPr/>
          <a:lstStyle/>
          <a:p>
            <a:fld id="{54BDA695-E46C-4AE9-A784-99BDE330CECC}" type="slidenum">
              <a:rPr lang="en-US" smtClean="0"/>
              <a:t>17</a:t>
            </a:fld>
            <a:endParaRPr lang="en-US"/>
          </a:p>
        </p:txBody>
      </p:sp>
    </p:spTree>
    <p:extLst>
      <p:ext uri="{BB962C8B-B14F-4D97-AF65-F5344CB8AC3E}">
        <p14:creationId xmlns:p14="http://schemas.microsoft.com/office/powerpoint/2010/main" val="2427405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5" name="Footer Placeholder 4"/>
          <p:cNvSpPr>
            <a:spLocks noGrp="1"/>
          </p:cNvSpPr>
          <p:nvPr>
            <p:ph type="ftr" sz="quarter" idx="11"/>
          </p:nvPr>
        </p:nvSpPr>
        <p:spPr/>
        <p:txBody>
          <a:bodyPr/>
          <a:lstStyle/>
          <a:p>
            <a:r>
              <a:rPr lang="en-US" smtClean="0"/>
              <a:t>WOLLO UNIVERSITY                     By ABU MUAZ </a:t>
            </a:r>
            <a:endParaRPr lang="en-US" dirty="0"/>
          </a:p>
        </p:txBody>
      </p:sp>
      <p:sp>
        <p:nvSpPr>
          <p:cNvPr id="6" name="Slide Number Placeholder 5"/>
          <p:cNvSpPr>
            <a:spLocks noGrp="1"/>
          </p:cNvSpPr>
          <p:nvPr>
            <p:ph type="sldNum" sz="quarter" idx="12"/>
          </p:nvPr>
        </p:nvSpPr>
        <p:spPr/>
        <p:txBody>
          <a:bodyPr/>
          <a:lstStyle/>
          <a:p>
            <a:fld id="{54BDA695-E46C-4AE9-A784-99BDE330CECC}" type="slidenum">
              <a:rPr lang="en-US" smtClean="0"/>
              <a:t>18</a:t>
            </a:fld>
            <a:endParaRPr lang="en-US"/>
          </a:p>
        </p:txBody>
      </p:sp>
    </p:spTree>
    <p:extLst>
      <p:ext uri="{BB962C8B-B14F-4D97-AF65-F5344CB8AC3E}">
        <p14:creationId xmlns:p14="http://schemas.microsoft.com/office/powerpoint/2010/main" val="16958614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5" name="Footer Placeholder 4"/>
          <p:cNvSpPr>
            <a:spLocks noGrp="1"/>
          </p:cNvSpPr>
          <p:nvPr>
            <p:ph type="ftr" sz="quarter" idx="11"/>
          </p:nvPr>
        </p:nvSpPr>
        <p:spPr/>
        <p:txBody>
          <a:bodyPr/>
          <a:lstStyle/>
          <a:p>
            <a:r>
              <a:rPr lang="en-US" smtClean="0"/>
              <a:t>WOLLO UNIVERSITY                     By ABU MUAZ </a:t>
            </a:r>
            <a:endParaRPr lang="en-US" dirty="0"/>
          </a:p>
        </p:txBody>
      </p:sp>
      <p:sp>
        <p:nvSpPr>
          <p:cNvPr id="6" name="Slide Number Placeholder 5"/>
          <p:cNvSpPr>
            <a:spLocks noGrp="1"/>
          </p:cNvSpPr>
          <p:nvPr>
            <p:ph type="sldNum" sz="quarter" idx="12"/>
          </p:nvPr>
        </p:nvSpPr>
        <p:spPr/>
        <p:txBody>
          <a:bodyPr/>
          <a:lstStyle/>
          <a:p>
            <a:fld id="{54BDA695-E46C-4AE9-A784-99BDE330CECC}" type="slidenum">
              <a:rPr lang="en-US" smtClean="0"/>
              <a:t>19</a:t>
            </a:fld>
            <a:endParaRPr lang="en-US"/>
          </a:p>
        </p:txBody>
      </p:sp>
    </p:spTree>
    <p:extLst>
      <p:ext uri="{BB962C8B-B14F-4D97-AF65-F5344CB8AC3E}">
        <p14:creationId xmlns:p14="http://schemas.microsoft.com/office/powerpoint/2010/main" val="3526025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5" name="Footer Placeholder 4"/>
          <p:cNvSpPr>
            <a:spLocks noGrp="1"/>
          </p:cNvSpPr>
          <p:nvPr>
            <p:ph type="ftr" sz="quarter" idx="11"/>
          </p:nvPr>
        </p:nvSpPr>
        <p:spPr/>
        <p:txBody>
          <a:bodyPr/>
          <a:lstStyle/>
          <a:p>
            <a:r>
              <a:rPr lang="en-US" smtClean="0"/>
              <a:t>WOLLO UNIVERSITY                     By ABU MUAZ </a:t>
            </a:r>
            <a:endParaRPr lang="en-US" dirty="0"/>
          </a:p>
        </p:txBody>
      </p:sp>
      <p:sp>
        <p:nvSpPr>
          <p:cNvPr id="6" name="Slide Number Placeholder 5"/>
          <p:cNvSpPr>
            <a:spLocks noGrp="1"/>
          </p:cNvSpPr>
          <p:nvPr>
            <p:ph type="sldNum" sz="quarter" idx="12"/>
          </p:nvPr>
        </p:nvSpPr>
        <p:spPr/>
        <p:txBody>
          <a:bodyPr/>
          <a:lstStyle/>
          <a:p>
            <a:fld id="{54BDA695-E46C-4AE9-A784-99BDE330CECC}" type="slidenum">
              <a:rPr lang="en-US" smtClean="0"/>
              <a:t>3</a:t>
            </a:fld>
            <a:endParaRPr lang="en-US"/>
          </a:p>
        </p:txBody>
      </p:sp>
    </p:spTree>
    <p:extLst>
      <p:ext uri="{BB962C8B-B14F-4D97-AF65-F5344CB8AC3E}">
        <p14:creationId xmlns:p14="http://schemas.microsoft.com/office/powerpoint/2010/main" val="7975777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a:prstGeom prst="rect">
            <a:avLst/>
          </a:prstGeom>
        </p:spPr>
      </p:sp>
      <p:sp>
        <p:nvSpPr>
          <p:cNvPr id="3" name="Notes Placeholder 2"/>
          <p:cNvSpPr>
            <a:spLocks noGrp="1"/>
          </p:cNvSpPr>
          <p:nvPr>
            <p:ph type="body" idx="1"/>
          </p:nvPr>
        </p:nvSpPr>
        <p:spPr/>
        <p:txBody>
          <a:bodyPr>
            <a:normAutofit fontScale="92500" lnSpcReduction="10000"/>
          </a:bodyPr>
          <a:lstStyle/>
          <a:p>
            <a:r>
              <a:rPr lang="en-US" dirty="0" smtClean="0"/>
              <a:t>Assume if</a:t>
            </a:r>
            <a:r>
              <a:rPr lang="en-US" baseline="0" dirty="0" smtClean="0"/>
              <a:t> message is transmitted  as </a:t>
            </a:r>
            <a:r>
              <a:rPr lang="en-US" dirty="0" smtClean="0"/>
              <a:t>one massive continuous stream of bits</a:t>
            </a:r>
          </a:p>
          <a:p>
            <a:pPr lvl="1">
              <a:buFont typeface="Arial" pitchFamily="34" charset="0"/>
              <a:buChar char="•"/>
            </a:pPr>
            <a:r>
              <a:rPr lang="en-US" dirty="0" smtClean="0"/>
              <a:t>Delay</a:t>
            </a:r>
            <a:r>
              <a:rPr lang="en-US" baseline="0" dirty="0" smtClean="0"/>
              <a:t> will occurs</a:t>
            </a:r>
          </a:p>
          <a:p>
            <a:pPr lvl="1">
              <a:buFont typeface="Arial" pitchFamily="34" charset="0"/>
              <a:buChar char="•"/>
            </a:pPr>
            <a:r>
              <a:rPr lang="en-US" baseline="0" dirty="0" smtClean="0"/>
              <a:t>The communication will fail</a:t>
            </a:r>
            <a:endParaRPr lang="en-US" dirty="0" smtClean="0"/>
          </a:p>
          <a:p>
            <a:endParaRPr lang="en-US" dirty="0" smtClean="0"/>
          </a:p>
          <a:p>
            <a:r>
              <a:rPr lang="en-US" dirty="0" smtClean="0"/>
              <a:t>A better approach is</a:t>
            </a:r>
            <a:r>
              <a:rPr lang="en-US" b="1" dirty="0" smtClean="0"/>
              <a:t> segmentation</a:t>
            </a:r>
          </a:p>
          <a:p>
            <a:pPr lvl="1">
              <a:buFont typeface="Wingdings" pitchFamily="2" charset="2"/>
              <a:buChar char="ü"/>
            </a:pPr>
            <a:r>
              <a:rPr lang="en-US" dirty="0" smtClean="0"/>
              <a:t>to divide the data into smaller, more manageable pieces to send over the network</a:t>
            </a:r>
          </a:p>
          <a:p>
            <a:endParaRPr lang="en-US" dirty="0" smtClean="0"/>
          </a:p>
          <a:p>
            <a:r>
              <a:rPr lang="en-US" dirty="0" smtClean="0"/>
              <a:t>Segmenting messages has two primary benefits.</a:t>
            </a:r>
          </a:p>
          <a:p>
            <a:endParaRPr lang="en-US" dirty="0" smtClean="0"/>
          </a:p>
          <a:p>
            <a:pPr lvl="1">
              <a:buFont typeface="Wingdings" pitchFamily="2" charset="2"/>
              <a:buChar char="ü"/>
            </a:pPr>
            <a:r>
              <a:rPr lang="en-US" dirty="0" smtClean="0"/>
              <a:t>many different conversations can be interleaved on the network. The process used to interleave the pieces of separate conversations together on the network is called </a:t>
            </a:r>
            <a:r>
              <a:rPr lang="en-US" b="1" dirty="0" smtClean="0"/>
              <a:t>multiplexing</a:t>
            </a:r>
            <a:r>
              <a:rPr lang="en-US" dirty="0" smtClean="0"/>
              <a:t>. </a:t>
            </a:r>
          </a:p>
          <a:p>
            <a:pPr lvl="1">
              <a:buFont typeface="Wingdings" pitchFamily="2" charset="2"/>
              <a:buChar char="ü"/>
            </a:pPr>
            <a:r>
              <a:rPr lang="en-US" dirty="0" smtClean="0"/>
              <a:t>increase the reliability of the communication</a:t>
            </a:r>
            <a:r>
              <a:rPr lang="en-US" baseline="0" dirty="0" smtClean="0"/>
              <a:t> (it utilize more than one path and prevents congestion, loss of data etc…)</a:t>
            </a:r>
            <a:endParaRPr lang="en-US" dirty="0" smtClean="0"/>
          </a:p>
          <a:p>
            <a:endParaRPr lang="en-US" dirty="0" smtClean="0"/>
          </a:p>
          <a:p>
            <a:r>
              <a:rPr lang="en-US" dirty="0" smtClean="0"/>
              <a:t>The </a:t>
            </a:r>
            <a:r>
              <a:rPr lang="en-US" b="1" dirty="0" smtClean="0"/>
              <a:t>downside/cons</a:t>
            </a:r>
            <a:r>
              <a:rPr lang="en-US" dirty="0" smtClean="0"/>
              <a:t> to using segmentation and multiplexing to transmit messages across a network is the level of complexity that is added to the process. Imagine if you had to send a 100-page letter, but each envelope would only hold one page. The process of addressing, labeling, sending, receiving, and opening the entire hundred envelopes would be time-consuming for both the sender and the recipient. </a:t>
            </a:r>
          </a:p>
          <a:p>
            <a:endParaRPr lang="en-US" dirty="0" smtClean="0"/>
          </a:p>
          <a:p>
            <a:r>
              <a:rPr lang="en-US" dirty="0" smtClean="0"/>
              <a:t>In network communications, each segment of the message must go through a similar process to ensure that it gets to the correct destination and can be reassembled into the content of the original message. </a:t>
            </a:r>
          </a:p>
          <a:p>
            <a:endParaRPr lang="en-US" dirty="0" smtClean="0"/>
          </a:p>
          <a:p>
            <a:r>
              <a:rPr lang="en-US" dirty="0" smtClean="0"/>
              <a:t>Various types of devices throughout the network participate in ensuring that the pieces of the message arrive reliably at their destination. </a:t>
            </a:r>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60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61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62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63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64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65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66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67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68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69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5" name="Footer Placeholder 4"/>
          <p:cNvSpPr>
            <a:spLocks noGrp="1"/>
          </p:cNvSpPr>
          <p:nvPr>
            <p:ph type="ftr" sz="quarter" idx="11"/>
          </p:nvPr>
        </p:nvSpPr>
        <p:spPr/>
        <p:txBody>
          <a:bodyPr/>
          <a:lstStyle/>
          <a:p>
            <a:r>
              <a:rPr lang="en-US" smtClean="0"/>
              <a:t>WOLLO UNIVERSITY                     By ABU MUAZ </a:t>
            </a:r>
            <a:endParaRPr lang="en-US" dirty="0"/>
          </a:p>
        </p:txBody>
      </p:sp>
      <p:sp>
        <p:nvSpPr>
          <p:cNvPr id="6" name="Slide Number Placeholder 5"/>
          <p:cNvSpPr>
            <a:spLocks noGrp="1"/>
          </p:cNvSpPr>
          <p:nvPr>
            <p:ph type="sldNum" sz="quarter" idx="12"/>
          </p:nvPr>
        </p:nvSpPr>
        <p:spPr/>
        <p:txBody>
          <a:bodyPr/>
          <a:lstStyle/>
          <a:p>
            <a:fld id="{54BDA695-E46C-4AE9-A784-99BDE330CECC}" type="slidenum">
              <a:rPr lang="en-US" smtClean="0"/>
              <a:t>7</a:t>
            </a:fld>
            <a:endParaRPr lang="en-US"/>
          </a:p>
        </p:txBody>
      </p:sp>
    </p:spTree>
    <p:extLst>
      <p:ext uri="{BB962C8B-B14F-4D97-AF65-F5344CB8AC3E}">
        <p14:creationId xmlns:p14="http://schemas.microsoft.com/office/powerpoint/2010/main" val="132961437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70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71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19E213F-0C00-4B7B-8996-85AA13B8A589}" type="datetime1">
              <a:rPr lang="en-US" smtClean="0"/>
              <a:t>5/20/2020</a:t>
            </a:fld>
            <a:endParaRPr lang="en-US"/>
          </a:p>
        </p:txBody>
      </p:sp>
      <p:sp>
        <p:nvSpPr>
          <p:cNvPr id="5" name="Footer Placeholder 4"/>
          <p:cNvSpPr>
            <a:spLocks noGrp="1"/>
          </p:cNvSpPr>
          <p:nvPr>
            <p:ph type="ftr" sz="quarter" idx="11"/>
          </p:nvPr>
        </p:nvSpPr>
        <p:spPr/>
        <p:txBody>
          <a:bodyPr/>
          <a:lstStyle/>
          <a:p>
            <a:r>
              <a:rPr lang="en-US" smtClean="0"/>
              <a:t>WOLLO UNIVERSITY                                                                                                            By ABU MUAZ</a:t>
            </a:r>
            <a:endParaRPr lang="en-US" dirty="0"/>
          </a:p>
        </p:txBody>
      </p:sp>
      <p:sp>
        <p:nvSpPr>
          <p:cNvPr id="6" name="Slide Number Placeholder 5"/>
          <p:cNvSpPr>
            <a:spLocks noGrp="1"/>
          </p:cNvSpPr>
          <p:nvPr>
            <p:ph type="sldNum" sz="quarter" idx="12"/>
          </p:nvPr>
        </p:nvSpPr>
        <p:spPr/>
        <p:txBody>
          <a:bodyPr/>
          <a:lstStyle/>
          <a:p>
            <a:fld id="{65443D5E-E9D3-4D36-8129-09AFD79524BB}" type="slidenum">
              <a:rPr lang="en-US" smtClean="0"/>
              <a:t>‹#›</a:t>
            </a:fld>
            <a:endParaRPr lang="en-US"/>
          </a:p>
        </p:txBody>
      </p:sp>
    </p:spTree>
    <p:extLst>
      <p:ext uri="{BB962C8B-B14F-4D97-AF65-F5344CB8AC3E}">
        <p14:creationId xmlns:p14="http://schemas.microsoft.com/office/powerpoint/2010/main" val="2589397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8C1460-9661-4BCB-AE06-61D7BB66558C}" type="datetime1">
              <a:rPr lang="en-US" smtClean="0"/>
              <a:t>5/20/2020</a:t>
            </a:fld>
            <a:endParaRPr lang="en-US"/>
          </a:p>
        </p:txBody>
      </p:sp>
      <p:sp>
        <p:nvSpPr>
          <p:cNvPr id="5" name="Footer Placeholder 4"/>
          <p:cNvSpPr>
            <a:spLocks noGrp="1"/>
          </p:cNvSpPr>
          <p:nvPr>
            <p:ph type="ftr" sz="quarter" idx="11"/>
          </p:nvPr>
        </p:nvSpPr>
        <p:spPr/>
        <p:txBody>
          <a:bodyPr/>
          <a:lstStyle/>
          <a:p>
            <a:r>
              <a:rPr lang="en-US" smtClean="0"/>
              <a:t>WOLLO UNIVERSITY                                                                                                            By ABU MUAZ</a:t>
            </a:r>
            <a:endParaRPr lang="en-US" dirty="0"/>
          </a:p>
        </p:txBody>
      </p:sp>
      <p:sp>
        <p:nvSpPr>
          <p:cNvPr id="6" name="Slide Number Placeholder 5"/>
          <p:cNvSpPr>
            <a:spLocks noGrp="1"/>
          </p:cNvSpPr>
          <p:nvPr>
            <p:ph type="sldNum" sz="quarter" idx="12"/>
          </p:nvPr>
        </p:nvSpPr>
        <p:spPr/>
        <p:txBody>
          <a:bodyPr/>
          <a:lstStyle/>
          <a:p>
            <a:fld id="{65443D5E-E9D3-4D36-8129-09AFD79524BB}" type="slidenum">
              <a:rPr lang="en-US" smtClean="0"/>
              <a:t>‹#›</a:t>
            </a:fld>
            <a:endParaRPr lang="en-US"/>
          </a:p>
        </p:txBody>
      </p:sp>
    </p:spTree>
    <p:extLst>
      <p:ext uri="{BB962C8B-B14F-4D97-AF65-F5344CB8AC3E}">
        <p14:creationId xmlns:p14="http://schemas.microsoft.com/office/powerpoint/2010/main" val="1683946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DCFD19E-8D66-461A-9DE0-7BDD7117FDD7}" type="datetime1">
              <a:rPr lang="en-US" smtClean="0"/>
              <a:t>5/20/2020</a:t>
            </a:fld>
            <a:endParaRPr lang="en-US"/>
          </a:p>
        </p:txBody>
      </p:sp>
      <p:sp>
        <p:nvSpPr>
          <p:cNvPr id="5" name="Footer Placeholder 4"/>
          <p:cNvSpPr>
            <a:spLocks noGrp="1"/>
          </p:cNvSpPr>
          <p:nvPr>
            <p:ph type="ftr" sz="quarter" idx="11"/>
          </p:nvPr>
        </p:nvSpPr>
        <p:spPr/>
        <p:txBody>
          <a:bodyPr/>
          <a:lstStyle/>
          <a:p>
            <a:r>
              <a:rPr lang="en-US" smtClean="0"/>
              <a:t>WOLLO UNIVERSITY                                                                                                            By ABU MUAZ</a:t>
            </a:r>
            <a:endParaRPr lang="en-US" dirty="0"/>
          </a:p>
        </p:txBody>
      </p:sp>
      <p:sp>
        <p:nvSpPr>
          <p:cNvPr id="6" name="Slide Number Placeholder 5"/>
          <p:cNvSpPr>
            <a:spLocks noGrp="1"/>
          </p:cNvSpPr>
          <p:nvPr>
            <p:ph type="sldNum" sz="quarter" idx="12"/>
          </p:nvPr>
        </p:nvSpPr>
        <p:spPr/>
        <p:txBody>
          <a:bodyPr/>
          <a:lstStyle/>
          <a:p>
            <a:fld id="{65443D5E-E9D3-4D36-8129-09AFD79524BB}" type="slidenum">
              <a:rPr lang="en-US" smtClean="0"/>
              <a:t>‹#›</a:t>
            </a:fld>
            <a:endParaRPr lang="en-US"/>
          </a:p>
        </p:txBody>
      </p:sp>
    </p:spTree>
    <p:extLst>
      <p:ext uri="{BB962C8B-B14F-4D97-AF65-F5344CB8AC3E}">
        <p14:creationId xmlns:p14="http://schemas.microsoft.com/office/powerpoint/2010/main" val="2451207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08A753-59D8-4ABF-9279-ECC706C1572A}" type="datetime1">
              <a:rPr lang="en-US" smtClean="0"/>
              <a:t>5/20/2020</a:t>
            </a:fld>
            <a:endParaRPr lang="en-US"/>
          </a:p>
        </p:txBody>
      </p:sp>
      <p:sp>
        <p:nvSpPr>
          <p:cNvPr id="5" name="Footer Placeholder 4"/>
          <p:cNvSpPr>
            <a:spLocks noGrp="1"/>
          </p:cNvSpPr>
          <p:nvPr>
            <p:ph type="ftr" sz="quarter" idx="11"/>
          </p:nvPr>
        </p:nvSpPr>
        <p:spPr/>
        <p:txBody>
          <a:bodyPr/>
          <a:lstStyle/>
          <a:p>
            <a:r>
              <a:rPr lang="en-US" smtClean="0"/>
              <a:t>WOLLO UNIVERSITY                                                                                                            By ABU MUAZ</a:t>
            </a:r>
            <a:endParaRPr lang="en-US" dirty="0"/>
          </a:p>
        </p:txBody>
      </p:sp>
      <p:sp>
        <p:nvSpPr>
          <p:cNvPr id="6" name="Slide Number Placeholder 5"/>
          <p:cNvSpPr>
            <a:spLocks noGrp="1"/>
          </p:cNvSpPr>
          <p:nvPr>
            <p:ph type="sldNum" sz="quarter" idx="12"/>
          </p:nvPr>
        </p:nvSpPr>
        <p:spPr/>
        <p:txBody>
          <a:bodyPr/>
          <a:lstStyle/>
          <a:p>
            <a:fld id="{65443D5E-E9D3-4D36-8129-09AFD79524BB}" type="slidenum">
              <a:rPr lang="en-US" smtClean="0"/>
              <a:t>‹#›</a:t>
            </a:fld>
            <a:endParaRPr lang="en-US"/>
          </a:p>
        </p:txBody>
      </p:sp>
    </p:spTree>
    <p:extLst>
      <p:ext uri="{BB962C8B-B14F-4D97-AF65-F5344CB8AC3E}">
        <p14:creationId xmlns:p14="http://schemas.microsoft.com/office/powerpoint/2010/main" val="2493820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42E6EA-0401-49EB-9586-30110ABB638C}" type="datetime1">
              <a:rPr lang="en-US" smtClean="0"/>
              <a:t>5/20/2020</a:t>
            </a:fld>
            <a:endParaRPr lang="en-US"/>
          </a:p>
        </p:txBody>
      </p:sp>
      <p:sp>
        <p:nvSpPr>
          <p:cNvPr id="5" name="Footer Placeholder 4"/>
          <p:cNvSpPr>
            <a:spLocks noGrp="1"/>
          </p:cNvSpPr>
          <p:nvPr>
            <p:ph type="ftr" sz="quarter" idx="11"/>
          </p:nvPr>
        </p:nvSpPr>
        <p:spPr/>
        <p:txBody>
          <a:bodyPr/>
          <a:lstStyle/>
          <a:p>
            <a:r>
              <a:rPr lang="en-US" smtClean="0"/>
              <a:t>WOLLO UNIVERSITY                                                                                                            By ABU MUAZ</a:t>
            </a:r>
            <a:endParaRPr lang="en-US" dirty="0"/>
          </a:p>
        </p:txBody>
      </p:sp>
      <p:sp>
        <p:nvSpPr>
          <p:cNvPr id="6" name="Slide Number Placeholder 5"/>
          <p:cNvSpPr>
            <a:spLocks noGrp="1"/>
          </p:cNvSpPr>
          <p:nvPr>
            <p:ph type="sldNum" sz="quarter" idx="12"/>
          </p:nvPr>
        </p:nvSpPr>
        <p:spPr/>
        <p:txBody>
          <a:bodyPr/>
          <a:lstStyle/>
          <a:p>
            <a:fld id="{65443D5E-E9D3-4D36-8129-09AFD79524BB}" type="slidenum">
              <a:rPr lang="en-US" smtClean="0"/>
              <a:t>‹#›</a:t>
            </a:fld>
            <a:endParaRPr lang="en-US"/>
          </a:p>
        </p:txBody>
      </p:sp>
    </p:spTree>
    <p:extLst>
      <p:ext uri="{BB962C8B-B14F-4D97-AF65-F5344CB8AC3E}">
        <p14:creationId xmlns:p14="http://schemas.microsoft.com/office/powerpoint/2010/main" val="2002396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802745-B430-4128-AACA-AB500A231D6A}" type="datetime1">
              <a:rPr lang="en-US" smtClean="0"/>
              <a:t>5/20/2020</a:t>
            </a:fld>
            <a:endParaRPr lang="en-US"/>
          </a:p>
        </p:txBody>
      </p:sp>
      <p:sp>
        <p:nvSpPr>
          <p:cNvPr id="6" name="Footer Placeholder 5"/>
          <p:cNvSpPr>
            <a:spLocks noGrp="1"/>
          </p:cNvSpPr>
          <p:nvPr>
            <p:ph type="ftr" sz="quarter" idx="11"/>
          </p:nvPr>
        </p:nvSpPr>
        <p:spPr/>
        <p:txBody>
          <a:bodyPr/>
          <a:lstStyle/>
          <a:p>
            <a:r>
              <a:rPr lang="en-US" smtClean="0"/>
              <a:t>WOLLO UNIVERSITY                                                                                                            By ABU MUAZ</a:t>
            </a:r>
            <a:endParaRPr lang="en-US" dirty="0"/>
          </a:p>
        </p:txBody>
      </p:sp>
      <p:sp>
        <p:nvSpPr>
          <p:cNvPr id="7" name="Slide Number Placeholder 6"/>
          <p:cNvSpPr>
            <a:spLocks noGrp="1"/>
          </p:cNvSpPr>
          <p:nvPr>
            <p:ph type="sldNum" sz="quarter" idx="12"/>
          </p:nvPr>
        </p:nvSpPr>
        <p:spPr/>
        <p:txBody>
          <a:bodyPr/>
          <a:lstStyle/>
          <a:p>
            <a:fld id="{65443D5E-E9D3-4D36-8129-09AFD79524BB}" type="slidenum">
              <a:rPr lang="en-US" smtClean="0"/>
              <a:t>‹#›</a:t>
            </a:fld>
            <a:endParaRPr lang="en-US"/>
          </a:p>
        </p:txBody>
      </p:sp>
    </p:spTree>
    <p:extLst>
      <p:ext uri="{BB962C8B-B14F-4D97-AF65-F5344CB8AC3E}">
        <p14:creationId xmlns:p14="http://schemas.microsoft.com/office/powerpoint/2010/main" val="3072540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85ED6D4-FC0C-42BA-9530-5A6A26890682}" type="datetime1">
              <a:rPr lang="en-US" smtClean="0"/>
              <a:t>5/20/2020</a:t>
            </a:fld>
            <a:endParaRPr lang="en-US"/>
          </a:p>
        </p:txBody>
      </p:sp>
      <p:sp>
        <p:nvSpPr>
          <p:cNvPr id="8" name="Footer Placeholder 7"/>
          <p:cNvSpPr>
            <a:spLocks noGrp="1"/>
          </p:cNvSpPr>
          <p:nvPr>
            <p:ph type="ftr" sz="quarter" idx="11"/>
          </p:nvPr>
        </p:nvSpPr>
        <p:spPr/>
        <p:txBody>
          <a:bodyPr/>
          <a:lstStyle/>
          <a:p>
            <a:r>
              <a:rPr lang="en-US" smtClean="0"/>
              <a:t>WOLLO UNIVERSITY                                                                                                            By ABU MUAZ</a:t>
            </a:r>
            <a:endParaRPr lang="en-US" dirty="0"/>
          </a:p>
        </p:txBody>
      </p:sp>
      <p:sp>
        <p:nvSpPr>
          <p:cNvPr id="9" name="Slide Number Placeholder 8"/>
          <p:cNvSpPr>
            <a:spLocks noGrp="1"/>
          </p:cNvSpPr>
          <p:nvPr>
            <p:ph type="sldNum" sz="quarter" idx="12"/>
          </p:nvPr>
        </p:nvSpPr>
        <p:spPr/>
        <p:txBody>
          <a:bodyPr/>
          <a:lstStyle/>
          <a:p>
            <a:fld id="{65443D5E-E9D3-4D36-8129-09AFD79524BB}" type="slidenum">
              <a:rPr lang="en-US" smtClean="0"/>
              <a:t>‹#›</a:t>
            </a:fld>
            <a:endParaRPr lang="en-US"/>
          </a:p>
        </p:txBody>
      </p:sp>
    </p:spTree>
    <p:extLst>
      <p:ext uri="{BB962C8B-B14F-4D97-AF65-F5344CB8AC3E}">
        <p14:creationId xmlns:p14="http://schemas.microsoft.com/office/powerpoint/2010/main" val="3397726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D2CD25B-B029-48D0-9ABC-6DADE9C5B690}" type="datetime1">
              <a:rPr lang="en-US" smtClean="0"/>
              <a:t>5/20/2020</a:t>
            </a:fld>
            <a:endParaRPr lang="en-US"/>
          </a:p>
        </p:txBody>
      </p:sp>
      <p:sp>
        <p:nvSpPr>
          <p:cNvPr id="4" name="Footer Placeholder 3"/>
          <p:cNvSpPr>
            <a:spLocks noGrp="1"/>
          </p:cNvSpPr>
          <p:nvPr>
            <p:ph type="ftr" sz="quarter" idx="11"/>
          </p:nvPr>
        </p:nvSpPr>
        <p:spPr/>
        <p:txBody>
          <a:bodyPr/>
          <a:lstStyle/>
          <a:p>
            <a:r>
              <a:rPr lang="en-US" smtClean="0"/>
              <a:t>WOLLO UNIVERSITY                                                                                                            By ABU MUAZ</a:t>
            </a:r>
            <a:endParaRPr lang="en-US" dirty="0"/>
          </a:p>
        </p:txBody>
      </p:sp>
      <p:sp>
        <p:nvSpPr>
          <p:cNvPr id="5" name="Slide Number Placeholder 4"/>
          <p:cNvSpPr>
            <a:spLocks noGrp="1"/>
          </p:cNvSpPr>
          <p:nvPr>
            <p:ph type="sldNum" sz="quarter" idx="12"/>
          </p:nvPr>
        </p:nvSpPr>
        <p:spPr/>
        <p:txBody>
          <a:bodyPr/>
          <a:lstStyle/>
          <a:p>
            <a:fld id="{65443D5E-E9D3-4D36-8129-09AFD79524BB}" type="slidenum">
              <a:rPr lang="en-US" smtClean="0"/>
              <a:t>‹#›</a:t>
            </a:fld>
            <a:endParaRPr lang="en-US"/>
          </a:p>
        </p:txBody>
      </p:sp>
    </p:spTree>
    <p:extLst>
      <p:ext uri="{BB962C8B-B14F-4D97-AF65-F5344CB8AC3E}">
        <p14:creationId xmlns:p14="http://schemas.microsoft.com/office/powerpoint/2010/main" val="30868720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660E14-E463-4E29-B6DE-56A785DE74AF}" type="datetime1">
              <a:rPr lang="en-US" smtClean="0"/>
              <a:t>5/20/2020</a:t>
            </a:fld>
            <a:endParaRPr lang="en-US"/>
          </a:p>
        </p:txBody>
      </p:sp>
      <p:sp>
        <p:nvSpPr>
          <p:cNvPr id="3" name="Footer Placeholder 2"/>
          <p:cNvSpPr>
            <a:spLocks noGrp="1"/>
          </p:cNvSpPr>
          <p:nvPr>
            <p:ph type="ftr" sz="quarter" idx="11"/>
          </p:nvPr>
        </p:nvSpPr>
        <p:spPr/>
        <p:txBody>
          <a:bodyPr/>
          <a:lstStyle/>
          <a:p>
            <a:r>
              <a:rPr lang="en-US" smtClean="0"/>
              <a:t>WOLLO UNIVERSITY                                                                                                            By ABU MUAZ</a:t>
            </a:r>
            <a:endParaRPr lang="en-US" dirty="0"/>
          </a:p>
        </p:txBody>
      </p:sp>
      <p:sp>
        <p:nvSpPr>
          <p:cNvPr id="4" name="Slide Number Placeholder 3"/>
          <p:cNvSpPr>
            <a:spLocks noGrp="1"/>
          </p:cNvSpPr>
          <p:nvPr>
            <p:ph type="sldNum" sz="quarter" idx="12"/>
          </p:nvPr>
        </p:nvSpPr>
        <p:spPr/>
        <p:txBody>
          <a:bodyPr/>
          <a:lstStyle/>
          <a:p>
            <a:fld id="{65443D5E-E9D3-4D36-8129-09AFD79524BB}" type="slidenum">
              <a:rPr lang="en-US" smtClean="0"/>
              <a:t>‹#›</a:t>
            </a:fld>
            <a:endParaRPr lang="en-US"/>
          </a:p>
        </p:txBody>
      </p:sp>
    </p:spTree>
    <p:extLst>
      <p:ext uri="{BB962C8B-B14F-4D97-AF65-F5344CB8AC3E}">
        <p14:creationId xmlns:p14="http://schemas.microsoft.com/office/powerpoint/2010/main" val="13509954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D07526-3D3D-47C4-9FE2-9234BC2EFD5B}" type="datetime1">
              <a:rPr lang="en-US" smtClean="0"/>
              <a:t>5/20/2020</a:t>
            </a:fld>
            <a:endParaRPr lang="en-US"/>
          </a:p>
        </p:txBody>
      </p:sp>
      <p:sp>
        <p:nvSpPr>
          <p:cNvPr id="6" name="Footer Placeholder 5"/>
          <p:cNvSpPr>
            <a:spLocks noGrp="1"/>
          </p:cNvSpPr>
          <p:nvPr>
            <p:ph type="ftr" sz="quarter" idx="11"/>
          </p:nvPr>
        </p:nvSpPr>
        <p:spPr/>
        <p:txBody>
          <a:bodyPr/>
          <a:lstStyle/>
          <a:p>
            <a:r>
              <a:rPr lang="en-US" smtClean="0"/>
              <a:t>WOLLO UNIVERSITY                                                                                                            By ABU MUAZ</a:t>
            </a:r>
            <a:endParaRPr lang="en-US" dirty="0"/>
          </a:p>
        </p:txBody>
      </p:sp>
      <p:sp>
        <p:nvSpPr>
          <p:cNvPr id="7" name="Slide Number Placeholder 6"/>
          <p:cNvSpPr>
            <a:spLocks noGrp="1"/>
          </p:cNvSpPr>
          <p:nvPr>
            <p:ph type="sldNum" sz="quarter" idx="12"/>
          </p:nvPr>
        </p:nvSpPr>
        <p:spPr/>
        <p:txBody>
          <a:bodyPr/>
          <a:lstStyle/>
          <a:p>
            <a:fld id="{65443D5E-E9D3-4D36-8129-09AFD79524BB}" type="slidenum">
              <a:rPr lang="en-US" smtClean="0"/>
              <a:t>‹#›</a:t>
            </a:fld>
            <a:endParaRPr lang="en-US"/>
          </a:p>
        </p:txBody>
      </p:sp>
    </p:spTree>
    <p:extLst>
      <p:ext uri="{BB962C8B-B14F-4D97-AF65-F5344CB8AC3E}">
        <p14:creationId xmlns:p14="http://schemas.microsoft.com/office/powerpoint/2010/main" val="36299072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4FED74-88F0-4807-8660-E8827651915E}" type="datetime1">
              <a:rPr lang="en-US" smtClean="0"/>
              <a:t>5/20/2020</a:t>
            </a:fld>
            <a:endParaRPr lang="en-US"/>
          </a:p>
        </p:txBody>
      </p:sp>
      <p:sp>
        <p:nvSpPr>
          <p:cNvPr id="6" name="Footer Placeholder 5"/>
          <p:cNvSpPr>
            <a:spLocks noGrp="1"/>
          </p:cNvSpPr>
          <p:nvPr>
            <p:ph type="ftr" sz="quarter" idx="11"/>
          </p:nvPr>
        </p:nvSpPr>
        <p:spPr/>
        <p:txBody>
          <a:bodyPr/>
          <a:lstStyle/>
          <a:p>
            <a:r>
              <a:rPr lang="en-US" smtClean="0"/>
              <a:t>WOLLO UNIVERSITY                                                                                                            By ABU MUAZ</a:t>
            </a:r>
            <a:endParaRPr lang="en-US" dirty="0"/>
          </a:p>
        </p:txBody>
      </p:sp>
      <p:sp>
        <p:nvSpPr>
          <p:cNvPr id="7" name="Slide Number Placeholder 6"/>
          <p:cNvSpPr>
            <a:spLocks noGrp="1"/>
          </p:cNvSpPr>
          <p:nvPr>
            <p:ph type="sldNum" sz="quarter" idx="12"/>
          </p:nvPr>
        </p:nvSpPr>
        <p:spPr/>
        <p:txBody>
          <a:bodyPr/>
          <a:lstStyle/>
          <a:p>
            <a:fld id="{65443D5E-E9D3-4D36-8129-09AFD79524BB}" type="slidenum">
              <a:rPr lang="en-US" smtClean="0"/>
              <a:t>‹#›</a:t>
            </a:fld>
            <a:endParaRPr lang="en-US"/>
          </a:p>
        </p:txBody>
      </p:sp>
    </p:spTree>
    <p:extLst>
      <p:ext uri="{BB962C8B-B14F-4D97-AF65-F5344CB8AC3E}">
        <p14:creationId xmlns:p14="http://schemas.microsoft.com/office/powerpoint/2010/main" val="3032378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3C8F32-6F60-4889-935B-3BBBFB0DD150}" type="datetime1">
              <a:rPr lang="en-US" smtClean="0"/>
              <a:t>5/20/2020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WOLLO UNIVERSITY                                                                                                            By ABU MUAZ</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443D5E-E9D3-4D36-8129-09AFD79524BB}" type="slidenum">
              <a:rPr lang="en-US" smtClean="0"/>
              <a:t>‹#›</a:t>
            </a:fld>
            <a:endParaRPr lang="en-US"/>
          </a:p>
        </p:txBody>
      </p:sp>
    </p:spTree>
    <p:extLst>
      <p:ext uri="{BB962C8B-B14F-4D97-AF65-F5344CB8AC3E}">
        <p14:creationId xmlns:p14="http://schemas.microsoft.com/office/powerpoint/2010/main" val="2725706168"/>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4.png"/><Relationship Id="rId4" Type="http://schemas.openxmlformats.org/officeDocument/2006/relationships/oleObject" Target="../embeddings/oleObject1.bin"/></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www.connectworld.net/mcc/Coaxial-Cable.jpg"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jpeg"/></Relationships>
</file>

<file path=ppt/slides/_rels/slide5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077200" cy="6248399"/>
          </a:xfrm>
        </p:spPr>
        <p:txBody>
          <a:bodyPr>
            <a:normAutofit fontScale="92500" lnSpcReduction="20000"/>
          </a:bodyPr>
          <a:lstStyle/>
          <a:p>
            <a:pPr marL="82296" indent="0" algn="ctr">
              <a:buNone/>
            </a:pPr>
            <a:endParaRPr lang="en-US" b="1" dirty="0" smtClean="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r>
              <a:rPr lang="en-US" b="1" dirty="0" smtClean="0">
                <a:solidFill>
                  <a:srgbClr val="0070C0"/>
                </a:solidFill>
                <a:latin typeface="Colonna MT" pitchFamily="82" charset="0"/>
              </a:rPr>
              <a:t>Wollo </a:t>
            </a:r>
            <a:r>
              <a:rPr lang="en-US" b="1" dirty="0">
                <a:solidFill>
                  <a:srgbClr val="0070C0"/>
                </a:solidFill>
                <a:latin typeface="Colonna MT" pitchFamily="82" charset="0"/>
              </a:rPr>
              <a:t>University</a:t>
            </a:r>
          </a:p>
          <a:p>
            <a:pPr marL="82296" indent="0" algn="ctr">
              <a:buNone/>
            </a:pPr>
            <a:r>
              <a:rPr lang="en-US" b="1" dirty="0">
                <a:solidFill>
                  <a:srgbClr val="0070C0"/>
                </a:solidFill>
                <a:latin typeface="Colonna MT" pitchFamily="82" charset="0"/>
              </a:rPr>
              <a:t>Kombolcha Institute of Technology</a:t>
            </a:r>
          </a:p>
          <a:p>
            <a:pPr marL="82296" indent="0" algn="ctr">
              <a:buNone/>
            </a:pPr>
            <a:r>
              <a:rPr lang="en-US" b="1" dirty="0">
                <a:solidFill>
                  <a:srgbClr val="0070C0"/>
                </a:solidFill>
                <a:latin typeface="Colonna MT" pitchFamily="82" charset="0"/>
              </a:rPr>
              <a:t>Department </a:t>
            </a:r>
            <a:r>
              <a:rPr lang="en-US" b="1" dirty="0" smtClean="0">
                <a:solidFill>
                  <a:srgbClr val="0070C0"/>
                </a:solidFill>
                <a:latin typeface="Colonna MT" pitchFamily="82" charset="0"/>
              </a:rPr>
              <a:t>of Software engineering</a:t>
            </a: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sz="2000" b="1" dirty="0">
              <a:solidFill>
                <a:srgbClr val="0070C0"/>
              </a:solidFill>
              <a:latin typeface="Colonna MT" pitchFamily="82" charset="0"/>
            </a:endParaRPr>
          </a:p>
          <a:p>
            <a:pPr marL="82296" indent="0" algn="ctr">
              <a:buNone/>
            </a:pPr>
            <a:r>
              <a:rPr lang="en-US" sz="1600" b="1" dirty="0">
                <a:solidFill>
                  <a:srgbClr val="00B050"/>
                </a:solidFill>
                <a:latin typeface="Lucida Calligraphy" pitchFamily="66" charset="0"/>
              </a:rPr>
              <a:t>Data Communication and Computer </a:t>
            </a:r>
            <a:r>
              <a:rPr lang="en-US" sz="1600" b="1" dirty="0" smtClean="0">
                <a:solidFill>
                  <a:srgbClr val="00B050"/>
                </a:solidFill>
                <a:latin typeface="Lucida Calligraphy" pitchFamily="66" charset="0"/>
              </a:rPr>
              <a:t>Networks(</a:t>
            </a:r>
            <a:r>
              <a:rPr lang="en-US" sz="2000" b="1" dirty="0" smtClean="0">
                <a:solidFill>
                  <a:srgbClr val="00B050"/>
                </a:solidFill>
                <a:latin typeface="Lucida Calligraphy" pitchFamily="66" charset="0"/>
              </a:rPr>
              <a:t>)</a:t>
            </a:r>
            <a:endParaRPr lang="en-US" sz="2000" b="1" dirty="0">
              <a:solidFill>
                <a:srgbClr val="00B050"/>
              </a:solidFill>
              <a:latin typeface="Lucida Calligraphy" pitchFamily="66" charset="0"/>
            </a:endParaRPr>
          </a:p>
          <a:p>
            <a:endParaRPr lang="en-US" dirty="0"/>
          </a:p>
        </p:txBody>
      </p:sp>
      <p:sp>
        <p:nvSpPr>
          <p:cNvPr id="4" name="Slide Number Placeholder 3"/>
          <p:cNvSpPr>
            <a:spLocks noGrp="1"/>
          </p:cNvSpPr>
          <p:nvPr>
            <p:ph type="sldNum" sz="quarter" idx="12"/>
          </p:nvPr>
        </p:nvSpPr>
        <p:spPr/>
        <p:txBody>
          <a:bodyPr/>
          <a:lstStyle/>
          <a:p>
            <a:fld id="{65443D5E-E9D3-4D36-8129-09AFD79524BB}" type="slidenum">
              <a:rPr lang="en-US" smtClean="0"/>
              <a:t>1</a:t>
            </a:fld>
            <a:endParaRPr lang="en-US"/>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55944"/>
            <a:ext cx="2285999" cy="2209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0878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7498080" cy="990600"/>
          </a:xfrm>
        </p:spPr>
        <p:txBody>
          <a:bodyPr>
            <a:normAutofit fontScale="90000"/>
          </a:bodyPr>
          <a:lstStyle/>
          <a:p>
            <a:pPr marL="82296"/>
            <a:r>
              <a:rPr lang="en-US" sz="3600" b="1" dirty="0">
                <a:solidFill>
                  <a:srgbClr val="002060"/>
                </a:solidFill>
                <a:latin typeface="Sylfaen" pitchFamily="18" charset="0"/>
              </a:rPr>
              <a:t>Transmission </a:t>
            </a:r>
            <a:r>
              <a:rPr lang="en-US" sz="3600" b="1" dirty="0" smtClean="0">
                <a:solidFill>
                  <a:srgbClr val="002060"/>
                </a:solidFill>
                <a:latin typeface="Sylfaen" pitchFamily="18" charset="0"/>
              </a:rPr>
              <a:t>Terminology…</a:t>
            </a:r>
            <a:br>
              <a:rPr lang="en-US" sz="3600" b="1" dirty="0" smtClean="0">
                <a:solidFill>
                  <a:srgbClr val="002060"/>
                </a:solidFill>
                <a:latin typeface="Sylfaen" pitchFamily="18" charset="0"/>
              </a:rPr>
            </a:br>
            <a:r>
              <a:rPr lang="en-US" sz="3600" b="1" dirty="0" smtClean="0">
                <a:solidFill>
                  <a:srgbClr val="002060"/>
                </a:solidFill>
                <a:latin typeface="Sylfaen" pitchFamily="18" charset="0"/>
              </a:rPr>
              <a:t> 	</a:t>
            </a:r>
            <a:r>
              <a:rPr lang="en-US" sz="3600" b="1" dirty="0" smtClean="0">
                <a:solidFill>
                  <a:srgbClr val="FF0000"/>
                </a:solidFill>
                <a:latin typeface="Sylfaen" pitchFamily="18" charset="0"/>
              </a:rPr>
              <a:t>Types of Connection</a:t>
            </a:r>
            <a:endParaRPr lang="en-US" sz="3600"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381000" y="1143000"/>
            <a:ext cx="7924800" cy="5334000"/>
          </a:xfrm>
        </p:spPr>
        <p:txBody>
          <a:bodyPr>
            <a:normAutofit/>
          </a:bodyPr>
          <a:lstStyle/>
          <a:p>
            <a:pPr algn="just">
              <a:buFont typeface="Wingdings" pitchFamily="2" charset="2"/>
              <a:buChar char="Ø"/>
            </a:pPr>
            <a:r>
              <a:rPr lang="en-US" sz="2400" dirty="0">
                <a:latin typeface="Sylfaen" pitchFamily="18" charset="0"/>
                <a:cs typeface="Times New Roman" pitchFamily="18" charset="0"/>
              </a:rPr>
              <a:t>The term </a:t>
            </a:r>
            <a:r>
              <a:rPr lang="en-US" sz="2400" i="1" dirty="0">
                <a:latin typeface="Sylfaen" pitchFamily="18" charset="0"/>
                <a:cs typeface="Times New Roman" pitchFamily="18" charset="0"/>
              </a:rPr>
              <a:t>direct link </a:t>
            </a:r>
            <a:r>
              <a:rPr lang="en-US" sz="2400" dirty="0">
                <a:latin typeface="Sylfaen" pitchFamily="18" charset="0"/>
                <a:cs typeface="Times New Roman" pitchFamily="18" charset="0"/>
              </a:rPr>
              <a:t>is used to refer to the transmission path between </a:t>
            </a:r>
            <a:r>
              <a:rPr lang="en-US" sz="2400" dirty="0" smtClean="0">
                <a:latin typeface="Sylfaen" pitchFamily="18" charset="0"/>
                <a:cs typeface="Times New Roman" pitchFamily="18" charset="0"/>
              </a:rPr>
              <a:t>two devices </a:t>
            </a:r>
            <a:r>
              <a:rPr lang="en-US" sz="2400" dirty="0">
                <a:latin typeface="Sylfaen" pitchFamily="18" charset="0"/>
                <a:cs typeface="Times New Roman" pitchFamily="18" charset="0"/>
              </a:rPr>
              <a:t>in which signals propagate directly from transmitter to receiver with </a:t>
            </a:r>
            <a:r>
              <a:rPr lang="en-US" sz="2400" dirty="0" smtClean="0">
                <a:latin typeface="Sylfaen" pitchFamily="18" charset="0"/>
                <a:cs typeface="Times New Roman" pitchFamily="18" charset="0"/>
              </a:rPr>
              <a:t>no intermediate </a:t>
            </a:r>
            <a:r>
              <a:rPr lang="en-US" sz="2400" dirty="0">
                <a:latin typeface="Sylfaen" pitchFamily="18" charset="0"/>
                <a:cs typeface="Times New Roman" pitchFamily="18" charset="0"/>
              </a:rPr>
              <a:t>devices, other than amplifiers or repeaters used to increase </a:t>
            </a:r>
            <a:r>
              <a:rPr lang="en-US" sz="2400" dirty="0" smtClean="0">
                <a:latin typeface="Sylfaen" pitchFamily="18" charset="0"/>
                <a:cs typeface="Times New Roman" pitchFamily="18" charset="0"/>
              </a:rPr>
              <a:t>signal strength.</a:t>
            </a:r>
          </a:p>
          <a:p>
            <a:pPr algn="just">
              <a:buFont typeface="Wingdings" pitchFamily="2" charset="2"/>
              <a:buChar char="Ø"/>
            </a:pPr>
            <a:r>
              <a:rPr lang="en-US" sz="2400" dirty="0">
                <a:latin typeface="Sylfaen" pitchFamily="18" charset="0"/>
                <a:cs typeface="Times New Roman" pitchFamily="18" charset="0"/>
              </a:rPr>
              <a:t>Both parts of </a:t>
            </a:r>
            <a:r>
              <a:rPr lang="en-US" sz="2400" dirty="0" smtClean="0">
                <a:latin typeface="Sylfaen" pitchFamily="18" charset="0"/>
                <a:cs typeface="Times New Roman" pitchFamily="18" charset="0"/>
              </a:rPr>
              <a:t>figure below </a:t>
            </a:r>
            <a:r>
              <a:rPr lang="en-US" sz="2400" dirty="0">
                <a:latin typeface="Sylfaen" pitchFamily="18" charset="0"/>
                <a:cs typeface="Times New Roman" pitchFamily="18" charset="0"/>
              </a:rPr>
              <a:t>depict a direct link. Note that this term can </a:t>
            </a:r>
            <a:r>
              <a:rPr lang="en-US" sz="2400" dirty="0" smtClean="0">
                <a:latin typeface="Sylfaen" pitchFamily="18" charset="0"/>
                <a:cs typeface="Times New Roman" pitchFamily="18" charset="0"/>
              </a:rPr>
              <a:t>apply to </a:t>
            </a:r>
            <a:r>
              <a:rPr lang="en-US" sz="2400" dirty="0">
                <a:latin typeface="Sylfaen" pitchFamily="18" charset="0"/>
                <a:cs typeface="Times New Roman" pitchFamily="18" charset="0"/>
              </a:rPr>
              <a:t>both guided and unguided media</a:t>
            </a:r>
            <a:r>
              <a:rPr lang="en-US" sz="2400" dirty="0" smtClean="0">
                <a:latin typeface="Sylfaen" pitchFamily="18" charset="0"/>
                <a:cs typeface="Times New Roman" pitchFamily="18" charset="0"/>
              </a:rPr>
              <a:t>.</a:t>
            </a:r>
          </a:p>
          <a:p>
            <a:pPr algn="just">
              <a:buFont typeface="Wingdings" pitchFamily="2" charset="2"/>
              <a:buChar char="Ø"/>
            </a:pPr>
            <a:r>
              <a:rPr lang="en-US" sz="2400" dirty="0">
                <a:latin typeface="Sylfaen" pitchFamily="18" charset="0"/>
                <a:cs typeface="Times New Roman" pitchFamily="18" charset="0"/>
              </a:rPr>
              <a:t>A guided transmission medium is point-to-point if, first, it provides a </a:t>
            </a:r>
            <a:r>
              <a:rPr lang="en-US" sz="2400" dirty="0" smtClean="0">
                <a:latin typeface="Sylfaen" pitchFamily="18" charset="0"/>
                <a:cs typeface="Times New Roman" pitchFamily="18" charset="0"/>
              </a:rPr>
              <a:t>direct link </a:t>
            </a:r>
            <a:r>
              <a:rPr lang="en-US" sz="2400" dirty="0">
                <a:latin typeface="Sylfaen" pitchFamily="18" charset="0"/>
                <a:cs typeface="Times New Roman" pitchFamily="18" charset="0"/>
              </a:rPr>
              <a:t>between two devices and, second, those are the only two devices sharing </a:t>
            </a:r>
            <a:r>
              <a:rPr lang="en-US" sz="2400" dirty="0" smtClean="0">
                <a:latin typeface="Sylfaen" pitchFamily="18" charset="0"/>
                <a:cs typeface="Times New Roman" pitchFamily="18" charset="0"/>
              </a:rPr>
              <a:t>the medium </a:t>
            </a:r>
            <a:r>
              <a:rPr lang="en-US" sz="2400" dirty="0">
                <a:latin typeface="Sylfaen" pitchFamily="18" charset="0"/>
                <a:cs typeface="Times New Roman" pitchFamily="18" charset="0"/>
              </a:rPr>
              <a:t>(</a:t>
            </a:r>
            <a:r>
              <a:rPr lang="en-US" sz="2400" dirty="0" smtClean="0">
                <a:latin typeface="Sylfaen" pitchFamily="18" charset="0"/>
                <a:cs typeface="Times New Roman" pitchFamily="18" charset="0"/>
              </a:rPr>
              <a:t>Figure a</a:t>
            </a:r>
            <a:r>
              <a:rPr lang="en-US" sz="2400" dirty="0">
                <a:latin typeface="Sylfaen" pitchFamily="18" charset="0"/>
                <a:cs typeface="Times New Roman" pitchFamily="18" charset="0"/>
              </a:rPr>
              <a:t>). </a:t>
            </a:r>
            <a:endParaRPr lang="en-US" sz="2400" dirty="0" smtClean="0">
              <a:latin typeface="Sylfaen" pitchFamily="18" charset="0"/>
              <a:cs typeface="Times New Roman" pitchFamily="18" charset="0"/>
            </a:endParaRPr>
          </a:p>
          <a:p>
            <a:pPr algn="just">
              <a:buFont typeface="Wingdings" pitchFamily="2" charset="2"/>
              <a:buChar char="Ø"/>
            </a:pPr>
            <a:r>
              <a:rPr lang="en-US" sz="2400" dirty="0" smtClean="0">
                <a:latin typeface="Sylfaen" pitchFamily="18" charset="0"/>
                <a:cs typeface="Times New Roman" pitchFamily="18" charset="0"/>
              </a:rPr>
              <a:t>In </a:t>
            </a:r>
            <a:r>
              <a:rPr lang="en-US" sz="2400" dirty="0">
                <a:latin typeface="Sylfaen" pitchFamily="18" charset="0"/>
                <a:cs typeface="Times New Roman" pitchFamily="18" charset="0"/>
              </a:rPr>
              <a:t>a multipoint guided configuration, more than two </a:t>
            </a:r>
            <a:r>
              <a:rPr lang="en-US" sz="2400" dirty="0" smtClean="0">
                <a:latin typeface="Sylfaen" pitchFamily="18" charset="0"/>
                <a:cs typeface="Times New Roman" pitchFamily="18" charset="0"/>
              </a:rPr>
              <a:t>devices share </a:t>
            </a:r>
            <a:r>
              <a:rPr lang="en-US" sz="2400" dirty="0">
                <a:latin typeface="Sylfaen" pitchFamily="18" charset="0"/>
                <a:cs typeface="Times New Roman" pitchFamily="18" charset="0"/>
              </a:rPr>
              <a:t>the same medium </a:t>
            </a:r>
            <a:r>
              <a:rPr lang="en-US" sz="2400" dirty="0" smtClean="0">
                <a:latin typeface="Sylfaen" pitchFamily="18" charset="0"/>
                <a:cs typeface="Times New Roman" pitchFamily="18" charset="0"/>
              </a:rPr>
              <a:t>(b</a:t>
            </a:r>
            <a:r>
              <a:rPr lang="en-US" sz="2400" dirty="0">
                <a:latin typeface="Sylfaen" pitchFamily="18" charset="0"/>
                <a:cs typeface="Times New Roman" pitchFamily="18" charset="0"/>
              </a:rPr>
              <a:t>).</a:t>
            </a:r>
            <a:endParaRPr lang="en-US" sz="2400" dirty="0" smtClean="0">
              <a:latin typeface="Sylfaen" pitchFamily="18" charset="0"/>
              <a:cs typeface="Times New Roman" pitchFamily="18" charset="0"/>
            </a:endParaRPr>
          </a:p>
          <a:p>
            <a:pPr algn="just">
              <a:buFont typeface="Wingdings" pitchFamily="2" charset="2"/>
              <a:buChar char="Ø"/>
            </a:pPr>
            <a:endParaRPr lang="en-US" sz="2400" dirty="0" smtClean="0">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10</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52400"/>
            <a:ext cx="7498080" cy="990600"/>
          </a:xfrm>
        </p:spPr>
        <p:txBody>
          <a:bodyPr>
            <a:normAutofit/>
          </a:bodyPr>
          <a:lstStyle/>
          <a:p>
            <a:pPr marL="82296" indent="0"/>
            <a:r>
              <a:rPr lang="en-US" sz="3600" b="1" dirty="0" smtClean="0">
                <a:solidFill>
                  <a:srgbClr val="002060"/>
                </a:solidFill>
                <a:latin typeface="Times New Roman" pitchFamily="18" charset="0"/>
                <a:cs typeface="Times New Roman" pitchFamily="18" charset="0"/>
              </a:rPr>
              <a:t>Types of connection… </a:t>
            </a:r>
            <a:endParaRPr lang="en-US" sz="3600" b="1" dirty="0">
              <a:solidFill>
                <a:srgbClr val="002060"/>
              </a:solidFill>
              <a:latin typeface="Times New Roman" pitchFamily="18" charset="0"/>
              <a:cs typeface="Times New Roman" pitchFamily="18" charset="0"/>
            </a:endParaRPr>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09600" y="1447800"/>
            <a:ext cx="7625090" cy="4648200"/>
          </a:xfrm>
          <a:prstGeom prst="rect">
            <a:avLst/>
          </a:prstGeom>
          <a:ln w="9525">
            <a:solidFill>
              <a:srgbClr val="002060"/>
            </a:solid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style>
          <a:lnRef idx="0">
            <a:scrgbClr r="0" g="0" b="0"/>
          </a:lnRef>
          <a:fillRef idx="1001">
            <a:schemeClr val="dk2"/>
          </a:fillRef>
          <a:effectRef idx="0">
            <a:scrgbClr r="0" g="0" b="0"/>
          </a:effectRef>
          <a:fontRef idx="major"/>
        </p:style>
      </p:pic>
      <p:sp>
        <p:nvSpPr>
          <p:cNvPr id="4" name="Slide Number Placeholder 3"/>
          <p:cNvSpPr>
            <a:spLocks noGrp="1"/>
          </p:cNvSpPr>
          <p:nvPr>
            <p:ph type="sldNum" sz="quarter" idx="12"/>
          </p:nvPr>
        </p:nvSpPr>
        <p:spPr/>
        <p:txBody>
          <a:bodyPr/>
          <a:lstStyle/>
          <a:p>
            <a:fld id="{65443D5E-E9D3-4D36-8129-09AFD79524BB}" type="slidenum">
              <a:rPr lang="en-US" smtClean="0"/>
              <a:t>11</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609600" y="152400"/>
            <a:ext cx="7498080" cy="533400"/>
          </a:xfrm>
        </p:spPr>
        <p:txBody>
          <a:bodyPr>
            <a:normAutofit fontScale="90000"/>
          </a:bodyPr>
          <a:lstStyle/>
          <a:p>
            <a:pPr marL="82296" indent="0"/>
            <a:r>
              <a:rPr lang="en-US" sz="3600" b="1" dirty="0" smtClean="0">
                <a:solidFill>
                  <a:srgbClr val="002060"/>
                </a:solidFill>
                <a:latin typeface="Times New Roman" pitchFamily="18" charset="0"/>
                <a:cs typeface="Times New Roman" pitchFamily="18" charset="0"/>
              </a:rPr>
              <a:t>Mode of Transmission</a:t>
            </a:r>
            <a:r>
              <a:rPr lang="en-US" sz="3600" b="1" dirty="0" smtClean="0">
                <a:solidFill>
                  <a:srgbClr val="002060"/>
                </a:solidFill>
                <a:effectLst/>
                <a:latin typeface="Times New Roman" pitchFamily="18" charset="0"/>
                <a:cs typeface="Times New Roman" pitchFamily="18" charset="0"/>
              </a:rPr>
              <a:t> </a:t>
            </a: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sz="half" idx="1"/>
          </p:nvPr>
        </p:nvSpPr>
        <p:spPr>
          <a:xfrm>
            <a:off x="304800" y="685800"/>
            <a:ext cx="4407408" cy="5486400"/>
          </a:xfrm>
        </p:spPr>
        <p:txBody>
          <a:bodyPr>
            <a:noAutofit/>
          </a:bodyPr>
          <a:lstStyle/>
          <a:p>
            <a:pPr>
              <a:buFont typeface="Wingdings" pitchFamily="2" charset="2"/>
              <a:buChar char="Ø"/>
            </a:pPr>
            <a:r>
              <a:rPr lang="en-US" sz="1800" dirty="0" smtClean="0">
                <a:latin typeface="Sylfaen" pitchFamily="18" charset="0"/>
                <a:cs typeface="Times New Roman" pitchFamily="18" charset="0"/>
              </a:rPr>
              <a:t>Based on the direction of transmission, transmission </a:t>
            </a:r>
            <a:r>
              <a:rPr lang="en-US" sz="1800" dirty="0">
                <a:latin typeface="Sylfaen" pitchFamily="18" charset="0"/>
                <a:cs typeface="Times New Roman" pitchFamily="18" charset="0"/>
              </a:rPr>
              <a:t>may be simplex, half-duplex, or full-duplex. </a:t>
            </a:r>
            <a:endParaRPr lang="en-US" sz="1800" dirty="0" smtClean="0">
              <a:latin typeface="Sylfaen" pitchFamily="18" charset="0"/>
              <a:cs typeface="Times New Roman" pitchFamily="18" charset="0"/>
            </a:endParaRPr>
          </a:p>
          <a:p>
            <a:pPr algn="just">
              <a:buFont typeface="Wingdings" pitchFamily="2" charset="2"/>
              <a:buChar char="Ø"/>
            </a:pPr>
            <a:r>
              <a:rPr lang="en-US" sz="1800" dirty="0" smtClean="0">
                <a:latin typeface="Sylfaen" pitchFamily="18" charset="0"/>
                <a:cs typeface="Times New Roman" pitchFamily="18" charset="0"/>
              </a:rPr>
              <a:t>In </a:t>
            </a:r>
            <a:r>
              <a:rPr lang="en-US" sz="1800" b="1" dirty="0">
                <a:solidFill>
                  <a:srgbClr val="FF0000"/>
                </a:solidFill>
                <a:latin typeface="Sylfaen" pitchFamily="18" charset="0"/>
                <a:cs typeface="Times New Roman" pitchFamily="18" charset="0"/>
              </a:rPr>
              <a:t>simplex</a:t>
            </a:r>
            <a:r>
              <a:rPr lang="en-US" sz="1800" dirty="0">
                <a:latin typeface="Sylfaen" pitchFamily="18" charset="0"/>
                <a:cs typeface="Times New Roman" pitchFamily="18" charset="0"/>
              </a:rPr>
              <a:t> </a:t>
            </a:r>
            <a:r>
              <a:rPr lang="en-US" sz="1800" dirty="0" smtClean="0">
                <a:latin typeface="Sylfaen" pitchFamily="18" charset="0"/>
                <a:cs typeface="Times New Roman" pitchFamily="18" charset="0"/>
              </a:rPr>
              <a:t>transmission, signals </a:t>
            </a:r>
            <a:r>
              <a:rPr lang="en-US" sz="1800" dirty="0">
                <a:latin typeface="Sylfaen" pitchFamily="18" charset="0"/>
                <a:cs typeface="Times New Roman" pitchFamily="18" charset="0"/>
              </a:rPr>
              <a:t>are transmitted in only one direction; one station is the </a:t>
            </a:r>
            <a:r>
              <a:rPr lang="en-US" sz="1800" dirty="0" smtClean="0">
                <a:latin typeface="Sylfaen" pitchFamily="18" charset="0"/>
                <a:cs typeface="Times New Roman" pitchFamily="18" charset="0"/>
              </a:rPr>
              <a:t>transmitter and </a:t>
            </a:r>
            <a:r>
              <a:rPr lang="en-US" sz="1800" dirty="0">
                <a:latin typeface="Sylfaen" pitchFamily="18" charset="0"/>
                <a:cs typeface="Times New Roman" pitchFamily="18" charset="0"/>
              </a:rPr>
              <a:t>the other is the receiver. </a:t>
            </a:r>
            <a:endParaRPr lang="en-US" sz="1800" dirty="0" smtClean="0">
              <a:latin typeface="Sylfaen" pitchFamily="18" charset="0"/>
              <a:cs typeface="Times New Roman" pitchFamily="18" charset="0"/>
            </a:endParaRPr>
          </a:p>
          <a:p>
            <a:pPr marL="82296" lvl="2" indent="0" algn="just">
              <a:spcBef>
                <a:spcPts val="600"/>
              </a:spcBef>
              <a:buClr>
                <a:schemeClr val="accent1"/>
              </a:buClr>
              <a:buSzPct val="80000"/>
              <a:buNone/>
            </a:pPr>
            <a:r>
              <a:rPr lang="en-US" sz="1800" dirty="0" err="1" smtClean="0">
                <a:latin typeface="Sylfaen" pitchFamily="18" charset="0"/>
                <a:cs typeface="Times New Roman" pitchFamily="18" charset="0"/>
              </a:rPr>
              <a:t>Eg</a:t>
            </a:r>
            <a:r>
              <a:rPr lang="en-US" sz="1800" dirty="0" smtClean="0">
                <a:latin typeface="Sylfaen" pitchFamily="18" charset="0"/>
                <a:cs typeface="Times New Roman" pitchFamily="18" charset="0"/>
              </a:rPr>
              <a:t>. </a:t>
            </a:r>
            <a:r>
              <a:rPr lang="en-US" dirty="0">
                <a:solidFill>
                  <a:srgbClr val="000000"/>
                </a:solidFill>
                <a:latin typeface="Times New Roman" pitchFamily="18" charset="0"/>
                <a:cs typeface="Times New Roman" pitchFamily="18" charset="0"/>
              </a:rPr>
              <a:t>E.g. from the computer to the </a:t>
            </a:r>
            <a:r>
              <a:rPr lang="en-US" dirty="0" smtClean="0">
                <a:solidFill>
                  <a:srgbClr val="000000"/>
                </a:solidFill>
                <a:latin typeface="Times New Roman" pitchFamily="18" charset="0"/>
                <a:cs typeface="Times New Roman" pitchFamily="18" charset="0"/>
              </a:rPr>
              <a:t>printer</a:t>
            </a:r>
            <a:r>
              <a:rPr lang="en-US" dirty="0" smtClean="0">
                <a:latin typeface="Times New Roman" pitchFamily="18" charset="0"/>
                <a:cs typeface="Times New Roman" pitchFamily="18" charset="0"/>
              </a:rPr>
              <a:t>, remote </a:t>
            </a:r>
            <a:endParaRPr lang="en-US" sz="1800" dirty="0" smtClean="0">
              <a:latin typeface="Sylfaen" pitchFamily="18" charset="0"/>
              <a:cs typeface="Times New Roman" pitchFamily="18" charset="0"/>
            </a:endParaRPr>
          </a:p>
          <a:p>
            <a:pPr algn="just">
              <a:buFont typeface="Wingdings" pitchFamily="2" charset="2"/>
              <a:buChar char="Ø"/>
            </a:pPr>
            <a:r>
              <a:rPr lang="en-US" sz="1800" dirty="0" smtClean="0">
                <a:latin typeface="Sylfaen" pitchFamily="18" charset="0"/>
                <a:cs typeface="Times New Roman" pitchFamily="18" charset="0"/>
              </a:rPr>
              <a:t>In </a:t>
            </a:r>
            <a:r>
              <a:rPr lang="en-US" sz="1800" b="1" dirty="0">
                <a:solidFill>
                  <a:srgbClr val="FF0000"/>
                </a:solidFill>
                <a:latin typeface="Sylfaen" pitchFamily="18" charset="0"/>
                <a:cs typeface="Times New Roman" pitchFamily="18" charset="0"/>
              </a:rPr>
              <a:t>half-duplex</a:t>
            </a:r>
            <a:r>
              <a:rPr lang="en-US" sz="1800" dirty="0">
                <a:latin typeface="Sylfaen" pitchFamily="18" charset="0"/>
                <a:cs typeface="Times New Roman" pitchFamily="18" charset="0"/>
              </a:rPr>
              <a:t> operation, both stations may </a:t>
            </a:r>
            <a:r>
              <a:rPr lang="en-US" sz="1800" dirty="0" smtClean="0">
                <a:latin typeface="Sylfaen" pitchFamily="18" charset="0"/>
                <a:cs typeface="Times New Roman" pitchFamily="18" charset="0"/>
              </a:rPr>
              <a:t>transmit, but </a:t>
            </a:r>
            <a:r>
              <a:rPr lang="en-US" sz="1800" dirty="0">
                <a:latin typeface="Sylfaen" pitchFamily="18" charset="0"/>
                <a:cs typeface="Times New Roman" pitchFamily="18" charset="0"/>
              </a:rPr>
              <a:t>only one at a time. </a:t>
            </a:r>
            <a:endParaRPr lang="en-US" sz="1800" dirty="0" smtClean="0">
              <a:latin typeface="Sylfaen" pitchFamily="18" charset="0"/>
              <a:cs typeface="Times New Roman" pitchFamily="18" charset="0"/>
            </a:endParaRPr>
          </a:p>
          <a:p>
            <a:pPr marL="82296" indent="0" algn="just">
              <a:buNone/>
            </a:pPr>
            <a:r>
              <a:rPr lang="en-US" sz="1800" dirty="0" err="1" smtClean="0">
                <a:latin typeface="Sylfaen" pitchFamily="18" charset="0"/>
                <a:cs typeface="Times New Roman" pitchFamily="18" charset="0"/>
              </a:rPr>
              <a:t>Eg</a:t>
            </a:r>
            <a:r>
              <a:rPr lang="en-US" sz="1800" dirty="0" smtClean="0">
                <a:latin typeface="Sylfaen" pitchFamily="18" charset="0"/>
                <a:cs typeface="Times New Roman" pitchFamily="18" charset="0"/>
              </a:rPr>
              <a:t>. </a:t>
            </a:r>
            <a:r>
              <a:rPr lang="en-US" sz="1800" dirty="0" err="1" smtClean="0">
                <a:latin typeface="Sylfaen" pitchFamily="18" charset="0"/>
                <a:cs typeface="Times New Roman" pitchFamily="18" charset="0"/>
              </a:rPr>
              <a:t>Walky</a:t>
            </a:r>
            <a:r>
              <a:rPr lang="en-US" sz="1800" dirty="0" smtClean="0">
                <a:latin typeface="Sylfaen" pitchFamily="18" charset="0"/>
                <a:cs typeface="Times New Roman" pitchFamily="18" charset="0"/>
              </a:rPr>
              <a:t> talky (</a:t>
            </a:r>
            <a:r>
              <a:rPr lang="en-US" sz="1800" dirty="0" err="1" smtClean="0">
                <a:latin typeface="Sylfaen" pitchFamily="18" charset="0"/>
                <a:cs typeface="Times New Roman" pitchFamily="18" charset="0"/>
              </a:rPr>
              <a:t>wakie</a:t>
            </a:r>
            <a:r>
              <a:rPr lang="en-US" sz="1800" dirty="0" smtClean="0">
                <a:latin typeface="Sylfaen" pitchFamily="18" charset="0"/>
                <a:cs typeface="Times New Roman" pitchFamily="18" charset="0"/>
              </a:rPr>
              <a:t> talkie) </a:t>
            </a:r>
          </a:p>
          <a:p>
            <a:pPr algn="just">
              <a:buFont typeface="Wingdings" pitchFamily="2" charset="2"/>
              <a:buChar char="Ø"/>
            </a:pPr>
            <a:r>
              <a:rPr lang="en-US" sz="1800" dirty="0" smtClean="0">
                <a:latin typeface="Sylfaen" pitchFamily="18" charset="0"/>
                <a:cs typeface="Times New Roman" pitchFamily="18" charset="0"/>
              </a:rPr>
              <a:t>In </a:t>
            </a:r>
            <a:r>
              <a:rPr lang="en-US" sz="1800" b="1" dirty="0">
                <a:solidFill>
                  <a:srgbClr val="FF0000"/>
                </a:solidFill>
                <a:latin typeface="Sylfaen" pitchFamily="18" charset="0"/>
                <a:cs typeface="Times New Roman" pitchFamily="18" charset="0"/>
              </a:rPr>
              <a:t>full-duplex</a:t>
            </a:r>
            <a:r>
              <a:rPr lang="en-US" sz="1800" dirty="0">
                <a:latin typeface="Sylfaen" pitchFamily="18" charset="0"/>
                <a:cs typeface="Times New Roman" pitchFamily="18" charset="0"/>
              </a:rPr>
              <a:t> operation, both stations may transmit simultaneously.</a:t>
            </a:r>
          </a:p>
          <a:p>
            <a:pPr algn="just">
              <a:buFont typeface="Wingdings" pitchFamily="2" charset="2"/>
              <a:buChar char="Ø"/>
            </a:pPr>
            <a:r>
              <a:rPr lang="en-US" sz="1800" dirty="0">
                <a:latin typeface="Sylfaen" pitchFamily="18" charset="0"/>
                <a:cs typeface="Times New Roman" pitchFamily="18" charset="0"/>
              </a:rPr>
              <a:t>In the latter case, the medium is carrying signals in both directions at </a:t>
            </a:r>
            <a:r>
              <a:rPr lang="en-US" sz="1800" dirty="0" smtClean="0">
                <a:latin typeface="Sylfaen" pitchFamily="18" charset="0"/>
                <a:cs typeface="Times New Roman" pitchFamily="18" charset="0"/>
              </a:rPr>
              <a:t>the same time</a:t>
            </a:r>
            <a:r>
              <a:rPr lang="en-US" sz="2000" dirty="0" smtClean="0">
                <a:latin typeface="Sylfaen" pitchFamily="18" charset="0"/>
                <a:cs typeface="Times New Roman" pitchFamily="18" charset="0"/>
              </a:rPr>
              <a:t>.</a:t>
            </a:r>
          </a:p>
          <a:p>
            <a:pPr marL="82296" indent="0" algn="just">
              <a:buNone/>
            </a:pPr>
            <a:r>
              <a:rPr lang="en-US" sz="1600" dirty="0" err="1" smtClean="0">
                <a:latin typeface="Sylfaen" pitchFamily="18" charset="0"/>
                <a:cs typeface="Times New Roman" pitchFamily="18" charset="0"/>
              </a:rPr>
              <a:t>Eg</a:t>
            </a:r>
            <a:r>
              <a:rPr lang="en-US" sz="1600" dirty="0" smtClean="0">
                <a:latin typeface="Sylfaen" pitchFamily="18" charset="0"/>
                <a:cs typeface="Times New Roman" pitchFamily="18" charset="0"/>
              </a:rPr>
              <a:t>. Telephone</a:t>
            </a:r>
          </a:p>
        </p:txBody>
      </p:sp>
      <p:pic>
        <p:nvPicPr>
          <p:cNvPr id="6146"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876800" y="838200"/>
            <a:ext cx="38862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65443D5E-E9D3-4D36-8129-09AFD79524BB}" type="slidenum">
              <a:rPr lang="en-US" smtClean="0"/>
              <a:t>12</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CustomShape 1"/>
          <p:cNvSpPr/>
          <p:nvPr/>
        </p:nvSpPr>
        <p:spPr>
          <a:xfrm>
            <a:off x="1066800" y="228600"/>
            <a:ext cx="7306800" cy="685440"/>
          </a:xfrm>
          <a:prstGeom prst="rect">
            <a:avLst/>
          </a:prstGeom>
        </p:spPr>
        <p:txBody>
          <a:bodyPr lIns="82080" tIns="41040" rIns="82080" bIns="41040" anchor="b"/>
          <a:lstStyle/>
          <a:p>
            <a:r>
              <a:rPr lang="en-US" sz="3200" b="1" dirty="0" smtClean="0">
                <a:solidFill>
                  <a:srgbClr val="FF0000"/>
                </a:solidFill>
                <a:latin typeface="Times New Roman" pitchFamily="18" charset="0"/>
                <a:cs typeface="Times New Roman" pitchFamily="18" charset="0"/>
              </a:rPr>
              <a:t>   Transmission Modes</a:t>
            </a:r>
            <a:endParaRPr dirty="0">
              <a:solidFill>
                <a:srgbClr val="FF0000"/>
              </a:solidFill>
              <a:latin typeface="Times New Roman" pitchFamily="18" charset="0"/>
              <a:cs typeface="Times New Roman" pitchFamily="18" charset="0"/>
            </a:endParaRPr>
          </a:p>
        </p:txBody>
      </p:sp>
      <p:sp>
        <p:nvSpPr>
          <p:cNvPr id="145" name="CustomShape 2"/>
          <p:cNvSpPr/>
          <p:nvPr/>
        </p:nvSpPr>
        <p:spPr>
          <a:xfrm>
            <a:off x="719700" y="990960"/>
            <a:ext cx="8001000" cy="5867040"/>
          </a:xfrm>
          <a:prstGeom prst="rect">
            <a:avLst/>
          </a:prstGeom>
        </p:spPr>
        <p:txBody>
          <a:bodyPr lIns="82080" tIns="41040" rIns="82080" bIns="41040"/>
          <a:lstStyle/>
          <a:p>
            <a:pPr algn="just">
              <a:lnSpc>
                <a:spcPct val="95000"/>
              </a:lnSpc>
              <a:buSzPct val="45000"/>
            </a:pPr>
            <a:r>
              <a:rPr lang="en-US" sz="2400" b="1" dirty="0">
                <a:solidFill>
                  <a:srgbClr val="000000"/>
                </a:solidFill>
                <a:latin typeface="Sylfaen" pitchFamily="18" charset="0"/>
                <a:cs typeface="Times New Roman" pitchFamily="18" charset="0"/>
              </a:rPr>
              <a:t>Transmission modes </a:t>
            </a:r>
            <a:r>
              <a:rPr lang="en-US" sz="2400" dirty="0">
                <a:solidFill>
                  <a:srgbClr val="000000"/>
                </a:solidFill>
                <a:latin typeface="Sylfaen" pitchFamily="18" charset="0"/>
                <a:cs typeface="Times New Roman" pitchFamily="18" charset="0"/>
              </a:rPr>
              <a:t>based on number of bits sent </a:t>
            </a:r>
            <a:r>
              <a:rPr lang="en-US" sz="2400" dirty="0" smtClean="0">
                <a:solidFill>
                  <a:srgbClr val="000000"/>
                </a:solidFill>
                <a:latin typeface="Sylfaen" pitchFamily="18" charset="0"/>
                <a:cs typeface="Times New Roman" pitchFamily="18" charset="0"/>
              </a:rPr>
              <a:t>simultaneously</a:t>
            </a:r>
            <a:endParaRPr lang="en-US" sz="2400" dirty="0">
              <a:latin typeface="Sylfaen" pitchFamily="18" charset="0"/>
              <a:cs typeface="Times New Roman" pitchFamily="18" charset="0"/>
            </a:endParaRPr>
          </a:p>
          <a:p>
            <a:pPr algn="just">
              <a:lnSpc>
                <a:spcPct val="95000"/>
              </a:lnSpc>
              <a:buSzPct val="45000"/>
            </a:pPr>
            <a:r>
              <a:rPr lang="en-US" sz="2400" b="1" dirty="0" smtClean="0">
                <a:solidFill>
                  <a:srgbClr val="FF0000"/>
                </a:solidFill>
                <a:latin typeface="Sylfaen" pitchFamily="18" charset="0"/>
                <a:cs typeface="Times New Roman" pitchFamily="18" charset="0"/>
              </a:rPr>
              <a:t>Parallel </a:t>
            </a:r>
            <a:r>
              <a:rPr lang="en-US" sz="2400" b="1" dirty="0">
                <a:solidFill>
                  <a:srgbClr val="FF0000"/>
                </a:solidFill>
                <a:latin typeface="Sylfaen" pitchFamily="18" charset="0"/>
                <a:cs typeface="Times New Roman" pitchFamily="18" charset="0"/>
              </a:rPr>
              <a:t>connection </a:t>
            </a:r>
            <a:endParaRPr sz="2400" b="1" dirty="0">
              <a:solidFill>
                <a:srgbClr val="FF0000"/>
              </a:solidFill>
              <a:latin typeface="Sylfaen" pitchFamily="18" charset="0"/>
              <a:cs typeface="Times New Roman" pitchFamily="18" charset="0"/>
            </a:endParaRPr>
          </a:p>
          <a:p>
            <a:pPr marL="800100" lvl="1" indent="-342900" algn="just">
              <a:lnSpc>
                <a:spcPct val="95000"/>
              </a:lnSpc>
              <a:buSzPct val="45000"/>
              <a:buFont typeface="Wingdings" pitchFamily="2" charset="2"/>
              <a:buChar char="Ø"/>
            </a:pPr>
            <a:r>
              <a:rPr lang="en-US" sz="2400" dirty="0">
                <a:solidFill>
                  <a:srgbClr val="000000"/>
                </a:solidFill>
                <a:latin typeface="Sylfaen" pitchFamily="18" charset="0"/>
                <a:cs typeface="Times New Roman" pitchFamily="18" charset="0"/>
              </a:rPr>
              <a:t>S</a:t>
            </a:r>
            <a:r>
              <a:rPr lang="en-US" sz="2400" dirty="0" smtClean="0">
                <a:solidFill>
                  <a:srgbClr val="000000"/>
                </a:solidFill>
                <a:latin typeface="Sylfaen" pitchFamily="18" charset="0"/>
                <a:cs typeface="Times New Roman" pitchFamily="18" charset="0"/>
              </a:rPr>
              <a:t>imultaneous </a:t>
            </a:r>
            <a:r>
              <a:rPr lang="en-US" sz="2400" dirty="0">
                <a:solidFill>
                  <a:srgbClr val="000000"/>
                </a:solidFill>
                <a:latin typeface="Sylfaen" pitchFamily="18" charset="0"/>
                <a:cs typeface="Times New Roman" pitchFamily="18" charset="0"/>
              </a:rPr>
              <a:t>transmission of N bits</a:t>
            </a:r>
            <a:endParaRPr sz="2400" dirty="0">
              <a:latin typeface="Sylfaen" pitchFamily="18" charset="0"/>
              <a:cs typeface="Times New Roman" pitchFamily="18" charset="0"/>
            </a:endParaRPr>
          </a:p>
          <a:p>
            <a:pPr marL="800100" lvl="1" indent="-342900" algn="just">
              <a:lnSpc>
                <a:spcPct val="95000"/>
              </a:lnSpc>
              <a:buSzPct val="45000"/>
              <a:buFont typeface="Wingdings" pitchFamily="2" charset="2"/>
              <a:buChar char="Ø"/>
            </a:pPr>
            <a:r>
              <a:rPr lang="en-US" sz="2400" dirty="0">
                <a:solidFill>
                  <a:srgbClr val="000000"/>
                </a:solidFill>
                <a:latin typeface="Sylfaen" pitchFamily="18" charset="0"/>
                <a:cs typeface="Times New Roman" pitchFamily="18" charset="0"/>
              </a:rPr>
              <a:t>These bits are sent simultaneously over N different </a:t>
            </a:r>
            <a:r>
              <a:rPr lang="en-US" sz="2400" dirty="0" smtClean="0">
                <a:solidFill>
                  <a:srgbClr val="000000"/>
                </a:solidFill>
                <a:latin typeface="Sylfaen" pitchFamily="18" charset="0"/>
                <a:cs typeface="Times New Roman" pitchFamily="18" charset="0"/>
              </a:rPr>
              <a:t>channels</a:t>
            </a:r>
          </a:p>
          <a:p>
            <a:pPr marL="800100" lvl="1" indent="-342900" algn="just">
              <a:lnSpc>
                <a:spcPct val="95000"/>
              </a:lnSpc>
              <a:buSzPct val="45000"/>
              <a:buFont typeface="Wingdings" pitchFamily="2" charset="2"/>
              <a:buChar char="Ø"/>
            </a:pPr>
            <a:r>
              <a:rPr lang="en-US" sz="2400" dirty="0" smtClean="0">
                <a:solidFill>
                  <a:srgbClr val="000000"/>
                </a:solidFill>
                <a:latin typeface="Sylfaen" pitchFamily="18" charset="0"/>
                <a:cs typeface="Times New Roman" pitchFamily="18" charset="0"/>
              </a:rPr>
              <a:t>The type of transmission mode most computers use is parallel connection</a:t>
            </a:r>
          </a:p>
          <a:p>
            <a:pPr algn="just">
              <a:lnSpc>
                <a:spcPct val="95000"/>
              </a:lnSpc>
              <a:buSzPct val="45000"/>
            </a:pPr>
            <a:r>
              <a:rPr lang="en-US" sz="2400" b="1" dirty="0" smtClean="0">
                <a:solidFill>
                  <a:srgbClr val="FF0000"/>
                </a:solidFill>
                <a:latin typeface="Sylfaen" pitchFamily="18" charset="0"/>
                <a:cs typeface="Times New Roman" pitchFamily="18" charset="0"/>
              </a:rPr>
              <a:t> Serial </a:t>
            </a:r>
            <a:r>
              <a:rPr lang="en-US" sz="2400" b="1" dirty="0">
                <a:solidFill>
                  <a:srgbClr val="FF0000"/>
                </a:solidFill>
                <a:latin typeface="Sylfaen" pitchFamily="18" charset="0"/>
                <a:cs typeface="Times New Roman" pitchFamily="18" charset="0"/>
              </a:rPr>
              <a:t>connection</a:t>
            </a:r>
            <a:endParaRPr sz="2400" b="1" dirty="0">
              <a:solidFill>
                <a:srgbClr val="FF0000"/>
              </a:solidFill>
              <a:latin typeface="Sylfaen" pitchFamily="18" charset="0"/>
              <a:cs typeface="Times New Roman" pitchFamily="18" charset="0"/>
            </a:endParaRPr>
          </a:p>
          <a:p>
            <a:pPr lvl="1" algn="just">
              <a:lnSpc>
                <a:spcPct val="95000"/>
              </a:lnSpc>
              <a:buSzPct val="45000"/>
              <a:buFont typeface="Wingdings"/>
              <a:buChar char="§"/>
            </a:pPr>
            <a:r>
              <a:rPr lang="en-US" sz="2400" dirty="0">
                <a:solidFill>
                  <a:srgbClr val="000000"/>
                </a:solidFill>
                <a:latin typeface="Sylfaen" pitchFamily="18" charset="0"/>
                <a:cs typeface="Times New Roman" pitchFamily="18" charset="0"/>
              </a:rPr>
              <a:t>the data are sent one bit at a time</a:t>
            </a:r>
            <a:endParaRPr sz="2400" dirty="0">
              <a:latin typeface="Sylfaen" pitchFamily="18" charset="0"/>
              <a:cs typeface="Times New Roman" pitchFamily="18" charset="0"/>
            </a:endParaRPr>
          </a:p>
          <a:p>
            <a:endParaRPr dirty="0"/>
          </a:p>
          <a:p>
            <a:endParaRPr dirty="0"/>
          </a:p>
        </p:txBody>
      </p:sp>
      <p:pic>
        <p:nvPicPr>
          <p:cNvPr id="146" name="Picture 2"/>
          <p:cNvPicPr/>
          <p:nvPr/>
        </p:nvPicPr>
        <p:blipFill>
          <a:blip r:embed="rId3"/>
          <a:stretch>
            <a:fillRect/>
          </a:stretch>
        </p:blipFill>
        <p:spPr>
          <a:xfrm>
            <a:off x="5361072" y="4495800"/>
            <a:ext cx="3581400" cy="1676400"/>
          </a:xfrm>
          <a:prstGeom prst="rect">
            <a:avLst/>
          </a:prstGeom>
        </p:spPr>
      </p:pic>
      <p:pic>
        <p:nvPicPr>
          <p:cNvPr id="147" name="Picture 3"/>
          <p:cNvPicPr/>
          <p:nvPr/>
        </p:nvPicPr>
        <p:blipFill>
          <a:blip r:embed="rId4"/>
          <a:stretch>
            <a:fillRect/>
          </a:stretch>
        </p:blipFill>
        <p:spPr>
          <a:xfrm>
            <a:off x="1600200" y="4572000"/>
            <a:ext cx="3350160" cy="1714320"/>
          </a:xfrm>
          <a:prstGeom prst="rect">
            <a:avLst/>
          </a:prstGeom>
        </p:spPr>
      </p:pic>
    </p:spTree>
    <p:extLst>
      <p:ext uri="{BB962C8B-B14F-4D97-AF65-F5344CB8AC3E}">
        <p14:creationId xmlns:p14="http://schemas.microsoft.com/office/powerpoint/2010/main" val="2978226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762000"/>
            <a:ext cx="7866888" cy="5257800"/>
          </a:xfrm>
        </p:spPr>
        <p:txBody>
          <a:bodyPr>
            <a:normAutofit fontScale="92500"/>
          </a:bodyPr>
          <a:lstStyle/>
          <a:p>
            <a:pPr algn="just">
              <a:buClr>
                <a:srgbClr val="FF0000"/>
              </a:buClr>
              <a:buSzPct val="105000"/>
              <a:buFont typeface="Wingdings 2" pitchFamily="18" charset="2"/>
              <a:buChar char="E"/>
            </a:pPr>
            <a:r>
              <a:rPr lang="en-US" sz="2400" dirty="0">
                <a:latin typeface="Sylfaen" pitchFamily="18" charset="0"/>
              </a:rPr>
              <a:t>When we talk of data communication we are primarily concerned </a:t>
            </a:r>
            <a:r>
              <a:rPr lang="en-US" sz="2400" dirty="0" smtClean="0">
                <a:latin typeface="Sylfaen" pitchFamily="18" charset="0"/>
              </a:rPr>
              <a:t>with serial transmission.</a:t>
            </a:r>
          </a:p>
          <a:p>
            <a:pPr algn="just">
              <a:buClr>
                <a:srgbClr val="FF0000"/>
              </a:buClr>
              <a:buSzPct val="105000"/>
              <a:buFont typeface="Wingdings 2" pitchFamily="18" charset="2"/>
              <a:buChar char="E"/>
            </a:pPr>
            <a:r>
              <a:rPr lang="en-US" sz="2400" dirty="0" smtClean="0">
                <a:latin typeface="Sylfaen" pitchFamily="18" charset="0"/>
              </a:rPr>
              <a:t>In serial </a:t>
            </a:r>
            <a:r>
              <a:rPr lang="en-US" sz="2400" dirty="0">
                <a:latin typeface="Sylfaen" pitchFamily="18" charset="0"/>
              </a:rPr>
              <a:t>transmission the data is transmitted bit by bit as a stream of 0s </a:t>
            </a:r>
            <a:r>
              <a:rPr lang="en-US" sz="2400" dirty="0" smtClean="0">
                <a:latin typeface="Sylfaen" pitchFamily="18" charset="0"/>
              </a:rPr>
              <a:t>and 1s</a:t>
            </a:r>
            <a:r>
              <a:rPr lang="en-US" sz="2400" dirty="0">
                <a:latin typeface="Sylfaen" pitchFamily="18" charset="0"/>
              </a:rPr>
              <a:t>. </a:t>
            </a:r>
          </a:p>
          <a:p>
            <a:pPr algn="just">
              <a:buClr>
                <a:srgbClr val="FF0000"/>
              </a:buClr>
              <a:buSzPct val="105000"/>
              <a:buFont typeface="Wingdings 2" pitchFamily="18" charset="2"/>
              <a:buChar char="E"/>
            </a:pPr>
            <a:r>
              <a:rPr lang="en-US" sz="2400" dirty="0" smtClean="0">
                <a:latin typeface="Sylfaen" pitchFamily="18" charset="0"/>
              </a:rPr>
              <a:t>Protocols </a:t>
            </a:r>
            <a:r>
              <a:rPr lang="en-US" sz="2400" dirty="0">
                <a:latin typeface="Sylfaen" pitchFamily="18" charset="0"/>
              </a:rPr>
              <a:t>are implemented for these types of transmissions so that </a:t>
            </a:r>
            <a:r>
              <a:rPr lang="en-US" sz="2400" dirty="0" smtClean="0">
                <a:latin typeface="Sylfaen" pitchFamily="18" charset="0"/>
              </a:rPr>
              <a:t>the communication </a:t>
            </a:r>
            <a:r>
              <a:rPr lang="en-US" sz="2400" dirty="0">
                <a:latin typeface="Sylfaen" pitchFamily="18" charset="0"/>
              </a:rPr>
              <a:t>takes place in a well-defined manner. </a:t>
            </a:r>
          </a:p>
          <a:p>
            <a:pPr algn="just">
              <a:buClr>
                <a:srgbClr val="FF0000"/>
              </a:buClr>
              <a:buSzPct val="105000"/>
              <a:buFont typeface="Wingdings 2" pitchFamily="18" charset="2"/>
              <a:buChar char="E"/>
            </a:pPr>
            <a:r>
              <a:rPr lang="en-US" sz="2400" dirty="0" smtClean="0">
                <a:latin typeface="Sylfaen" pitchFamily="18" charset="0"/>
              </a:rPr>
              <a:t>Protocols are mutually </a:t>
            </a:r>
            <a:r>
              <a:rPr lang="en-US" sz="2400" dirty="0">
                <a:latin typeface="Sylfaen" pitchFamily="18" charset="0"/>
              </a:rPr>
              <a:t>agreed set of rules and are necessary because the format </a:t>
            </a:r>
            <a:r>
              <a:rPr lang="en-US" sz="2400" dirty="0" smtClean="0">
                <a:latin typeface="Sylfaen" pitchFamily="18" charset="0"/>
              </a:rPr>
              <a:t>of transmission </a:t>
            </a:r>
            <a:r>
              <a:rPr lang="en-US" sz="2400" dirty="0">
                <a:latin typeface="Sylfaen" pitchFamily="18" charset="0"/>
              </a:rPr>
              <a:t>should be understood by the </a:t>
            </a:r>
            <a:r>
              <a:rPr lang="en-US" sz="2400" dirty="0" smtClean="0">
                <a:latin typeface="Sylfaen" pitchFamily="18" charset="0"/>
              </a:rPr>
              <a:t>receiver</a:t>
            </a:r>
          </a:p>
          <a:p>
            <a:pPr algn="just">
              <a:buClr>
                <a:srgbClr val="FF0000"/>
              </a:buClr>
              <a:buSzPct val="105000"/>
              <a:buFont typeface="Wingdings 2" pitchFamily="18" charset="2"/>
              <a:buChar char="E"/>
            </a:pPr>
            <a:r>
              <a:rPr lang="en-US" sz="2400" dirty="0" smtClean="0">
                <a:latin typeface="Sylfaen" pitchFamily="18" charset="0"/>
              </a:rPr>
              <a:t>The </a:t>
            </a:r>
            <a:r>
              <a:rPr lang="en-US" sz="2400" dirty="0">
                <a:latin typeface="Sylfaen" pitchFamily="18" charset="0"/>
              </a:rPr>
              <a:t>following key factors have to be observed regarding </a:t>
            </a:r>
            <a:r>
              <a:rPr lang="en-US" sz="2400" dirty="0" smtClean="0">
                <a:latin typeface="Sylfaen" pitchFamily="18" charset="0"/>
              </a:rPr>
              <a:t>serial transmission:</a:t>
            </a:r>
          </a:p>
          <a:p>
            <a:pPr lvl="1" algn="just">
              <a:buClr>
                <a:srgbClr val="FF0000"/>
              </a:buClr>
              <a:buSzPct val="105000"/>
              <a:buFont typeface="Wingdings 2" pitchFamily="18" charset="2"/>
              <a:buChar char="E"/>
            </a:pPr>
            <a:r>
              <a:rPr lang="en-US" sz="2000" i="1" dirty="0" smtClean="0">
                <a:solidFill>
                  <a:srgbClr val="002060"/>
                </a:solidFill>
                <a:latin typeface="Sylfaen" pitchFamily="18" charset="0"/>
              </a:rPr>
              <a:t>Timing Problem</a:t>
            </a:r>
          </a:p>
          <a:p>
            <a:pPr lvl="1" algn="just">
              <a:buClr>
                <a:srgbClr val="FF0000"/>
              </a:buClr>
              <a:buSzPct val="105000"/>
              <a:buFont typeface="Wingdings 2" pitchFamily="18" charset="2"/>
              <a:buChar char="E"/>
            </a:pPr>
            <a:r>
              <a:rPr lang="en-US" sz="2000" i="1" dirty="0" smtClean="0">
                <a:solidFill>
                  <a:srgbClr val="002060"/>
                </a:solidFill>
                <a:latin typeface="Sylfaen" pitchFamily="18" charset="0"/>
              </a:rPr>
              <a:t>Error Detection</a:t>
            </a:r>
          </a:p>
          <a:p>
            <a:pPr lvl="1" algn="just">
              <a:buClr>
                <a:srgbClr val="FF0000"/>
              </a:buClr>
              <a:buSzPct val="105000"/>
              <a:buFont typeface="Wingdings 2" pitchFamily="18" charset="2"/>
              <a:buChar char="E"/>
            </a:pPr>
            <a:r>
              <a:rPr lang="en-US" sz="2000" i="1" dirty="0" smtClean="0">
                <a:solidFill>
                  <a:srgbClr val="002060"/>
                </a:solidFill>
                <a:latin typeface="Sylfaen" pitchFamily="18" charset="0"/>
              </a:rPr>
              <a:t>Error Correction</a:t>
            </a:r>
            <a:endParaRPr lang="en-US" sz="2000" i="1" dirty="0">
              <a:solidFill>
                <a:srgbClr val="002060"/>
              </a:solidFill>
              <a:latin typeface="Sylfaen" pitchFamily="18" charset="0"/>
            </a:endParaRPr>
          </a:p>
        </p:txBody>
      </p:sp>
      <p:sp>
        <p:nvSpPr>
          <p:cNvPr id="5" name="Slide Number Placeholder 4"/>
          <p:cNvSpPr>
            <a:spLocks noGrp="1"/>
          </p:cNvSpPr>
          <p:nvPr>
            <p:ph type="sldNum" sz="quarter" idx="12"/>
          </p:nvPr>
        </p:nvSpPr>
        <p:spPr/>
        <p:txBody>
          <a:bodyPr/>
          <a:lstStyle/>
          <a:p>
            <a:fld id="{65443D5E-E9D3-4D36-8129-09AFD79524BB}" type="slidenum">
              <a:rPr lang="en-US" smtClean="0"/>
              <a:t>14</a:t>
            </a:fld>
            <a:endParaRPr lang="en-US"/>
          </a:p>
        </p:txBody>
      </p:sp>
    </p:spTree>
    <p:extLst>
      <p:ext uri="{BB962C8B-B14F-4D97-AF65-F5344CB8AC3E}">
        <p14:creationId xmlns:p14="http://schemas.microsoft.com/office/powerpoint/2010/main" val="1717669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498080" cy="334962"/>
          </a:xfrm>
        </p:spPr>
        <p:txBody>
          <a:bodyPr>
            <a:normAutofit fontScale="90000"/>
          </a:bodyPr>
          <a:lstStyle/>
          <a:p>
            <a:r>
              <a:rPr lang="en-US" dirty="0" err="1" smtClean="0"/>
              <a:t>Cont</a:t>
            </a:r>
            <a:r>
              <a:rPr lang="en-US" dirty="0" smtClean="0"/>
              <a:t>…  </a:t>
            </a:r>
            <a:endParaRPr lang="en-US" dirty="0"/>
          </a:p>
        </p:txBody>
      </p:sp>
      <p:sp>
        <p:nvSpPr>
          <p:cNvPr id="3" name="Content Placeholder 2"/>
          <p:cNvSpPr>
            <a:spLocks noGrp="1"/>
          </p:cNvSpPr>
          <p:nvPr>
            <p:ph idx="1"/>
          </p:nvPr>
        </p:nvSpPr>
        <p:spPr>
          <a:xfrm>
            <a:off x="533400" y="685800"/>
            <a:ext cx="7866888" cy="5791200"/>
          </a:xfrm>
        </p:spPr>
        <p:txBody>
          <a:bodyPr>
            <a:normAutofit fontScale="77500" lnSpcReduction="20000"/>
          </a:bodyPr>
          <a:lstStyle/>
          <a:p>
            <a:pPr>
              <a:buClr>
                <a:srgbClr val="FF0000"/>
              </a:buClr>
              <a:buSzPct val="97000"/>
              <a:buFont typeface="Wingdings" pitchFamily="2" charset="2"/>
              <a:buChar char="q"/>
            </a:pPr>
            <a:r>
              <a:rPr lang="en-US" dirty="0">
                <a:latin typeface="Sylfaen" pitchFamily="18" charset="0"/>
              </a:rPr>
              <a:t>Timing problems require a mechanism to synchronize the transmitter </a:t>
            </a:r>
            <a:r>
              <a:rPr lang="en-US" dirty="0" smtClean="0">
                <a:latin typeface="Sylfaen" pitchFamily="18" charset="0"/>
              </a:rPr>
              <a:t>and receiver.</a:t>
            </a:r>
          </a:p>
          <a:p>
            <a:pPr>
              <a:buClr>
                <a:srgbClr val="FF0000"/>
              </a:buClr>
              <a:buSzPct val="97000"/>
              <a:buFont typeface="Wingdings" pitchFamily="2" charset="2"/>
              <a:buChar char="q"/>
            </a:pPr>
            <a:r>
              <a:rPr lang="en-US" dirty="0" smtClean="0">
                <a:latin typeface="Sylfaen" pitchFamily="18" charset="0"/>
              </a:rPr>
              <a:t>There </a:t>
            </a:r>
            <a:r>
              <a:rPr lang="en-US" dirty="0">
                <a:latin typeface="Sylfaen" pitchFamily="18" charset="0"/>
              </a:rPr>
              <a:t>are two approaches </a:t>
            </a:r>
            <a:r>
              <a:rPr lang="en-US" dirty="0" smtClean="0">
                <a:latin typeface="Sylfaen" pitchFamily="18" charset="0"/>
              </a:rPr>
              <a:t>regarding transmission </a:t>
            </a:r>
            <a:r>
              <a:rPr lang="en-US" dirty="0">
                <a:latin typeface="Sylfaen" pitchFamily="18" charset="0"/>
              </a:rPr>
              <a:t>of serial </a:t>
            </a:r>
            <a:r>
              <a:rPr lang="en-US" dirty="0" smtClean="0">
                <a:latin typeface="Sylfaen" pitchFamily="18" charset="0"/>
              </a:rPr>
              <a:t>data.</a:t>
            </a:r>
          </a:p>
          <a:p>
            <a:pPr marL="82296" indent="0">
              <a:buClr>
                <a:srgbClr val="FF0000"/>
              </a:buClr>
              <a:buSzPct val="97000"/>
              <a:buNone/>
            </a:pPr>
            <a:r>
              <a:rPr lang="en-US" dirty="0" smtClean="0">
                <a:latin typeface="Sylfaen" pitchFamily="18" charset="0"/>
              </a:rPr>
              <a:t>1. </a:t>
            </a:r>
            <a:r>
              <a:rPr lang="en-US" b="1" dirty="0" smtClean="0">
                <a:latin typeface="Sylfaen" pitchFamily="18" charset="0"/>
              </a:rPr>
              <a:t>Synchronous </a:t>
            </a:r>
            <a:r>
              <a:rPr lang="en-US" b="1" dirty="0">
                <a:latin typeface="Sylfaen" pitchFamily="18" charset="0"/>
              </a:rPr>
              <a:t>Transmission</a:t>
            </a:r>
          </a:p>
          <a:p>
            <a:pPr>
              <a:buClr>
                <a:srgbClr val="FF0000"/>
              </a:buClr>
              <a:buSzPct val="97000"/>
              <a:buFont typeface="Wingdings" pitchFamily="2" charset="2"/>
              <a:buChar char="q"/>
            </a:pPr>
            <a:r>
              <a:rPr lang="en-US" dirty="0">
                <a:latin typeface="Sylfaen" pitchFamily="18" charset="0"/>
              </a:rPr>
              <a:t>In Synchronous Transmission, data flows in a full duplex mode in the form of blocks or frames. </a:t>
            </a:r>
            <a:endParaRPr lang="en-US" dirty="0" smtClean="0">
              <a:latin typeface="Sylfaen" pitchFamily="18" charset="0"/>
            </a:endParaRPr>
          </a:p>
          <a:p>
            <a:pPr>
              <a:buClr>
                <a:srgbClr val="FF0000"/>
              </a:buClr>
              <a:buSzPct val="97000"/>
              <a:buFont typeface="Wingdings" pitchFamily="2" charset="2"/>
              <a:buChar char="q"/>
            </a:pPr>
            <a:r>
              <a:rPr lang="en-US" dirty="0" smtClean="0">
                <a:latin typeface="Sylfaen" pitchFamily="18" charset="0"/>
              </a:rPr>
              <a:t>Synchronization </a:t>
            </a:r>
            <a:r>
              <a:rPr lang="en-US" dirty="0">
                <a:latin typeface="Sylfaen" pitchFamily="18" charset="0"/>
              </a:rPr>
              <a:t>between the sender and receiver is necessary so that the sender know where the new byte starts (since there is no gap between the data).</a:t>
            </a:r>
            <a:br>
              <a:rPr lang="en-US" dirty="0">
                <a:latin typeface="Sylfaen" pitchFamily="18" charset="0"/>
              </a:rPr>
            </a:br>
            <a:r>
              <a:rPr lang="en-US" dirty="0">
                <a:latin typeface="Sylfaen" pitchFamily="18" charset="0"/>
              </a:rPr>
              <a:t/>
            </a:r>
            <a:br>
              <a:rPr lang="en-US" dirty="0">
                <a:latin typeface="Sylfaen" pitchFamily="18" charset="0"/>
              </a:rPr>
            </a:br>
            <a:r>
              <a:rPr lang="en-US" dirty="0">
                <a:latin typeface="Sylfaen" pitchFamily="18" charset="0"/>
              </a:rPr>
              <a:t>Synchronous Transmission is efficient, reliable and is used for transferring a large amount of data. </a:t>
            </a:r>
            <a:endParaRPr lang="en-US" dirty="0" smtClean="0">
              <a:latin typeface="Sylfaen" pitchFamily="18" charset="0"/>
            </a:endParaRPr>
          </a:p>
          <a:p>
            <a:pPr>
              <a:buClr>
                <a:srgbClr val="FF0000"/>
              </a:buClr>
              <a:buSzPct val="97000"/>
              <a:buFont typeface="Wingdings" pitchFamily="2" charset="2"/>
              <a:buChar char="q"/>
            </a:pPr>
            <a:r>
              <a:rPr lang="en-US" dirty="0" smtClean="0">
                <a:latin typeface="Sylfaen" pitchFamily="18" charset="0"/>
              </a:rPr>
              <a:t>It </a:t>
            </a:r>
            <a:r>
              <a:rPr lang="en-US" dirty="0">
                <a:latin typeface="Sylfaen" pitchFamily="18" charset="0"/>
              </a:rPr>
              <a:t>provides real-time communication between connected devices. </a:t>
            </a:r>
            <a:endParaRPr lang="en-US" dirty="0" smtClean="0">
              <a:latin typeface="Sylfaen" pitchFamily="18" charset="0"/>
            </a:endParaRPr>
          </a:p>
          <a:p>
            <a:pPr>
              <a:buClr>
                <a:srgbClr val="FF0000"/>
              </a:buClr>
              <a:buSzPct val="97000"/>
              <a:buFont typeface="Wingdings" pitchFamily="2" charset="2"/>
              <a:buChar char="q"/>
            </a:pPr>
            <a:r>
              <a:rPr lang="en-US" dirty="0" err="1" smtClean="0">
                <a:latin typeface="Sylfaen" pitchFamily="18" charset="0"/>
              </a:rPr>
              <a:t>Eg</a:t>
            </a:r>
            <a:r>
              <a:rPr lang="en-US" dirty="0" smtClean="0">
                <a:latin typeface="Sylfaen" pitchFamily="18" charset="0"/>
              </a:rPr>
              <a:t>. Chat </a:t>
            </a:r>
            <a:r>
              <a:rPr lang="en-US" dirty="0">
                <a:latin typeface="Sylfaen" pitchFamily="18" charset="0"/>
              </a:rPr>
              <a:t>Rooms, Video Conferencing, telephonic conversations, as well as face to face </a:t>
            </a:r>
            <a:r>
              <a:rPr lang="en-US" dirty="0" smtClean="0">
                <a:latin typeface="Sylfaen" pitchFamily="18" charset="0"/>
              </a:rPr>
              <a:t>interactions</a:t>
            </a:r>
            <a:endParaRPr lang="en-US" dirty="0">
              <a:latin typeface="Sylfaen" pitchFamily="18" charset="0"/>
            </a:endParaRPr>
          </a:p>
          <a:p>
            <a:endParaRPr lang="en-US" dirty="0">
              <a:latin typeface="Sylfaen" pitchFamily="18" charset="0"/>
            </a:endParaRPr>
          </a:p>
        </p:txBody>
      </p:sp>
      <p:sp>
        <p:nvSpPr>
          <p:cNvPr id="5" name="Slide Number Placeholder 4"/>
          <p:cNvSpPr>
            <a:spLocks noGrp="1"/>
          </p:cNvSpPr>
          <p:nvPr>
            <p:ph type="sldNum" sz="quarter" idx="12"/>
          </p:nvPr>
        </p:nvSpPr>
        <p:spPr/>
        <p:txBody>
          <a:bodyPr/>
          <a:lstStyle/>
          <a:p>
            <a:fld id="{65443D5E-E9D3-4D36-8129-09AFD79524BB}" type="slidenum">
              <a:rPr lang="en-US" smtClean="0"/>
              <a:t>15</a:t>
            </a:fld>
            <a:endParaRPr lang="en-US"/>
          </a:p>
        </p:txBody>
      </p:sp>
    </p:spTree>
    <p:extLst>
      <p:ext uri="{BB962C8B-B14F-4D97-AF65-F5344CB8AC3E}">
        <p14:creationId xmlns:p14="http://schemas.microsoft.com/office/powerpoint/2010/main" val="13653341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498080" cy="334962"/>
          </a:xfrm>
        </p:spPr>
        <p:txBody>
          <a:bodyPr>
            <a:normAutofit fontScale="90000"/>
          </a:bodyPr>
          <a:lstStyle/>
          <a:p>
            <a:r>
              <a:rPr lang="en-US" dirty="0" err="1" smtClean="0"/>
              <a:t>Cont</a:t>
            </a:r>
            <a:r>
              <a:rPr lang="en-US" dirty="0" smtClean="0"/>
              <a:t>…  </a:t>
            </a:r>
            <a:endParaRPr lang="en-US" dirty="0"/>
          </a:p>
        </p:txBody>
      </p:sp>
      <p:sp>
        <p:nvSpPr>
          <p:cNvPr id="3" name="Content Placeholder 2"/>
          <p:cNvSpPr>
            <a:spLocks noGrp="1"/>
          </p:cNvSpPr>
          <p:nvPr>
            <p:ph idx="1"/>
          </p:nvPr>
        </p:nvSpPr>
        <p:spPr>
          <a:xfrm>
            <a:off x="1066800" y="685800"/>
            <a:ext cx="7866888" cy="5791200"/>
          </a:xfrm>
        </p:spPr>
        <p:txBody>
          <a:bodyPr>
            <a:normAutofit/>
          </a:bodyPr>
          <a:lstStyle/>
          <a:p>
            <a:pPr marL="82296" indent="0">
              <a:buNone/>
            </a:pPr>
            <a:r>
              <a:rPr lang="en-US" dirty="0" smtClean="0">
                <a:latin typeface="Sylfaen" pitchFamily="18" charset="0"/>
              </a:rPr>
              <a:t>Synchronous Transmission </a:t>
            </a:r>
            <a:endParaRPr lang="en-US" dirty="0">
              <a:latin typeface="Sylfaen" pitchFamily="18" charset="0"/>
            </a:endParaRPr>
          </a:p>
        </p:txBody>
      </p:sp>
      <p:sp>
        <p:nvSpPr>
          <p:cNvPr id="5" name="Slide Number Placeholder 4"/>
          <p:cNvSpPr>
            <a:spLocks noGrp="1"/>
          </p:cNvSpPr>
          <p:nvPr>
            <p:ph type="sldNum" sz="quarter" idx="12"/>
          </p:nvPr>
        </p:nvSpPr>
        <p:spPr/>
        <p:txBody>
          <a:bodyPr/>
          <a:lstStyle/>
          <a:p>
            <a:fld id="{65443D5E-E9D3-4D36-8129-09AFD79524BB}" type="slidenum">
              <a:rPr lang="en-US" smtClean="0"/>
              <a:t>16</a:t>
            </a:fld>
            <a:endParaRPr lang="en-US"/>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371600"/>
            <a:ext cx="71628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46138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334962"/>
          </a:xfrm>
        </p:spPr>
        <p:txBody>
          <a:bodyPr>
            <a:normAutofit fontScale="90000"/>
          </a:bodyPr>
          <a:lstStyle/>
          <a:p>
            <a:r>
              <a:rPr lang="en-US" dirty="0" err="1" smtClean="0"/>
              <a:t>Cont</a:t>
            </a:r>
            <a:r>
              <a:rPr lang="en-US" dirty="0" smtClean="0"/>
              <a:t>…  </a:t>
            </a:r>
            <a:endParaRPr lang="en-US" dirty="0"/>
          </a:p>
        </p:txBody>
      </p:sp>
      <p:sp>
        <p:nvSpPr>
          <p:cNvPr id="3" name="Content Placeholder 2"/>
          <p:cNvSpPr>
            <a:spLocks noGrp="1"/>
          </p:cNvSpPr>
          <p:nvPr>
            <p:ph idx="1"/>
          </p:nvPr>
        </p:nvSpPr>
        <p:spPr>
          <a:xfrm>
            <a:off x="1066800" y="685800"/>
            <a:ext cx="7866888" cy="5791200"/>
          </a:xfrm>
        </p:spPr>
        <p:txBody>
          <a:bodyPr>
            <a:normAutofit fontScale="85000" lnSpcReduction="10000"/>
          </a:bodyPr>
          <a:lstStyle/>
          <a:p>
            <a:pPr marL="82296" indent="0" algn="just">
              <a:buNone/>
            </a:pPr>
            <a:r>
              <a:rPr lang="en-US" dirty="0" smtClean="0">
                <a:latin typeface="Sylfaen" pitchFamily="18" charset="0"/>
              </a:rPr>
              <a:t>2. </a:t>
            </a:r>
            <a:r>
              <a:rPr lang="en-US" b="1" dirty="0" smtClean="0">
                <a:latin typeface="Sylfaen" pitchFamily="18" charset="0"/>
              </a:rPr>
              <a:t>Asynchronous </a:t>
            </a:r>
            <a:r>
              <a:rPr lang="en-US" b="1" dirty="0">
                <a:latin typeface="Sylfaen" pitchFamily="18" charset="0"/>
              </a:rPr>
              <a:t>Transmission </a:t>
            </a:r>
            <a:endParaRPr lang="en-US" b="1" dirty="0" smtClean="0">
              <a:latin typeface="Sylfaen" pitchFamily="18" charset="0"/>
            </a:endParaRPr>
          </a:p>
          <a:p>
            <a:pPr algn="just">
              <a:buClr>
                <a:srgbClr val="FF0000"/>
              </a:buClr>
              <a:buSzPct val="100000"/>
              <a:buFont typeface="Wingdings 2" pitchFamily="18" charset="2"/>
              <a:buChar char="E"/>
            </a:pPr>
            <a:r>
              <a:rPr lang="en-US" dirty="0" smtClean="0">
                <a:latin typeface="Sylfaen" pitchFamily="18" charset="0"/>
              </a:rPr>
              <a:t>data </a:t>
            </a:r>
            <a:r>
              <a:rPr lang="en-US" dirty="0">
                <a:latin typeface="Sylfaen" pitchFamily="18" charset="0"/>
              </a:rPr>
              <a:t>flows in a half duplex mode, 1 byte or a character at a time. </a:t>
            </a:r>
            <a:endParaRPr lang="en-US" dirty="0" smtClean="0">
              <a:latin typeface="Sylfaen" pitchFamily="18" charset="0"/>
            </a:endParaRPr>
          </a:p>
          <a:p>
            <a:pPr algn="just">
              <a:buClr>
                <a:srgbClr val="FF0000"/>
              </a:buClr>
              <a:buSzPct val="100000"/>
              <a:buFont typeface="Wingdings 2" pitchFamily="18" charset="2"/>
              <a:buChar char="E"/>
            </a:pPr>
            <a:r>
              <a:rPr lang="en-US" dirty="0" smtClean="0">
                <a:latin typeface="Sylfaen" pitchFamily="18" charset="0"/>
              </a:rPr>
              <a:t>It </a:t>
            </a:r>
            <a:r>
              <a:rPr lang="en-US" dirty="0">
                <a:latin typeface="Sylfaen" pitchFamily="18" charset="0"/>
              </a:rPr>
              <a:t>transmits the data in a continuous stream of bytes. In general, the size of a character sent is 8 bits to which a parity bit is added i.e. a start and a stop bit that gives the total of 10 bits. </a:t>
            </a:r>
            <a:endParaRPr lang="en-US" dirty="0" smtClean="0">
              <a:latin typeface="Sylfaen" pitchFamily="18" charset="0"/>
            </a:endParaRPr>
          </a:p>
          <a:p>
            <a:pPr algn="just">
              <a:buClr>
                <a:srgbClr val="FF0000"/>
              </a:buClr>
              <a:buSzPct val="100000"/>
              <a:buFont typeface="Wingdings 2" pitchFamily="18" charset="2"/>
              <a:buChar char="E"/>
            </a:pPr>
            <a:r>
              <a:rPr lang="en-US" dirty="0" smtClean="0">
                <a:latin typeface="Sylfaen" pitchFamily="18" charset="0"/>
              </a:rPr>
              <a:t>It </a:t>
            </a:r>
            <a:r>
              <a:rPr lang="en-US" dirty="0">
                <a:latin typeface="Sylfaen" pitchFamily="18" charset="0"/>
              </a:rPr>
              <a:t>does not require a clock for synchronization; rather it uses the parity bits to </a:t>
            </a:r>
            <a:r>
              <a:rPr lang="en-US" dirty="0">
                <a:solidFill>
                  <a:srgbClr val="FF0000"/>
                </a:solidFill>
                <a:latin typeface="Sylfaen" pitchFamily="18" charset="0"/>
              </a:rPr>
              <a:t>tell the receiver</a:t>
            </a:r>
            <a:r>
              <a:rPr lang="en-US" dirty="0">
                <a:latin typeface="Sylfaen" pitchFamily="18" charset="0"/>
              </a:rPr>
              <a:t> how to </a:t>
            </a:r>
            <a:r>
              <a:rPr lang="en-US" dirty="0">
                <a:solidFill>
                  <a:srgbClr val="FF0000"/>
                </a:solidFill>
                <a:latin typeface="Sylfaen" pitchFamily="18" charset="0"/>
              </a:rPr>
              <a:t>interpret the data</a:t>
            </a:r>
            <a:r>
              <a:rPr lang="en-US" dirty="0">
                <a:latin typeface="Sylfaen" pitchFamily="18" charset="0"/>
              </a:rPr>
              <a:t>.</a:t>
            </a:r>
          </a:p>
          <a:p>
            <a:pPr algn="just">
              <a:buClr>
                <a:srgbClr val="FF0000"/>
              </a:buClr>
              <a:buSzPct val="100000"/>
              <a:buFont typeface="Wingdings 2" pitchFamily="18" charset="2"/>
              <a:buChar char="E"/>
            </a:pPr>
            <a:r>
              <a:rPr lang="en-US" dirty="0" smtClean="0">
                <a:latin typeface="Sylfaen" pitchFamily="18" charset="0"/>
              </a:rPr>
              <a:t>It </a:t>
            </a:r>
            <a:r>
              <a:rPr lang="en-US" dirty="0">
                <a:latin typeface="Sylfaen" pitchFamily="18" charset="0"/>
              </a:rPr>
              <a:t>is simple, fast, economical and does not require a 2-way communication. </a:t>
            </a:r>
            <a:endParaRPr lang="en-US" dirty="0" smtClean="0">
              <a:latin typeface="Sylfaen" pitchFamily="18" charset="0"/>
            </a:endParaRPr>
          </a:p>
          <a:p>
            <a:pPr algn="just">
              <a:buClr>
                <a:srgbClr val="FF0000"/>
              </a:buClr>
              <a:buSzPct val="100000"/>
              <a:buFont typeface="Wingdings 2" pitchFamily="18" charset="2"/>
              <a:buChar char="E"/>
            </a:pPr>
            <a:r>
              <a:rPr lang="en-US" dirty="0" err="1" smtClean="0">
                <a:latin typeface="Sylfaen" pitchFamily="18" charset="0"/>
              </a:rPr>
              <a:t>Eg</a:t>
            </a:r>
            <a:r>
              <a:rPr lang="en-US" dirty="0" smtClean="0">
                <a:latin typeface="Sylfaen" pitchFamily="18" charset="0"/>
              </a:rPr>
              <a:t>. Letters</a:t>
            </a:r>
            <a:r>
              <a:rPr lang="en-US" dirty="0">
                <a:latin typeface="Sylfaen" pitchFamily="18" charset="0"/>
              </a:rPr>
              <a:t>, emails, forums, televisions and radios </a:t>
            </a:r>
          </a:p>
        </p:txBody>
      </p:sp>
      <p:sp>
        <p:nvSpPr>
          <p:cNvPr id="5" name="Slide Number Placeholder 4"/>
          <p:cNvSpPr>
            <a:spLocks noGrp="1"/>
          </p:cNvSpPr>
          <p:nvPr>
            <p:ph type="sldNum" sz="quarter" idx="12"/>
          </p:nvPr>
        </p:nvSpPr>
        <p:spPr/>
        <p:txBody>
          <a:bodyPr/>
          <a:lstStyle/>
          <a:p>
            <a:fld id="{65443D5E-E9D3-4D36-8129-09AFD79524BB}" type="slidenum">
              <a:rPr lang="en-US" smtClean="0"/>
              <a:t>17</a:t>
            </a:fld>
            <a:endParaRPr lang="en-US"/>
          </a:p>
        </p:txBody>
      </p:sp>
    </p:spTree>
    <p:extLst>
      <p:ext uri="{BB962C8B-B14F-4D97-AF65-F5344CB8AC3E}">
        <p14:creationId xmlns:p14="http://schemas.microsoft.com/office/powerpoint/2010/main" val="21515140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334962"/>
          </a:xfrm>
        </p:spPr>
        <p:txBody>
          <a:bodyPr>
            <a:normAutofit fontScale="90000"/>
          </a:bodyPr>
          <a:lstStyle/>
          <a:p>
            <a:r>
              <a:rPr lang="en-US" dirty="0" err="1" smtClean="0"/>
              <a:t>Cont</a:t>
            </a:r>
            <a:r>
              <a:rPr lang="en-US" dirty="0" smtClean="0"/>
              <a:t>…  </a:t>
            </a:r>
            <a:endParaRPr lang="en-US" dirty="0"/>
          </a:p>
        </p:txBody>
      </p:sp>
      <p:sp>
        <p:nvSpPr>
          <p:cNvPr id="3" name="Content Placeholder 2"/>
          <p:cNvSpPr>
            <a:spLocks noGrp="1"/>
          </p:cNvSpPr>
          <p:nvPr>
            <p:ph idx="1"/>
          </p:nvPr>
        </p:nvSpPr>
        <p:spPr>
          <a:xfrm>
            <a:off x="1066800" y="685800"/>
            <a:ext cx="7866888" cy="5791200"/>
          </a:xfrm>
        </p:spPr>
        <p:txBody>
          <a:bodyPr>
            <a:normAutofit/>
          </a:bodyPr>
          <a:lstStyle/>
          <a:p>
            <a:pPr marL="82296" indent="0" algn="just">
              <a:buNone/>
            </a:pPr>
            <a:r>
              <a:rPr lang="en-US" dirty="0" err="1" smtClean="0">
                <a:latin typeface="Sylfaen" pitchFamily="18" charset="0"/>
              </a:rPr>
              <a:t>ASynchronous</a:t>
            </a:r>
            <a:r>
              <a:rPr lang="en-US" dirty="0" smtClean="0">
                <a:latin typeface="Sylfaen" pitchFamily="18" charset="0"/>
              </a:rPr>
              <a:t> </a:t>
            </a:r>
            <a:r>
              <a:rPr lang="en-US" dirty="0">
                <a:latin typeface="Sylfaen" pitchFamily="18" charset="0"/>
              </a:rPr>
              <a:t>Transmission </a:t>
            </a:r>
          </a:p>
          <a:p>
            <a:pPr marL="82296" indent="0" algn="just">
              <a:buNone/>
            </a:pPr>
            <a:endParaRPr lang="en-US" dirty="0">
              <a:latin typeface="Sylfaen" pitchFamily="18" charset="0"/>
            </a:endParaRPr>
          </a:p>
        </p:txBody>
      </p:sp>
      <p:sp>
        <p:nvSpPr>
          <p:cNvPr id="5" name="Slide Number Placeholder 4"/>
          <p:cNvSpPr>
            <a:spLocks noGrp="1"/>
          </p:cNvSpPr>
          <p:nvPr>
            <p:ph type="sldNum" sz="quarter" idx="12"/>
          </p:nvPr>
        </p:nvSpPr>
        <p:spPr/>
        <p:txBody>
          <a:bodyPr/>
          <a:lstStyle/>
          <a:p>
            <a:fld id="{65443D5E-E9D3-4D36-8129-09AFD79524BB}" type="slidenum">
              <a:rPr lang="en-US" smtClean="0"/>
              <a:t>18</a:t>
            </a:fld>
            <a:endParaRPr lang="en-US"/>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295400"/>
            <a:ext cx="786765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87565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838200"/>
          </a:xfrm>
        </p:spPr>
        <p:txBody>
          <a:bodyPr>
            <a:normAutofit fontScale="90000"/>
          </a:bodyPr>
          <a:lstStyle/>
          <a:p>
            <a:r>
              <a:rPr lang="en-US" sz="2700" dirty="0" smtClean="0"/>
              <a:t/>
            </a:r>
            <a:br>
              <a:rPr lang="en-US" sz="2700" dirty="0" smtClean="0"/>
            </a:br>
            <a:r>
              <a:rPr lang="en-US" sz="2700" dirty="0"/>
              <a:t/>
            </a:r>
            <a:br>
              <a:rPr lang="en-US" sz="2700" dirty="0"/>
            </a:br>
            <a:r>
              <a:rPr lang="en-US" sz="2700" dirty="0" smtClean="0"/>
              <a:t/>
            </a:r>
            <a:br>
              <a:rPr lang="en-US" sz="2700" dirty="0" smtClean="0"/>
            </a:br>
            <a:r>
              <a:rPr lang="en-US" sz="2700" dirty="0" smtClean="0">
                <a:latin typeface="Sylfaen" pitchFamily="18" charset="0"/>
              </a:rPr>
              <a:t>Key </a:t>
            </a:r>
            <a:r>
              <a:rPr lang="en-US" sz="2700" dirty="0">
                <a:latin typeface="Sylfaen" pitchFamily="18" charset="0"/>
              </a:rPr>
              <a:t>Differences Between Synchronous and Asynchronous Transmission</a:t>
            </a:r>
            <a:r>
              <a:rPr lang="en-US" dirty="0"/>
              <a:t/>
            </a:r>
            <a:br>
              <a:rPr lang="en-US" dirty="0"/>
            </a:br>
            <a:r>
              <a:rPr lang="en-US" dirty="0"/>
              <a:t>  </a:t>
            </a:r>
          </a:p>
        </p:txBody>
      </p:sp>
      <p:sp>
        <p:nvSpPr>
          <p:cNvPr id="3" name="Content Placeholder 2"/>
          <p:cNvSpPr>
            <a:spLocks noGrp="1"/>
          </p:cNvSpPr>
          <p:nvPr>
            <p:ph idx="1"/>
          </p:nvPr>
        </p:nvSpPr>
        <p:spPr>
          <a:xfrm>
            <a:off x="533400" y="838200"/>
            <a:ext cx="7866888" cy="5562600"/>
          </a:xfrm>
        </p:spPr>
        <p:txBody>
          <a:bodyPr>
            <a:normAutofit fontScale="70000" lnSpcReduction="20000"/>
          </a:bodyPr>
          <a:lstStyle/>
          <a:p>
            <a:endParaRPr lang="en-US" dirty="0" smtClean="0">
              <a:latin typeface="Sylfaen" pitchFamily="18" charset="0"/>
            </a:endParaRPr>
          </a:p>
          <a:p>
            <a:pPr>
              <a:buFont typeface="Wingdings" pitchFamily="2" charset="2"/>
              <a:buChar char="Ø"/>
            </a:pPr>
            <a:r>
              <a:rPr lang="en-US" dirty="0" smtClean="0">
                <a:latin typeface="Sylfaen" pitchFamily="18" charset="0"/>
              </a:rPr>
              <a:t>In </a:t>
            </a:r>
            <a:r>
              <a:rPr lang="en-US" dirty="0">
                <a:latin typeface="Sylfaen" pitchFamily="18" charset="0"/>
              </a:rPr>
              <a:t>Synchronous Transmission data is transferred in the form of frames on the other hand in Asynchronous Transmission data is transmitted 1 byte at a time.</a:t>
            </a:r>
          </a:p>
          <a:p>
            <a:pPr>
              <a:buFont typeface="Wingdings" pitchFamily="2" charset="2"/>
              <a:buChar char="Ø"/>
            </a:pPr>
            <a:r>
              <a:rPr lang="en-US" dirty="0">
                <a:latin typeface="Sylfaen" pitchFamily="18" charset="0"/>
              </a:rPr>
              <a:t>Synchronous Transmission requires a clock signal between the sender and receiver so as to inform the receiver about the new byte. Whereas, in Asynchronous Transmission sender and receiver does not require a clock signal as the data sent here has a parity bit attached to it which indicates the start of the new byte.</a:t>
            </a:r>
          </a:p>
          <a:p>
            <a:pPr>
              <a:buFont typeface="Wingdings" pitchFamily="2" charset="2"/>
              <a:buChar char="Ø"/>
            </a:pPr>
            <a:r>
              <a:rPr lang="en-US" dirty="0">
                <a:latin typeface="Sylfaen" pitchFamily="18" charset="0"/>
              </a:rPr>
              <a:t>Data transfer rate of Asynchronous Transmission is slower than that of Synchronous Transmission.</a:t>
            </a:r>
          </a:p>
          <a:p>
            <a:pPr>
              <a:buFont typeface="Wingdings" pitchFamily="2" charset="2"/>
              <a:buChar char="Ø"/>
            </a:pPr>
            <a:r>
              <a:rPr lang="en-US" dirty="0">
                <a:latin typeface="Sylfaen" pitchFamily="18" charset="0"/>
              </a:rPr>
              <a:t>Asynchronous Transmission is simple and economic whereas, Synchronous Transmission is complex and expensive.</a:t>
            </a:r>
          </a:p>
          <a:p>
            <a:pPr>
              <a:buFont typeface="Wingdings" pitchFamily="2" charset="2"/>
              <a:buChar char="Ø"/>
            </a:pPr>
            <a:r>
              <a:rPr lang="en-US" dirty="0">
                <a:latin typeface="Sylfaen" pitchFamily="18" charset="0"/>
              </a:rPr>
              <a:t>Synchronous Transmission is efficient and has lower overhead as compared to the Asynchronous Transmission.</a:t>
            </a:r>
          </a:p>
          <a:p>
            <a:pPr marL="82296" indent="0" algn="just">
              <a:buNone/>
            </a:pPr>
            <a:endParaRPr lang="en-US" dirty="0">
              <a:latin typeface="Sylfaen" pitchFamily="18" charset="0"/>
            </a:endParaRPr>
          </a:p>
        </p:txBody>
      </p:sp>
      <p:sp>
        <p:nvSpPr>
          <p:cNvPr id="5" name="Slide Number Placeholder 4"/>
          <p:cNvSpPr>
            <a:spLocks noGrp="1"/>
          </p:cNvSpPr>
          <p:nvPr>
            <p:ph type="sldNum" sz="quarter" idx="12"/>
          </p:nvPr>
        </p:nvSpPr>
        <p:spPr/>
        <p:txBody>
          <a:bodyPr/>
          <a:lstStyle/>
          <a:p>
            <a:fld id="{65443D5E-E9D3-4D36-8129-09AFD79524BB}" type="slidenum">
              <a:rPr lang="en-US" smtClean="0"/>
              <a:t>19</a:t>
            </a:fld>
            <a:endParaRPr lang="en-US"/>
          </a:p>
        </p:txBody>
      </p:sp>
    </p:spTree>
    <p:extLst>
      <p:ext uri="{BB962C8B-B14F-4D97-AF65-F5344CB8AC3E}">
        <p14:creationId xmlns:p14="http://schemas.microsoft.com/office/powerpoint/2010/main" val="29127666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498080" cy="990600"/>
          </a:xfrm>
        </p:spPr>
        <p:txBody>
          <a:bodyPr>
            <a:normAutofit fontScale="90000"/>
          </a:bodyPr>
          <a:lstStyle/>
          <a:p>
            <a:r>
              <a:rPr lang="en-US" b="1" dirty="0" smtClean="0">
                <a:solidFill>
                  <a:srgbClr val="002060"/>
                </a:solidFill>
                <a:latin typeface="Colonna MT" pitchFamily="82" charset="0"/>
              </a:rPr>
              <a:t>		Chapter 2: </a:t>
            </a:r>
            <a:br>
              <a:rPr lang="en-US" b="1" dirty="0" smtClean="0">
                <a:solidFill>
                  <a:srgbClr val="002060"/>
                </a:solidFill>
                <a:latin typeface="Colonna MT" pitchFamily="82" charset="0"/>
              </a:rPr>
            </a:br>
            <a:r>
              <a:rPr lang="en-US" b="1" dirty="0" smtClean="0">
                <a:solidFill>
                  <a:srgbClr val="002060"/>
                </a:solidFill>
                <a:latin typeface="Colonna MT" pitchFamily="82" charset="0"/>
              </a:rPr>
              <a:t>	</a:t>
            </a:r>
            <a:r>
              <a:rPr lang="en-US" sz="4000" b="1" dirty="0">
                <a:solidFill>
                  <a:srgbClr val="FF0000"/>
                </a:solidFill>
                <a:effectLst/>
                <a:latin typeface="Algerian" pitchFamily="82" charset="0"/>
              </a:rPr>
              <a:t>Data Communications </a:t>
            </a:r>
            <a:endParaRPr lang="en-US" dirty="0">
              <a:solidFill>
                <a:srgbClr val="FF0000"/>
              </a:solidFill>
              <a:latin typeface="Algerian" pitchFamily="82" charset="0"/>
            </a:endParaRPr>
          </a:p>
        </p:txBody>
      </p:sp>
      <p:sp>
        <p:nvSpPr>
          <p:cNvPr id="3" name="Content Placeholder 2"/>
          <p:cNvSpPr>
            <a:spLocks noGrp="1"/>
          </p:cNvSpPr>
          <p:nvPr>
            <p:ph idx="1"/>
          </p:nvPr>
        </p:nvSpPr>
        <p:spPr>
          <a:xfrm>
            <a:off x="228600" y="1219200"/>
            <a:ext cx="8153400" cy="5334000"/>
          </a:xfrm>
        </p:spPr>
        <p:txBody>
          <a:bodyPr>
            <a:normAutofit/>
          </a:bodyPr>
          <a:lstStyle/>
          <a:p>
            <a:pPr marL="82296" indent="0" algn="ctr">
              <a:buNone/>
            </a:pPr>
            <a:r>
              <a:rPr lang="en-US" b="1" dirty="0" smtClean="0">
                <a:solidFill>
                  <a:srgbClr val="002060"/>
                </a:solidFill>
                <a:latin typeface="Sylfaen" pitchFamily="18" charset="0"/>
                <a:cs typeface="Times New Roman" pitchFamily="18" charset="0"/>
              </a:rPr>
              <a:t>2.1 </a:t>
            </a:r>
            <a:r>
              <a:rPr lang="en-US" b="1" dirty="0">
                <a:solidFill>
                  <a:srgbClr val="002060"/>
                </a:solidFill>
                <a:latin typeface="Sylfaen" pitchFamily="18" charset="0"/>
                <a:cs typeface="Times New Roman" pitchFamily="18" charset="0"/>
              </a:rPr>
              <a:t>W</a:t>
            </a:r>
            <a:r>
              <a:rPr lang="en-US" b="1" dirty="0" smtClean="0">
                <a:solidFill>
                  <a:srgbClr val="002060"/>
                </a:solidFill>
                <a:latin typeface="Sylfaen" pitchFamily="18" charset="0"/>
                <a:cs typeface="Times New Roman" pitchFamily="18" charset="0"/>
              </a:rPr>
              <a:t>hat is Communication</a:t>
            </a:r>
          </a:p>
          <a:p>
            <a:pPr algn="just">
              <a:buFont typeface="Wingdings" pitchFamily="2" charset="2"/>
              <a:buChar char="Ø"/>
            </a:pPr>
            <a:r>
              <a:rPr lang="en-US" sz="1900" dirty="0">
                <a:latin typeface="Sylfaen" pitchFamily="18" charset="0"/>
                <a:cs typeface="Times New Roman" pitchFamily="18" charset="0"/>
              </a:rPr>
              <a:t>Communication is simply </a:t>
            </a:r>
            <a:r>
              <a:rPr lang="en-US" sz="1900" dirty="0">
                <a:solidFill>
                  <a:srgbClr val="FF0000"/>
                </a:solidFill>
                <a:latin typeface="Sylfaen" pitchFamily="18" charset="0"/>
                <a:cs typeface="Times New Roman" pitchFamily="18" charset="0"/>
              </a:rPr>
              <a:t>the act of transferring information from one place to another.</a:t>
            </a:r>
          </a:p>
          <a:p>
            <a:pPr algn="just">
              <a:buFont typeface="Wingdings" pitchFamily="2" charset="2"/>
              <a:buChar char="Ø"/>
            </a:pPr>
            <a:r>
              <a:rPr lang="en-US" sz="1900" dirty="0">
                <a:latin typeface="Sylfaen" pitchFamily="18" charset="0"/>
                <a:cs typeface="Times New Roman" pitchFamily="18" charset="0"/>
              </a:rPr>
              <a:t>There are various categories of communication and more than one may occur at any time. </a:t>
            </a:r>
          </a:p>
          <a:p>
            <a:pPr algn="just">
              <a:buFont typeface="Wingdings" pitchFamily="2" charset="2"/>
              <a:buChar char="Ø"/>
            </a:pPr>
            <a:r>
              <a:rPr lang="en-US" sz="1900" dirty="0">
                <a:latin typeface="Sylfaen" pitchFamily="18" charset="0"/>
                <a:cs typeface="Times New Roman" pitchFamily="18" charset="0"/>
              </a:rPr>
              <a:t>The different categories of communication are:</a:t>
            </a:r>
          </a:p>
          <a:p>
            <a:pPr lvl="1" algn="just">
              <a:buFont typeface="Wingdings" pitchFamily="2" charset="2"/>
              <a:buChar char="q"/>
            </a:pPr>
            <a:r>
              <a:rPr lang="en-US" sz="1900" b="1" dirty="0">
                <a:latin typeface="Sylfaen" pitchFamily="18" charset="0"/>
                <a:cs typeface="Times New Roman" pitchFamily="18" charset="0"/>
              </a:rPr>
              <a:t>Spoken </a:t>
            </a:r>
            <a:r>
              <a:rPr lang="en-US" sz="1900" dirty="0">
                <a:latin typeface="Sylfaen" pitchFamily="18" charset="0"/>
                <a:cs typeface="Times New Roman" pitchFamily="18" charset="0"/>
              </a:rPr>
              <a:t>or verbal communication: </a:t>
            </a:r>
          </a:p>
          <a:p>
            <a:pPr marL="658368" lvl="2" indent="0" algn="just">
              <a:buNone/>
            </a:pPr>
            <a:r>
              <a:rPr lang="en-US" sz="1900" dirty="0">
                <a:solidFill>
                  <a:srgbClr val="FF0000"/>
                </a:solidFill>
                <a:latin typeface="Sylfaen" pitchFamily="18" charset="0"/>
                <a:cs typeface="Times New Roman" pitchFamily="18" charset="0"/>
              </a:rPr>
              <a:t>face-to-face, telephone, radio or television or other media.</a:t>
            </a:r>
          </a:p>
          <a:p>
            <a:pPr lvl="1" algn="just">
              <a:buFont typeface="Wingdings" pitchFamily="2" charset="2"/>
              <a:buChar char="q"/>
            </a:pPr>
            <a:r>
              <a:rPr lang="en-US" sz="1900" b="1" dirty="0">
                <a:latin typeface="Sylfaen" pitchFamily="18" charset="0"/>
                <a:cs typeface="Times New Roman" pitchFamily="18" charset="0"/>
              </a:rPr>
              <a:t>Non-verbal communication: </a:t>
            </a:r>
          </a:p>
          <a:p>
            <a:pPr marL="658368" lvl="2" indent="0" algn="just">
              <a:buNone/>
            </a:pPr>
            <a:r>
              <a:rPr lang="en-US" sz="1900" dirty="0">
                <a:solidFill>
                  <a:srgbClr val="FF0000"/>
                </a:solidFill>
                <a:latin typeface="Sylfaen" pitchFamily="18" charset="0"/>
                <a:cs typeface="Times New Roman" pitchFamily="18" charset="0"/>
              </a:rPr>
              <a:t>body language, gestures, how we dress or act – even our scent.</a:t>
            </a:r>
          </a:p>
          <a:p>
            <a:pPr lvl="1" algn="just">
              <a:buFont typeface="Wingdings" pitchFamily="2" charset="2"/>
              <a:buChar char="q"/>
            </a:pPr>
            <a:r>
              <a:rPr lang="en-US" sz="1900" b="1" dirty="0">
                <a:latin typeface="Sylfaen" pitchFamily="18" charset="0"/>
                <a:cs typeface="Times New Roman" pitchFamily="18" charset="0"/>
              </a:rPr>
              <a:t>Written communication</a:t>
            </a:r>
          </a:p>
          <a:p>
            <a:pPr lvl="2" algn="just">
              <a:buFont typeface="Wingdings" pitchFamily="2" charset="2"/>
              <a:buChar char="q"/>
            </a:pPr>
            <a:r>
              <a:rPr lang="en-US" sz="1900" b="1" dirty="0" smtClean="0">
                <a:solidFill>
                  <a:srgbClr val="FF0000"/>
                </a:solidFill>
                <a:latin typeface="Sylfaen" pitchFamily="18" charset="0"/>
                <a:cs typeface="Times New Roman" pitchFamily="18" charset="0"/>
              </a:rPr>
              <a:t>letters</a:t>
            </a:r>
            <a:r>
              <a:rPr lang="en-US" sz="1900" b="1" dirty="0">
                <a:solidFill>
                  <a:srgbClr val="FF0000"/>
                </a:solidFill>
                <a:latin typeface="Sylfaen" pitchFamily="18" charset="0"/>
                <a:cs typeface="Times New Roman" pitchFamily="18" charset="0"/>
              </a:rPr>
              <a:t>, e-mails, books, magazines, the Internet or via other media.</a:t>
            </a:r>
          </a:p>
          <a:p>
            <a:pPr lvl="1" algn="just">
              <a:buFont typeface="Wingdings" pitchFamily="2" charset="2"/>
              <a:buChar char="q"/>
            </a:pPr>
            <a:r>
              <a:rPr lang="en-US" sz="1900" b="1" dirty="0">
                <a:latin typeface="Sylfaen" pitchFamily="18" charset="0"/>
                <a:cs typeface="Times New Roman" pitchFamily="18" charset="0"/>
              </a:rPr>
              <a:t>Visualizations</a:t>
            </a:r>
            <a:r>
              <a:rPr lang="en-US" sz="1900" dirty="0">
                <a:latin typeface="Sylfaen" pitchFamily="18" charset="0"/>
                <a:cs typeface="Times New Roman" pitchFamily="18" charset="0"/>
              </a:rPr>
              <a:t>: </a:t>
            </a:r>
          </a:p>
          <a:p>
            <a:pPr marL="658368" lvl="2" indent="0" algn="just">
              <a:buNone/>
            </a:pPr>
            <a:r>
              <a:rPr lang="en-US" sz="1900" dirty="0">
                <a:solidFill>
                  <a:srgbClr val="FF0000"/>
                </a:solidFill>
                <a:latin typeface="Sylfaen" pitchFamily="18" charset="0"/>
                <a:cs typeface="Times New Roman" pitchFamily="18" charset="0"/>
              </a:rPr>
              <a:t>graphs, charts, maps, logos and other visualizations can </a:t>
            </a:r>
            <a:r>
              <a:rPr lang="en-US" sz="1900" dirty="0" smtClean="0">
                <a:solidFill>
                  <a:srgbClr val="FF0000"/>
                </a:solidFill>
                <a:latin typeface="Sylfaen" pitchFamily="18" charset="0"/>
                <a:cs typeface="Times New Roman" pitchFamily="18" charset="0"/>
              </a:rPr>
              <a:t>communicat</a:t>
            </a:r>
            <a:r>
              <a:rPr lang="en-US" sz="1800" dirty="0" smtClean="0">
                <a:solidFill>
                  <a:srgbClr val="FF0000"/>
                </a:solidFill>
                <a:latin typeface="Sylfaen" pitchFamily="18" charset="0"/>
                <a:cs typeface="Times New Roman" pitchFamily="18" charset="0"/>
              </a:rPr>
              <a:t>e</a:t>
            </a:r>
            <a:endParaRPr lang="en-US" dirty="0" smtClean="0">
              <a:latin typeface="Sylfaen" pitchFamily="18" charset="0"/>
              <a:cs typeface="Times New Roman" pitchFamily="18" charset="0"/>
            </a:endParaRPr>
          </a:p>
        </p:txBody>
      </p:sp>
    </p:spTree>
    <p:extLst>
      <p:ext uri="{BB962C8B-B14F-4D97-AF65-F5344CB8AC3E}">
        <p14:creationId xmlns:p14="http://schemas.microsoft.com/office/powerpoint/2010/main" val="13678885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7498080" cy="990600"/>
          </a:xfrm>
        </p:spPr>
        <p:txBody>
          <a:bodyPr>
            <a:normAutofit fontScale="90000"/>
          </a:bodyPr>
          <a:lstStyle/>
          <a:p>
            <a:pPr marL="82296" indent="0"/>
            <a:r>
              <a:rPr lang="en-US" sz="3600" b="1" dirty="0" smtClean="0">
                <a:solidFill>
                  <a:srgbClr val="002060"/>
                </a:solidFill>
                <a:effectLst/>
                <a:latin typeface="Sylfaen" pitchFamily="18" charset="0"/>
                <a:cs typeface="Times New Roman" pitchFamily="18" charset="0"/>
              </a:rPr>
              <a:t>2.3 Analog and Digital Data Transmission</a:t>
            </a:r>
            <a:endParaRPr lang="en-US" sz="3600" b="1" dirty="0">
              <a:solidFill>
                <a:srgbClr val="002060"/>
              </a:solidFill>
              <a:effectLst/>
              <a:latin typeface="Sylfaen" pitchFamily="18" charset="0"/>
              <a:cs typeface="Times New Roman" pitchFamily="18" charset="0"/>
            </a:endParaRPr>
          </a:p>
        </p:txBody>
      </p:sp>
      <p:sp>
        <p:nvSpPr>
          <p:cNvPr id="3" name="Content Placeholder 2"/>
          <p:cNvSpPr>
            <a:spLocks noGrp="1"/>
          </p:cNvSpPr>
          <p:nvPr>
            <p:ph idx="1"/>
          </p:nvPr>
        </p:nvSpPr>
        <p:spPr>
          <a:xfrm>
            <a:off x="457200" y="1143000"/>
            <a:ext cx="7924800" cy="5334000"/>
          </a:xfrm>
        </p:spPr>
        <p:txBody>
          <a:bodyPr>
            <a:normAutofit fontScale="92500" lnSpcReduction="20000"/>
          </a:bodyPr>
          <a:lstStyle/>
          <a:p>
            <a:pPr marL="82296" indent="0" algn="just">
              <a:buNone/>
            </a:pPr>
            <a:r>
              <a:rPr lang="en-US" sz="2800" b="1" dirty="0">
                <a:latin typeface="Sylfaen" pitchFamily="18" charset="0"/>
                <a:cs typeface="Times New Roman" pitchFamily="18" charset="0"/>
              </a:rPr>
              <a:t>In transmitting data from a source to a destination, one must be concerned with </a:t>
            </a:r>
            <a:endParaRPr lang="en-US" sz="2800" b="1" dirty="0" smtClean="0">
              <a:latin typeface="Sylfaen" pitchFamily="18" charset="0"/>
              <a:cs typeface="Times New Roman" pitchFamily="18" charset="0"/>
            </a:endParaRPr>
          </a:p>
          <a:p>
            <a:pPr algn="just">
              <a:buFont typeface="Wingdings" pitchFamily="2" charset="2"/>
              <a:buChar char="Ø"/>
            </a:pPr>
            <a:r>
              <a:rPr lang="en-US" sz="2800" b="1" dirty="0" smtClean="0">
                <a:solidFill>
                  <a:srgbClr val="7030A0"/>
                </a:solidFill>
                <a:latin typeface="Sylfaen" pitchFamily="18" charset="0"/>
                <a:cs typeface="Times New Roman" pitchFamily="18" charset="0"/>
              </a:rPr>
              <a:t>the nature </a:t>
            </a:r>
            <a:r>
              <a:rPr lang="en-US" sz="2800" b="1" dirty="0">
                <a:solidFill>
                  <a:srgbClr val="7030A0"/>
                </a:solidFill>
                <a:latin typeface="Sylfaen" pitchFamily="18" charset="0"/>
                <a:cs typeface="Times New Roman" pitchFamily="18" charset="0"/>
              </a:rPr>
              <a:t>of the data, </a:t>
            </a:r>
            <a:endParaRPr lang="en-US" sz="2800" b="1" dirty="0" smtClean="0">
              <a:solidFill>
                <a:srgbClr val="7030A0"/>
              </a:solidFill>
              <a:latin typeface="Sylfaen" pitchFamily="18" charset="0"/>
              <a:cs typeface="Times New Roman" pitchFamily="18" charset="0"/>
            </a:endParaRPr>
          </a:p>
          <a:p>
            <a:pPr algn="just">
              <a:buFont typeface="Wingdings" pitchFamily="2" charset="2"/>
              <a:buChar char="Ø"/>
            </a:pPr>
            <a:r>
              <a:rPr lang="en-US" sz="2800" b="1" dirty="0" smtClean="0">
                <a:solidFill>
                  <a:srgbClr val="7030A0"/>
                </a:solidFill>
                <a:latin typeface="Sylfaen" pitchFamily="18" charset="0"/>
                <a:cs typeface="Times New Roman" pitchFamily="18" charset="0"/>
              </a:rPr>
              <a:t>the </a:t>
            </a:r>
            <a:r>
              <a:rPr lang="en-US" sz="2800" b="1" dirty="0">
                <a:solidFill>
                  <a:srgbClr val="7030A0"/>
                </a:solidFill>
                <a:latin typeface="Sylfaen" pitchFamily="18" charset="0"/>
                <a:cs typeface="Times New Roman" pitchFamily="18" charset="0"/>
              </a:rPr>
              <a:t>actual physical means used to propagate the data, and </a:t>
            </a:r>
            <a:endParaRPr lang="en-US" sz="2800" b="1" dirty="0" smtClean="0">
              <a:solidFill>
                <a:srgbClr val="7030A0"/>
              </a:solidFill>
              <a:latin typeface="Sylfaen" pitchFamily="18" charset="0"/>
              <a:cs typeface="Times New Roman" pitchFamily="18" charset="0"/>
            </a:endParaRPr>
          </a:p>
          <a:p>
            <a:pPr algn="just">
              <a:buFont typeface="Wingdings" pitchFamily="2" charset="2"/>
              <a:buChar char="Ø"/>
            </a:pPr>
            <a:r>
              <a:rPr lang="en-US" sz="2800" b="1" dirty="0" smtClean="0">
                <a:solidFill>
                  <a:srgbClr val="7030A0"/>
                </a:solidFill>
                <a:latin typeface="Sylfaen" pitchFamily="18" charset="0"/>
                <a:cs typeface="Times New Roman" pitchFamily="18" charset="0"/>
              </a:rPr>
              <a:t>What processing </a:t>
            </a:r>
            <a:r>
              <a:rPr lang="en-US" sz="2800" b="1" dirty="0">
                <a:solidFill>
                  <a:srgbClr val="7030A0"/>
                </a:solidFill>
                <a:latin typeface="Sylfaen" pitchFamily="18" charset="0"/>
                <a:cs typeface="Times New Roman" pitchFamily="18" charset="0"/>
              </a:rPr>
              <a:t>or adjustments may be required along the way to assure that the </a:t>
            </a:r>
            <a:r>
              <a:rPr lang="en-US" sz="2800" b="1" dirty="0" smtClean="0">
                <a:solidFill>
                  <a:srgbClr val="7030A0"/>
                </a:solidFill>
                <a:latin typeface="Sylfaen" pitchFamily="18" charset="0"/>
                <a:cs typeface="Times New Roman" pitchFamily="18" charset="0"/>
              </a:rPr>
              <a:t>received data </a:t>
            </a:r>
            <a:r>
              <a:rPr lang="en-US" sz="2800" b="1" dirty="0">
                <a:solidFill>
                  <a:srgbClr val="7030A0"/>
                </a:solidFill>
                <a:latin typeface="Sylfaen" pitchFamily="18" charset="0"/>
                <a:cs typeface="Times New Roman" pitchFamily="18" charset="0"/>
              </a:rPr>
              <a:t>are intelligible</a:t>
            </a:r>
            <a:r>
              <a:rPr lang="en-US" sz="2800" b="1" dirty="0" smtClean="0">
                <a:solidFill>
                  <a:srgbClr val="7030A0"/>
                </a:solidFill>
                <a:latin typeface="Sylfaen" pitchFamily="18" charset="0"/>
                <a:cs typeface="Times New Roman" pitchFamily="18" charset="0"/>
              </a:rPr>
              <a:t>.</a:t>
            </a:r>
          </a:p>
          <a:p>
            <a:pPr>
              <a:buFont typeface="Wingdings" pitchFamily="2" charset="2"/>
              <a:buChar char="q"/>
            </a:pPr>
            <a:r>
              <a:rPr lang="en-US" sz="2800" dirty="0">
                <a:latin typeface="Sylfaen" pitchFamily="18" charset="0"/>
              </a:rPr>
              <a:t>The terms </a:t>
            </a:r>
            <a:r>
              <a:rPr lang="en-US" sz="2800" i="1" dirty="0">
                <a:latin typeface="Sylfaen" pitchFamily="18" charset="0"/>
              </a:rPr>
              <a:t>analog </a:t>
            </a:r>
            <a:r>
              <a:rPr lang="en-US" sz="2800" dirty="0">
                <a:latin typeface="Sylfaen" pitchFamily="18" charset="0"/>
              </a:rPr>
              <a:t>and </a:t>
            </a:r>
            <a:r>
              <a:rPr lang="en-US" sz="2800" i="1" dirty="0">
                <a:latin typeface="Sylfaen" pitchFamily="18" charset="0"/>
              </a:rPr>
              <a:t>digital </a:t>
            </a:r>
            <a:r>
              <a:rPr lang="en-US" sz="2800" dirty="0">
                <a:latin typeface="Sylfaen" pitchFamily="18" charset="0"/>
              </a:rPr>
              <a:t>correspond, roughly, to </a:t>
            </a:r>
            <a:r>
              <a:rPr lang="en-US" sz="2800" i="1" dirty="0">
                <a:latin typeface="Sylfaen" pitchFamily="18" charset="0"/>
              </a:rPr>
              <a:t>continuous </a:t>
            </a:r>
            <a:r>
              <a:rPr lang="en-US" sz="2800" dirty="0">
                <a:latin typeface="Sylfaen" pitchFamily="18" charset="0"/>
              </a:rPr>
              <a:t>and </a:t>
            </a:r>
            <a:r>
              <a:rPr lang="en-US" sz="2800" i="1" dirty="0" smtClean="0">
                <a:latin typeface="Sylfaen" pitchFamily="18" charset="0"/>
              </a:rPr>
              <a:t>discrete, </a:t>
            </a:r>
            <a:r>
              <a:rPr lang="en-US" sz="2800" dirty="0" smtClean="0">
                <a:latin typeface="Sylfaen" pitchFamily="18" charset="0"/>
              </a:rPr>
              <a:t>respectively</a:t>
            </a:r>
            <a:r>
              <a:rPr lang="en-US" sz="2800" dirty="0">
                <a:latin typeface="Sylfaen" pitchFamily="18" charset="0"/>
              </a:rPr>
              <a:t>. </a:t>
            </a:r>
            <a:endParaRPr lang="en-US" sz="2800" dirty="0" smtClean="0">
              <a:latin typeface="Sylfaen" pitchFamily="18" charset="0"/>
            </a:endParaRPr>
          </a:p>
          <a:p>
            <a:pPr>
              <a:buFont typeface="Wingdings" pitchFamily="2" charset="2"/>
              <a:buChar char="q"/>
            </a:pPr>
            <a:r>
              <a:rPr lang="en-US" sz="2800" dirty="0" smtClean="0">
                <a:latin typeface="Sylfaen" pitchFamily="18" charset="0"/>
              </a:rPr>
              <a:t>These </a:t>
            </a:r>
            <a:r>
              <a:rPr lang="en-US" sz="2800" dirty="0">
                <a:latin typeface="Sylfaen" pitchFamily="18" charset="0"/>
              </a:rPr>
              <a:t>two terms are used frequently in </a:t>
            </a:r>
            <a:r>
              <a:rPr lang="en-US" sz="2800" dirty="0" smtClean="0">
                <a:latin typeface="Sylfaen" pitchFamily="18" charset="0"/>
              </a:rPr>
              <a:t>data communications </a:t>
            </a:r>
            <a:r>
              <a:rPr lang="en-US" sz="2800" dirty="0">
                <a:latin typeface="Sylfaen" pitchFamily="18" charset="0"/>
              </a:rPr>
              <a:t>in </a:t>
            </a:r>
            <a:r>
              <a:rPr lang="en-US" sz="2800" dirty="0" smtClean="0">
                <a:latin typeface="Sylfaen" pitchFamily="18" charset="0"/>
              </a:rPr>
              <a:t>at least </a:t>
            </a:r>
            <a:r>
              <a:rPr lang="en-US" sz="2800" dirty="0">
                <a:latin typeface="Sylfaen" pitchFamily="18" charset="0"/>
              </a:rPr>
              <a:t>three contexts:</a:t>
            </a:r>
          </a:p>
          <a:p>
            <a:pPr lvl="1">
              <a:buFont typeface="Wingdings" pitchFamily="2" charset="2"/>
              <a:buChar char="ü"/>
            </a:pPr>
            <a:r>
              <a:rPr lang="en-US" sz="2400" b="1" dirty="0">
                <a:latin typeface="Sylfaen" pitchFamily="18" charset="0"/>
              </a:rPr>
              <a:t>Data</a:t>
            </a:r>
          </a:p>
          <a:p>
            <a:pPr lvl="1">
              <a:buFont typeface="Wingdings" pitchFamily="2" charset="2"/>
              <a:buChar char="ü"/>
            </a:pPr>
            <a:r>
              <a:rPr lang="en-US" sz="2400" b="1" dirty="0">
                <a:latin typeface="Sylfaen" pitchFamily="18" charset="0"/>
              </a:rPr>
              <a:t>Signaling</a:t>
            </a:r>
          </a:p>
          <a:p>
            <a:pPr lvl="1">
              <a:buFont typeface="Wingdings" pitchFamily="2" charset="2"/>
              <a:buChar char="ü"/>
            </a:pPr>
            <a:r>
              <a:rPr lang="en-US" sz="2400" b="1" dirty="0">
                <a:latin typeface="Sylfaen" pitchFamily="18" charset="0"/>
              </a:rPr>
              <a:t>Transmission</a:t>
            </a:r>
            <a:endParaRPr lang="en-US" sz="2400" b="1" dirty="0" smtClean="0">
              <a:solidFill>
                <a:srgbClr val="7030A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20</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498080" cy="838200"/>
          </a:xfrm>
        </p:spPr>
        <p:txBody>
          <a:bodyPr>
            <a:normAutofit fontScale="90000"/>
          </a:bodyPr>
          <a:lstStyle/>
          <a:p>
            <a:pPr marL="82296" indent="0"/>
            <a:r>
              <a:rPr lang="en-US" sz="3600" b="1" dirty="0">
                <a:solidFill>
                  <a:srgbClr val="002060"/>
                </a:solidFill>
                <a:effectLst/>
                <a:latin typeface="Sylfaen" pitchFamily="18" charset="0"/>
                <a:cs typeface="Times New Roman" pitchFamily="18" charset="0"/>
              </a:rPr>
              <a:t>Analog and Digital Data </a:t>
            </a:r>
            <a:r>
              <a:rPr lang="en-US" sz="3600" b="1" dirty="0" smtClean="0">
                <a:solidFill>
                  <a:srgbClr val="002060"/>
                </a:solidFill>
                <a:effectLst/>
                <a:latin typeface="Sylfaen" pitchFamily="18" charset="0"/>
                <a:cs typeface="Times New Roman" pitchFamily="18" charset="0"/>
              </a:rPr>
              <a:t>Transmission…</a:t>
            </a: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609600" y="1143000"/>
            <a:ext cx="7924800" cy="5334000"/>
          </a:xfrm>
        </p:spPr>
        <p:txBody>
          <a:bodyPr>
            <a:noAutofit/>
          </a:bodyPr>
          <a:lstStyle/>
          <a:p>
            <a:pPr marL="596646" indent="-514350" algn="just">
              <a:buAutoNum type="arabicPeriod"/>
            </a:pPr>
            <a:r>
              <a:rPr lang="en-US" sz="2800" b="1" dirty="0" smtClean="0">
                <a:solidFill>
                  <a:srgbClr val="002060"/>
                </a:solidFill>
                <a:latin typeface="Sylfaen" pitchFamily="18" charset="0"/>
                <a:cs typeface="Times New Roman" pitchFamily="18" charset="0"/>
              </a:rPr>
              <a:t>Data: </a:t>
            </a:r>
            <a:r>
              <a:rPr lang="en-US" sz="2400" dirty="0" smtClean="0">
                <a:latin typeface="Sylfaen" pitchFamily="18" charset="0"/>
                <a:cs typeface="Times New Roman" pitchFamily="18" charset="0"/>
              </a:rPr>
              <a:t>can be define as entities </a:t>
            </a:r>
            <a:r>
              <a:rPr lang="en-US" sz="2400" dirty="0">
                <a:latin typeface="Sylfaen" pitchFamily="18" charset="0"/>
                <a:cs typeface="Times New Roman" pitchFamily="18" charset="0"/>
              </a:rPr>
              <a:t>that convey </a:t>
            </a:r>
            <a:r>
              <a:rPr lang="en-US" sz="2400" dirty="0" smtClean="0">
                <a:latin typeface="Sylfaen" pitchFamily="18" charset="0"/>
                <a:cs typeface="Times New Roman" pitchFamily="18" charset="0"/>
              </a:rPr>
              <a:t>meaning </a:t>
            </a:r>
            <a:r>
              <a:rPr lang="en-US" sz="2400" dirty="0">
                <a:latin typeface="Sylfaen" pitchFamily="18" charset="0"/>
                <a:cs typeface="Times New Roman" pitchFamily="18" charset="0"/>
              </a:rPr>
              <a:t>or information (data ≠ </a:t>
            </a:r>
            <a:r>
              <a:rPr lang="en-US" sz="2400" dirty="0" smtClean="0">
                <a:latin typeface="Sylfaen" pitchFamily="18" charset="0"/>
                <a:cs typeface="Times New Roman" pitchFamily="18" charset="0"/>
              </a:rPr>
              <a:t>info)</a:t>
            </a:r>
          </a:p>
          <a:p>
            <a:pPr algn="just">
              <a:buFont typeface="Wingdings" pitchFamily="2" charset="2"/>
              <a:buChar char="q"/>
            </a:pPr>
            <a:r>
              <a:rPr lang="en-US" sz="2400" b="1" i="1" dirty="0" smtClean="0">
                <a:solidFill>
                  <a:srgbClr val="FF0066"/>
                </a:solidFill>
                <a:latin typeface="Sylfaen" pitchFamily="18" charset="0"/>
                <a:cs typeface="Times New Roman" pitchFamily="18" charset="0"/>
              </a:rPr>
              <a:t>Analog </a:t>
            </a:r>
            <a:r>
              <a:rPr lang="en-US" sz="2400" b="1" i="1" dirty="0">
                <a:solidFill>
                  <a:srgbClr val="FF0066"/>
                </a:solidFill>
                <a:latin typeface="Sylfaen" pitchFamily="18" charset="0"/>
                <a:cs typeface="Times New Roman" pitchFamily="18" charset="0"/>
              </a:rPr>
              <a:t>data </a:t>
            </a:r>
            <a:r>
              <a:rPr lang="en-US" sz="2400" b="1" i="1" dirty="0" smtClean="0">
                <a:solidFill>
                  <a:srgbClr val="FF0066"/>
                </a:solidFill>
                <a:latin typeface="Sylfaen" pitchFamily="18" charset="0"/>
                <a:cs typeface="Times New Roman" pitchFamily="18" charset="0"/>
              </a:rPr>
              <a:t> </a:t>
            </a:r>
            <a:r>
              <a:rPr lang="en-US" sz="2400" dirty="0" smtClean="0">
                <a:latin typeface="Sylfaen" pitchFamily="18" charset="0"/>
                <a:cs typeface="Times New Roman" pitchFamily="18" charset="0"/>
              </a:rPr>
              <a:t>take on continuous </a:t>
            </a:r>
            <a:r>
              <a:rPr lang="en-US" sz="2400" dirty="0">
                <a:latin typeface="Sylfaen" pitchFamily="18" charset="0"/>
                <a:cs typeface="Times New Roman" pitchFamily="18" charset="0"/>
              </a:rPr>
              <a:t>values on some interval. </a:t>
            </a:r>
          </a:p>
          <a:p>
            <a:pPr lvl="1" algn="just">
              <a:buFont typeface="Wingdings" pitchFamily="2" charset="2"/>
              <a:buChar char="ü"/>
            </a:pPr>
            <a:r>
              <a:rPr lang="en-US" sz="2400" dirty="0">
                <a:latin typeface="Sylfaen" pitchFamily="18" charset="0"/>
                <a:cs typeface="Times New Roman" pitchFamily="18" charset="0"/>
              </a:rPr>
              <a:t>E</a:t>
            </a:r>
            <a:r>
              <a:rPr lang="en-US" sz="2400" dirty="0" smtClean="0">
                <a:latin typeface="Sylfaen" pitchFamily="18" charset="0"/>
                <a:cs typeface="Times New Roman" pitchFamily="18" charset="0"/>
              </a:rPr>
              <a:t>xample</a:t>
            </a:r>
            <a:r>
              <a:rPr lang="en-US" sz="2400" dirty="0">
                <a:latin typeface="Sylfaen" pitchFamily="18" charset="0"/>
                <a:cs typeface="Times New Roman" pitchFamily="18" charset="0"/>
              </a:rPr>
              <a:t>, </a:t>
            </a:r>
            <a:r>
              <a:rPr lang="en-US" sz="2400" dirty="0" smtClean="0">
                <a:solidFill>
                  <a:srgbClr val="FF0000"/>
                </a:solidFill>
                <a:latin typeface="Sylfaen" pitchFamily="18" charset="0"/>
                <a:cs typeface="Times New Roman" pitchFamily="18" charset="0"/>
              </a:rPr>
              <a:t>voice or sound </a:t>
            </a:r>
            <a:r>
              <a:rPr lang="en-US" sz="2400" dirty="0" smtClean="0">
                <a:latin typeface="Sylfaen" pitchFamily="18" charset="0"/>
                <a:cs typeface="Times New Roman" pitchFamily="18" charset="0"/>
              </a:rPr>
              <a:t> </a:t>
            </a:r>
            <a:r>
              <a:rPr lang="en-US" sz="2400" dirty="0">
                <a:latin typeface="Sylfaen" pitchFamily="18" charset="0"/>
                <a:cs typeface="Times New Roman" pitchFamily="18" charset="0"/>
              </a:rPr>
              <a:t>and </a:t>
            </a:r>
            <a:r>
              <a:rPr lang="en-US" sz="2400" dirty="0">
                <a:solidFill>
                  <a:srgbClr val="FF0000"/>
                </a:solidFill>
                <a:latin typeface="Sylfaen" pitchFamily="18" charset="0"/>
                <a:cs typeface="Times New Roman" pitchFamily="18" charset="0"/>
              </a:rPr>
              <a:t>video</a:t>
            </a:r>
            <a:r>
              <a:rPr lang="en-US" sz="2400" dirty="0">
                <a:latin typeface="Sylfaen" pitchFamily="18" charset="0"/>
                <a:cs typeface="Times New Roman" pitchFamily="18" charset="0"/>
              </a:rPr>
              <a:t> </a:t>
            </a:r>
            <a:endParaRPr lang="en-US" sz="2400" dirty="0" smtClean="0">
              <a:latin typeface="Sylfaen" pitchFamily="18" charset="0"/>
              <a:cs typeface="Times New Roman" pitchFamily="18" charset="0"/>
            </a:endParaRPr>
          </a:p>
          <a:p>
            <a:pPr algn="just">
              <a:buFont typeface="Wingdings" pitchFamily="2" charset="2"/>
              <a:buChar char="Ø"/>
            </a:pPr>
            <a:r>
              <a:rPr lang="en-US" sz="2400" dirty="0" smtClean="0">
                <a:latin typeface="Sylfaen" pitchFamily="18" charset="0"/>
                <a:cs typeface="Times New Roman" pitchFamily="18" charset="0"/>
              </a:rPr>
              <a:t>Most </a:t>
            </a:r>
            <a:r>
              <a:rPr lang="en-US" sz="2400" dirty="0">
                <a:latin typeface="Sylfaen" pitchFamily="18" charset="0"/>
                <a:cs typeface="Times New Roman" pitchFamily="18" charset="0"/>
              </a:rPr>
              <a:t>data collected by sensors, such as temperature and </a:t>
            </a:r>
            <a:r>
              <a:rPr lang="en-US" sz="2400" dirty="0" smtClean="0">
                <a:latin typeface="Sylfaen" pitchFamily="18" charset="0"/>
                <a:cs typeface="Times New Roman" pitchFamily="18" charset="0"/>
              </a:rPr>
              <a:t>pressure</a:t>
            </a:r>
            <a:r>
              <a:rPr lang="en-US" sz="2400" dirty="0">
                <a:latin typeface="Sylfaen" pitchFamily="18" charset="0"/>
                <a:cs typeface="Times New Roman" pitchFamily="18" charset="0"/>
              </a:rPr>
              <a:t>, are </a:t>
            </a:r>
            <a:r>
              <a:rPr lang="en-US" sz="2400" dirty="0" smtClean="0">
                <a:latin typeface="Sylfaen" pitchFamily="18" charset="0"/>
                <a:cs typeface="Times New Roman" pitchFamily="18" charset="0"/>
              </a:rPr>
              <a:t>continuous-valued.</a:t>
            </a:r>
          </a:p>
          <a:p>
            <a:pPr algn="just">
              <a:buFont typeface="Wingdings" pitchFamily="2" charset="2"/>
              <a:buChar char="Ø"/>
            </a:pPr>
            <a:r>
              <a:rPr lang="en-US" sz="2400" dirty="0" smtClean="0">
                <a:latin typeface="Sylfaen" pitchFamily="18" charset="0"/>
              </a:rPr>
              <a:t>The </a:t>
            </a:r>
            <a:r>
              <a:rPr lang="en-US" sz="2400" dirty="0">
                <a:latin typeface="Sylfaen" pitchFamily="18" charset="0"/>
              </a:rPr>
              <a:t>most familiar example of </a:t>
            </a:r>
            <a:r>
              <a:rPr lang="en-US" sz="2400" dirty="0">
                <a:solidFill>
                  <a:srgbClr val="FF0000"/>
                </a:solidFill>
                <a:latin typeface="Sylfaen" pitchFamily="18" charset="0"/>
              </a:rPr>
              <a:t>analog data </a:t>
            </a:r>
            <a:r>
              <a:rPr lang="en-US" sz="2400" dirty="0">
                <a:latin typeface="Sylfaen" pitchFamily="18" charset="0"/>
              </a:rPr>
              <a:t>is </a:t>
            </a:r>
            <a:r>
              <a:rPr lang="en-US" sz="2400" dirty="0">
                <a:solidFill>
                  <a:srgbClr val="FF0000"/>
                </a:solidFill>
                <a:latin typeface="Sylfaen" pitchFamily="18" charset="0"/>
              </a:rPr>
              <a:t>audio </a:t>
            </a:r>
            <a:r>
              <a:rPr lang="en-US" sz="2400" dirty="0">
                <a:latin typeface="Sylfaen" pitchFamily="18" charset="0"/>
              </a:rPr>
              <a:t>or </a:t>
            </a:r>
            <a:r>
              <a:rPr lang="en-US" sz="2400" dirty="0">
                <a:solidFill>
                  <a:srgbClr val="FF0000"/>
                </a:solidFill>
                <a:latin typeface="Sylfaen" pitchFamily="18" charset="0"/>
              </a:rPr>
              <a:t>acoustic data</a:t>
            </a:r>
            <a:r>
              <a:rPr lang="en-US" sz="2400" dirty="0">
                <a:latin typeface="Sylfaen" pitchFamily="18" charset="0"/>
              </a:rPr>
              <a:t>, which, </a:t>
            </a:r>
            <a:r>
              <a:rPr lang="en-US" sz="2400" dirty="0" smtClean="0">
                <a:latin typeface="Sylfaen" pitchFamily="18" charset="0"/>
              </a:rPr>
              <a:t>in the </a:t>
            </a:r>
            <a:r>
              <a:rPr lang="en-US" sz="2400" dirty="0">
                <a:solidFill>
                  <a:srgbClr val="FF0000"/>
                </a:solidFill>
                <a:latin typeface="Sylfaen" pitchFamily="18" charset="0"/>
              </a:rPr>
              <a:t>form of sound waves,</a:t>
            </a:r>
            <a:r>
              <a:rPr lang="en-US" sz="2400" dirty="0">
                <a:latin typeface="Sylfaen" pitchFamily="18" charset="0"/>
              </a:rPr>
              <a:t> can be perceived directly by human </a:t>
            </a:r>
            <a:r>
              <a:rPr lang="en-US" sz="2400" dirty="0" smtClean="0">
                <a:latin typeface="Sylfaen" pitchFamily="18" charset="0"/>
              </a:rPr>
              <a:t>beings.</a:t>
            </a:r>
          </a:p>
          <a:p>
            <a:pPr algn="just">
              <a:buFont typeface="Wingdings" pitchFamily="2" charset="2"/>
              <a:buChar char="q"/>
            </a:pPr>
            <a:r>
              <a:rPr lang="en-US" sz="2800" b="1" i="1" dirty="0" smtClean="0">
                <a:solidFill>
                  <a:srgbClr val="FF0066"/>
                </a:solidFill>
                <a:latin typeface="Sylfaen" pitchFamily="18" charset="0"/>
                <a:cs typeface="Times New Roman" pitchFamily="18" charset="0"/>
              </a:rPr>
              <a:t>Digital Data </a:t>
            </a:r>
            <a:r>
              <a:rPr lang="en-US" sz="2800" i="1" dirty="0" smtClean="0">
                <a:latin typeface="Sylfaen" pitchFamily="18" charset="0"/>
                <a:cs typeface="Times New Roman" pitchFamily="18" charset="0"/>
              </a:rPr>
              <a:t>is discrete  values  rather than </a:t>
            </a:r>
            <a:r>
              <a:rPr lang="en-US" sz="2800" dirty="0" smtClean="0">
                <a:latin typeface="Sylfaen" pitchFamily="18" charset="0"/>
                <a:cs typeface="Times New Roman" pitchFamily="18" charset="0"/>
              </a:rPr>
              <a:t>continuous.</a:t>
            </a:r>
          </a:p>
          <a:p>
            <a:pPr lvl="1" algn="just">
              <a:buFont typeface="Wingdings" pitchFamily="2" charset="2"/>
              <a:buChar char="ü"/>
            </a:pPr>
            <a:r>
              <a:rPr lang="en-US" sz="2400" dirty="0" smtClean="0">
                <a:latin typeface="Sylfaen" pitchFamily="18" charset="0"/>
                <a:cs typeface="Times New Roman" pitchFamily="18" charset="0"/>
              </a:rPr>
              <a:t>Example, </a:t>
            </a:r>
            <a:r>
              <a:rPr lang="en-US" sz="2400" dirty="0">
                <a:latin typeface="Sylfaen" pitchFamily="18" charset="0"/>
              </a:rPr>
              <a:t>text, </a:t>
            </a:r>
            <a:r>
              <a:rPr lang="en-US" sz="2400" dirty="0" smtClean="0">
                <a:latin typeface="Sylfaen" pitchFamily="18" charset="0"/>
              </a:rPr>
              <a:t>integers</a:t>
            </a:r>
          </a:p>
        </p:txBody>
      </p:sp>
      <p:sp>
        <p:nvSpPr>
          <p:cNvPr id="4" name="Slide Number Placeholder 3"/>
          <p:cNvSpPr>
            <a:spLocks noGrp="1"/>
          </p:cNvSpPr>
          <p:nvPr>
            <p:ph type="sldNum" sz="quarter" idx="12"/>
          </p:nvPr>
        </p:nvSpPr>
        <p:spPr/>
        <p:txBody>
          <a:bodyPr/>
          <a:lstStyle/>
          <a:p>
            <a:fld id="{65443D5E-E9D3-4D36-8129-09AFD79524BB}" type="slidenum">
              <a:rPr lang="en-US" smtClean="0"/>
              <a:t>21</a:t>
            </a:fld>
            <a:endParaRPr lang="en-US" dirty="0"/>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152400"/>
            <a:ext cx="7498080" cy="990600"/>
          </a:xfrm>
        </p:spPr>
        <p:txBody>
          <a:bodyPr>
            <a:normAutofit/>
          </a:bodyPr>
          <a:lstStyle/>
          <a:p>
            <a:pPr marL="82296" indent="0"/>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533400" y="990600"/>
            <a:ext cx="7924800" cy="5334000"/>
          </a:xfrm>
        </p:spPr>
        <p:txBody>
          <a:bodyPr>
            <a:normAutofit/>
          </a:bodyPr>
          <a:lstStyle/>
          <a:p>
            <a:pPr lvl="1" algn="just">
              <a:buFont typeface="Wingdings" pitchFamily="2" charset="2"/>
              <a:buChar char="Ø"/>
            </a:pPr>
            <a:r>
              <a:rPr lang="en-US" sz="2400" dirty="0">
                <a:latin typeface="Sylfaen" pitchFamily="18" charset="0"/>
                <a:cs typeface="Times New Roman" pitchFamily="18" charset="0"/>
              </a:rPr>
              <a:t>While textual data are most convenient for human beings, they cannot, in character form, be easily stored or transmitted by data processing and communications systems. </a:t>
            </a:r>
            <a:endParaRPr lang="en-US" sz="2400" dirty="0" smtClean="0">
              <a:latin typeface="Sylfaen" pitchFamily="18" charset="0"/>
              <a:cs typeface="Times New Roman" pitchFamily="18" charset="0"/>
            </a:endParaRPr>
          </a:p>
          <a:p>
            <a:pPr lvl="1" algn="just">
              <a:buFont typeface="Wingdings" pitchFamily="2" charset="2"/>
              <a:buChar char="Ø"/>
            </a:pPr>
            <a:r>
              <a:rPr lang="en-US" sz="2400" dirty="0" smtClean="0">
                <a:latin typeface="Sylfaen" pitchFamily="18" charset="0"/>
                <a:cs typeface="Times New Roman" pitchFamily="18" charset="0"/>
              </a:rPr>
              <a:t>Such </a:t>
            </a:r>
            <a:r>
              <a:rPr lang="en-US" sz="2400" dirty="0">
                <a:latin typeface="Sylfaen" pitchFamily="18" charset="0"/>
                <a:cs typeface="Times New Roman" pitchFamily="18" charset="0"/>
              </a:rPr>
              <a:t>systems are designed for binary data. Thus, a number of codes have been devised by which characters are represented by a sequence of bits. </a:t>
            </a:r>
          </a:p>
          <a:p>
            <a:pPr marL="82296" indent="0" algn="just">
              <a:buNone/>
            </a:pPr>
            <a:endParaRPr lang="en-US" sz="2800" b="1" dirty="0" smtClean="0">
              <a:solidFill>
                <a:srgbClr val="00206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22</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498080" cy="762000"/>
          </a:xfrm>
        </p:spPr>
        <p:txBody>
          <a:bodyPr>
            <a:normAutofit/>
          </a:bodyPr>
          <a:lstStyle/>
          <a:p>
            <a:pPr marL="82296" indent="0"/>
            <a:r>
              <a:rPr lang="en-US" sz="3600" b="1" dirty="0" smtClean="0">
                <a:solidFill>
                  <a:srgbClr val="002060"/>
                </a:solidFill>
                <a:latin typeface="Times New Roman" pitchFamily="18" charset="0"/>
                <a:cs typeface="Times New Roman" pitchFamily="18" charset="0"/>
              </a:rPr>
              <a:t>Signals </a:t>
            </a: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685800" y="990600"/>
            <a:ext cx="7924800" cy="5486400"/>
          </a:xfrm>
        </p:spPr>
        <p:txBody>
          <a:bodyPr>
            <a:noAutofit/>
          </a:bodyPr>
          <a:lstStyle/>
          <a:p>
            <a:pPr algn="just">
              <a:buClr>
                <a:srgbClr val="002060"/>
              </a:buClr>
              <a:buFont typeface="Webdings" pitchFamily="18" charset="2"/>
              <a:buChar char="O"/>
            </a:pPr>
            <a:r>
              <a:rPr lang="en-US" sz="2400" dirty="0">
                <a:latin typeface="Sylfaen" pitchFamily="18" charset="0"/>
                <a:cs typeface="Times New Roman" pitchFamily="18" charset="0"/>
              </a:rPr>
              <a:t>Signals are electric or </a:t>
            </a:r>
            <a:r>
              <a:rPr lang="en-US" sz="2400" dirty="0" smtClean="0">
                <a:latin typeface="Sylfaen" pitchFamily="18" charset="0"/>
                <a:cs typeface="Times New Roman" pitchFamily="18" charset="0"/>
              </a:rPr>
              <a:t>electromagnetic encoding </a:t>
            </a:r>
            <a:r>
              <a:rPr lang="en-US" sz="2400" dirty="0">
                <a:latin typeface="Sylfaen" pitchFamily="18" charset="0"/>
                <a:cs typeface="Times New Roman" pitchFamily="18" charset="0"/>
              </a:rPr>
              <a:t>of data. </a:t>
            </a:r>
            <a:endParaRPr lang="en-US" sz="2400" dirty="0" smtClean="0">
              <a:latin typeface="Sylfaen" pitchFamily="18" charset="0"/>
              <a:cs typeface="Times New Roman" pitchFamily="18" charset="0"/>
            </a:endParaRPr>
          </a:p>
          <a:p>
            <a:pPr algn="just">
              <a:buClr>
                <a:srgbClr val="002060"/>
              </a:buClr>
              <a:buFont typeface="Webdings" pitchFamily="18" charset="2"/>
              <a:buChar char="O"/>
            </a:pPr>
            <a:r>
              <a:rPr lang="en-US" sz="2400" dirty="0" smtClean="0">
                <a:latin typeface="Sylfaen" pitchFamily="18" charset="0"/>
                <a:cs typeface="Times New Roman" pitchFamily="18" charset="0"/>
              </a:rPr>
              <a:t>Signaling </a:t>
            </a:r>
            <a:r>
              <a:rPr lang="en-US" sz="2400" dirty="0">
                <a:latin typeface="Sylfaen" pitchFamily="18" charset="0"/>
                <a:cs typeface="Times New Roman" pitchFamily="18" charset="0"/>
              </a:rPr>
              <a:t>is the act of propagating the signal along </a:t>
            </a:r>
            <a:r>
              <a:rPr lang="en-US" sz="2400" dirty="0" smtClean="0">
                <a:latin typeface="Sylfaen" pitchFamily="18" charset="0"/>
                <a:cs typeface="Times New Roman" pitchFamily="18" charset="0"/>
              </a:rPr>
              <a:t>a suitable medium</a:t>
            </a:r>
          </a:p>
          <a:p>
            <a:pPr algn="just">
              <a:buClr>
                <a:srgbClr val="002060"/>
              </a:buClr>
              <a:buFont typeface="Webdings" pitchFamily="18" charset="2"/>
              <a:buChar char="O"/>
            </a:pPr>
            <a:r>
              <a:rPr lang="en-US" sz="2400" dirty="0">
                <a:latin typeface="Sylfaen" pitchFamily="18" charset="0"/>
                <a:cs typeface="Times New Roman" pitchFamily="18" charset="0"/>
              </a:rPr>
              <a:t>In a communications system, data are propagated from one point to another </a:t>
            </a:r>
            <a:r>
              <a:rPr lang="en-US" sz="2400" dirty="0" smtClean="0">
                <a:latin typeface="Sylfaen" pitchFamily="18" charset="0"/>
                <a:cs typeface="Times New Roman" pitchFamily="18" charset="0"/>
              </a:rPr>
              <a:t>by means </a:t>
            </a:r>
            <a:r>
              <a:rPr lang="en-US" sz="2400" dirty="0">
                <a:latin typeface="Sylfaen" pitchFamily="18" charset="0"/>
                <a:cs typeface="Times New Roman" pitchFamily="18" charset="0"/>
              </a:rPr>
              <a:t>of electric signals. </a:t>
            </a:r>
            <a:endParaRPr lang="en-US" sz="2400" dirty="0" smtClean="0">
              <a:latin typeface="Sylfaen" pitchFamily="18" charset="0"/>
              <a:cs typeface="Times New Roman" pitchFamily="18" charset="0"/>
            </a:endParaRPr>
          </a:p>
          <a:p>
            <a:pPr algn="just">
              <a:buClr>
                <a:srgbClr val="002060"/>
              </a:buClr>
              <a:buFont typeface="Wingdings" pitchFamily="2" charset="2"/>
              <a:buChar char="q"/>
            </a:pPr>
            <a:r>
              <a:rPr lang="en-US" sz="2400" b="1" dirty="0" smtClean="0">
                <a:solidFill>
                  <a:srgbClr val="FF0066"/>
                </a:solidFill>
                <a:latin typeface="Sylfaen" pitchFamily="18" charset="0"/>
                <a:cs typeface="Times New Roman" pitchFamily="18" charset="0"/>
              </a:rPr>
              <a:t>An </a:t>
            </a:r>
            <a:r>
              <a:rPr lang="en-US" sz="2400" b="1" dirty="0">
                <a:solidFill>
                  <a:srgbClr val="FF0066"/>
                </a:solidFill>
                <a:latin typeface="Sylfaen" pitchFamily="18" charset="0"/>
                <a:cs typeface="Times New Roman" pitchFamily="18" charset="0"/>
              </a:rPr>
              <a:t>analog signal </a:t>
            </a:r>
            <a:r>
              <a:rPr lang="en-US" sz="2400" dirty="0">
                <a:latin typeface="Sylfaen" pitchFamily="18" charset="0"/>
                <a:cs typeface="Times New Roman" pitchFamily="18" charset="0"/>
              </a:rPr>
              <a:t>is a continuously varying electromagnetic wave that may be propagated over a variety of media, depending on </a:t>
            </a:r>
            <a:r>
              <a:rPr lang="en-US" sz="2400" dirty="0" smtClean="0">
                <a:latin typeface="Sylfaen" pitchFamily="18" charset="0"/>
                <a:cs typeface="Times New Roman" pitchFamily="18" charset="0"/>
              </a:rPr>
              <a:t>spectrum.</a:t>
            </a:r>
          </a:p>
          <a:p>
            <a:pPr algn="just">
              <a:buClr>
                <a:srgbClr val="002060"/>
              </a:buClr>
              <a:buFont typeface="Wingdings" pitchFamily="2" charset="2"/>
              <a:buChar char="q"/>
            </a:pPr>
            <a:r>
              <a:rPr lang="en-US" sz="2400" dirty="0" smtClean="0">
                <a:latin typeface="Sylfaen" pitchFamily="18" charset="0"/>
                <a:cs typeface="Times New Roman" pitchFamily="18" charset="0"/>
              </a:rPr>
              <a:t>Examples </a:t>
            </a:r>
            <a:r>
              <a:rPr lang="en-US" sz="2400" dirty="0">
                <a:latin typeface="Sylfaen" pitchFamily="18" charset="0"/>
                <a:cs typeface="Times New Roman" pitchFamily="18" charset="0"/>
              </a:rPr>
              <a:t>are wire media, such </a:t>
            </a:r>
            <a:r>
              <a:rPr lang="en-US" sz="2400" dirty="0" smtClean="0">
                <a:latin typeface="Sylfaen" pitchFamily="18" charset="0"/>
                <a:cs typeface="Times New Roman" pitchFamily="18" charset="0"/>
              </a:rPr>
              <a:t>as </a:t>
            </a:r>
          </a:p>
          <a:p>
            <a:pPr lvl="1" algn="just">
              <a:buClr>
                <a:srgbClr val="002060"/>
              </a:buClr>
              <a:buFont typeface="Wingdings" pitchFamily="2" charset="2"/>
              <a:buChar char="q"/>
            </a:pPr>
            <a:r>
              <a:rPr lang="en-US" sz="2400" dirty="0" smtClean="0">
                <a:solidFill>
                  <a:srgbClr val="0070C0"/>
                </a:solidFill>
                <a:latin typeface="Sylfaen" pitchFamily="18" charset="0"/>
                <a:cs typeface="Times New Roman" pitchFamily="18" charset="0"/>
              </a:rPr>
              <a:t>twisted pair, coaxial cable and </a:t>
            </a:r>
            <a:r>
              <a:rPr lang="en-US" sz="2400" dirty="0">
                <a:solidFill>
                  <a:srgbClr val="0070C0"/>
                </a:solidFill>
                <a:latin typeface="Sylfaen" pitchFamily="18" charset="0"/>
                <a:cs typeface="Times New Roman" pitchFamily="18" charset="0"/>
              </a:rPr>
              <a:t>fiber optic </a:t>
            </a:r>
            <a:r>
              <a:rPr lang="en-US" sz="2400" dirty="0" smtClean="0">
                <a:solidFill>
                  <a:srgbClr val="0070C0"/>
                </a:solidFill>
                <a:latin typeface="Sylfaen" pitchFamily="18" charset="0"/>
                <a:cs typeface="Times New Roman" pitchFamily="18" charset="0"/>
              </a:rPr>
              <a:t>cable, </a:t>
            </a:r>
            <a:r>
              <a:rPr lang="en-US" sz="2400" dirty="0" smtClean="0">
                <a:latin typeface="Sylfaen" pitchFamily="18" charset="0"/>
                <a:cs typeface="Times New Roman" pitchFamily="18" charset="0"/>
              </a:rPr>
              <a:t>and </a:t>
            </a:r>
          </a:p>
          <a:p>
            <a:pPr lvl="1" algn="just">
              <a:buClr>
                <a:srgbClr val="002060"/>
              </a:buClr>
              <a:buFont typeface="Wingdings" pitchFamily="2" charset="2"/>
              <a:buChar char="q"/>
            </a:pPr>
            <a:r>
              <a:rPr lang="en-US" sz="2400" dirty="0" smtClean="0">
                <a:solidFill>
                  <a:srgbClr val="0070C0"/>
                </a:solidFill>
                <a:latin typeface="Sylfaen" pitchFamily="18" charset="0"/>
                <a:cs typeface="Times New Roman" pitchFamily="18" charset="0"/>
              </a:rPr>
              <a:t>atmosphere </a:t>
            </a:r>
            <a:r>
              <a:rPr lang="en-US" sz="2400" dirty="0">
                <a:solidFill>
                  <a:srgbClr val="0070C0"/>
                </a:solidFill>
                <a:latin typeface="Sylfaen" pitchFamily="18" charset="0"/>
                <a:cs typeface="Times New Roman" pitchFamily="18" charset="0"/>
              </a:rPr>
              <a:t>or space </a:t>
            </a:r>
            <a:r>
              <a:rPr lang="en-US" sz="2400" dirty="0" smtClean="0">
                <a:solidFill>
                  <a:srgbClr val="0070C0"/>
                </a:solidFill>
                <a:latin typeface="Sylfaen" pitchFamily="18" charset="0"/>
                <a:cs typeface="Times New Roman" pitchFamily="18" charset="0"/>
              </a:rPr>
              <a:t>propagation</a:t>
            </a:r>
            <a:endParaRPr lang="en-US" sz="2400" dirty="0">
              <a:solidFill>
                <a:srgbClr val="0070C0"/>
              </a:solidFill>
              <a:latin typeface="Sylfaen" pitchFamily="18" charset="0"/>
              <a:cs typeface="Times New Roman" pitchFamily="18" charset="0"/>
            </a:endParaRPr>
          </a:p>
          <a:p>
            <a:pPr marL="402336" lvl="1" indent="0" algn="just">
              <a:buClr>
                <a:srgbClr val="002060"/>
              </a:buClr>
              <a:buNone/>
            </a:pPr>
            <a:endParaRPr lang="en-US" sz="2400" dirty="0" smtClean="0">
              <a:solidFill>
                <a:srgbClr val="0070C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23</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52400"/>
            <a:ext cx="7498080" cy="990600"/>
          </a:xfrm>
        </p:spPr>
        <p:txBody>
          <a:bodyPr>
            <a:normAutofit/>
          </a:bodyPr>
          <a:lstStyle/>
          <a:p>
            <a:pPr marL="82296" indent="0"/>
            <a:r>
              <a:rPr lang="en-US" sz="3600" b="1" dirty="0" smtClean="0">
                <a:solidFill>
                  <a:srgbClr val="002060"/>
                </a:solidFill>
                <a:latin typeface="Times New Roman" pitchFamily="18" charset="0"/>
                <a:cs typeface="Times New Roman" pitchFamily="18" charset="0"/>
              </a:rPr>
              <a:t>Signals… </a:t>
            </a: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533400" y="1219200"/>
            <a:ext cx="7924800" cy="5334000"/>
          </a:xfrm>
        </p:spPr>
        <p:txBody>
          <a:bodyPr>
            <a:normAutofit/>
          </a:bodyPr>
          <a:lstStyle/>
          <a:p>
            <a:pPr marL="82296" indent="0" algn="just">
              <a:buNone/>
            </a:pPr>
            <a:r>
              <a:rPr lang="en-US" sz="2400" dirty="0">
                <a:solidFill>
                  <a:srgbClr val="FF0000"/>
                </a:solidFill>
                <a:latin typeface="Sylfaen" pitchFamily="18" charset="0"/>
                <a:cs typeface="Times New Roman" pitchFamily="18" charset="0"/>
              </a:rPr>
              <a:t>A digital signal </a:t>
            </a:r>
            <a:r>
              <a:rPr lang="en-US" sz="2400" dirty="0">
                <a:latin typeface="Sylfaen" pitchFamily="18" charset="0"/>
                <a:cs typeface="Times New Roman" pitchFamily="18" charset="0"/>
              </a:rPr>
              <a:t>is a sequence of </a:t>
            </a:r>
            <a:r>
              <a:rPr lang="en-US" sz="2400" dirty="0" smtClean="0">
                <a:latin typeface="Sylfaen" pitchFamily="18" charset="0"/>
                <a:cs typeface="Times New Roman" pitchFamily="18" charset="0"/>
              </a:rPr>
              <a:t>voltage pulses </a:t>
            </a:r>
            <a:r>
              <a:rPr lang="en-US" sz="2400" dirty="0">
                <a:latin typeface="Sylfaen" pitchFamily="18" charset="0"/>
                <a:cs typeface="Times New Roman" pitchFamily="18" charset="0"/>
              </a:rPr>
              <a:t>that may be transmitted over a wire medium</a:t>
            </a:r>
            <a:r>
              <a:rPr lang="en-US" sz="2400" dirty="0" smtClean="0">
                <a:latin typeface="Sylfaen" pitchFamily="18" charset="0"/>
                <a:cs typeface="Times New Roman" pitchFamily="18" charset="0"/>
              </a:rPr>
              <a:t>;</a:t>
            </a:r>
          </a:p>
          <a:p>
            <a:pPr marL="82296" indent="0" algn="just">
              <a:buNone/>
            </a:pPr>
            <a:r>
              <a:rPr lang="en-US" sz="2400" dirty="0" smtClean="0">
                <a:latin typeface="Sylfaen" pitchFamily="18" charset="0"/>
                <a:cs typeface="Times New Roman" pitchFamily="18" charset="0"/>
              </a:rPr>
              <a:t> </a:t>
            </a:r>
            <a:r>
              <a:rPr lang="en-US" sz="2400" dirty="0">
                <a:latin typeface="Sylfaen" pitchFamily="18" charset="0"/>
                <a:cs typeface="Times New Roman" pitchFamily="18" charset="0"/>
              </a:rPr>
              <a:t>for example, a constant </a:t>
            </a:r>
            <a:r>
              <a:rPr lang="en-US" sz="2400" dirty="0" smtClean="0">
                <a:latin typeface="Sylfaen" pitchFamily="18" charset="0"/>
                <a:cs typeface="Times New Roman" pitchFamily="18" charset="0"/>
              </a:rPr>
              <a:t>positive voltage </a:t>
            </a:r>
            <a:r>
              <a:rPr lang="en-US" sz="2400" dirty="0">
                <a:latin typeface="Sylfaen" pitchFamily="18" charset="0"/>
                <a:cs typeface="Times New Roman" pitchFamily="18" charset="0"/>
              </a:rPr>
              <a:t>level may represent binary 1, and a constant negative voltage level </a:t>
            </a:r>
            <a:r>
              <a:rPr lang="en-US" sz="2400" dirty="0" smtClean="0">
                <a:latin typeface="Sylfaen" pitchFamily="18" charset="0"/>
                <a:cs typeface="Times New Roman" pitchFamily="18" charset="0"/>
              </a:rPr>
              <a:t>may represent binary 0.</a:t>
            </a:r>
          </a:p>
          <a:p>
            <a:pPr marL="82296" indent="0" algn="just">
              <a:buNone/>
            </a:pPr>
            <a:endParaRPr lang="en-US" sz="2800" dirty="0" smtClean="0">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24</a:t>
            </a:fld>
            <a:endParaRPr lang="en-US"/>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3124200"/>
            <a:ext cx="72390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498080" cy="990600"/>
          </a:xfrm>
        </p:spPr>
        <p:txBody>
          <a:bodyPr>
            <a:normAutofit fontScale="90000"/>
          </a:bodyPr>
          <a:lstStyle/>
          <a:p>
            <a:pPr marL="82296"/>
            <a:r>
              <a:rPr lang="en-US" sz="3600" b="1" dirty="0">
                <a:solidFill>
                  <a:srgbClr val="002060"/>
                </a:solidFill>
                <a:latin typeface="Sylfaen" pitchFamily="18" charset="0"/>
              </a:rPr>
              <a:t>Data and Signals</a:t>
            </a:r>
            <a:br>
              <a:rPr lang="en-US" sz="3600" b="1" dirty="0">
                <a:solidFill>
                  <a:srgbClr val="002060"/>
                </a:solidFill>
                <a:latin typeface="Sylfaen" pitchFamily="18" charset="0"/>
              </a:rPr>
            </a:b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609600" y="1143000"/>
            <a:ext cx="7924800" cy="5334000"/>
          </a:xfrm>
        </p:spPr>
        <p:txBody>
          <a:bodyPr>
            <a:normAutofit fontScale="85000" lnSpcReduction="20000"/>
          </a:bodyPr>
          <a:lstStyle/>
          <a:p>
            <a:pPr marL="82296" indent="0" algn="just">
              <a:buClr>
                <a:srgbClr val="FF0066"/>
              </a:buClr>
              <a:buSzPct val="115000"/>
              <a:buNone/>
            </a:pPr>
            <a:r>
              <a:rPr lang="en-US" sz="3600" dirty="0" smtClean="0">
                <a:latin typeface="Sylfaen" pitchFamily="18" charset="0"/>
                <a:cs typeface="Times New Roman" pitchFamily="18" charset="0"/>
              </a:rPr>
              <a:t>In </a:t>
            </a:r>
            <a:r>
              <a:rPr lang="en-US" sz="3600" dirty="0">
                <a:latin typeface="Sylfaen" pitchFamily="18" charset="0"/>
                <a:cs typeface="Times New Roman" pitchFamily="18" charset="0"/>
              </a:rPr>
              <a:t>the foregoing discussion, we have looked at analog signals used to represent </a:t>
            </a:r>
            <a:r>
              <a:rPr lang="en-US" sz="3600" dirty="0" smtClean="0">
                <a:latin typeface="Sylfaen" pitchFamily="18" charset="0"/>
                <a:cs typeface="Times New Roman" pitchFamily="18" charset="0"/>
              </a:rPr>
              <a:t>analog data </a:t>
            </a:r>
            <a:r>
              <a:rPr lang="en-US" sz="3600" dirty="0">
                <a:latin typeface="Sylfaen" pitchFamily="18" charset="0"/>
                <a:cs typeface="Times New Roman" pitchFamily="18" charset="0"/>
              </a:rPr>
              <a:t>and digital signals used to represent digital data. </a:t>
            </a:r>
            <a:endParaRPr lang="en-US" sz="3600" dirty="0" smtClean="0">
              <a:latin typeface="Sylfaen" pitchFamily="18" charset="0"/>
              <a:cs typeface="Times New Roman" pitchFamily="18" charset="0"/>
            </a:endParaRPr>
          </a:p>
          <a:p>
            <a:pPr>
              <a:buClr>
                <a:srgbClr val="FF0066"/>
              </a:buClr>
              <a:buSzPct val="115000"/>
              <a:buFont typeface="Wingdings" pitchFamily="2" charset="2"/>
              <a:buChar char="Ø"/>
            </a:pPr>
            <a:r>
              <a:rPr lang="en-US" sz="3600" dirty="0" smtClean="0">
                <a:latin typeface="Sylfaen" pitchFamily="18" charset="0"/>
                <a:cs typeface="Times New Roman" pitchFamily="18" charset="0"/>
              </a:rPr>
              <a:t>Generally</a:t>
            </a:r>
            <a:r>
              <a:rPr lang="en-US" sz="3600" dirty="0">
                <a:latin typeface="Sylfaen" pitchFamily="18" charset="0"/>
                <a:cs typeface="Times New Roman" pitchFamily="18" charset="0"/>
              </a:rPr>
              <a:t>, analog data </a:t>
            </a:r>
            <a:r>
              <a:rPr lang="en-US" sz="3600" dirty="0" smtClean="0">
                <a:latin typeface="Sylfaen" pitchFamily="18" charset="0"/>
                <a:cs typeface="Times New Roman" pitchFamily="18" charset="0"/>
              </a:rPr>
              <a:t>are a </a:t>
            </a:r>
            <a:r>
              <a:rPr lang="en-US" sz="3600" dirty="0">
                <a:latin typeface="Sylfaen" pitchFamily="18" charset="0"/>
                <a:cs typeface="Times New Roman" pitchFamily="18" charset="0"/>
              </a:rPr>
              <a:t>function of time and occupy a limited frequency spectrum; such data can be </a:t>
            </a:r>
            <a:r>
              <a:rPr lang="en-US" sz="3600" dirty="0" smtClean="0">
                <a:latin typeface="Sylfaen" pitchFamily="18" charset="0"/>
                <a:cs typeface="Times New Roman" pitchFamily="18" charset="0"/>
              </a:rPr>
              <a:t>represented by </a:t>
            </a:r>
            <a:r>
              <a:rPr lang="en-US" sz="3600" dirty="0">
                <a:latin typeface="Sylfaen" pitchFamily="18" charset="0"/>
                <a:cs typeface="Times New Roman" pitchFamily="18" charset="0"/>
              </a:rPr>
              <a:t>an electromagnetic signal occupying the same spectrum</a:t>
            </a:r>
            <a:r>
              <a:rPr lang="en-US" sz="3600" dirty="0" smtClean="0">
                <a:latin typeface="Sylfaen" pitchFamily="18" charset="0"/>
                <a:cs typeface="Times New Roman" pitchFamily="18" charset="0"/>
              </a:rPr>
              <a:t>.</a:t>
            </a:r>
          </a:p>
          <a:p>
            <a:pPr>
              <a:buClr>
                <a:srgbClr val="FF0066"/>
              </a:buClr>
              <a:buSzPct val="115000"/>
              <a:buFont typeface="Wingdings" pitchFamily="2" charset="2"/>
              <a:buChar char="Ø"/>
            </a:pPr>
            <a:r>
              <a:rPr lang="en-US" sz="3600" dirty="0" smtClean="0">
                <a:latin typeface="Sylfaen" pitchFamily="18" charset="0"/>
                <a:cs typeface="Times New Roman" pitchFamily="18" charset="0"/>
              </a:rPr>
              <a:t> </a:t>
            </a:r>
            <a:r>
              <a:rPr lang="en-US" sz="3600" dirty="0">
                <a:latin typeface="Sylfaen" pitchFamily="18" charset="0"/>
                <a:cs typeface="Times New Roman" pitchFamily="18" charset="0"/>
              </a:rPr>
              <a:t>Digital </a:t>
            </a:r>
            <a:r>
              <a:rPr lang="en-US" sz="3600" dirty="0" smtClean="0">
                <a:latin typeface="Sylfaen" pitchFamily="18" charset="0"/>
                <a:cs typeface="Times New Roman" pitchFamily="18" charset="0"/>
              </a:rPr>
              <a:t>data can </a:t>
            </a:r>
            <a:r>
              <a:rPr lang="en-US" sz="3600" dirty="0">
                <a:latin typeface="Sylfaen" pitchFamily="18" charset="0"/>
                <a:cs typeface="Times New Roman" pitchFamily="18" charset="0"/>
              </a:rPr>
              <a:t>be represented by digital signals, with a different voltage level for each of </a:t>
            </a:r>
            <a:r>
              <a:rPr lang="en-US" sz="3600" dirty="0" smtClean="0">
                <a:latin typeface="Sylfaen" pitchFamily="18" charset="0"/>
                <a:cs typeface="Times New Roman" pitchFamily="18" charset="0"/>
              </a:rPr>
              <a:t>the two </a:t>
            </a:r>
            <a:r>
              <a:rPr lang="en-US" sz="3600" dirty="0">
                <a:latin typeface="Sylfaen" pitchFamily="18" charset="0"/>
                <a:cs typeface="Times New Roman" pitchFamily="18" charset="0"/>
              </a:rPr>
              <a:t>binary digits.</a:t>
            </a:r>
            <a:endParaRPr lang="en-US" sz="3600" dirty="0" smtClean="0">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25</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7498080" cy="990600"/>
          </a:xfrm>
        </p:spPr>
        <p:txBody>
          <a:bodyPr>
            <a:normAutofit/>
          </a:bodyPr>
          <a:lstStyle/>
          <a:p>
            <a:pPr marL="82296"/>
            <a:r>
              <a:rPr lang="en-US" sz="3600" b="1" dirty="0">
                <a:solidFill>
                  <a:srgbClr val="002060"/>
                </a:solidFill>
                <a:latin typeface="Sylfaen" pitchFamily="18" charset="0"/>
              </a:rPr>
              <a:t>Data and </a:t>
            </a:r>
            <a:r>
              <a:rPr lang="en-US" sz="3600" b="1" dirty="0" smtClean="0">
                <a:solidFill>
                  <a:srgbClr val="002060"/>
                </a:solidFill>
                <a:latin typeface="Sylfaen" pitchFamily="18" charset="0"/>
              </a:rPr>
              <a:t>Signals…</a:t>
            </a:r>
            <a:endParaRPr lang="en-US" sz="3600" b="1" dirty="0">
              <a:solidFill>
                <a:srgbClr val="002060"/>
              </a:solidFill>
              <a:latin typeface="Times New Roman" pitchFamily="18" charset="0"/>
              <a:cs typeface="Times New Roman" pitchFamily="18" charset="0"/>
            </a:endParaRPr>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09600" y="1066800"/>
            <a:ext cx="74676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65443D5E-E9D3-4D36-8129-09AFD79524BB}" type="slidenum">
              <a:rPr lang="en-US" smtClean="0"/>
              <a:t>26</a:t>
            </a:fld>
            <a:endParaRPr lang="en-US"/>
          </a:p>
        </p:txBody>
      </p:sp>
      <p:sp>
        <p:nvSpPr>
          <p:cNvPr id="7" name="Rectangle 6"/>
          <p:cNvSpPr/>
          <p:nvPr/>
        </p:nvSpPr>
        <p:spPr>
          <a:xfrm>
            <a:off x="1905000" y="5867400"/>
            <a:ext cx="6248400" cy="381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Sylfaen" pitchFamily="18" charset="0"/>
              </a:rPr>
              <a:t>Analog and digital signaling of analog and digital data</a:t>
            </a:r>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498080" cy="990600"/>
          </a:xfrm>
        </p:spPr>
        <p:txBody>
          <a:bodyPr>
            <a:normAutofit/>
          </a:bodyPr>
          <a:lstStyle/>
          <a:p>
            <a:pPr marL="82296" indent="0"/>
            <a:r>
              <a:rPr lang="en-US" sz="3600" b="1" dirty="0">
                <a:solidFill>
                  <a:srgbClr val="002060"/>
                </a:solidFill>
                <a:latin typeface="Times New Roman" pitchFamily="18" charset="0"/>
                <a:cs typeface="Times New Roman" pitchFamily="18" charset="0"/>
              </a:rPr>
              <a:t>Transmission</a:t>
            </a:r>
          </a:p>
        </p:txBody>
      </p:sp>
      <p:sp>
        <p:nvSpPr>
          <p:cNvPr id="3" name="Content Placeholder 2"/>
          <p:cNvSpPr>
            <a:spLocks noGrp="1"/>
          </p:cNvSpPr>
          <p:nvPr>
            <p:ph idx="1"/>
          </p:nvPr>
        </p:nvSpPr>
        <p:spPr>
          <a:xfrm>
            <a:off x="609600" y="1219200"/>
            <a:ext cx="7924800" cy="5334000"/>
          </a:xfrm>
        </p:spPr>
        <p:txBody>
          <a:bodyPr>
            <a:noAutofit/>
          </a:bodyPr>
          <a:lstStyle/>
          <a:p>
            <a:pPr marL="82296" indent="0" algn="just">
              <a:buClr>
                <a:srgbClr val="FF0066"/>
              </a:buClr>
              <a:buSzPct val="115000"/>
              <a:buNone/>
            </a:pPr>
            <a:r>
              <a:rPr lang="en-US" sz="2300" dirty="0" smtClean="0">
                <a:latin typeface="Sylfaen" pitchFamily="18" charset="0"/>
                <a:cs typeface="Times New Roman" pitchFamily="18" charset="0"/>
              </a:rPr>
              <a:t>Transmission </a:t>
            </a:r>
            <a:r>
              <a:rPr lang="en-US" sz="2300" dirty="0">
                <a:latin typeface="Sylfaen" pitchFamily="18" charset="0"/>
                <a:cs typeface="Times New Roman" pitchFamily="18" charset="0"/>
              </a:rPr>
              <a:t>is the communication of data by the propagation and processing of signals.</a:t>
            </a:r>
          </a:p>
          <a:p>
            <a:pPr>
              <a:buFont typeface="Wingdings" pitchFamily="2" charset="2"/>
              <a:buChar char="Ø"/>
            </a:pPr>
            <a:r>
              <a:rPr lang="en-US" sz="2300" dirty="0">
                <a:latin typeface="Sylfaen" pitchFamily="18" charset="0"/>
              </a:rPr>
              <a:t>Both analog and digital signals may </a:t>
            </a:r>
            <a:r>
              <a:rPr lang="en-US" sz="2300" dirty="0" smtClean="0">
                <a:latin typeface="Sylfaen" pitchFamily="18" charset="0"/>
              </a:rPr>
              <a:t>be transmitted </a:t>
            </a:r>
            <a:r>
              <a:rPr lang="en-US" sz="2300" dirty="0">
                <a:latin typeface="Sylfaen" pitchFamily="18" charset="0"/>
              </a:rPr>
              <a:t>on suitable transmission media</a:t>
            </a:r>
            <a:r>
              <a:rPr lang="en-US" sz="2300" dirty="0" smtClean="0">
                <a:latin typeface="Sylfaen" pitchFamily="18" charset="0"/>
              </a:rPr>
              <a:t>.</a:t>
            </a:r>
          </a:p>
          <a:p>
            <a:pPr>
              <a:buFont typeface="Wingdings" pitchFamily="2" charset="2"/>
              <a:buChar char="Ø"/>
            </a:pPr>
            <a:r>
              <a:rPr lang="en-US" sz="2300" dirty="0">
                <a:latin typeface="Sylfaen" pitchFamily="18" charset="0"/>
                <a:cs typeface="Times New Roman" pitchFamily="18" charset="0"/>
              </a:rPr>
              <a:t>The way these signals are treated is </a:t>
            </a:r>
            <a:r>
              <a:rPr lang="en-US" sz="2300" dirty="0" smtClean="0">
                <a:latin typeface="Sylfaen" pitchFamily="18" charset="0"/>
                <a:cs typeface="Times New Roman" pitchFamily="18" charset="0"/>
              </a:rPr>
              <a:t>a function </a:t>
            </a:r>
            <a:r>
              <a:rPr lang="en-US" sz="2300" dirty="0">
                <a:latin typeface="Sylfaen" pitchFamily="18" charset="0"/>
                <a:cs typeface="Times New Roman" pitchFamily="18" charset="0"/>
              </a:rPr>
              <a:t>of the transmission system</a:t>
            </a:r>
          </a:p>
          <a:p>
            <a:pPr marL="82296" indent="0">
              <a:buNone/>
            </a:pPr>
            <a:r>
              <a:rPr lang="en-US" sz="2300" b="1" dirty="0">
                <a:solidFill>
                  <a:srgbClr val="FF0066"/>
                </a:solidFill>
                <a:latin typeface="Sylfaen" pitchFamily="18" charset="0"/>
              </a:rPr>
              <a:t>Analog transmission </a:t>
            </a:r>
            <a:r>
              <a:rPr lang="en-US" sz="2300" dirty="0">
                <a:latin typeface="Sylfaen" pitchFamily="18" charset="0"/>
              </a:rPr>
              <a:t>is a means of transmitting analog signals </a:t>
            </a:r>
            <a:r>
              <a:rPr lang="en-US" sz="2300" dirty="0" smtClean="0">
                <a:latin typeface="Sylfaen" pitchFamily="18" charset="0"/>
              </a:rPr>
              <a:t>without regard </a:t>
            </a:r>
            <a:r>
              <a:rPr lang="en-US" sz="2300" dirty="0">
                <a:latin typeface="Sylfaen" pitchFamily="18" charset="0"/>
              </a:rPr>
              <a:t>to their content; the signals may represent analog data </a:t>
            </a:r>
            <a:r>
              <a:rPr lang="en-US" sz="2300" dirty="0" smtClean="0">
                <a:latin typeface="Sylfaen" pitchFamily="18" charset="0"/>
              </a:rPr>
              <a:t>(e.g., voice) or digital data </a:t>
            </a:r>
            <a:r>
              <a:rPr lang="en-US" sz="2300" dirty="0">
                <a:latin typeface="Sylfaen" pitchFamily="18" charset="0"/>
              </a:rPr>
              <a:t>(e.g., binary data that pass through a modem). </a:t>
            </a:r>
            <a:endParaRPr lang="en-US" sz="2300" dirty="0" smtClean="0">
              <a:latin typeface="Sylfaen" pitchFamily="18" charset="0"/>
            </a:endParaRPr>
          </a:p>
          <a:p>
            <a:pPr>
              <a:buFont typeface="Wingdings" pitchFamily="2" charset="2"/>
              <a:buChar char="Ø"/>
            </a:pPr>
            <a:r>
              <a:rPr lang="en-US" sz="2300" dirty="0" smtClean="0">
                <a:latin typeface="Sylfaen" pitchFamily="18" charset="0"/>
              </a:rPr>
              <a:t>In </a:t>
            </a:r>
            <a:r>
              <a:rPr lang="en-US" sz="2300" dirty="0">
                <a:latin typeface="Sylfaen" pitchFamily="18" charset="0"/>
              </a:rPr>
              <a:t>either case, the analog </a:t>
            </a:r>
            <a:r>
              <a:rPr lang="en-US" sz="2300" dirty="0" smtClean="0">
                <a:latin typeface="Sylfaen" pitchFamily="18" charset="0"/>
              </a:rPr>
              <a:t>signal will </a:t>
            </a:r>
            <a:r>
              <a:rPr lang="en-US" sz="2300" dirty="0">
                <a:latin typeface="Sylfaen" pitchFamily="18" charset="0"/>
              </a:rPr>
              <a:t>become weaker (attenuated) after a certain </a:t>
            </a:r>
            <a:r>
              <a:rPr lang="en-US" sz="2300" dirty="0" smtClean="0">
                <a:latin typeface="Sylfaen" pitchFamily="18" charset="0"/>
              </a:rPr>
              <a:t>distance.</a:t>
            </a:r>
          </a:p>
          <a:p>
            <a:pPr>
              <a:buFont typeface="Wingdings" pitchFamily="2" charset="2"/>
              <a:buChar char="q"/>
            </a:pPr>
            <a:r>
              <a:rPr lang="en-US" sz="2300" dirty="0">
                <a:latin typeface="Sylfaen" pitchFamily="18" charset="0"/>
                <a:cs typeface="Times New Roman" pitchFamily="18" charset="0"/>
              </a:rPr>
              <a:t>To achieve longer </a:t>
            </a:r>
            <a:r>
              <a:rPr lang="en-US" sz="2300" dirty="0" smtClean="0">
                <a:latin typeface="Sylfaen" pitchFamily="18" charset="0"/>
                <a:cs typeface="Times New Roman" pitchFamily="18" charset="0"/>
              </a:rPr>
              <a:t>distances, the </a:t>
            </a:r>
            <a:r>
              <a:rPr lang="en-US" sz="2300" dirty="0">
                <a:latin typeface="Sylfaen" pitchFamily="18" charset="0"/>
                <a:cs typeface="Times New Roman" pitchFamily="18" charset="0"/>
              </a:rPr>
              <a:t>analog transmission system includes amplifiers that boost the energy </a:t>
            </a:r>
            <a:r>
              <a:rPr lang="en-US" sz="2300" dirty="0" smtClean="0">
                <a:latin typeface="Sylfaen" pitchFamily="18" charset="0"/>
                <a:cs typeface="Times New Roman" pitchFamily="18" charset="0"/>
              </a:rPr>
              <a:t>in the </a:t>
            </a:r>
            <a:r>
              <a:rPr lang="en-US" sz="2300" dirty="0">
                <a:latin typeface="Sylfaen" pitchFamily="18" charset="0"/>
                <a:cs typeface="Times New Roman" pitchFamily="18" charset="0"/>
              </a:rPr>
              <a:t>signal</a:t>
            </a:r>
            <a:endParaRPr lang="en-US" sz="2300" dirty="0" smtClean="0">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27</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7498080" cy="990600"/>
          </a:xfrm>
        </p:spPr>
        <p:txBody>
          <a:bodyPr>
            <a:normAutofit/>
          </a:bodyPr>
          <a:lstStyle/>
          <a:p>
            <a:pPr marL="82296" indent="0"/>
            <a:r>
              <a:rPr lang="en-US" sz="3600" b="1" dirty="0" smtClean="0">
                <a:solidFill>
                  <a:srgbClr val="002060"/>
                </a:solidFill>
                <a:latin typeface="Times New Roman" pitchFamily="18" charset="0"/>
                <a:cs typeface="Times New Roman" pitchFamily="18" charset="0"/>
              </a:rPr>
              <a:t>Transmission… </a:t>
            </a: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533400" y="1143000"/>
            <a:ext cx="7924800" cy="5334000"/>
          </a:xfrm>
        </p:spPr>
        <p:txBody>
          <a:bodyPr>
            <a:normAutofit/>
          </a:bodyPr>
          <a:lstStyle/>
          <a:p>
            <a:pPr marL="82296" indent="0">
              <a:buNone/>
            </a:pPr>
            <a:r>
              <a:rPr lang="en-US" sz="2800" b="1" dirty="0">
                <a:solidFill>
                  <a:srgbClr val="FF0066"/>
                </a:solidFill>
                <a:latin typeface="Sylfaen" pitchFamily="18" charset="0"/>
              </a:rPr>
              <a:t>Digital transmission</a:t>
            </a:r>
            <a:r>
              <a:rPr lang="en-US" sz="2800" dirty="0">
                <a:latin typeface="Sylfaen" pitchFamily="18" charset="0"/>
              </a:rPr>
              <a:t>, in contrast, is concerned with the content of the signal</a:t>
            </a:r>
            <a:r>
              <a:rPr lang="en-US" sz="2800" dirty="0" smtClean="0">
                <a:latin typeface="Sylfaen" pitchFamily="18" charset="0"/>
              </a:rPr>
              <a:t>.</a:t>
            </a:r>
          </a:p>
          <a:p>
            <a:pPr>
              <a:buFont typeface="Wingdings" pitchFamily="2" charset="2"/>
              <a:buChar char="Ø"/>
            </a:pPr>
            <a:r>
              <a:rPr lang="en-US" sz="2800" dirty="0" smtClean="0">
                <a:latin typeface="Sylfaen" pitchFamily="18" charset="0"/>
              </a:rPr>
              <a:t> Digital </a:t>
            </a:r>
            <a:r>
              <a:rPr lang="en-US" sz="2800" dirty="0">
                <a:latin typeface="Sylfaen" pitchFamily="18" charset="0"/>
              </a:rPr>
              <a:t>signal can be transmitted only a limited distance before attenuation </a:t>
            </a:r>
            <a:r>
              <a:rPr lang="en-US" sz="2800" dirty="0" smtClean="0">
                <a:latin typeface="Sylfaen" pitchFamily="18" charset="0"/>
              </a:rPr>
              <a:t>endangers the </a:t>
            </a:r>
            <a:r>
              <a:rPr lang="en-US" sz="2800" dirty="0">
                <a:latin typeface="Sylfaen" pitchFamily="18" charset="0"/>
              </a:rPr>
              <a:t>integrity of the data. </a:t>
            </a:r>
            <a:endParaRPr lang="en-US" sz="2800" dirty="0" smtClean="0">
              <a:latin typeface="Sylfaen" pitchFamily="18" charset="0"/>
            </a:endParaRPr>
          </a:p>
          <a:p>
            <a:pPr>
              <a:buFont typeface="Wingdings" pitchFamily="2" charset="2"/>
              <a:buChar char="Ø"/>
            </a:pPr>
            <a:r>
              <a:rPr lang="en-US" sz="2800" dirty="0" smtClean="0">
                <a:latin typeface="Sylfaen" pitchFamily="18" charset="0"/>
              </a:rPr>
              <a:t>To </a:t>
            </a:r>
            <a:r>
              <a:rPr lang="en-US" sz="2800" dirty="0">
                <a:latin typeface="Sylfaen" pitchFamily="18" charset="0"/>
              </a:rPr>
              <a:t>achieve greater distances, repeaters are used. </a:t>
            </a:r>
            <a:endParaRPr lang="en-US" sz="2800" dirty="0" smtClean="0">
              <a:latin typeface="Sylfaen" pitchFamily="18" charset="0"/>
            </a:endParaRPr>
          </a:p>
          <a:p>
            <a:pPr>
              <a:buFont typeface="Wingdings" pitchFamily="2" charset="2"/>
              <a:buChar char="Ø"/>
            </a:pPr>
            <a:r>
              <a:rPr lang="en-US" sz="2800" dirty="0" smtClean="0">
                <a:latin typeface="Sylfaen" pitchFamily="18" charset="0"/>
              </a:rPr>
              <a:t>A</a:t>
            </a:r>
            <a:r>
              <a:rPr lang="en-US" sz="2800" dirty="0">
                <a:latin typeface="Sylfaen" pitchFamily="18" charset="0"/>
              </a:rPr>
              <a:t> </a:t>
            </a:r>
            <a:r>
              <a:rPr lang="en-US" sz="2800" dirty="0" smtClean="0">
                <a:latin typeface="Sylfaen" pitchFamily="18" charset="0"/>
              </a:rPr>
              <a:t>repeater </a:t>
            </a:r>
            <a:r>
              <a:rPr lang="en-US" sz="2800" dirty="0">
                <a:latin typeface="Sylfaen" pitchFamily="18" charset="0"/>
              </a:rPr>
              <a:t>receives the digital signal, recovers the pattern of 1s and 0</a:t>
            </a:r>
            <a:r>
              <a:rPr lang="en-US" sz="2800" dirty="0" smtClean="0">
                <a:latin typeface="Sylfaen" pitchFamily="18" charset="0"/>
              </a:rPr>
              <a:t>s</a:t>
            </a:r>
            <a:r>
              <a:rPr lang="en-US" sz="2800" dirty="0">
                <a:latin typeface="Sylfaen" pitchFamily="18" charset="0"/>
              </a:rPr>
              <a:t>, and </a:t>
            </a:r>
            <a:r>
              <a:rPr lang="en-US" sz="2800" dirty="0" smtClean="0">
                <a:latin typeface="Sylfaen" pitchFamily="18" charset="0"/>
              </a:rPr>
              <a:t>retransmits a </a:t>
            </a:r>
            <a:r>
              <a:rPr lang="en-US" sz="2800" dirty="0">
                <a:latin typeface="Sylfaen" pitchFamily="18" charset="0"/>
              </a:rPr>
              <a:t>new signal, thereby overcoming the attenuation.</a:t>
            </a:r>
            <a:endParaRPr lang="en-US" sz="2800" b="1" dirty="0" smtClean="0">
              <a:solidFill>
                <a:srgbClr val="00206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28</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7498080" cy="990600"/>
          </a:xfrm>
        </p:spPr>
        <p:txBody>
          <a:bodyPr>
            <a:normAutofit/>
          </a:bodyPr>
          <a:lstStyle/>
          <a:p>
            <a:pPr marL="82296" indent="0"/>
            <a:r>
              <a:rPr lang="en-US" sz="3600" dirty="0" smtClean="0">
                <a:solidFill>
                  <a:srgbClr val="002060"/>
                </a:solidFill>
                <a:effectLst/>
                <a:latin typeface="Sylfaen" pitchFamily="18" charset="0"/>
              </a:rPr>
              <a:t>2.4 Transmission </a:t>
            </a:r>
            <a:r>
              <a:rPr lang="en-US" sz="3600" dirty="0">
                <a:solidFill>
                  <a:srgbClr val="002060"/>
                </a:solidFill>
                <a:effectLst/>
                <a:latin typeface="Sylfaen" pitchFamily="18" charset="0"/>
              </a:rPr>
              <a:t>Impairments</a:t>
            </a:r>
            <a:endParaRPr lang="en-US" sz="3600" b="1" dirty="0">
              <a:solidFill>
                <a:srgbClr val="002060"/>
              </a:solidFill>
              <a:latin typeface="Sylfaen" pitchFamily="18" charset="0"/>
              <a:cs typeface="Times New Roman" pitchFamily="18" charset="0"/>
            </a:endParaRPr>
          </a:p>
        </p:txBody>
      </p:sp>
      <p:sp>
        <p:nvSpPr>
          <p:cNvPr id="3" name="Content Placeholder 2"/>
          <p:cNvSpPr>
            <a:spLocks noGrp="1"/>
          </p:cNvSpPr>
          <p:nvPr>
            <p:ph idx="1"/>
          </p:nvPr>
        </p:nvSpPr>
        <p:spPr>
          <a:xfrm>
            <a:off x="457200" y="1219200"/>
            <a:ext cx="7924800" cy="5334000"/>
          </a:xfrm>
        </p:spPr>
        <p:txBody>
          <a:bodyPr>
            <a:normAutofit fontScale="92500" lnSpcReduction="10000"/>
          </a:bodyPr>
          <a:lstStyle/>
          <a:p>
            <a:pPr marL="82296" indent="0" algn="just">
              <a:buNone/>
            </a:pPr>
            <a:r>
              <a:rPr lang="en-US" sz="2800" dirty="0">
                <a:latin typeface="Sylfaen" pitchFamily="18" charset="0"/>
              </a:rPr>
              <a:t>With any communications system, it must </a:t>
            </a:r>
            <a:r>
              <a:rPr lang="en-US" sz="2800" dirty="0" smtClean="0">
                <a:latin typeface="Sylfaen" pitchFamily="18" charset="0"/>
              </a:rPr>
              <a:t>be recognized </a:t>
            </a:r>
            <a:r>
              <a:rPr lang="en-US" sz="2800" dirty="0">
                <a:latin typeface="Sylfaen" pitchFamily="18" charset="0"/>
              </a:rPr>
              <a:t>that the received signal </a:t>
            </a:r>
            <a:r>
              <a:rPr lang="en-US" sz="2800" dirty="0" smtClean="0">
                <a:latin typeface="Sylfaen" pitchFamily="18" charset="0"/>
              </a:rPr>
              <a:t>will differ </a:t>
            </a:r>
            <a:r>
              <a:rPr lang="en-US" sz="2800" dirty="0">
                <a:latin typeface="Sylfaen" pitchFamily="18" charset="0"/>
              </a:rPr>
              <a:t>from the transmitted signal due to various transmission impairments</a:t>
            </a:r>
            <a:r>
              <a:rPr lang="en-US" sz="2800" dirty="0" smtClean="0">
                <a:latin typeface="Sylfaen" pitchFamily="18" charset="0"/>
              </a:rPr>
              <a:t>.</a:t>
            </a:r>
          </a:p>
          <a:p>
            <a:pPr>
              <a:buFont typeface="Wingdings" pitchFamily="2" charset="2"/>
              <a:buChar char="q"/>
            </a:pPr>
            <a:r>
              <a:rPr lang="en-US" sz="2800" b="1" dirty="0">
                <a:solidFill>
                  <a:srgbClr val="7030A0"/>
                </a:solidFill>
                <a:latin typeface="Sylfaen" pitchFamily="18" charset="0"/>
              </a:rPr>
              <a:t>For analog </a:t>
            </a:r>
            <a:r>
              <a:rPr lang="en-US" sz="2800" b="1" dirty="0" smtClean="0">
                <a:solidFill>
                  <a:srgbClr val="7030A0"/>
                </a:solidFill>
                <a:latin typeface="Sylfaen" pitchFamily="18" charset="0"/>
              </a:rPr>
              <a:t>signals</a:t>
            </a:r>
            <a:r>
              <a:rPr lang="en-US" sz="2800" dirty="0" smtClean="0">
                <a:solidFill>
                  <a:srgbClr val="7030A0"/>
                </a:solidFill>
                <a:latin typeface="Sylfaen" pitchFamily="18" charset="0"/>
              </a:rPr>
              <a:t>, these </a:t>
            </a:r>
            <a:r>
              <a:rPr lang="en-US" sz="2800" dirty="0">
                <a:solidFill>
                  <a:srgbClr val="7030A0"/>
                </a:solidFill>
                <a:latin typeface="Sylfaen" pitchFamily="18" charset="0"/>
              </a:rPr>
              <a:t>impairments can degrade the signal quality. </a:t>
            </a:r>
            <a:endParaRPr lang="en-US" sz="2800" dirty="0" smtClean="0">
              <a:solidFill>
                <a:srgbClr val="7030A0"/>
              </a:solidFill>
              <a:latin typeface="Sylfaen" pitchFamily="18" charset="0"/>
            </a:endParaRPr>
          </a:p>
          <a:p>
            <a:pPr>
              <a:buFont typeface="Wingdings" pitchFamily="2" charset="2"/>
              <a:buChar char="q"/>
            </a:pPr>
            <a:r>
              <a:rPr lang="en-US" sz="2800" b="1" dirty="0" smtClean="0">
                <a:solidFill>
                  <a:srgbClr val="7030A0"/>
                </a:solidFill>
                <a:latin typeface="Sylfaen" pitchFamily="18" charset="0"/>
              </a:rPr>
              <a:t>For </a:t>
            </a:r>
            <a:r>
              <a:rPr lang="en-US" sz="2800" b="1" dirty="0">
                <a:solidFill>
                  <a:srgbClr val="7030A0"/>
                </a:solidFill>
                <a:latin typeface="Sylfaen" pitchFamily="18" charset="0"/>
              </a:rPr>
              <a:t>digital signals</a:t>
            </a:r>
            <a:r>
              <a:rPr lang="en-US" sz="2800" dirty="0">
                <a:solidFill>
                  <a:srgbClr val="7030A0"/>
                </a:solidFill>
                <a:latin typeface="Sylfaen" pitchFamily="18" charset="0"/>
              </a:rPr>
              <a:t>, bit errors </a:t>
            </a:r>
            <a:r>
              <a:rPr lang="en-US" sz="2800" dirty="0" smtClean="0">
                <a:solidFill>
                  <a:srgbClr val="7030A0"/>
                </a:solidFill>
                <a:latin typeface="Sylfaen" pitchFamily="18" charset="0"/>
              </a:rPr>
              <a:t>may be </a:t>
            </a:r>
            <a:r>
              <a:rPr lang="en-US" sz="2800" dirty="0">
                <a:solidFill>
                  <a:srgbClr val="7030A0"/>
                </a:solidFill>
                <a:latin typeface="Sylfaen" pitchFamily="18" charset="0"/>
              </a:rPr>
              <a:t>introduced, such that a binary 1 is transformed into a binary 0 or vice versa</a:t>
            </a:r>
            <a:r>
              <a:rPr lang="en-US" sz="2800" dirty="0" smtClean="0">
                <a:solidFill>
                  <a:srgbClr val="7030A0"/>
                </a:solidFill>
                <a:latin typeface="Sylfaen" pitchFamily="18" charset="0"/>
              </a:rPr>
              <a:t>.</a:t>
            </a:r>
          </a:p>
          <a:p>
            <a:pPr marL="82296" indent="0">
              <a:buNone/>
            </a:pPr>
            <a:r>
              <a:rPr lang="en-US" sz="2800" dirty="0">
                <a:solidFill>
                  <a:srgbClr val="7030A0"/>
                </a:solidFill>
                <a:latin typeface="Sylfaen" pitchFamily="18" charset="0"/>
              </a:rPr>
              <a:t>The most significant impairments are</a:t>
            </a:r>
          </a:p>
          <a:p>
            <a:pPr lvl="1">
              <a:buClr>
                <a:srgbClr val="FF0000"/>
              </a:buClr>
              <a:buFont typeface="Wingdings" pitchFamily="2" charset="2"/>
              <a:buChar char="q"/>
            </a:pPr>
            <a:r>
              <a:rPr lang="en-US" sz="2400" dirty="0" smtClean="0">
                <a:solidFill>
                  <a:srgbClr val="FF0066"/>
                </a:solidFill>
                <a:latin typeface="Sylfaen" pitchFamily="18" charset="0"/>
              </a:rPr>
              <a:t>Attenuation </a:t>
            </a:r>
            <a:r>
              <a:rPr lang="en-US" sz="2400" dirty="0">
                <a:solidFill>
                  <a:srgbClr val="FF0066"/>
                </a:solidFill>
                <a:latin typeface="Sylfaen" pitchFamily="18" charset="0"/>
              </a:rPr>
              <a:t>and attenuation distortion</a:t>
            </a:r>
          </a:p>
          <a:p>
            <a:pPr lvl="1">
              <a:buClr>
                <a:srgbClr val="FF0000"/>
              </a:buClr>
              <a:buFont typeface="Wingdings" pitchFamily="2" charset="2"/>
              <a:buChar char="q"/>
            </a:pPr>
            <a:r>
              <a:rPr lang="en-US" sz="2400" dirty="0" smtClean="0">
                <a:solidFill>
                  <a:srgbClr val="FF0066"/>
                </a:solidFill>
                <a:latin typeface="Sylfaen" pitchFamily="18" charset="0"/>
              </a:rPr>
              <a:t>Delay </a:t>
            </a:r>
            <a:r>
              <a:rPr lang="en-US" sz="2400" dirty="0">
                <a:solidFill>
                  <a:srgbClr val="FF0066"/>
                </a:solidFill>
                <a:latin typeface="Sylfaen" pitchFamily="18" charset="0"/>
              </a:rPr>
              <a:t>distortion</a:t>
            </a:r>
          </a:p>
          <a:p>
            <a:pPr lvl="1">
              <a:buClr>
                <a:srgbClr val="FF0000"/>
              </a:buClr>
              <a:buFont typeface="Wingdings" pitchFamily="2" charset="2"/>
              <a:buChar char="q"/>
            </a:pPr>
            <a:r>
              <a:rPr lang="en-US" sz="2400" dirty="0" smtClean="0">
                <a:solidFill>
                  <a:srgbClr val="FF0066"/>
                </a:solidFill>
                <a:latin typeface="Sylfaen" pitchFamily="18" charset="0"/>
              </a:rPr>
              <a:t>Noise</a:t>
            </a:r>
            <a:endParaRPr lang="en-US" sz="2400" b="1" dirty="0" smtClean="0">
              <a:solidFill>
                <a:srgbClr val="FF0066"/>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29</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229600" cy="1143000"/>
          </a:xfrm>
        </p:spPr>
        <p:txBody>
          <a:bodyPr/>
          <a:lstStyle/>
          <a:p>
            <a:r>
              <a:rPr lang="en-US" dirty="0" err="1" smtClean="0"/>
              <a:t>Cont</a:t>
            </a:r>
            <a:r>
              <a:rPr lang="en-US" dirty="0" smtClean="0"/>
              <a:t>… </a:t>
            </a:r>
            <a:endParaRPr lang="en-US" dirty="0"/>
          </a:p>
        </p:txBody>
      </p:sp>
      <p:sp>
        <p:nvSpPr>
          <p:cNvPr id="3" name="Content Placeholder 2"/>
          <p:cNvSpPr>
            <a:spLocks noGrp="1"/>
          </p:cNvSpPr>
          <p:nvPr>
            <p:ph idx="1"/>
          </p:nvPr>
        </p:nvSpPr>
        <p:spPr>
          <a:xfrm>
            <a:off x="533400" y="1219200"/>
            <a:ext cx="7790688" cy="5105400"/>
          </a:xfrm>
        </p:spPr>
        <p:txBody>
          <a:bodyPr>
            <a:noAutofit/>
          </a:bodyPr>
          <a:lstStyle/>
          <a:p>
            <a:pPr algn="just">
              <a:buFont typeface="Wingdings" pitchFamily="2" charset="2"/>
              <a:buChar char="Ø"/>
            </a:pPr>
            <a:r>
              <a:rPr lang="en-US" sz="2400" dirty="0">
                <a:latin typeface="Sylfaen" pitchFamily="18" charset="0"/>
                <a:cs typeface="Times New Roman" pitchFamily="18" charset="0"/>
              </a:rPr>
              <a:t>Communication theory states that </a:t>
            </a:r>
            <a:r>
              <a:rPr lang="en-US" sz="2400" dirty="0">
                <a:solidFill>
                  <a:srgbClr val="FF0000"/>
                </a:solidFill>
                <a:latin typeface="Sylfaen" pitchFamily="18" charset="0"/>
                <a:cs typeface="Times New Roman" pitchFamily="18" charset="0"/>
              </a:rPr>
              <a:t>communication involves a sender and a receiver (or receivers) conveying information through a communication channel</a:t>
            </a:r>
            <a:r>
              <a:rPr lang="en-US" sz="2400" dirty="0">
                <a:latin typeface="Sylfaen" pitchFamily="18" charset="0"/>
                <a:cs typeface="Times New Roman" pitchFamily="18" charset="0"/>
              </a:rPr>
              <a:t>. </a:t>
            </a:r>
          </a:p>
          <a:p>
            <a:pPr algn="just">
              <a:buFont typeface="Wingdings" pitchFamily="2" charset="2"/>
              <a:buChar char="Ø"/>
            </a:pPr>
            <a:r>
              <a:rPr lang="en-US" sz="2400" b="1" dirty="0">
                <a:latin typeface="Sylfaen" pitchFamily="18" charset="0"/>
                <a:cs typeface="Times New Roman" pitchFamily="18" charset="0"/>
              </a:rPr>
              <a:t>The desired outcome or goal of any communication process is </a:t>
            </a:r>
            <a:r>
              <a:rPr lang="en-US" sz="2400" b="1" dirty="0">
                <a:solidFill>
                  <a:srgbClr val="FF0000"/>
                </a:solidFill>
                <a:latin typeface="Sylfaen" pitchFamily="18" charset="0"/>
                <a:cs typeface="Times New Roman" pitchFamily="18" charset="0"/>
              </a:rPr>
              <a:t>understanding.</a:t>
            </a:r>
            <a:endParaRPr lang="en-US" sz="2400" dirty="0">
              <a:solidFill>
                <a:srgbClr val="FF0000"/>
              </a:solidFill>
              <a:latin typeface="Sylfaen" pitchFamily="18" charset="0"/>
              <a:cs typeface="Times New Roman" pitchFamily="18" charset="0"/>
            </a:endParaRPr>
          </a:p>
          <a:p>
            <a:pPr algn="just">
              <a:buFont typeface="Wingdings" pitchFamily="2" charset="2"/>
              <a:buChar char="Ø"/>
            </a:pPr>
            <a:r>
              <a:rPr lang="en-US" sz="2400" dirty="0">
                <a:latin typeface="Sylfaen" pitchFamily="18" charset="0"/>
                <a:cs typeface="Times New Roman" pitchFamily="18" charset="0"/>
              </a:rPr>
              <a:t>The process of </a:t>
            </a:r>
            <a:r>
              <a:rPr lang="en-US" sz="2400" b="1" dirty="0">
                <a:latin typeface="Sylfaen" pitchFamily="18" charset="0"/>
                <a:cs typeface="Times New Roman" pitchFamily="18" charset="0"/>
              </a:rPr>
              <a:t>interpersonal communication</a:t>
            </a:r>
            <a:r>
              <a:rPr lang="en-US" sz="2400" dirty="0">
                <a:latin typeface="Sylfaen" pitchFamily="18" charset="0"/>
                <a:cs typeface="Times New Roman" pitchFamily="18" charset="0"/>
              </a:rPr>
              <a:t> cannot be regarded as a phenomena which simply 'happens', but should be seen as a process which involves participants negotiating their role in this process, whether consciously or unconsciously. </a:t>
            </a:r>
          </a:p>
        </p:txBody>
      </p:sp>
      <p:sp>
        <p:nvSpPr>
          <p:cNvPr id="5" name="Slide Number Placeholder 4"/>
          <p:cNvSpPr>
            <a:spLocks noGrp="1"/>
          </p:cNvSpPr>
          <p:nvPr>
            <p:ph type="sldNum" sz="quarter" idx="12"/>
          </p:nvPr>
        </p:nvSpPr>
        <p:spPr/>
        <p:txBody>
          <a:bodyPr/>
          <a:lstStyle/>
          <a:p>
            <a:fld id="{65443D5E-E9D3-4D36-8129-09AFD79524BB}" type="slidenum">
              <a:rPr lang="en-US" smtClean="0"/>
              <a:t>3</a:t>
            </a:fld>
            <a:endParaRPr lang="en-US"/>
          </a:p>
        </p:txBody>
      </p:sp>
    </p:spTree>
    <p:extLst>
      <p:ext uri="{BB962C8B-B14F-4D97-AF65-F5344CB8AC3E}">
        <p14:creationId xmlns:p14="http://schemas.microsoft.com/office/powerpoint/2010/main" val="20411793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98080" cy="685800"/>
          </a:xfrm>
        </p:spPr>
        <p:txBody>
          <a:bodyPr>
            <a:noAutofit/>
          </a:bodyPr>
          <a:lstStyle/>
          <a:p>
            <a:pPr marL="82296" indent="0"/>
            <a:r>
              <a:rPr lang="en-US" sz="5400" dirty="0" smtClean="0">
                <a:solidFill>
                  <a:srgbClr val="002060"/>
                </a:solidFill>
                <a:latin typeface="Sylfaen" pitchFamily="18" charset="0"/>
              </a:rPr>
              <a:t> </a:t>
            </a:r>
            <a:r>
              <a:rPr lang="en-US" sz="3600" b="1" dirty="0" smtClean="0">
                <a:solidFill>
                  <a:srgbClr val="002060"/>
                </a:solidFill>
                <a:latin typeface="Sylfaen" pitchFamily="18" charset="0"/>
              </a:rPr>
              <a:t>1.  </a:t>
            </a:r>
            <a:r>
              <a:rPr lang="en-US" sz="3600" b="1" dirty="0" smtClean="0">
                <a:solidFill>
                  <a:srgbClr val="002060"/>
                </a:solidFill>
                <a:effectLst/>
                <a:latin typeface="Sylfaen" pitchFamily="18" charset="0"/>
              </a:rPr>
              <a:t>Attenuation</a:t>
            </a:r>
            <a:endParaRPr lang="en-US" sz="3600" b="1" dirty="0">
              <a:solidFill>
                <a:srgbClr val="002060"/>
              </a:solidFill>
              <a:effectLst/>
              <a:latin typeface="Sylfaen" pitchFamily="18" charset="0"/>
              <a:cs typeface="Times New Roman" pitchFamily="18" charset="0"/>
            </a:endParaRPr>
          </a:p>
        </p:txBody>
      </p:sp>
      <p:sp>
        <p:nvSpPr>
          <p:cNvPr id="3" name="Content Placeholder 2"/>
          <p:cNvSpPr>
            <a:spLocks noGrp="1"/>
          </p:cNvSpPr>
          <p:nvPr>
            <p:ph idx="1"/>
          </p:nvPr>
        </p:nvSpPr>
        <p:spPr>
          <a:xfrm>
            <a:off x="304800" y="914400"/>
            <a:ext cx="7924800" cy="5562600"/>
          </a:xfrm>
        </p:spPr>
        <p:txBody>
          <a:bodyPr>
            <a:normAutofit fontScale="85000" lnSpcReduction="20000"/>
          </a:bodyPr>
          <a:lstStyle/>
          <a:p>
            <a:pPr algn="just">
              <a:buFont typeface="Wingdings" pitchFamily="2" charset="2"/>
              <a:buChar char="q"/>
            </a:pPr>
            <a:r>
              <a:rPr lang="en-US" sz="2800" dirty="0">
                <a:latin typeface="Sylfaen" pitchFamily="18" charset="0"/>
              </a:rPr>
              <a:t>The strength of a signal </a:t>
            </a:r>
            <a:r>
              <a:rPr lang="en-US" sz="2800" dirty="0">
                <a:solidFill>
                  <a:srgbClr val="FF0000"/>
                </a:solidFill>
                <a:latin typeface="Sylfaen" pitchFamily="18" charset="0"/>
              </a:rPr>
              <a:t>falls off </a:t>
            </a:r>
            <a:r>
              <a:rPr lang="en-US" sz="2800" dirty="0">
                <a:latin typeface="Sylfaen" pitchFamily="18" charset="0"/>
              </a:rPr>
              <a:t>with distance over any transmission medium. </a:t>
            </a:r>
            <a:endParaRPr lang="en-US" sz="2800" dirty="0" smtClean="0">
              <a:latin typeface="Sylfaen" pitchFamily="18" charset="0"/>
            </a:endParaRPr>
          </a:p>
          <a:p>
            <a:pPr algn="just">
              <a:buFont typeface="Wingdings" pitchFamily="2" charset="2"/>
              <a:buChar char="q"/>
            </a:pPr>
            <a:r>
              <a:rPr lang="en-US" sz="2800" dirty="0" smtClean="0">
                <a:latin typeface="Sylfaen" pitchFamily="18" charset="0"/>
              </a:rPr>
              <a:t>For</a:t>
            </a:r>
            <a:r>
              <a:rPr lang="en-US" sz="2800" dirty="0">
                <a:latin typeface="Sylfaen" pitchFamily="18" charset="0"/>
              </a:rPr>
              <a:t> </a:t>
            </a:r>
            <a:r>
              <a:rPr lang="en-US" sz="2800" dirty="0" smtClean="0">
                <a:latin typeface="Sylfaen" pitchFamily="18" charset="0"/>
              </a:rPr>
              <a:t>guided </a:t>
            </a:r>
            <a:r>
              <a:rPr lang="en-US" sz="2800" dirty="0">
                <a:latin typeface="Sylfaen" pitchFamily="18" charset="0"/>
              </a:rPr>
              <a:t>media, this reduction in strength, or attenuation, is generally exponential </a:t>
            </a:r>
            <a:r>
              <a:rPr lang="en-US" sz="2800" dirty="0" smtClean="0">
                <a:latin typeface="Sylfaen" pitchFamily="18" charset="0"/>
              </a:rPr>
              <a:t>and thus </a:t>
            </a:r>
            <a:r>
              <a:rPr lang="en-US" sz="2800" dirty="0">
                <a:latin typeface="Sylfaen" pitchFamily="18" charset="0"/>
              </a:rPr>
              <a:t>is typically expressed as a constant number of </a:t>
            </a:r>
            <a:r>
              <a:rPr lang="en-US" sz="2800" dirty="0">
                <a:solidFill>
                  <a:srgbClr val="FF0000"/>
                </a:solidFill>
                <a:latin typeface="Sylfaen" pitchFamily="18" charset="0"/>
              </a:rPr>
              <a:t>decibels</a:t>
            </a:r>
            <a:r>
              <a:rPr lang="en-US" sz="2800" dirty="0">
                <a:latin typeface="Sylfaen" pitchFamily="18" charset="0"/>
              </a:rPr>
              <a:t> per unit distance. </a:t>
            </a:r>
            <a:endParaRPr lang="en-US" sz="2800" dirty="0" smtClean="0">
              <a:latin typeface="Sylfaen" pitchFamily="18" charset="0"/>
            </a:endParaRPr>
          </a:p>
          <a:p>
            <a:pPr algn="just">
              <a:buFont typeface="Wingdings" pitchFamily="2" charset="2"/>
              <a:buChar char="q"/>
            </a:pPr>
            <a:r>
              <a:rPr lang="en-US" sz="2800" dirty="0" smtClean="0">
                <a:latin typeface="Sylfaen" pitchFamily="18" charset="0"/>
              </a:rPr>
              <a:t>For</a:t>
            </a:r>
            <a:r>
              <a:rPr lang="en-US" sz="2800" dirty="0">
                <a:latin typeface="Sylfaen" pitchFamily="18" charset="0"/>
              </a:rPr>
              <a:t> </a:t>
            </a:r>
            <a:r>
              <a:rPr lang="en-US" sz="2800" dirty="0" smtClean="0">
                <a:latin typeface="Sylfaen" pitchFamily="18" charset="0"/>
              </a:rPr>
              <a:t>unguided </a:t>
            </a:r>
            <a:r>
              <a:rPr lang="en-US" sz="2800" dirty="0">
                <a:latin typeface="Sylfaen" pitchFamily="18" charset="0"/>
              </a:rPr>
              <a:t>media, attenuation is a more complex function of distance and </a:t>
            </a:r>
            <a:r>
              <a:rPr lang="en-US" sz="2800" dirty="0" smtClean="0">
                <a:latin typeface="Sylfaen" pitchFamily="18" charset="0"/>
              </a:rPr>
              <a:t>the makeup </a:t>
            </a:r>
            <a:r>
              <a:rPr lang="en-US" sz="2800" dirty="0">
                <a:latin typeface="Sylfaen" pitchFamily="18" charset="0"/>
              </a:rPr>
              <a:t>of the </a:t>
            </a:r>
            <a:r>
              <a:rPr lang="en-US" sz="2800" dirty="0" smtClean="0">
                <a:latin typeface="Sylfaen" pitchFamily="18" charset="0"/>
              </a:rPr>
              <a:t>atmosphere.</a:t>
            </a:r>
          </a:p>
          <a:p>
            <a:pPr algn="just">
              <a:buFont typeface="Wingdings" pitchFamily="2" charset="2"/>
              <a:buChar char="q"/>
            </a:pPr>
            <a:r>
              <a:rPr lang="en-US" sz="2800" dirty="0" smtClean="0">
                <a:latin typeface="Sylfaen" pitchFamily="18" charset="0"/>
              </a:rPr>
              <a:t>Attenuation </a:t>
            </a:r>
            <a:r>
              <a:rPr lang="en-US" sz="2800" dirty="0">
                <a:latin typeface="Sylfaen" pitchFamily="18" charset="0"/>
              </a:rPr>
              <a:t>introduces </a:t>
            </a:r>
            <a:r>
              <a:rPr lang="en-US" sz="2800" dirty="0">
                <a:solidFill>
                  <a:srgbClr val="FF0000"/>
                </a:solidFill>
                <a:latin typeface="Sylfaen" pitchFamily="18" charset="0"/>
              </a:rPr>
              <a:t>three considerations </a:t>
            </a:r>
            <a:r>
              <a:rPr lang="en-US" sz="2800" dirty="0">
                <a:latin typeface="Sylfaen" pitchFamily="18" charset="0"/>
              </a:rPr>
              <a:t>for </a:t>
            </a:r>
            <a:r>
              <a:rPr lang="en-US" sz="2800" dirty="0" smtClean="0">
                <a:latin typeface="Sylfaen" pitchFamily="18" charset="0"/>
              </a:rPr>
              <a:t>the transmission engineer. </a:t>
            </a:r>
          </a:p>
          <a:p>
            <a:pPr lvl="1" algn="just">
              <a:buFont typeface="Wingdings" pitchFamily="2" charset="2"/>
              <a:buChar char="ü"/>
            </a:pPr>
            <a:r>
              <a:rPr lang="en-US" dirty="0" smtClean="0">
                <a:latin typeface="Sylfaen" pitchFamily="18" charset="0"/>
              </a:rPr>
              <a:t>First</a:t>
            </a:r>
            <a:r>
              <a:rPr lang="en-US" dirty="0">
                <a:latin typeface="Sylfaen" pitchFamily="18" charset="0"/>
              </a:rPr>
              <a:t>, a received signal must have sufficient strength so </a:t>
            </a:r>
            <a:r>
              <a:rPr lang="en-US" dirty="0" smtClean="0">
                <a:latin typeface="Sylfaen" pitchFamily="18" charset="0"/>
              </a:rPr>
              <a:t>that the </a:t>
            </a:r>
            <a:r>
              <a:rPr lang="en-US" dirty="0">
                <a:latin typeface="Sylfaen" pitchFamily="18" charset="0"/>
              </a:rPr>
              <a:t>electronic circuitry in the receiver can detect the </a:t>
            </a:r>
            <a:r>
              <a:rPr lang="en-US" dirty="0" smtClean="0">
                <a:latin typeface="Sylfaen" pitchFamily="18" charset="0"/>
              </a:rPr>
              <a:t>signal.</a:t>
            </a:r>
          </a:p>
          <a:p>
            <a:pPr lvl="1" algn="just">
              <a:buFont typeface="Wingdings" pitchFamily="2" charset="2"/>
              <a:buChar char="ü"/>
            </a:pPr>
            <a:r>
              <a:rPr lang="en-US" dirty="0" smtClean="0">
                <a:latin typeface="Sylfaen" pitchFamily="18" charset="0"/>
              </a:rPr>
              <a:t>Second</a:t>
            </a:r>
            <a:r>
              <a:rPr lang="en-US" dirty="0">
                <a:latin typeface="Sylfaen" pitchFamily="18" charset="0"/>
              </a:rPr>
              <a:t>, the signal </a:t>
            </a:r>
            <a:r>
              <a:rPr lang="en-US" dirty="0" smtClean="0">
                <a:latin typeface="Sylfaen" pitchFamily="18" charset="0"/>
              </a:rPr>
              <a:t>must maintain </a:t>
            </a:r>
            <a:r>
              <a:rPr lang="en-US" dirty="0">
                <a:latin typeface="Sylfaen" pitchFamily="18" charset="0"/>
              </a:rPr>
              <a:t>a level sufficiently </a:t>
            </a:r>
            <a:r>
              <a:rPr lang="en-US" dirty="0" smtClean="0">
                <a:latin typeface="Sylfaen" pitchFamily="18" charset="0"/>
              </a:rPr>
              <a:t>higher than </a:t>
            </a:r>
            <a:r>
              <a:rPr lang="en-US" dirty="0">
                <a:latin typeface="Sylfaen" pitchFamily="18" charset="0"/>
              </a:rPr>
              <a:t>noise to be received without error. </a:t>
            </a:r>
            <a:endParaRPr lang="en-US" dirty="0" smtClean="0">
              <a:latin typeface="Sylfaen" pitchFamily="18" charset="0"/>
            </a:endParaRPr>
          </a:p>
          <a:p>
            <a:pPr lvl="1" algn="just">
              <a:buFont typeface="Wingdings" pitchFamily="2" charset="2"/>
              <a:buChar char="ü"/>
            </a:pPr>
            <a:r>
              <a:rPr lang="en-US" dirty="0" smtClean="0">
                <a:latin typeface="Sylfaen" pitchFamily="18" charset="0"/>
              </a:rPr>
              <a:t>Third, attenuation </a:t>
            </a:r>
            <a:r>
              <a:rPr lang="en-US" dirty="0">
                <a:latin typeface="Sylfaen" pitchFamily="18" charset="0"/>
              </a:rPr>
              <a:t>varies with frequency</a:t>
            </a:r>
            <a:r>
              <a:rPr lang="en-US" sz="2400" dirty="0">
                <a:latin typeface="Sylfaen" pitchFamily="18" charset="0"/>
              </a:rPr>
              <a:t>.</a:t>
            </a:r>
            <a:endParaRPr lang="en-US" sz="2400" b="1" dirty="0" smtClean="0">
              <a:solidFill>
                <a:srgbClr val="00206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30</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498080" cy="990600"/>
          </a:xfrm>
        </p:spPr>
        <p:txBody>
          <a:bodyPr>
            <a:normAutofit/>
          </a:bodyPr>
          <a:lstStyle/>
          <a:p>
            <a:pPr marL="82296" indent="0"/>
            <a:r>
              <a:rPr lang="en-US" sz="3600" dirty="0" smtClean="0">
                <a:solidFill>
                  <a:srgbClr val="002060"/>
                </a:solidFill>
                <a:latin typeface="Sylfaen" pitchFamily="18" charset="0"/>
              </a:rPr>
              <a:t>Attenuation…</a:t>
            </a: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066800"/>
            <a:ext cx="7924800" cy="5334000"/>
          </a:xfrm>
        </p:spPr>
        <p:txBody>
          <a:bodyPr>
            <a:noAutofit/>
          </a:bodyPr>
          <a:lstStyle/>
          <a:p>
            <a:pPr>
              <a:buFont typeface="Wingdings" pitchFamily="2" charset="2"/>
              <a:buChar char="q"/>
            </a:pPr>
            <a:r>
              <a:rPr lang="en-US" sz="2400" dirty="0">
                <a:latin typeface="Sylfaen" pitchFamily="18" charset="0"/>
              </a:rPr>
              <a:t>The first and second problems are dealt with by attention to signal strength </a:t>
            </a:r>
            <a:r>
              <a:rPr lang="en-US" sz="2400" dirty="0" smtClean="0">
                <a:latin typeface="Sylfaen" pitchFamily="18" charset="0"/>
              </a:rPr>
              <a:t>and the </a:t>
            </a:r>
            <a:r>
              <a:rPr lang="en-US" sz="2400" dirty="0">
                <a:latin typeface="Sylfaen" pitchFamily="18" charset="0"/>
              </a:rPr>
              <a:t>use of amplifiers or </a:t>
            </a:r>
            <a:r>
              <a:rPr lang="en-US" sz="2400" dirty="0" smtClean="0">
                <a:latin typeface="Sylfaen" pitchFamily="18" charset="0"/>
              </a:rPr>
              <a:t>repeaters.</a:t>
            </a:r>
          </a:p>
          <a:p>
            <a:pPr>
              <a:buFont typeface="Wingdings" pitchFamily="2" charset="2"/>
              <a:buChar char="q"/>
            </a:pPr>
            <a:r>
              <a:rPr lang="en-US" sz="2400" dirty="0" smtClean="0">
                <a:latin typeface="Sylfaen" pitchFamily="18" charset="0"/>
              </a:rPr>
              <a:t>For </a:t>
            </a:r>
            <a:r>
              <a:rPr lang="en-US" sz="2400" dirty="0">
                <a:latin typeface="Sylfaen" pitchFamily="18" charset="0"/>
              </a:rPr>
              <a:t>a point-to-point link, the signal strength of </a:t>
            </a:r>
            <a:r>
              <a:rPr lang="en-US" sz="2400" dirty="0" smtClean="0">
                <a:latin typeface="Sylfaen" pitchFamily="18" charset="0"/>
              </a:rPr>
              <a:t>the </a:t>
            </a:r>
            <a:r>
              <a:rPr lang="en-US" sz="2400" dirty="0">
                <a:latin typeface="Sylfaen" pitchFamily="18" charset="0"/>
              </a:rPr>
              <a:t>transmitter must be strong enough to be </a:t>
            </a:r>
            <a:r>
              <a:rPr lang="en-US" sz="2400" dirty="0" smtClean="0">
                <a:latin typeface="Sylfaen" pitchFamily="18" charset="0"/>
              </a:rPr>
              <a:t>received intelligibly</a:t>
            </a:r>
            <a:r>
              <a:rPr lang="en-US" sz="2400" dirty="0">
                <a:latin typeface="Sylfaen" pitchFamily="18" charset="0"/>
              </a:rPr>
              <a:t>, but not so strong as </a:t>
            </a:r>
            <a:r>
              <a:rPr lang="en-US" sz="2400" dirty="0" smtClean="0">
                <a:latin typeface="Sylfaen" pitchFamily="18" charset="0"/>
              </a:rPr>
              <a:t>to overload </a:t>
            </a:r>
            <a:r>
              <a:rPr lang="en-US" sz="2400" dirty="0">
                <a:latin typeface="Sylfaen" pitchFamily="18" charset="0"/>
              </a:rPr>
              <a:t>the circuitry of the transmitter or receiver, which would cause distortion.</a:t>
            </a:r>
          </a:p>
          <a:p>
            <a:pPr>
              <a:buFont typeface="Wingdings" pitchFamily="2" charset="2"/>
              <a:buChar char="q"/>
            </a:pPr>
            <a:r>
              <a:rPr lang="en-US" sz="2400" dirty="0">
                <a:latin typeface="Sylfaen" pitchFamily="18" charset="0"/>
              </a:rPr>
              <a:t>Beyond a certain distance, the attenuation becomes unacceptably great, and </a:t>
            </a:r>
            <a:r>
              <a:rPr lang="en-US" sz="2400" dirty="0" smtClean="0">
                <a:latin typeface="Sylfaen" pitchFamily="18" charset="0"/>
              </a:rPr>
              <a:t>repeaters or </a:t>
            </a:r>
            <a:r>
              <a:rPr lang="en-US" sz="2400" dirty="0">
                <a:latin typeface="Sylfaen" pitchFamily="18" charset="0"/>
              </a:rPr>
              <a:t>amplifiers are used to boost the signal at regular intervals</a:t>
            </a:r>
            <a:r>
              <a:rPr lang="en-US" sz="2400" dirty="0" smtClean="0">
                <a:latin typeface="Sylfaen" pitchFamily="18" charset="0"/>
              </a:rPr>
              <a:t>. These </a:t>
            </a:r>
            <a:r>
              <a:rPr lang="en-US" sz="2400" dirty="0">
                <a:latin typeface="Sylfaen" pitchFamily="18" charset="0"/>
              </a:rPr>
              <a:t>problems are </a:t>
            </a:r>
            <a:r>
              <a:rPr lang="en-US" sz="2400" dirty="0" smtClean="0">
                <a:latin typeface="Sylfaen" pitchFamily="18" charset="0"/>
              </a:rPr>
              <a:t>more complex </a:t>
            </a:r>
            <a:r>
              <a:rPr lang="en-US" sz="2400" dirty="0">
                <a:latin typeface="Sylfaen" pitchFamily="18" charset="0"/>
              </a:rPr>
              <a:t>for multipoint lines where the distance from transmitter to receiver is variable</a:t>
            </a:r>
            <a:r>
              <a:rPr lang="en-US" sz="2400" dirty="0" smtClean="0">
                <a:latin typeface="Sylfaen" pitchFamily="18" charset="0"/>
              </a:rPr>
              <a:t>.</a:t>
            </a:r>
            <a:endParaRPr lang="en-US" sz="24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31</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98080" cy="990600"/>
          </a:xfrm>
        </p:spPr>
        <p:txBody>
          <a:bodyPr>
            <a:normAutofit/>
          </a:bodyPr>
          <a:lstStyle/>
          <a:p>
            <a:pPr marL="82296" indent="0"/>
            <a:r>
              <a:rPr lang="en-US" sz="3600" dirty="0" smtClean="0">
                <a:solidFill>
                  <a:srgbClr val="002060"/>
                </a:solidFill>
                <a:latin typeface="Sylfaen" pitchFamily="18" charset="0"/>
              </a:rPr>
              <a:t>Attenuation…</a:t>
            </a: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609600" y="1066800"/>
            <a:ext cx="7924800" cy="5334000"/>
          </a:xfrm>
        </p:spPr>
        <p:txBody>
          <a:bodyPr>
            <a:noAutofit/>
          </a:bodyPr>
          <a:lstStyle/>
          <a:p>
            <a:pPr algn="just">
              <a:buFont typeface="Wingdings" pitchFamily="2" charset="2"/>
              <a:buChar char="Ø"/>
            </a:pPr>
            <a:r>
              <a:rPr lang="en-US" sz="2400" dirty="0">
                <a:latin typeface="Sylfaen" pitchFamily="18" charset="0"/>
              </a:rPr>
              <a:t>The third problem is particularly noticeable for analog signals. Because </a:t>
            </a:r>
            <a:r>
              <a:rPr lang="en-US" sz="2400" dirty="0" smtClean="0">
                <a:latin typeface="Sylfaen" pitchFamily="18" charset="0"/>
              </a:rPr>
              <a:t>the attenuation </a:t>
            </a:r>
            <a:r>
              <a:rPr lang="en-US" sz="2400" dirty="0">
                <a:latin typeface="Sylfaen" pitchFamily="18" charset="0"/>
              </a:rPr>
              <a:t>varies as a function of frequency, the received signal is distorted, </a:t>
            </a:r>
            <a:r>
              <a:rPr lang="en-US" sz="2400" dirty="0" smtClean="0">
                <a:latin typeface="Sylfaen" pitchFamily="18" charset="0"/>
              </a:rPr>
              <a:t>reducing intelligibility. </a:t>
            </a:r>
          </a:p>
          <a:p>
            <a:pPr algn="just">
              <a:buFont typeface="Wingdings" pitchFamily="2" charset="2"/>
              <a:buChar char="Ø"/>
            </a:pPr>
            <a:r>
              <a:rPr lang="en-US" sz="2400" dirty="0" smtClean="0">
                <a:latin typeface="Sylfaen" pitchFamily="18" charset="0"/>
              </a:rPr>
              <a:t>To </a:t>
            </a:r>
            <a:r>
              <a:rPr lang="en-US" sz="2400" dirty="0">
                <a:latin typeface="Sylfaen" pitchFamily="18" charset="0"/>
              </a:rPr>
              <a:t>overcome this problem, techniques are available for </a:t>
            </a:r>
            <a:r>
              <a:rPr lang="en-US" sz="2400" dirty="0" smtClean="0">
                <a:latin typeface="Sylfaen" pitchFamily="18" charset="0"/>
              </a:rPr>
              <a:t>equalizing attenuation </a:t>
            </a:r>
            <a:r>
              <a:rPr lang="en-US" sz="2400" dirty="0">
                <a:latin typeface="Sylfaen" pitchFamily="18" charset="0"/>
              </a:rPr>
              <a:t>across a band of frequencies. This is commonly done for </a:t>
            </a:r>
            <a:r>
              <a:rPr lang="en-US" sz="2400" dirty="0" smtClean="0">
                <a:latin typeface="Sylfaen" pitchFamily="18" charset="0"/>
              </a:rPr>
              <a:t>voice-grade telephone </a:t>
            </a:r>
            <a:r>
              <a:rPr lang="en-US" sz="2400" dirty="0">
                <a:latin typeface="Sylfaen" pitchFamily="18" charset="0"/>
              </a:rPr>
              <a:t>lines by using loading coils that change the electrical properties of </a:t>
            </a:r>
            <a:r>
              <a:rPr lang="en-US" sz="2400" dirty="0" smtClean="0">
                <a:latin typeface="Sylfaen" pitchFamily="18" charset="0"/>
              </a:rPr>
              <a:t>the line</a:t>
            </a:r>
            <a:r>
              <a:rPr lang="en-US" sz="2400" dirty="0">
                <a:latin typeface="Sylfaen" pitchFamily="18" charset="0"/>
              </a:rPr>
              <a:t>; the result is to smooth out attenuation </a:t>
            </a:r>
            <a:r>
              <a:rPr lang="en-US" sz="2400" dirty="0" smtClean="0">
                <a:latin typeface="Sylfaen" pitchFamily="18" charset="0"/>
              </a:rPr>
              <a:t>effects.</a:t>
            </a:r>
          </a:p>
          <a:p>
            <a:pPr algn="just">
              <a:buFont typeface="Wingdings" pitchFamily="2" charset="2"/>
              <a:buChar char="Ø"/>
            </a:pPr>
            <a:r>
              <a:rPr lang="en-US" sz="2400" dirty="0" smtClean="0">
                <a:latin typeface="Sylfaen" pitchFamily="18" charset="0"/>
              </a:rPr>
              <a:t>Another </a:t>
            </a:r>
            <a:r>
              <a:rPr lang="en-US" sz="2400" dirty="0">
                <a:latin typeface="Sylfaen" pitchFamily="18" charset="0"/>
              </a:rPr>
              <a:t>approach is to </a:t>
            </a:r>
            <a:r>
              <a:rPr lang="en-US" sz="2400" dirty="0" smtClean="0">
                <a:latin typeface="Sylfaen" pitchFamily="18" charset="0"/>
              </a:rPr>
              <a:t>use amplifiers </a:t>
            </a:r>
            <a:r>
              <a:rPr lang="en-US" sz="2400" dirty="0">
                <a:latin typeface="Sylfaen" pitchFamily="18" charset="0"/>
              </a:rPr>
              <a:t>that amplify high frequencies more than lower frequencies.</a:t>
            </a:r>
            <a:endParaRPr lang="en-US" sz="2400" b="1" dirty="0">
              <a:solidFill>
                <a:srgbClr val="00206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32</a:t>
            </a:fld>
            <a:endParaRPr lang="en-US"/>
          </a:p>
        </p:txBody>
      </p:sp>
    </p:spTree>
    <p:extLst>
      <p:ext uri="{BB962C8B-B14F-4D97-AF65-F5344CB8AC3E}">
        <p14:creationId xmlns:p14="http://schemas.microsoft.com/office/powerpoint/2010/main" val="29630145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7498080" cy="990600"/>
          </a:xfrm>
        </p:spPr>
        <p:txBody>
          <a:bodyPr>
            <a:normAutofit fontScale="90000"/>
          </a:bodyPr>
          <a:lstStyle/>
          <a:p>
            <a:pPr marL="82296"/>
            <a:r>
              <a:rPr lang="en-US" sz="4000" b="1" dirty="0" smtClean="0">
                <a:solidFill>
                  <a:srgbClr val="002060"/>
                </a:solidFill>
                <a:effectLst/>
                <a:latin typeface="Sylfaen" pitchFamily="18" charset="0"/>
              </a:rPr>
              <a:t/>
            </a:r>
            <a:br>
              <a:rPr lang="en-US" sz="4000" b="1" dirty="0" smtClean="0">
                <a:solidFill>
                  <a:srgbClr val="002060"/>
                </a:solidFill>
                <a:effectLst/>
                <a:latin typeface="Sylfaen" pitchFamily="18" charset="0"/>
              </a:rPr>
            </a:br>
            <a:r>
              <a:rPr lang="en-US" sz="4000" b="1" dirty="0" smtClean="0">
                <a:solidFill>
                  <a:srgbClr val="002060"/>
                </a:solidFill>
                <a:effectLst/>
                <a:latin typeface="Sylfaen" pitchFamily="18" charset="0"/>
              </a:rPr>
              <a:t>2. Delay </a:t>
            </a:r>
            <a:r>
              <a:rPr lang="en-US" sz="4000" b="1" dirty="0">
                <a:solidFill>
                  <a:srgbClr val="002060"/>
                </a:solidFill>
                <a:effectLst/>
                <a:latin typeface="Sylfaen" pitchFamily="18" charset="0"/>
              </a:rPr>
              <a:t>Distortion</a:t>
            </a:r>
            <a:r>
              <a:rPr lang="en-US" sz="3600" b="1" dirty="0"/>
              <a:t/>
            </a:r>
            <a:br>
              <a:rPr lang="en-US" sz="3600" b="1" dirty="0"/>
            </a:b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533400" y="1066800"/>
            <a:ext cx="7924800" cy="5486400"/>
          </a:xfrm>
        </p:spPr>
        <p:txBody>
          <a:bodyPr>
            <a:noAutofit/>
          </a:bodyPr>
          <a:lstStyle/>
          <a:p>
            <a:pPr algn="just">
              <a:buClr>
                <a:srgbClr val="7030A0"/>
              </a:buClr>
              <a:buSzPct val="115000"/>
              <a:buFont typeface="Wingdings" pitchFamily="2" charset="2"/>
              <a:buChar char="?"/>
            </a:pPr>
            <a:r>
              <a:rPr lang="en-US" sz="2400" dirty="0" smtClean="0">
                <a:latin typeface="Sylfaen" pitchFamily="18" charset="0"/>
              </a:rPr>
              <a:t>Delay </a:t>
            </a:r>
            <a:r>
              <a:rPr lang="en-US" sz="2400" dirty="0">
                <a:latin typeface="Sylfaen" pitchFamily="18" charset="0"/>
              </a:rPr>
              <a:t>distortion occurs because the velocity of propagation of a signal through </a:t>
            </a:r>
            <a:r>
              <a:rPr lang="en-US" sz="2400" dirty="0" smtClean="0">
                <a:latin typeface="Sylfaen" pitchFamily="18" charset="0"/>
              </a:rPr>
              <a:t>a guided </a:t>
            </a:r>
            <a:r>
              <a:rPr lang="en-US" sz="2400" dirty="0">
                <a:latin typeface="Sylfaen" pitchFamily="18" charset="0"/>
              </a:rPr>
              <a:t>medium </a:t>
            </a:r>
            <a:r>
              <a:rPr lang="en-US" sz="2400" dirty="0">
                <a:solidFill>
                  <a:srgbClr val="FF0000"/>
                </a:solidFill>
                <a:latin typeface="Sylfaen" pitchFamily="18" charset="0"/>
              </a:rPr>
              <a:t>varies with frequency. </a:t>
            </a:r>
            <a:endParaRPr lang="en-US" sz="2400" dirty="0" smtClean="0">
              <a:solidFill>
                <a:srgbClr val="FF0000"/>
              </a:solidFill>
              <a:latin typeface="Sylfaen" pitchFamily="18" charset="0"/>
            </a:endParaRPr>
          </a:p>
          <a:p>
            <a:pPr algn="just">
              <a:buClr>
                <a:srgbClr val="7030A0"/>
              </a:buClr>
              <a:buSzPct val="115000"/>
              <a:buFont typeface="Wingdings" pitchFamily="2" charset="2"/>
              <a:buChar char="?"/>
            </a:pPr>
            <a:r>
              <a:rPr lang="en-US" sz="2400" dirty="0" smtClean="0">
                <a:latin typeface="Sylfaen" pitchFamily="18" charset="0"/>
              </a:rPr>
              <a:t>For </a:t>
            </a:r>
            <a:r>
              <a:rPr lang="en-US" sz="2400" dirty="0">
                <a:latin typeface="Sylfaen" pitchFamily="18" charset="0"/>
              </a:rPr>
              <a:t>a </a:t>
            </a:r>
            <a:r>
              <a:rPr lang="en-US" sz="2400" dirty="0" smtClean="0">
                <a:latin typeface="Sylfaen" pitchFamily="18" charset="0"/>
              </a:rPr>
              <a:t>band limited </a:t>
            </a:r>
            <a:r>
              <a:rPr lang="en-US" sz="2400" dirty="0">
                <a:latin typeface="Sylfaen" pitchFamily="18" charset="0"/>
              </a:rPr>
              <a:t>signal, the velocity tends </a:t>
            </a:r>
            <a:r>
              <a:rPr lang="en-US" sz="2400" dirty="0" smtClean="0">
                <a:latin typeface="Sylfaen" pitchFamily="18" charset="0"/>
              </a:rPr>
              <a:t>to be </a:t>
            </a:r>
            <a:r>
              <a:rPr lang="en-US" sz="2400" dirty="0">
                <a:latin typeface="Sylfaen" pitchFamily="18" charset="0"/>
              </a:rPr>
              <a:t>highest near the center frequency and fall off toward the two edges of the band.</a:t>
            </a:r>
          </a:p>
          <a:p>
            <a:pPr algn="just">
              <a:buClr>
                <a:srgbClr val="7030A0"/>
              </a:buClr>
              <a:buSzPct val="115000"/>
              <a:buFont typeface="Wingdings" pitchFamily="2" charset="2"/>
              <a:buChar char="?"/>
            </a:pPr>
            <a:r>
              <a:rPr lang="en-US" sz="2400" dirty="0">
                <a:latin typeface="Sylfaen" pitchFamily="18" charset="0"/>
              </a:rPr>
              <a:t>Thus various frequency components of a signal will arrive at the receiver at </a:t>
            </a:r>
            <a:r>
              <a:rPr lang="en-US" sz="2400" dirty="0" smtClean="0">
                <a:latin typeface="Sylfaen" pitchFamily="18" charset="0"/>
              </a:rPr>
              <a:t>different times</a:t>
            </a:r>
            <a:r>
              <a:rPr lang="en-US" sz="2400" dirty="0">
                <a:latin typeface="Sylfaen" pitchFamily="18" charset="0"/>
              </a:rPr>
              <a:t>, resulting in phase shifts between the different frequencies.</a:t>
            </a:r>
          </a:p>
          <a:p>
            <a:pPr algn="just">
              <a:buClr>
                <a:srgbClr val="7030A0"/>
              </a:buClr>
              <a:buSzPct val="115000"/>
              <a:buFont typeface="Wingdings" pitchFamily="2" charset="2"/>
              <a:buChar char="?"/>
            </a:pPr>
            <a:r>
              <a:rPr lang="en-US" sz="2400" dirty="0" smtClean="0">
                <a:latin typeface="Sylfaen" pitchFamily="18" charset="0"/>
              </a:rPr>
              <a:t>This </a:t>
            </a:r>
            <a:r>
              <a:rPr lang="en-US" sz="2400" dirty="0">
                <a:latin typeface="Sylfaen" pitchFamily="18" charset="0"/>
              </a:rPr>
              <a:t>effect is referred to as delay distortion because the received signal </a:t>
            </a:r>
            <a:r>
              <a:rPr lang="en-US" sz="2400" dirty="0" smtClean="0">
                <a:latin typeface="Sylfaen" pitchFamily="18" charset="0"/>
              </a:rPr>
              <a:t>is distorted </a:t>
            </a:r>
            <a:r>
              <a:rPr lang="en-US" sz="2400" dirty="0">
                <a:latin typeface="Sylfaen" pitchFamily="18" charset="0"/>
              </a:rPr>
              <a:t>due to varying delays experienced at its constituent frequencies. </a:t>
            </a:r>
            <a:endParaRPr lang="en-US" sz="2400" dirty="0" smtClean="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33</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498080" cy="838200"/>
          </a:xfrm>
        </p:spPr>
        <p:txBody>
          <a:bodyPr>
            <a:normAutofit fontScale="90000"/>
          </a:bodyPr>
          <a:lstStyle/>
          <a:p>
            <a:pPr marL="82296"/>
            <a:r>
              <a:rPr lang="en-US" sz="3600" b="1" dirty="0">
                <a:solidFill>
                  <a:srgbClr val="002060"/>
                </a:solidFill>
                <a:effectLst/>
                <a:latin typeface="Sylfaen" pitchFamily="18" charset="0"/>
              </a:rPr>
              <a:t>Delay </a:t>
            </a:r>
            <a:r>
              <a:rPr lang="en-US" sz="3600" b="1" dirty="0" smtClean="0">
                <a:solidFill>
                  <a:srgbClr val="002060"/>
                </a:solidFill>
                <a:effectLst/>
                <a:latin typeface="Sylfaen" pitchFamily="18" charset="0"/>
              </a:rPr>
              <a:t>Distortion…</a:t>
            </a:r>
            <a:r>
              <a:rPr lang="en-US" sz="3600" b="1" dirty="0"/>
              <a:t/>
            </a:r>
            <a:br>
              <a:rPr lang="en-US" sz="3600" b="1" dirty="0"/>
            </a:b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685800" y="990600"/>
            <a:ext cx="7924800" cy="5562600"/>
          </a:xfrm>
        </p:spPr>
        <p:txBody>
          <a:bodyPr>
            <a:noAutofit/>
          </a:bodyPr>
          <a:lstStyle/>
          <a:p>
            <a:pPr algn="just">
              <a:buClr>
                <a:srgbClr val="7030A0"/>
              </a:buClr>
              <a:buSzPct val="115000"/>
              <a:buFont typeface="Wingdings" pitchFamily="2" charset="2"/>
              <a:buChar char="?"/>
            </a:pPr>
            <a:r>
              <a:rPr lang="en-US" sz="2400" dirty="0">
                <a:latin typeface="Sylfaen" pitchFamily="18" charset="0"/>
              </a:rPr>
              <a:t>Delay distortion is particularly critical for digital data. Consider that a sequence of bits is being transmitted, using either analog or digital signals. Because of delay distortion, some of the signal components of one bit position will spill over into other bit positions, causing </a:t>
            </a:r>
            <a:r>
              <a:rPr lang="en-US" sz="2400" b="1" dirty="0">
                <a:latin typeface="Sylfaen" pitchFamily="18" charset="0"/>
              </a:rPr>
              <a:t>inter symbol interference</a:t>
            </a:r>
            <a:r>
              <a:rPr lang="en-US" sz="2400" dirty="0">
                <a:latin typeface="Sylfaen" pitchFamily="18" charset="0"/>
              </a:rPr>
              <a:t>, which is a major limitation to maximum bit rate over a transmission channel.</a:t>
            </a:r>
            <a:endParaRPr lang="en-US" sz="2400" b="1" dirty="0">
              <a:solidFill>
                <a:srgbClr val="00206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34</a:t>
            </a:fld>
            <a:endParaRPr lang="en-US"/>
          </a:p>
        </p:txBody>
      </p:sp>
    </p:spTree>
    <p:extLst>
      <p:ext uri="{BB962C8B-B14F-4D97-AF65-F5344CB8AC3E}">
        <p14:creationId xmlns:p14="http://schemas.microsoft.com/office/powerpoint/2010/main" val="26488600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498080" cy="990600"/>
          </a:xfrm>
        </p:spPr>
        <p:txBody>
          <a:bodyPr>
            <a:normAutofit fontScale="90000"/>
          </a:bodyPr>
          <a:lstStyle/>
          <a:p>
            <a:pPr marL="82296"/>
            <a:r>
              <a:rPr lang="en-US" sz="3600" b="1" dirty="0" smtClean="0">
                <a:solidFill>
                  <a:srgbClr val="002060"/>
                </a:solidFill>
                <a:effectLst/>
                <a:latin typeface="Sylfaen" pitchFamily="18" charset="0"/>
              </a:rPr>
              <a:t> </a:t>
            </a:r>
            <a:br>
              <a:rPr lang="en-US" sz="3600" b="1" dirty="0" smtClean="0">
                <a:solidFill>
                  <a:srgbClr val="002060"/>
                </a:solidFill>
                <a:effectLst/>
                <a:latin typeface="Sylfaen" pitchFamily="18" charset="0"/>
              </a:rPr>
            </a:br>
            <a:r>
              <a:rPr lang="en-US" sz="3600" b="1" dirty="0" smtClean="0">
                <a:solidFill>
                  <a:srgbClr val="002060"/>
                </a:solidFill>
                <a:effectLst/>
                <a:latin typeface="Sylfaen" pitchFamily="18" charset="0"/>
              </a:rPr>
              <a:t>3. Noise</a:t>
            </a:r>
            <a:r>
              <a:rPr lang="en-US" sz="3600" b="1" dirty="0">
                <a:solidFill>
                  <a:srgbClr val="002060"/>
                </a:solidFill>
                <a:effectLst/>
                <a:latin typeface="Sylfaen" pitchFamily="18" charset="0"/>
              </a:rPr>
              <a:t/>
            </a:r>
            <a:br>
              <a:rPr lang="en-US" sz="3600" b="1" dirty="0">
                <a:solidFill>
                  <a:srgbClr val="002060"/>
                </a:solidFill>
                <a:effectLst/>
                <a:latin typeface="Sylfaen" pitchFamily="18" charset="0"/>
              </a:rPr>
            </a:br>
            <a:endParaRPr lang="en-US" sz="3600" b="1" dirty="0">
              <a:solidFill>
                <a:srgbClr val="002060"/>
              </a:solidFill>
              <a:effectLst/>
              <a:latin typeface="Sylfaen" pitchFamily="18" charset="0"/>
              <a:cs typeface="Times New Roman" pitchFamily="18" charset="0"/>
            </a:endParaRPr>
          </a:p>
        </p:txBody>
      </p:sp>
      <p:sp>
        <p:nvSpPr>
          <p:cNvPr id="3" name="Content Placeholder 2"/>
          <p:cNvSpPr>
            <a:spLocks noGrp="1"/>
          </p:cNvSpPr>
          <p:nvPr>
            <p:ph idx="1"/>
          </p:nvPr>
        </p:nvSpPr>
        <p:spPr>
          <a:xfrm>
            <a:off x="533400" y="1219200"/>
            <a:ext cx="7924800" cy="5334000"/>
          </a:xfrm>
        </p:spPr>
        <p:txBody>
          <a:bodyPr>
            <a:noAutofit/>
          </a:bodyPr>
          <a:lstStyle/>
          <a:p>
            <a:pPr algn="just">
              <a:buFont typeface="Wingdings" pitchFamily="2" charset="2"/>
              <a:buChar char="Ø"/>
            </a:pPr>
            <a:r>
              <a:rPr lang="en-US" sz="2400" dirty="0" smtClean="0">
                <a:latin typeface="Sylfaen" pitchFamily="18" charset="0"/>
              </a:rPr>
              <a:t>For </a:t>
            </a:r>
            <a:r>
              <a:rPr lang="en-US" sz="2400" dirty="0">
                <a:latin typeface="Sylfaen" pitchFamily="18" charset="0"/>
              </a:rPr>
              <a:t>any data transmission event, the received signal will consist of the </a:t>
            </a:r>
            <a:r>
              <a:rPr lang="en-US" sz="2400" dirty="0" smtClean="0">
                <a:latin typeface="Sylfaen" pitchFamily="18" charset="0"/>
              </a:rPr>
              <a:t>transmitted signal</a:t>
            </a:r>
            <a:r>
              <a:rPr lang="en-US" sz="2400" dirty="0">
                <a:latin typeface="Sylfaen" pitchFamily="18" charset="0"/>
              </a:rPr>
              <a:t>, modified by the various distortions imposed by </a:t>
            </a:r>
          </a:p>
          <a:p>
            <a:pPr lvl="1" algn="just">
              <a:buFont typeface="Courier New" pitchFamily="49" charset="0"/>
              <a:buChar char="o"/>
            </a:pPr>
            <a:r>
              <a:rPr lang="en-US" sz="2400" dirty="0" smtClean="0">
                <a:solidFill>
                  <a:srgbClr val="FF0000"/>
                </a:solidFill>
                <a:latin typeface="Sylfaen" pitchFamily="18" charset="0"/>
              </a:rPr>
              <a:t>the </a:t>
            </a:r>
            <a:r>
              <a:rPr lang="en-US" sz="2400" dirty="0">
                <a:solidFill>
                  <a:srgbClr val="FF0000"/>
                </a:solidFill>
                <a:latin typeface="Sylfaen" pitchFamily="18" charset="0"/>
              </a:rPr>
              <a:t>transmission system, </a:t>
            </a:r>
            <a:r>
              <a:rPr lang="en-US" sz="2400" dirty="0" smtClean="0">
                <a:solidFill>
                  <a:srgbClr val="FF0000"/>
                </a:solidFill>
                <a:latin typeface="Sylfaen" pitchFamily="18" charset="0"/>
              </a:rPr>
              <a:t>plus </a:t>
            </a:r>
          </a:p>
          <a:p>
            <a:pPr lvl="1" algn="just">
              <a:buFont typeface="Courier New" pitchFamily="49" charset="0"/>
              <a:buChar char="o"/>
            </a:pPr>
            <a:r>
              <a:rPr lang="en-US" sz="2400" dirty="0" smtClean="0">
                <a:solidFill>
                  <a:srgbClr val="FF0000"/>
                </a:solidFill>
                <a:latin typeface="Sylfaen" pitchFamily="18" charset="0"/>
              </a:rPr>
              <a:t>additional </a:t>
            </a:r>
            <a:r>
              <a:rPr lang="en-US" sz="2400" dirty="0">
                <a:solidFill>
                  <a:srgbClr val="FF0000"/>
                </a:solidFill>
                <a:latin typeface="Sylfaen" pitchFamily="18" charset="0"/>
              </a:rPr>
              <a:t>unwanted signals that are inserted </a:t>
            </a:r>
            <a:r>
              <a:rPr lang="en-US" sz="2400" dirty="0" smtClean="0">
                <a:solidFill>
                  <a:srgbClr val="FF0000"/>
                </a:solidFill>
                <a:latin typeface="Sylfaen" pitchFamily="18" charset="0"/>
              </a:rPr>
              <a:t>somewhere between </a:t>
            </a:r>
            <a:r>
              <a:rPr lang="en-US" sz="2400" dirty="0">
                <a:solidFill>
                  <a:srgbClr val="FF0000"/>
                </a:solidFill>
                <a:latin typeface="Sylfaen" pitchFamily="18" charset="0"/>
              </a:rPr>
              <a:t>transmission </a:t>
            </a:r>
            <a:r>
              <a:rPr lang="en-US" sz="2400" dirty="0" smtClean="0">
                <a:solidFill>
                  <a:srgbClr val="FF0000"/>
                </a:solidFill>
                <a:latin typeface="Sylfaen" pitchFamily="18" charset="0"/>
              </a:rPr>
              <a:t>and reception</a:t>
            </a:r>
            <a:r>
              <a:rPr lang="en-US" sz="2400" dirty="0">
                <a:solidFill>
                  <a:srgbClr val="FF0000"/>
                </a:solidFill>
                <a:latin typeface="Sylfaen" pitchFamily="18" charset="0"/>
              </a:rPr>
              <a:t>. </a:t>
            </a:r>
            <a:endParaRPr lang="en-US" sz="2400" dirty="0" smtClean="0">
              <a:solidFill>
                <a:srgbClr val="FF0000"/>
              </a:solidFill>
              <a:latin typeface="Sylfaen" pitchFamily="18" charset="0"/>
            </a:endParaRPr>
          </a:p>
          <a:p>
            <a:pPr algn="just">
              <a:buFont typeface="Wingdings" pitchFamily="2" charset="2"/>
              <a:buChar char="Ø"/>
            </a:pPr>
            <a:r>
              <a:rPr lang="en-US" sz="2400" dirty="0" smtClean="0">
                <a:latin typeface="Sylfaen" pitchFamily="18" charset="0"/>
              </a:rPr>
              <a:t>The </a:t>
            </a:r>
            <a:r>
              <a:rPr lang="en-US" sz="2400" dirty="0">
                <a:latin typeface="Sylfaen" pitchFamily="18" charset="0"/>
              </a:rPr>
              <a:t>latter, undesired signals are referred to as noise. </a:t>
            </a:r>
            <a:endParaRPr lang="en-US" sz="2400" dirty="0" smtClean="0">
              <a:latin typeface="Sylfaen" pitchFamily="18" charset="0"/>
            </a:endParaRPr>
          </a:p>
          <a:p>
            <a:pPr algn="just">
              <a:buFont typeface="Wingdings" pitchFamily="2" charset="2"/>
              <a:buChar char="Ø"/>
            </a:pPr>
            <a:r>
              <a:rPr lang="en-US" sz="2400" dirty="0" smtClean="0">
                <a:latin typeface="Sylfaen" pitchFamily="18" charset="0"/>
              </a:rPr>
              <a:t>Noise </a:t>
            </a:r>
            <a:r>
              <a:rPr lang="en-US" sz="2400" dirty="0">
                <a:latin typeface="Sylfaen" pitchFamily="18" charset="0"/>
              </a:rPr>
              <a:t>is the </a:t>
            </a:r>
            <a:r>
              <a:rPr lang="en-US" sz="2400" dirty="0" smtClean="0">
                <a:latin typeface="Sylfaen" pitchFamily="18" charset="0"/>
              </a:rPr>
              <a:t>major limiting </a:t>
            </a:r>
            <a:r>
              <a:rPr lang="en-US" sz="2400" dirty="0">
                <a:latin typeface="Sylfaen" pitchFamily="18" charset="0"/>
              </a:rPr>
              <a:t>factor in communications system performance.</a:t>
            </a:r>
          </a:p>
          <a:p>
            <a:pPr algn="just">
              <a:buFont typeface="Wingdings" pitchFamily="2" charset="2"/>
              <a:buChar char="Ø"/>
            </a:pPr>
            <a:r>
              <a:rPr lang="en-US" sz="2400" dirty="0">
                <a:latin typeface="Sylfaen" pitchFamily="18" charset="0"/>
              </a:rPr>
              <a:t>Noise may be divided into four categories:</a:t>
            </a:r>
          </a:p>
          <a:p>
            <a:pPr marL="82296" indent="0" algn="just">
              <a:buNone/>
            </a:pPr>
            <a:r>
              <a:rPr lang="en-US" sz="2400" b="1" i="1" dirty="0" smtClean="0">
                <a:solidFill>
                  <a:srgbClr val="FF0000"/>
                </a:solidFill>
                <a:latin typeface="Sylfaen" pitchFamily="18" charset="0"/>
              </a:rPr>
              <a:t>1.Thermal Noise: </a:t>
            </a:r>
            <a:r>
              <a:rPr lang="en-US" sz="2400" dirty="0" smtClean="0">
                <a:latin typeface="Sylfaen" pitchFamily="18" charset="0"/>
              </a:rPr>
              <a:t>is </a:t>
            </a:r>
            <a:r>
              <a:rPr lang="en-US" sz="2400" dirty="0">
                <a:latin typeface="Sylfaen" pitchFamily="18" charset="0"/>
              </a:rPr>
              <a:t>due to thermal agitation of electrons</a:t>
            </a:r>
            <a:r>
              <a:rPr lang="en-US" sz="2400" dirty="0" smtClean="0">
                <a:latin typeface="Sylfaen" pitchFamily="18" charset="0"/>
              </a:rPr>
              <a:t>.</a:t>
            </a:r>
          </a:p>
          <a:p>
            <a:pPr marL="82296" indent="0" algn="just">
              <a:buNone/>
            </a:pPr>
            <a:r>
              <a:rPr lang="en-US" sz="2400" dirty="0" smtClean="0">
                <a:latin typeface="Sylfaen" pitchFamily="18" charset="0"/>
              </a:rPr>
              <a:t> </a:t>
            </a:r>
            <a:r>
              <a:rPr lang="en-US" sz="2400" dirty="0">
                <a:latin typeface="Sylfaen" pitchFamily="18" charset="0"/>
              </a:rPr>
              <a:t>It is present in all </a:t>
            </a:r>
            <a:r>
              <a:rPr lang="en-US" sz="2400" dirty="0" smtClean="0">
                <a:latin typeface="Sylfaen" pitchFamily="18" charset="0"/>
              </a:rPr>
              <a:t>electronic devices </a:t>
            </a:r>
            <a:r>
              <a:rPr lang="en-US" sz="2400" dirty="0">
                <a:latin typeface="Sylfaen" pitchFamily="18" charset="0"/>
              </a:rPr>
              <a:t>and transmission media and is a function of temperature. </a:t>
            </a:r>
          </a:p>
        </p:txBody>
      </p:sp>
      <p:sp>
        <p:nvSpPr>
          <p:cNvPr id="4" name="Slide Number Placeholder 3"/>
          <p:cNvSpPr>
            <a:spLocks noGrp="1"/>
          </p:cNvSpPr>
          <p:nvPr>
            <p:ph type="sldNum" sz="quarter" idx="12"/>
          </p:nvPr>
        </p:nvSpPr>
        <p:spPr/>
        <p:txBody>
          <a:bodyPr/>
          <a:lstStyle/>
          <a:p>
            <a:fld id="{65443D5E-E9D3-4D36-8129-09AFD79524BB}" type="slidenum">
              <a:rPr lang="en-US" smtClean="0"/>
              <a:t>35</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7498080" cy="990600"/>
          </a:xfrm>
        </p:spPr>
        <p:txBody>
          <a:bodyPr>
            <a:normAutofit fontScale="90000"/>
          </a:bodyPr>
          <a:lstStyle/>
          <a:p>
            <a:pPr marL="82296"/>
            <a:r>
              <a:rPr lang="en-US" sz="3600" b="1" dirty="0" smtClean="0">
                <a:solidFill>
                  <a:srgbClr val="002060"/>
                </a:solidFill>
                <a:effectLst/>
                <a:latin typeface="Sylfaen" pitchFamily="18" charset="0"/>
              </a:rPr>
              <a:t> </a:t>
            </a:r>
            <a:br>
              <a:rPr lang="en-US" sz="3600" b="1" dirty="0" smtClean="0">
                <a:solidFill>
                  <a:srgbClr val="002060"/>
                </a:solidFill>
                <a:effectLst/>
                <a:latin typeface="Sylfaen" pitchFamily="18" charset="0"/>
              </a:rPr>
            </a:br>
            <a:r>
              <a:rPr lang="en-US" sz="3600" b="1" dirty="0" smtClean="0">
                <a:solidFill>
                  <a:srgbClr val="002060"/>
                </a:solidFill>
                <a:effectLst/>
                <a:latin typeface="Sylfaen" pitchFamily="18" charset="0"/>
              </a:rPr>
              <a:t>Noise… </a:t>
            </a:r>
            <a:r>
              <a:rPr lang="en-US" sz="3600" b="1" dirty="0">
                <a:solidFill>
                  <a:srgbClr val="002060"/>
                </a:solidFill>
                <a:effectLst/>
                <a:latin typeface="Sylfaen" pitchFamily="18" charset="0"/>
              </a:rPr>
              <a:t/>
            </a:r>
            <a:br>
              <a:rPr lang="en-US" sz="3600" b="1" dirty="0">
                <a:solidFill>
                  <a:srgbClr val="002060"/>
                </a:solidFill>
                <a:effectLst/>
                <a:latin typeface="Sylfaen" pitchFamily="18" charset="0"/>
              </a:rPr>
            </a:br>
            <a:endParaRPr lang="en-US" sz="3600" b="1" dirty="0">
              <a:solidFill>
                <a:srgbClr val="002060"/>
              </a:solidFill>
              <a:effectLst/>
              <a:latin typeface="Sylfaen" pitchFamily="18" charset="0"/>
              <a:cs typeface="Times New Roman" pitchFamily="18" charset="0"/>
            </a:endParaRPr>
          </a:p>
        </p:txBody>
      </p:sp>
      <p:sp>
        <p:nvSpPr>
          <p:cNvPr id="3" name="Content Placeholder 2"/>
          <p:cNvSpPr>
            <a:spLocks noGrp="1"/>
          </p:cNvSpPr>
          <p:nvPr>
            <p:ph idx="1"/>
          </p:nvPr>
        </p:nvSpPr>
        <p:spPr>
          <a:xfrm>
            <a:off x="381000" y="1143000"/>
            <a:ext cx="7924800" cy="5334000"/>
          </a:xfrm>
        </p:spPr>
        <p:txBody>
          <a:bodyPr>
            <a:noAutofit/>
          </a:bodyPr>
          <a:lstStyle/>
          <a:p>
            <a:pPr algn="just"/>
            <a:r>
              <a:rPr lang="en-US" sz="2400" dirty="0" smtClean="0">
                <a:latin typeface="Sylfaen" pitchFamily="18" charset="0"/>
              </a:rPr>
              <a:t>Thermal noise </a:t>
            </a:r>
            <a:r>
              <a:rPr lang="en-US" sz="2400" dirty="0">
                <a:latin typeface="Sylfaen" pitchFamily="18" charset="0"/>
              </a:rPr>
              <a:t>is uniformly distributed across the bandwidths typically used in </a:t>
            </a:r>
            <a:r>
              <a:rPr lang="en-US" sz="2400" dirty="0" smtClean="0">
                <a:latin typeface="Sylfaen" pitchFamily="18" charset="0"/>
              </a:rPr>
              <a:t>communications systems </a:t>
            </a:r>
            <a:r>
              <a:rPr lang="en-US" sz="2400" dirty="0">
                <a:latin typeface="Sylfaen" pitchFamily="18" charset="0"/>
              </a:rPr>
              <a:t>and hence is often referred to as </a:t>
            </a:r>
            <a:r>
              <a:rPr lang="en-US" sz="2400" b="1" dirty="0">
                <a:latin typeface="Sylfaen" pitchFamily="18" charset="0"/>
              </a:rPr>
              <a:t>white noise</a:t>
            </a:r>
            <a:endParaRPr lang="en-US" sz="2400" dirty="0">
              <a:latin typeface="Sylfaen" pitchFamily="18" charset="0"/>
            </a:endParaRPr>
          </a:p>
          <a:p>
            <a:pPr marL="82296" indent="0" algn="just">
              <a:buNone/>
            </a:pPr>
            <a:r>
              <a:rPr lang="en-US" sz="2400" b="1" i="1" dirty="0" smtClean="0">
                <a:solidFill>
                  <a:srgbClr val="FF0000"/>
                </a:solidFill>
                <a:latin typeface="Sylfaen" pitchFamily="18" charset="0"/>
              </a:rPr>
              <a:t>2. Intermodulation noise: </a:t>
            </a:r>
            <a:r>
              <a:rPr lang="en-US" sz="2400" dirty="0" smtClean="0">
                <a:latin typeface="Sylfaen" pitchFamily="18" charset="0"/>
              </a:rPr>
              <a:t>When </a:t>
            </a:r>
            <a:r>
              <a:rPr lang="en-US" sz="2400" dirty="0">
                <a:latin typeface="Sylfaen" pitchFamily="18" charset="0"/>
              </a:rPr>
              <a:t>signals at different frequencies share the </a:t>
            </a:r>
            <a:r>
              <a:rPr lang="en-US" sz="2400" dirty="0">
                <a:solidFill>
                  <a:srgbClr val="FF0000"/>
                </a:solidFill>
                <a:latin typeface="Sylfaen" pitchFamily="18" charset="0"/>
              </a:rPr>
              <a:t>same transmission </a:t>
            </a:r>
            <a:r>
              <a:rPr lang="en-US" sz="2400" dirty="0" smtClean="0">
                <a:solidFill>
                  <a:srgbClr val="FF0000"/>
                </a:solidFill>
                <a:latin typeface="Sylfaen" pitchFamily="18" charset="0"/>
              </a:rPr>
              <a:t>medium</a:t>
            </a:r>
            <a:r>
              <a:rPr lang="en-US" sz="2400" dirty="0" smtClean="0">
                <a:latin typeface="Sylfaen" pitchFamily="18" charset="0"/>
              </a:rPr>
              <a:t>, the </a:t>
            </a:r>
            <a:r>
              <a:rPr lang="en-US" sz="2400" dirty="0">
                <a:latin typeface="Sylfaen" pitchFamily="18" charset="0"/>
              </a:rPr>
              <a:t>result may be </a:t>
            </a:r>
            <a:r>
              <a:rPr lang="en-US" sz="2400" b="1" dirty="0">
                <a:latin typeface="Sylfaen" pitchFamily="18" charset="0"/>
              </a:rPr>
              <a:t>intermodulation noise</a:t>
            </a:r>
            <a:r>
              <a:rPr lang="en-US" sz="2400" dirty="0">
                <a:latin typeface="Sylfaen" pitchFamily="18" charset="0"/>
              </a:rPr>
              <a:t>. </a:t>
            </a:r>
            <a:endParaRPr lang="en-US" sz="2400" dirty="0" smtClean="0">
              <a:latin typeface="Sylfaen" pitchFamily="18" charset="0"/>
            </a:endParaRPr>
          </a:p>
          <a:p>
            <a:pPr marL="82296" indent="0" algn="just">
              <a:buNone/>
            </a:pPr>
            <a:r>
              <a:rPr lang="en-US" sz="2400" dirty="0" smtClean="0">
                <a:latin typeface="Sylfaen" pitchFamily="18" charset="0"/>
              </a:rPr>
              <a:t>The </a:t>
            </a:r>
            <a:r>
              <a:rPr lang="en-US" sz="2400" dirty="0">
                <a:latin typeface="Sylfaen" pitchFamily="18" charset="0"/>
              </a:rPr>
              <a:t>effect </a:t>
            </a:r>
            <a:r>
              <a:rPr lang="en-US" sz="2400" dirty="0" smtClean="0">
                <a:latin typeface="Sylfaen" pitchFamily="18" charset="0"/>
              </a:rPr>
              <a:t>of intermodulation </a:t>
            </a:r>
            <a:r>
              <a:rPr lang="en-US" sz="2400" dirty="0">
                <a:latin typeface="Sylfaen" pitchFamily="18" charset="0"/>
              </a:rPr>
              <a:t>noise is to</a:t>
            </a:r>
          </a:p>
          <a:p>
            <a:pPr algn="just"/>
            <a:r>
              <a:rPr lang="en-US" sz="2400" dirty="0">
                <a:latin typeface="Sylfaen" pitchFamily="18" charset="0"/>
              </a:rPr>
              <a:t>produce signals at a frequency that is the sum or difference of the two </a:t>
            </a:r>
            <a:r>
              <a:rPr lang="en-US" sz="2400" dirty="0" smtClean="0">
                <a:latin typeface="Sylfaen" pitchFamily="18" charset="0"/>
              </a:rPr>
              <a:t>original frequencies </a:t>
            </a:r>
            <a:r>
              <a:rPr lang="en-US" sz="2400" dirty="0">
                <a:latin typeface="Sylfaen" pitchFamily="18" charset="0"/>
              </a:rPr>
              <a:t>or multiples </a:t>
            </a:r>
            <a:r>
              <a:rPr lang="en-US" sz="2400" dirty="0" smtClean="0">
                <a:latin typeface="Sylfaen" pitchFamily="18" charset="0"/>
              </a:rPr>
              <a:t>of those frequencies</a:t>
            </a:r>
            <a:endParaRPr lang="en-US" sz="2400" dirty="0">
              <a:latin typeface="Sylfaen" pitchFamily="18" charset="0"/>
            </a:endParaRPr>
          </a:p>
          <a:p>
            <a:pPr marL="82296" indent="0" algn="just">
              <a:buNone/>
            </a:pPr>
            <a:r>
              <a:rPr lang="en-US" sz="2400" b="1" i="1" dirty="0" smtClean="0">
                <a:solidFill>
                  <a:srgbClr val="FF0000"/>
                </a:solidFill>
                <a:latin typeface="Sylfaen" pitchFamily="18" charset="0"/>
              </a:rPr>
              <a:t>3. Crosstalk: </a:t>
            </a:r>
            <a:r>
              <a:rPr lang="en-US" sz="2400" dirty="0" smtClean="0">
                <a:latin typeface="Sylfaen" pitchFamily="18" charset="0"/>
              </a:rPr>
              <a:t>has </a:t>
            </a:r>
            <a:r>
              <a:rPr lang="en-US" sz="2400" dirty="0">
                <a:latin typeface="Sylfaen" pitchFamily="18" charset="0"/>
              </a:rPr>
              <a:t>been experienced by anyone who, while using the telephone, </a:t>
            </a:r>
            <a:r>
              <a:rPr lang="en-US" sz="2400" dirty="0" smtClean="0">
                <a:latin typeface="Sylfaen" pitchFamily="18" charset="0"/>
              </a:rPr>
              <a:t>has been </a:t>
            </a:r>
            <a:r>
              <a:rPr lang="en-US" sz="2400" dirty="0">
                <a:latin typeface="Sylfaen" pitchFamily="18" charset="0"/>
              </a:rPr>
              <a:t>able to hear another conversation; </a:t>
            </a:r>
            <a:r>
              <a:rPr lang="en-US" sz="2400" dirty="0" smtClean="0">
                <a:latin typeface="Sylfaen" pitchFamily="18" charset="0"/>
              </a:rPr>
              <a:t>it </a:t>
            </a:r>
            <a:r>
              <a:rPr lang="en-US" sz="2400" dirty="0">
                <a:latin typeface="Sylfaen" pitchFamily="18" charset="0"/>
              </a:rPr>
              <a:t>is an unwanted coupling between </a:t>
            </a:r>
            <a:r>
              <a:rPr lang="en-US" sz="2400" dirty="0" smtClean="0">
                <a:latin typeface="Sylfaen" pitchFamily="18" charset="0"/>
              </a:rPr>
              <a:t>signal paths..</a:t>
            </a:r>
            <a:endParaRPr lang="en-US" sz="24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36</a:t>
            </a:fld>
            <a:endParaRPr lang="en-US"/>
          </a:p>
        </p:txBody>
      </p:sp>
    </p:spTree>
    <p:extLst>
      <p:ext uri="{BB962C8B-B14F-4D97-AF65-F5344CB8AC3E}">
        <p14:creationId xmlns:p14="http://schemas.microsoft.com/office/powerpoint/2010/main" val="263457935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98080" cy="990600"/>
          </a:xfrm>
        </p:spPr>
        <p:txBody>
          <a:bodyPr>
            <a:normAutofit fontScale="90000"/>
          </a:bodyPr>
          <a:lstStyle/>
          <a:p>
            <a:pPr marL="82296"/>
            <a:r>
              <a:rPr lang="en-US" sz="3600" b="1" dirty="0" smtClean="0">
                <a:solidFill>
                  <a:srgbClr val="002060"/>
                </a:solidFill>
                <a:effectLst/>
                <a:latin typeface="Sylfaen" pitchFamily="18" charset="0"/>
              </a:rPr>
              <a:t> </a:t>
            </a:r>
            <a:br>
              <a:rPr lang="en-US" sz="3600" b="1" dirty="0" smtClean="0">
                <a:solidFill>
                  <a:srgbClr val="002060"/>
                </a:solidFill>
                <a:effectLst/>
                <a:latin typeface="Sylfaen" pitchFamily="18" charset="0"/>
              </a:rPr>
            </a:br>
            <a:r>
              <a:rPr lang="en-US" sz="3600" b="1" dirty="0" smtClean="0">
                <a:solidFill>
                  <a:srgbClr val="002060"/>
                </a:solidFill>
                <a:effectLst/>
                <a:latin typeface="Sylfaen" pitchFamily="18" charset="0"/>
              </a:rPr>
              <a:t>Noise… </a:t>
            </a:r>
            <a:r>
              <a:rPr lang="en-US" sz="3600" b="1" dirty="0">
                <a:solidFill>
                  <a:srgbClr val="002060"/>
                </a:solidFill>
                <a:effectLst/>
                <a:latin typeface="Sylfaen" pitchFamily="18" charset="0"/>
              </a:rPr>
              <a:t/>
            </a:r>
            <a:br>
              <a:rPr lang="en-US" sz="3600" b="1" dirty="0">
                <a:solidFill>
                  <a:srgbClr val="002060"/>
                </a:solidFill>
                <a:effectLst/>
                <a:latin typeface="Sylfaen" pitchFamily="18" charset="0"/>
              </a:rPr>
            </a:br>
            <a:endParaRPr lang="en-US" sz="3600" b="1" dirty="0">
              <a:solidFill>
                <a:srgbClr val="002060"/>
              </a:solidFill>
              <a:effectLst/>
              <a:latin typeface="Sylfaen" pitchFamily="18" charset="0"/>
              <a:cs typeface="Times New Roman" pitchFamily="18" charset="0"/>
            </a:endParaRPr>
          </a:p>
        </p:txBody>
      </p:sp>
      <p:sp>
        <p:nvSpPr>
          <p:cNvPr id="3" name="Content Placeholder 2"/>
          <p:cNvSpPr>
            <a:spLocks noGrp="1"/>
          </p:cNvSpPr>
          <p:nvPr>
            <p:ph idx="1"/>
          </p:nvPr>
        </p:nvSpPr>
        <p:spPr>
          <a:xfrm>
            <a:off x="381000" y="990600"/>
            <a:ext cx="7924800" cy="5410200"/>
          </a:xfrm>
        </p:spPr>
        <p:txBody>
          <a:bodyPr>
            <a:noAutofit/>
          </a:bodyPr>
          <a:lstStyle/>
          <a:p>
            <a:pPr marL="82296" indent="0" algn="just">
              <a:buNone/>
            </a:pPr>
            <a:r>
              <a:rPr lang="en-US" sz="2400" dirty="0">
                <a:latin typeface="Sylfaen" pitchFamily="18" charset="0"/>
              </a:rPr>
              <a:t>It can occur by </a:t>
            </a:r>
            <a:endParaRPr lang="en-US" sz="2400" dirty="0" smtClean="0">
              <a:latin typeface="Sylfaen" pitchFamily="18" charset="0"/>
            </a:endParaRPr>
          </a:p>
          <a:p>
            <a:pPr algn="just">
              <a:buFont typeface="Wingdings" pitchFamily="2" charset="2"/>
              <a:buChar char="Ø"/>
            </a:pPr>
            <a:r>
              <a:rPr lang="en-US" sz="2400" dirty="0">
                <a:solidFill>
                  <a:srgbClr val="002060"/>
                </a:solidFill>
                <a:latin typeface="Sylfaen" pitchFamily="18" charset="0"/>
              </a:rPr>
              <a:t>E</a:t>
            </a:r>
            <a:r>
              <a:rPr lang="en-US" sz="2400" dirty="0" smtClean="0">
                <a:solidFill>
                  <a:srgbClr val="002060"/>
                </a:solidFill>
                <a:latin typeface="Sylfaen" pitchFamily="18" charset="0"/>
              </a:rPr>
              <a:t>lectrical </a:t>
            </a:r>
            <a:r>
              <a:rPr lang="en-US" sz="2400" dirty="0">
                <a:solidFill>
                  <a:srgbClr val="002060"/>
                </a:solidFill>
                <a:latin typeface="Sylfaen" pitchFamily="18" charset="0"/>
              </a:rPr>
              <a:t>coupling between nearby twisted pairs </a:t>
            </a:r>
            <a:r>
              <a:rPr lang="en-US" sz="2400" dirty="0" smtClean="0">
                <a:solidFill>
                  <a:srgbClr val="002060"/>
                </a:solidFill>
                <a:latin typeface="Sylfaen" pitchFamily="18" charset="0"/>
              </a:rPr>
              <a:t>or, rarely, coax </a:t>
            </a:r>
            <a:r>
              <a:rPr lang="en-US" sz="2400" dirty="0">
                <a:solidFill>
                  <a:srgbClr val="002060"/>
                </a:solidFill>
                <a:latin typeface="Sylfaen" pitchFamily="18" charset="0"/>
              </a:rPr>
              <a:t>cable lines carrying </a:t>
            </a:r>
            <a:r>
              <a:rPr lang="en-US" sz="2400" dirty="0">
                <a:solidFill>
                  <a:srgbClr val="FF0000"/>
                </a:solidFill>
                <a:latin typeface="Sylfaen" pitchFamily="18" charset="0"/>
              </a:rPr>
              <a:t>multiple signals. </a:t>
            </a:r>
            <a:endParaRPr lang="en-US" sz="2400" dirty="0" smtClean="0">
              <a:solidFill>
                <a:srgbClr val="FF0000"/>
              </a:solidFill>
              <a:latin typeface="Sylfaen" pitchFamily="18" charset="0"/>
            </a:endParaRPr>
          </a:p>
          <a:p>
            <a:pPr algn="just">
              <a:buFont typeface="Wingdings" pitchFamily="2" charset="2"/>
              <a:buChar char="Ø"/>
            </a:pPr>
            <a:r>
              <a:rPr lang="en-US" sz="2400" dirty="0" smtClean="0">
                <a:solidFill>
                  <a:srgbClr val="002060"/>
                </a:solidFill>
                <a:latin typeface="Sylfaen" pitchFamily="18" charset="0"/>
              </a:rPr>
              <a:t>Crosstalk </a:t>
            </a:r>
            <a:r>
              <a:rPr lang="en-US" sz="2400" dirty="0">
                <a:solidFill>
                  <a:srgbClr val="002060"/>
                </a:solidFill>
                <a:latin typeface="Sylfaen" pitchFamily="18" charset="0"/>
              </a:rPr>
              <a:t>can also occur when </a:t>
            </a:r>
            <a:r>
              <a:rPr lang="en-US" sz="2400" dirty="0" smtClean="0">
                <a:solidFill>
                  <a:srgbClr val="002060"/>
                </a:solidFill>
                <a:latin typeface="Sylfaen" pitchFamily="18" charset="0"/>
              </a:rPr>
              <a:t>microwave antennas </a:t>
            </a:r>
            <a:r>
              <a:rPr lang="en-US" sz="2400" dirty="0">
                <a:solidFill>
                  <a:srgbClr val="002060"/>
                </a:solidFill>
                <a:latin typeface="Sylfaen" pitchFamily="18" charset="0"/>
              </a:rPr>
              <a:t>pick up </a:t>
            </a:r>
            <a:r>
              <a:rPr lang="en-US" sz="2400" dirty="0">
                <a:solidFill>
                  <a:srgbClr val="FF0000"/>
                </a:solidFill>
                <a:latin typeface="Sylfaen" pitchFamily="18" charset="0"/>
              </a:rPr>
              <a:t>unwanted signals</a:t>
            </a:r>
            <a:r>
              <a:rPr lang="en-US" sz="2400" dirty="0">
                <a:solidFill>
                  <a:srgbClr val="002060"/>
                </a:solidFill>
                <a:latin typeface="Sylfaen" pitchFamily="18" charset="0"/>
              </a:rPr>
              <a:t>; although highly directional antennas are </a:t>
            </a:r>
            <a:r>
              <a:rPr lang="en-US" sz="2400" dirty="0" smtClean="0">
                <a:solidFill>
                  <a:srgbClr val="002060"/>
                </a:solidFill>
                <a:latin typeface="Sylfaen" pitchFamily="18" charset="0"/>
              </a:rPr>
              <a:t>used, microwave </a:t>
            </a:r>
            <a:r>
              <a:rPr lang="en-US" sz="2400" dirty="0">
                <a:solidFill>
                  <a:srgbClr val="002060"/>
                </a:solidFill>
                <a:latin typeface="Sylfaen" pitchFamily="18" charset="0"/>
              </a:rPr>
              <a:t>energy does spread during propagation</a:t>
            </a:r>
            <a:r>
              <a:rPr lang="en-US" sz="2400" dirty="0" smtClean="0">
                <a:latin typeface="Sylfaen" pitchFamily="18" charset="0"/>
              </a:rPr>
              <a:t>.</a:t>
            </a:r>
          </a:p>
          <a:p>
            <a:r>
              <a:rPr lang="en-US" sz="2400" dirty="0">
                <a:latin typeface="Sylfaen" pitchFamily="18" charset="0"/>
              </a:rPr>
              <a:t>All of the types of noise discussed so far have </a:t>
            </a:r>
            <a:r>
              <a:rPr lang="en-US" sz="2400" dirty="0" smtClean="0">
                <a:latin typeface="Sylfaen" pitchFamily="18" charset="0"/>
              </a:rPr>
              <a:t>reasonably predictable </a:t>
            </a:r>
            <a:r>
              <a:rPr lang="en-US" sz="2400" dirty="0">
                <a:latin typeface="Sylfaen" pitchFamily="18" charset="0"/>
              </a:rPr>
              <a:t>and </a:t>
            </a:r>
            <a:r>
              <a:rPr lang="en-US" sz="2400" dirty="0" smtClean="0">
                <a:latin typeface="Sylfaen" pitchFamily="18" charset="0"/>
              </a:rPr>
              <a:t>relatively constant </a:t>
            </a:r>
            <a:r>
              <a:rPr lang="en-US" sz="2400" dirty="0">
                <a:latin typeface="Sylfaen" pitchFamily="18" charset="0"/>
              </a:rPr>
              <a:t>magnitudes.</a:t>
            </a:r>
          </a:p>
          <a:p>
            <a:pPr marL="82296" indent="0" algn="just">
              <a:buNone/>
            </a:pPr>
            <a:r>
              <a:rPr lang="en-US" sz="2400" b="1" i="1" dirty="0" smtClean="0">
                <a:solidFill>
                  <a:srgbClr val="FF0000"/>
                </a:solidFill>
                <a:latin typeface="Sylfaen" pitchFamily="18" charset="0"/>
              </a:rPr>
              <a:t>4. Impulse noise</a:t>
            </a:r>
            <a:r>
              <a:rPr lang="en-US" sz="2400" dirty="0">
                <a:latin typeface="Sylfaen" pitchFamily="18" charset="0"/>
              </a:rPr>
              <a:t>:</a:t>
            </a:r>
            <a:r>
              <a:rPr lang="en-US" sz="2400" dirty="0" smtClean="0">
                <a:latin typeface="Sylfaen" pitchFamily="18" charset="0"/>
              </a:rPr>
              <a:t> </a:t>
            </a:r>
            <a:r>
              <a:rPr lang="en-US" sz="2400" dirty="0">
                <a:latin typeface="Sylfaen" pitchFamily="18" charset="0"/>
              </a:rPr>
              <a:t>is </a:t>
            </a:r>
            <a:r>
              <a:rPr lang="en-US" sz="2400" dirty="0" smtClean="0">
                <a:latin typeface="Sylfaen" pitchFamily="18" charset="0"/>
              </a:rPr>
              <a:t>noncontiguous, </a:t>
            </a:r>
            <a:r>
              <a:rPr lang="en-US" sz="2400" dirty="0">
                <a:latin typeface="Sylfaen" pitchFamily="18" charset="0"/>
              </a:rPr>
              <a:t>consisting of </a:t>
            </a:r>
            <a:r>
              <a:rPr lang="en-US" sz="2400" dirty="0" smtClean="0">
                <a:latin typeface="Sylfaen" pitchFamily="18" charset="0"/>
              </a:rPr>
              <a:t>irregular pulses </a:t>
            </a:r>
            <a:r>
              <a:rPr lang="en-US" sz="2400" dirty="0">
                <a:latin typeface="Sylfaen" pitchFamily="18" charset="0"/>
              </a:rPr>
              <a:t>or noise spikes of short duration and of relatively high amplitude. </a:t>
            </a:r>
            <a:r>
              <a:rPr lang="en-US" sz="1600" dirty="0">
                <a:solidFill>
                  <a:srgbClr val="FF0000"/>
                </a:solidFill>
                <a:latin typeface="Sylfaen" pitchFamily="18" charset="0"/>
              </a:rPr>
              <a:t>It is generated from a variety of causes, including external electromagnetic disturbances, </a:t>
            </a:r>
            <a:r>
              <a:rPr lang="en-US" sz="1600" dirty="0" smtClean="0">
                <a:solidFill>
                  <a:srgbClr val="FF0000"/>
                </a:solidFill>
                <a:latin typeface="Sylfaen" pitchFamily="18" charset="0"/>
              </a:rPr>
              <a:t>such as </a:t>
            </a:r>
            <a:r>
              <a:rPr lang="en-US" sz="1600" dirty="0">
                <a:solidFill>
                  <a:srgbClr val="FF0000"/>
                </a:solidFill>
                <a:latin typeface="Sylfaen" pitchFamily="18" charset="0"/>
              </a:rPr>
              <a:t>lightning, and faults and flaws in the communications </a:t>
            </a:r>
            <a:r>
              <a:rPr lang="en-US" sz="1600" dirty="0" smtClean="0">
                <a:solidFill>
                  <a:srgbClr val="FF0000"/>
                </a:solidFill>
                <a:latin typeface="Sylfaen" pitchFamily="18" charset="0"/>
              </a:rPr>
              <a:t>system. Impulse </a:t>
            </a:r>
            <a:r>
              <a:rPr lang="en-US" sz="1600" dirty="0">
                <a:solidFill>
                  <a:srgbClr val="FF0000"/>
                </a:solidFill>
                <a:latin typeface="Sylfaen" pitchFamily="18" charset="0"/>
              </a:rPr>
              <a:t>noise is generally only a minor annoyance for analog </a:t>
            </a:r>
            <a:r>
              <a:rPr lang="en-US" sz="1600" dirty="0" smtClean="0">
                <a:solidFill>
                  <a:srgbClr val="FF0000"/>
                </a:solidFill>
                <a:latin typeface="Sylfaen" pitchFamily="18" charset="0"/>
              </a:rPr>
              <a:t>data.</a:t>
            </a:r>
            <a:endParaRPr lang="en-US" sz="1600" dirty="0">
              <a:solidFill>
                <a:srgbClr val="FF0000"/>
              </a:solidFill>
              <a:latin typeface="Sylfaen" pitchFamily="18" charset="0"/>
            </a:endParaRPr>
          </a:p>
          <a:p>
            <a:pPr marL="82296" indent="0" algn="just">
              <a:buNone/>
            </a:pPr>
            <a:endParaRPr lang="en-US" sz="24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37</a:t>
            </a:fld>
            <a:endParaRPr lang="en-US"/>
          </a:p>
        </p:txBody>
      </p:sp>
    </p:spTree>
    <p:extLst>
      <p:ext uri="{BB962C8B-B14F-4D97-AF65-F5344CB8AC3E}">
        <p14:creationId xmlns:p14="http://schemas.microsoft.com/office/powerpoint/2010/main" val="28409475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772"/>
            <a:ext cx="7498080" cy="990600"/>
          </a:xfrm>
        </p:spPr>
        <p:txBody>
          <a:bodyPr>
            <a:normAutofit/>
          </a:bodyPr>
          <a:lstStyle/>
          <a:p>
            <a:pPr marL="82296" indent="0"/>
            <a:r>
              <a:rPr lang="en-US" sz="3600" b="1" dirty="0" smtClean="0">
                <a:solidFill>
                  <a:srgbClr val="002060"/>
                </a:solidFill>
                <a:latin typeface="Sylfaen" pitchFamily="18" charset="0"/>
              </a:rPr>
              <a:t>2.5 Channel Capacity</a:t>
            </a:r>
            <a:endParaRPr lang="en-US" sz="3600" b="1" dirty="0">
              <a:solidFill>
                <a:srgbClr val="002060"/>
              </a:solidFill>
              <a:latin typeface="Sylfaen" pitchFamily="18" charset="0"/>
              <a:cs typeface="Times New Roman" pitchFamily="18" charset="0"/>
            </a:endParaRPr>
          </a:p>
        </p:txBody>
      </p:sp>
      <p:sp>
        <p:nvSpPr>
          <p:cNvPr id="3" name="Content Placeholder 2"/>
          <p:cNvSpPr>
            <a:spLocks noGrp="1"/>
          </p:cNvSpPr>
          <p:nvPr>
            <p:ph idx="1"/>
          </p:nvPr>
        </p:nvSpPr>
        <p:spPr>
          <a:xfrm>
            <a:off x="609600" y="1066800"/>
            <a:ext cx="7924800" cy="5334000"/>
          </a:xfrm>
        </p:spPr>
        <p:txBody>
          <a:bodyPr>
            <a:normAutofit fontScale="85000" lnSpcReduction="20000"/>
          </a:bodyPr>
          <a:lstStyle/>
          <a:p>
            <a:pPr algn="just">
              <a:buFont typeface="Wingdings" pitchFamily="2" charset="2"/>
              <a:buChar char="q"/>
            </a:pPr>
            <a:r>
              <a:rPr lang="en-US" sz="2800" dirty="0">
                <a:latin typeface="Sylfaen" pitchFamily="18" charset="0"/>
              </a:rPr>
              <a:t>The maximum rate at which data can </a:t>
            </a:r>
            <a:r>
              <a:rPr lang="en-US" sz="2800" dirty="0" smtClean="0">
                <a:latin typeface="Sylfaen" pitchFamily="18" charset="0"/>
              </a:rPr>
              <a:t>be transmitted </a:t>
            </a:r>
            <a:r>
              <a:rPr lang="en-US" sz="2800" dirty="0">
                <a:latin typeface="Sylfaen" pitchFamily="18" charset="0"/>
              </a:rPr>
              <a:t>over </a:t>
            </a:r>
            <a:r>
              <a:rPr lang="en-US" sz="2800" dirty="0" smtClean="0">
                <a:latin typeface="Sylfaen" pitchFamily="18" charset="0"/>
              </a:rPr>
              <a:t>a given </a:t>
            </a:r>
            <a:r>
              <a:rPr lang="en-US" sz="2800" dirty="0">
                <a:latin typeface="Sylfaen" pitchFamily="18" charset="0"/>
              </a:rPr>
              <a:t>communication path, or channel, under given conditions, </a:t>
            </a:r>
            <a:r>
              <a:rPr lang="en-US" sz="2800" dirty="0" smtClean="0">
                <a:latin typeface="Sylfaen" pitchFamily="18" charset="0"/>
              </a:rPr>
              <a:t>is referred </a:t>
            </a:r>
            <a:r>
              <a:rPr lang="en-US" sz="2800" dirty="0">
                <a:latin typeface="Sylfaen" pitchFamily="18" charset="0"/>
              </a:rPr>
              <a:t>to as the </a:t>
            </a:r>
            <a:r>
              <a:rPr lang="en-US" sz="2800" b="1" dirty="0">
                <a:latin typeface="Sylfaen" pitchFamily="18" charset="0"/>
              </a:rPr>
              <a:t>channel capacity</a:t>
            </a:r>
            <a:r>
              <a:rPr lang="en-US" sz="2800" dirty="0">
                <a:latin typeface="Sylfaen" pitchFamily="18" charset="0"/>
              </a:rPr>
              <a:t>.</a:t>
            </a:r>
          </a:p>
          <a:p>
            <a:pPr algn="just">
              <a:buFont typeface="Wingdings" pitchFamily="2" charset="2"/>
              <a:buChar char="q"/>
            </a:pPr>
            <a:r>
              <a:rPr lang="en-US" sz="2800" dirty="0">
                <a:latin typeface="Sylfaen" pitchFamily="18" charset="0"/>
              </a:rPr>
              <a:t>There are four concepts here that we are trying to relate to one another.</a:t>
            </a:r>
          </a:p>
          <a:p>
            <a:pPr marL="82296" indent="0" algn="just">
              <a:buNone/>
            </a:pPr>
            <a:r>
              <a:rPr lang="en-US" sz="2800" b="1" dirty="0" smtClean="0">
                <a:solidFill>
                  <a:srgbClr val="002060"/>
                </a:solidFill>
                <a:latin typeface="Sylfaen" pitchFamily="18" charset="0"/>
              </a:rPr>
              <a:t>Data </a:t>
            </a:r>
            <a:r>
              <a:rPr lang="en-US" sz="2800" b="1" dirty="0">
                <a:solidFill>
                  <a:srgbClr val="002060"/>
                </a:solidFill>
                <a:latin typeface="Sylfaen" pitchFamily="18" charset="0"/>
              </a:rPr>
              <a:t>rate</a:t>
            </a:r>
            <a:r>
              <a:rPr lang="en-US" sz="2800" b="1" dirty="0">
                <a:latin typeface="Sylfaen" pitchFamily="18" charset="0"/>
              </a:rPr>
              <a:t>: </a:t>
            </a:r>
            <a:r>
              <a:rPr lang="en-US" sz="2800" dirty="0">
                <a:latin typeface="Sylfaen" pitchFamily="18" charset="0"/>
              </a:rPr>
              <a:t>The rate, in bits per second (bps), at which data can be </a:t>
            </a:r>
            <a:r>
              <a:rPr lang="en-US" sz="2800" dirty="0" smtClean="0">
                <a:latin typeface="Sylfaen" pitchFamily="18" charset="0"/>
              </a:rPr>
              <a:t>communicated </a:t>
            </a:r>
          </a:p>
          <a:p>
            <a:pPr marL="82296" indent="0" algn="just">
              <a:buNone/>
            </a:pPr>
            <a:r>
              <a:rPr lang="en-US" sz="2800" b="1" dirty="0" smtClean="0">
                <a:solidFill>
                  <a:srgbClr val="002060"/>
                </a:solidFill>
                <a:latin typeface="Sylfaen" pitchFamily="18" charset="0"/>
              </a:rPr>
              <a:t>Bandwidth</a:t>
            </a:r>
            <a:r>
              <a:rPr lang="en-US" sz="2800" b="1" dirty="0">
                <a:latin typeface="Sylfaen" pitchFamily="18" charset="0"/>
              </a:rPr>
              <a:t>: </a:t>
            </a:r>
            <a:r>
              <a:rPr lang="en-US" sz="2800" dirty="0">
                <a:latin typeface="Sylfaen" pitchFamily="18" charset="0"/>
              </a:rPr>
              <a:t>The bandwidth of the transmitted signal as constrained by </a:t>
            </a:r>
            <a:r>
              <a:rPr lang="en-US" sz="2800" dirty="0" smtClean="0">
                <a:latin typeface="Sylfaen" pitchFamily="18" charset="0"/>
              </a:rPr>
              <a:t>the transmitter </a:t>
            </a:r>
            <a:r>
              <a:rPr lang="en-US" sz="2800" dirty="0">
                <a:latin typeface="Sylfaen" pitchFamily="18" charset="0"/>
              </a:rPr>
              <a:t>and the nature of the transmission medium, expressed in cycles </a:t>
            </a:r>
            <a:r>
              <a:rPr lang="en-US" sz="2800" dirty="0" smtClean="0">
                <a:latin typeface="Sylfaen" pitchFamily="18" charset="0"/>
              </a:rPr>
              <a:t>per second</a:t>
            </a:r>
            <a:r>
              <a:rPr lang="en-US" sz="2800" dirty="0">
                <a:latin typeface="Sylfaen" pitchFamily="18" charset="0"/>
              </a:rPr>
              <a:t>, or Hertz</a:t>
            </a:r>
          </a:p>
          <a:p>
            <a:pPr marL="82296" indent="0" algn="just">
              <a:buNone/>
            </a:pPr>
            <a:r>
              <a:rPr lang="en-US" sz="2800" b="1" dirty="0" smtClean="0">
                <a:solidFill>
                  <a:srgbClr val="002060"/>
                </a:solidFill>
                <a:latin typeface="Sylfaen" pitchFamily="18" charset="0"/>
              </a:rPr>
              <a:t>Noise</a:t>
            </a:r>
            <a:r>
              <a:rPr lang="en-US" sz="2800" b="1" dirty="0">
                <a:latin typeface="Sylfaen" pitchFamily="18" charset="0"/>
              </a:rPr>
              <a:t>: </a:t>
            </a:r>
            <a:r>
              <a:rPr lang="en-US" sz="2800" dirty="0">
                <a:latin typeface="Sylfaen" pitchFamily="18" charset="0"/>
              </a:rPr>
              <a:t>The average level of noise over the communications path</a:t>
            </a:r>
          </a:p>
          <a:p>
            <a:pPr marL="82296" indent="0" algn="just">
              <a:buNone/>
            </a:pPr>
            <a:r>
              <a:rPr lang="en-US" sz="2800" b="1" dirty="0" smtClean="0">
                <a:solidFill>
                  <a:srgbClr val="002060"/>
                </a:solidFill>
                <a:latin typeface="Sylfaen" pitchFamily="18" charset="0"/>
              </a:rPr>
              <a:t>Error </a:t>
            </a:r>
            <a:r>
              <a:rPr lang="en-US" sz="2800" b="1" dirty="0">
                <a:solidFill>
                  <a:srgbClr val="002060"/>
                </a:solidFill>
                <a:latin typeface="Sylfaen" pitchFamily="18" charset="0"/>
              </a:rPr>
              <a:t>rate</a:t>
            </a:r>
            <a:r>
              <a:rPr lang="en-US" sz="2800" b="1" dirty="0">
                <a:latin typeface="Sylfaen" pitchFamily="18" charset="0"/>
              </a:rPr>
              <a:t>: </a:t>
            </a:r>
            <a:r>
              <a:rPr lang="en-US" sz="2800" dirty="0">
                <a:latin typeface="Sylfaen" pitchFamily="18" charset="0"/>
              </a:rPr>
              <a:t>The rate at which errors occur, where an error is the reception of </a:t>
            </a:r>
            <a:r>
              <a:rPr lang="en-US" sz="2800" dirty="0" smtClean="0">
                <a:latin typeface="Sylfaen" pitchFamily="18" charset="0"/>
              </a:rPr>
              <a:t>a 1 </a:t>
            </a:r>
            <a:r>
              <a:rPr lang="en-US" sz="2800" dirty="0">
                <a:latin typeface="Sylfaen" pitchFamily="18" charset="0"/>
              </a:rPr>
              <a:t>when a 0 was transmitted or the reception of a 0 when a 1 was transmitted</a:t>
            </a:r>
            <a:endParaRPr lang="en-US" sz="2800" b="1" dirty="0" smtClean="0">
              <a:solidFill>
                <a:srgbClr val="00206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38</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498080" cy="990600"/>
          </a:xfrm>
        </p:spPr>
        <p:txBody>
          <a:bodyPr>
            <a:normAutofit/>
          </a:bodyPr>
          <a:lstStyle/>
          <a:p>
            <a:pPr marL="82296" indent="0"/>
            <a:r>
              <a:rPr lang="en-US" sz="3600" b="1" dirty="0" smtClean="0">
                <a:solidFill>
                  <a:srgbClr val="002060"/>
                </a:solidFill>
                <a:effectLst/>
                <a:latin typeface="Sylfaen" pitchFamily="18" charset="0"/>
              </a:rPr>
              <a:t>2.6 Transmission Media</a:t>
            </a:r>
            <a:endParaRPr lang="en-US" sz="3600" b="1" dirty="0">
              <a:solidFill>
                <a:srgbClr val="002060"/>
              </a:solidFill>
              <a:effectLst/>
              <a:latin typeface="Sylfaen" pitchFamily="18" charset="0"/>
              <a:cs typeface="Times New Roman" pitchFamily="18" charset="0"/>
            </a:endParaRPr>
          </a:p>
        </p:txBody>
      </p:sp>
      <p:sp>
        <p:nvSpPr>
          <p:cNvPr id="3" name="Content Placeholder 2"/>
          <p:cNvSpPr>
            <a:spLocks noGrp="1"/>
          </p:cNvSpPr>
          <p:nvPr>
            <p:ph idx="1"/>
          </p:nvPr>
        </p:nvSpPr>
        <p:spPr>
          <a:xfrm>
            <a:off x="533400" y="990600"/>
            <a:ext cx="7924800" cy="5562600"/>
          </a:xfrm>
        </p:spPr>
        <p:txBody>
          <a:bodyPr>
            <a:noAutofit/>
          </a:bodyPr>
          <a:lstStyle/>
          <a:p>
            <a:pPr marL="82296" indent="0" algn="just">
              <a:buNone/>
            </a:pPr>
            <a:r>
              <a:rPr lang="en-US" sz="2400" dirty="0">
                <a:latin typeface="Sylfaen" pitchFamily="18" charset="0"/>
              </a:rPr>
              <a:t>In a data transmission system, </a:t>
            </a:r>
            <a:endParaRPr lang="en-US" sz="2400" dirty="0" smtClean="0">
              <a:latin typeface="Sylfaen" pitchFamily="18" charset="0"/>
            </a:endParaRPr>
          </a:p>
          <a:p>
            <a:pPr algn="just">
              <a:buFont typeface="Wingdings" pitchFamily="2" charset="2"/>
              <a:buChar char="§"/>
            </a:pPr>
            <a:r>
              <a:rPr lang="en-US" sz="2400" dirty="0" smtClean="0">
                <a:latin typeface="Sylfaen" pitchFamily="18" charset="0"/>
              </a:rPr>
              <a:t>the </a:t>
            </a:r>
            <a:r>
              <a:rPr lang="en-US" sz="2400" b="1" dirty="0">
                <a:latin typeface="Sylfaen" pitchFamily="18" charset="0"/>
              </a:rPr>
              <a:t>transmission medium </a:t>
            </a:r>
            <a:r>
              <a:rPr lang="en-US" sz="2400" dirty="0">
                <a:latin typeface="Sylfaen" pitchFamily="18" charset="0"/>
              </a:rPr>
              <a:t>is the physical </a:t>
            </a:r>
            <a:r>
              <a:rPr lang="en-US" sz="2400" dirty="0" smtClean="0">
                <a:latin typeface="Sylfaen" pitchFamily="18" charset="0"/>
              </a:rPr>
              <a:t>path between transmitter </a:t>
            </a:r>
            <a:r>
              <a:rPr lang="en-US" sz="2400" dirty="0">
                <a:latin typeface="Sylfaen" pitchFamily="18" charset="0"/>
              </a:rPr>
              <a:t>and </a:t>
            </a:r>
            <a:r>
              <a:rPr lang="en-US" sz="2400" dirty="0" smtClean="0">
                <a:latin typeface="Sylfaen" pitchFamily="18" charset="0"/>
              </a:rPr>
              <a:t>receiver.</a:t>
            </a:r>
          </a:p>
          <a:p>
            <a:pPr algn="just">
              <a:buFont typeface="Wingdings" pitchFamily="2" charset="2"/>
              <a:buChar char="§"/>
            </a:pPr>
            <a:r>
              <a:rPr lang="en-US" sz="2400" dirty="0" smtClean="0">
                <a:latin typeface="Sylfaen" pitchFamily="18" charset="0"/>
              </a:rPr>
              <a:t>In the case </a:t>
            </a:r>
            <a:r>
              <a:rPr lang="en-US" sz="2400" dirty="0">
                <a:latin typeface="Sylfaen" pitchFamily="18" charset="0"/>
              </a:rPr>
              <a:t>of guided media, the medium itself is more important in determining </a:t>
            </a:r>
            <a:r>
              <a:rPr lang="en-US" sz="2400" dirty="0" smtClean="0">
                <a:latin typeface="Sylfaen" pitchFamily="18" charset="0"/>
              </a:rPr>
              <a:t>the limitations </a:t>
            </a:r>
            <a:r>
              <a:rPr lang="en-US" sz="2400" dirty="0">
                <a:latin typeface="Sylfaen" pitchFamily="18" charset="0"/>
              </a:rPr>
              <a:t>of transmission.</a:t>
            </a:r>
          </a:p>
          <a:p>
            <a:pPr algn="just">
              <a:buFont typeface="Wingdings" pitchFamily="2" charset="2"/>
              <a:buChar char="§"/>
            </a:pPr>
            <a:r>
              <a:rPr lang="en-US" sz="2400" dirty="0">
                <a:latin typeface="Sylfaen" pitchFamily="18" charset="0"/>
              </a:rPr>
              <a:t>For unguided media, the bandwidth of the signal produced by the </a:t>
            </a:r>
            <a:r>
              <a:rPr lang="en-US" sz="2400" dirty="0" smtClean="0">
                <a:latin typeface="Sylfaen" pitchFamily="18" charset="0"/>
              </a:rPr>
              <a:t>transmitting antenna </a:t>
            </a:r>
            <a:r>
              <a:rPr lang="en-US" sz="2400" dirty="0">
                <a:latin typeface="Sylfaen" pitchFamily="18" charset="0"/>
              </a:rPr>
              <a:t>is more important than the medium in determining </a:t>
            </a:r>
            <a:r>
              <a:rPr lang="en-US" sz="2400" dirty="0" smtClean="0">
                <a:latin typeface="Sylfaen" pitchFamily="18" charset="0"/>
              </a:rPr>
              <a:t>transmission characteristics.</a:t>
            </a:r>
          </a:p>
          <a:p>
            <a:pPr algn="just">
              <a:buFont typeface="Wingdings" pitchFamily="2" charset="2"/>
              <a:buChar char="§"/>
            </a:pPr>
            <a:r>
              <a:rPr lang="en-US" sz="2400" dirty="0" smtClean="0">
                <a:latin typeface="Sylfaen" pitchFamily="18" charset="0"/>
              </a:rPr>
              <a:t>One </a:t>
            </a:r>
            <a:r>
              <a:rPr lang="en-US" sz="2400" dirty="0">
                <a:latin typeface="Sylfaen" pitchFamily="18" charset="0"/>
              </a:rPr>
              <a:t>key property of signals transmitted by antenna </a:t>
            </a:r>
            <a:r>
              <a:rPr lang="en-US" sz="2400" dirty="0" smtClean="0">
                <a:latin typeface="Sylfaen" pitchFamily="18" charset="0"/>
              </a:rPr>
              <a:t>is directionality.</a:t>
            </a:r>
          </a:p>
          <a:p>
            <a:pPr algn="just">
              <a:buFont typeface="Wingdings" pitchFamily="2" charset="2"/>
              <a:buChar char="§"/>
            </a:pPr>
            <a:r>
              <a:rPr lang="en-US" sz="1600" b="1" dirty="0" smtClean="0">
                <a:latin typeface="Sylfaen" pitchFamily="18" charset="0"/>
              </a:rPr>
              <a:t>In </a:t>
            </a:r>
            <a:r>
              <a:rPr lang="en-US" sz="1600" b="1" dirty="0">
                <a:latin typeface="Sylfaen" pitchFamily="18" charset="0"/>
              </a:rPr>
              <a:t>general, signals at lower frequencies </a:t>
            </a:r>
            <a:r>
              <a:rPr lang="en-US" sz="1600" b="1" dirty="0" smtClean="0">
                <a:latin typeface="Sylfaen" pitchFamily="18" charset="0"/>
              </a:rPr>
              <a:t>are omnidirectional</a:t>
            </a:r>
            <a:r>
              <a:rPr lang="en-US" sz="1600" b="1" dirty="0">
                <a:latin typeface="Sylfaen" pitchFamily="18" charset="0"/>
              </a:rPr>
              <a:t>; </a:t>
            </a:r>
            <a:r>
              <a:rPr lang="en-US" sz="1050" b="1" dirty="0">
                <a:solidFill>
                  <a:srgbClr val="FF0000"/>
                </a:solidFill>
                <a:latin typeface="Sylfaen" pitchFamily="18" charset="0"/>
              </a:rPr>
              <a:t>that is, the </a:t>
            </a:r>
            <a:r>
              <a:rPr lang="en-US" sz="1050" b="1" dirty="0" smtClean="0">
                <a:solidFill>
                  <a:srgbClr val="FF0000"/>
                </a:solidFill>
                <a:latin typeface="Sylfaen" pitchFamily="18" charset="0"/>
              </a:rPr>
              <a:t>signal propagates </a:t>
            </a:r>
            <a:r>
              <a:rPr lang="en-US" sz="1050" b="1" dirty="0">
                <a:solidFill>
                  <a:srgbClr val="FF0000"/>
                </a:solidFill>
                <a:latin typeface="Sylfaen" pitchFamily="18" charset="0"/>
              </a:rPr>
              <a:t>in </a:t>
            </a:r>
            <a:r>
              <a:rPr lang="en-US" sz="1050" b="1" dirty="0" smtClean="0">
                <a:solidFill>
                  <a:srgbClr val="FF0000"/>
                </a:solidFill>
                <a:latin typeface="Sylfaen" pitchFamily="18" charset="0"/>
              </a:rPr>
              <a:t>all directions </a:t>
            </a:r>
            <a:r>
              <a:rPr lang="en-US" sz="1050" b="1" dirty="0">
                <a:solidFill>
                  <a:srgbClr val="FF0000"/>
                </a:solidFill>
                <a:latin typeface="Sylfaen" pitchFamily="18" charset="0"/>
              </a:rPr>
              <a:t>from the </a:t>
            </a:r>
            <a:r>
              <a:rPr lang="en-US" sz="1050" b="1" dirty="0" smtClean="0">
                <a:solidFill>
                  <a:srgbClr val="FF0000"/>
                </a:solidFill>
                <a:latin typeface="Sylfaen" pitchFamily="18" charset="0"/>
              </a:rPr>
              <a:t>antenna</a:t>
            </a:r>
            <a:r>
              <a:rPr lang="en-US" sz="1600" b="1" dirty="0" smtClean="0">
                <a:latin typeface="Sylfaen" pitchFamily="18" charset="0"/>
              </a:rPr>
              <a:t>.</a:t>
            </a:r>
          </a:p>
          <a:p>
            <a:pPr algn="just">
              <a:buFont typeface="Wingdings" pitchFamily="2" charset="2"/>
              <a:buChar char="§"/>
            </a:pPr>
            <a:r>
              <a:rPr lang="en-US" sz="1600" b="1" dirty="0" smtClean="0">
                <a:latin typeface="Sylfaen" pitchFamily="18" charset="0"/>
              </a:rPr>
              <a:t>At </a:t>
            </a:r>
            <a:r>
              <a:rPr lang="en-US" sz="1600" b="1" dirty="0">
                <a:latin typeface="Sylfaen" pitchFamily="18" charset="0"/>
              </a:rPr>
              <a:t>higher frequencies, it is </a:t>
            </a:r>
            <a:r>
              <a:rPr lang="en-US" sz="1600" b="1" dirty="0" smtClean="0">
                <a:latin typeface="Sylfaen" pitchFamily="18" charset="0"/>
              </a:rPr>
              <a:t>possible to </a:t>
            </a:r>
            <a:r>
              <a:rPr lang="en-US" sz="1600" b="1" dirty="0">
                <a:latin typeface="Sylfaen" pitchFamily="18" charset="0"/>
              </a:rPr>
              <a:t>focus the signal into a directional beam</a:t>
            </a:r>
            <a:r>
              <a:rPr lang="en-US" sz="2400" b="1" dirty="0">
                <a:latin typeface="Sylfaen" pitchFamily="18" charset="0"/>
              </a:rPr>
              <a:t>.</a:t>
            </a:r>
            <a:r>
              <a:rPr lang="en-US" sz="2400" b="1" dirty="0" smtClean="0">
                <a:latin typeface="Sylfaen" pitchFamily="18" charset="0"/>
              </a:rPr>
              <a:t> </a:t>
            </a:r>
            <a:endParaRPr lang="en-US" sz="2400" b="1" dirty="0" smtClean="0">
              <a:solidFill>
                <a:srgbClr val="00206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39</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200"/>
            <a:ext cx="7498080" cy="990600"/>
          </a:xfrm>
        </p:spPr>
        <p:txBody>
          <a:bodyPr>
            <a:normAutofit fontScale="90000"/>
          </a:bodyPr>
          <a:lstStyle/>
          <a:p>
            <a:pPr marL="82296" indent="0"/>
            <a:r>
              <a:rPr lang="en-US" b="1" dirty="0" smtClean="0">
                <a:solidFill>
                  <a:srgbClr val="002060"/>
                </a:solidFill>
                <a:latin typeface="Colonna MT" pitchFamily="82" charset="0"/>
              </a:rPr>
              <a:t>	</a:t>
            </a:r>
            <a:br>
              <a:rPr lang="en-US" b="1" dirty="0" smtClean="0">
                <a:solidFill>
                  <a:srgbClr val="002060"/>
                </a:solidFill>
                <a:latin typeface="Colonna MT" pitchFamily="82" charset="0"/>
              </a:rPr>
            </a:br>
            <a:r>
              <a:rPr lang="en-US" b="1" dirty="0" smtClean="0">
                <a:solidFill>
                  <a:srgbClr val="002060"/>
                </a:solidFill>
                <a:latin typeface="Colonna MT" pitchFamily="82" charset="0"/>
              </a:rPr>
              <a:t> </a:t>
            </a:r>
            <a:r>
              <a:rPr lang="en-US" sz="3200" b="1" dirty="0">
                <a:solidFill>
                  <a:srgbClr val="002060"/>
                </a:solidFill>
                <a:latin typeface="Sylfaen" pitchFamily="18" charset="0"/>
                <a:cs typeface="Times New Roman" pitchFamily="18" charset="0"/>
              </a:rPr>
              <a:t>Data </a:t>
            </a:r>
            <a:r>
              <a:rPr lang="en-US" sz="3200" b="1" dirty="0" smtClean="0">
                <a:solidFill>
                  <a:srgbClr val="002060"/>
                </a:solidFill>
                <a:latin typeface="Sylfaen" pitchFamily="18" charset="0"/>
                <a:cs typeface="Times New Roman" pitchFamily="18" charset="0"/>
              </a:rPr>
              <a:t>communication…</a:t>
            </a: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609600" y="1085850"/>
            <a:ext cx="7924800" cy="5334000"/>
          </a:xfrm>
        </p:spPr>
        <p:txBody>
          <a:bodyPr>
            <a:normAutofit/>
          </a:bodyPr>
          <a:lstStyle/>
          <a:p>
            <a:pPr marL="342900" lvl="0" indent="-342900" algn="just">
              <a:spcBef>
                <a:spcPct val="20000"/>
              </a:spcBef>
              <a:buClrTx/>
              <a:buSzTx/>
              <a:buFont typeface="Wingdings"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US" sz="2400" dirty="0">
                <a:latin typeface="Sylfaen" pitchFamily="18" charset="0"/>
                <a:cs typeface="Arial" pitchFamily="34" charset="0"/>
              </a:rPr>
              <a:t>Communication is the act of conveying meaningful information</a:t>
            </a:r>
          </a:p>
          <a:p>
            <a:pPr marL="800100" lvl="1" indent="-342900" algn="just">
              <a:spcBef>
                <a:spcPct val="20000"/>
              </a:spcBef>
              <a:buFont typeface="Wingdings" pitchFamily="2" charset="2"/>
              <a:buChar char="ü"/>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US" sz="2000" dirty="0">
                <a:latin typeface="Sylfaen" pitchFamily="18" charset="0"/>
                <a:cs typeface="Arial" pitchFamily="34" charset="0"/>
              </a:rPr>
              <a:t>Requires a Sender, a Message, and an intended Recipient</a:t>
            </a:r>
          </a:p>
          <a:p>
            <a:pPr marL="342900" indent="-342900" algn="just">
              <a:spcBef>
                <a:spcPct val="20000"/>
              </a:spcBef>
              <a:buFont typeface="Wingdings"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US" sz="2400" dirty="0">
                <a:latin typeface="Sylfaen" pitchFamily="18" charset="0"/>
                <a:cs typeface="Arial" pitchFamily="34" charset="0"/>
              </a:rPr>
              <a:t>Establishing the Rules</a:t>
            </a:r>
          </a:p>
          <a:p>
            <a:pPr marL="800100" lvl="1" indent="-342900" algn="just">
              <a:spcBef>
                <a:spcPct val="20000"/>
              </a:spcBef>
              <a:buFont typeface="Wingdings" pitchFamily="2" charset="2"/>
              <a:buChar char="ü"/>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US" sz="2400" dirty="0">
                <a:latin typeface="Sylfaen" pitchFamily="18" charset="0"/>
                <a:cs typeface="Arial" pitchFamily="34" charset="0"/>
              </a:rPr>
              <a:t>Communication is successful when the intended message has been received &amp; confirmed </a:t>
            </a:r>
          </a:p>
          <a:p>
            <a:pPr marL="342900" indent="-342900" algn="just">
              <a:spcBef>
                <a:spcPct val="20000"/>
              </a:spcBef>
              <a:buClrTx/>
              <a:buSzTx/>
              <a:buFont typeface="Wingdings" pitchFamily="2" charset="2"/>
              <a:buChar char="Ø"/>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US" altLang="ko-KR" sz="2400" b="1" dirty="0">
                <a:latin typeface="Sylfaen" pitchFamily="18" charset="0"/>
                <a:ea typeface="굴림" charset="-127"/>
              </a:rPr>
              <a:t>Data communication</a:t>
            </a:r>
            <a:r>
              <a:rPr lang="en-US" altLang="ko-KR" sz="2400" dirty="0">
                <a:latin typeface="Sylfaen" pitchFamily="18" charset="0"/>
                <a:ea typeface="굴림" charset="-127"/>
              </a:rPr>
              <a:t> is the exchange of information between two agents </a:t>
            </a:r>
          </a:p>
          <a:p>
            <a:pPr marL="0" lvl="0" indent="0" algn="just">
              <a:spcBef>
                <a:spcPct val="20000"/>
              </a:spcBef>
              <a:buClrTx/>
              <a:buSzTx/>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US" sz="2400" dirty="0">
              <a:latin typeface="Sylfaen" pitchFamily="18" charset="0"/>
              <a:cs typeface="Arial" pitchFamily="34" charset="0"/>
            </a:endParaRPr>
          </a:p>
          <a:p>
            <a:pPr marL="82296" indent="0" algn="just">
              <a:buNone/>
            </a:pPr>
            <a:endParaRPr lang="en-US" sz="2800" b="1" dirty="0" smtClean="0">
              <a:solidFill>
                <a:srgbClr val="00206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4</a:t>
            </a:fld>
            <a:endParaRPr lang="en-US"/>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962400"/>
            <a:ext cx="3810000"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11232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7498080" cy="990600"/>
          </a:xfrm>
        </p:spPr>
        <p:txBody>
          <a:bodyPr>
            <a:normAutofit/>
          </a:bodyPr>
          <a:lstStyle/>
          <a:p>
            <a:pPr marL="82296" indent="0"/>
            <a:r>
              <a:rPr lang="en-US" sz="3600" b="1" dirty="0">
                <a:solidFill>
                  <a:srgbClr val="002060"/>
                </a:solidFill>
                <a:effectLst/>
                <a:latin typeface="Sylfaen" pitchFamily="18" charset="0"/>
              </a:rPr>
              <a:t>Transmission </a:t>
            </a:r>
            <a:r>
              <a:rPr lang="en-US" sz="3600" b="1" dirty="0" smtClean="0">
                <a:solidFill>
                  <a:srgbClr val="002060"/>
                </a:solidFill>
                <a:effectLst/>
                <a:latin typeface="Sylfaen" pitchFamily="18" charset="0"/>
              </a:rPr>
              <a:t>Media… </a:t>
            </a: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609600" y="1143000"/>
            <a:ext cx="7924800" cy="5334000"/>
          </a:xfrm>
        </p:spPr>
        <p:txBody>
          <a:bodyPr>
            <a:noAutofit/>
          </a:bodyPr>
          <a:lstStyle/>
          <a:p>
            <a:pPr algn="just">
              <a:buFont typeface="Wingdings" pitchFamily="2" charset="2"/>
              <a:buChar char="q"/>
            </a:pPr>
            <a:r>
              <a:rPr lang="en-US" sz="1800" dirty="0">
                <a:latin typeface="Sylfaen" pitchFamily="18" charset="0"/>
              </a:rPr>
              <a:t>In considering the design of data transmission systems, key concerns are</a:t>
            </a:r>
          </a:p>
          <a:p>
            <a:pPr marL="82296" indent="0" algn="just">
              <a:buNone/>
            </a:pPr>
            <a:r>
              <a:rPr lang="en-US" sz="1800" dirty="0">
                <a:latin typeface="Sylfaen" pitchFamily="18" charset="0"/>
              </a:rPr>
              <a:t>data rate and distance: the greater the data rate and distance the better. </a:t>
            </a:r>
            <a:endParaRPr lang="en-US" sz="1800" dirty="0" smtClean="0">
              <a:latin typeface="Sylfaen" pitchFamily="18" charset="0"/>
            </a:endParaRPr>
          </a:p>
          <a:p>
            <a:pPr algn="just">
              <a:buFont typeface="Wingdings" pitchFamily="2" charset="2"/>
              <a:buChar char="q"/>
            </a:pPr>
            <a:r>
              <a:rPr lang="en-US" sz="1800" dirty="0" smtClean="0">
                <a:latin typeface="Sylfaen" pitchFamily="18" charset="0"/>
              </a:rPr>
              <a:t>A</a:t>
            </a:r>
            <a:r>
              <a:rPr lang="en-US" sz="1800" dirty="0">
                <a:latin typeface="Sylfaen" pitchFamily="18" charset="0"/>
              </a:rPr>
              <a:t> </a:t>
            </a:r>
            <a:r>
              <a:rPr lang="en-US" sz="1800" dirty="0" smtClean="0">
                <a:latin typeface="Sylfaen" pitchFamily="18" charset="0"/>
              </a:rPr>
              <a:t>number </a:t>
            </a:r>
            <a:r>
              <a:rPr lang="en-US" sz="1800" dirty="0">
                <a:latin typeface="Sylfaen" pitchFamily="18" charset="0"/>
              </a:rPr>
              <a:t>of </a:t>
            </a:r>
            <a:r>
              <a:rPr lang="en-US" sz="1800" dirty="0">
                <a:solidFill>
                  <a:srgbClr val="FF0000"/>
                </a:solidFill>
                <a:latin typeface="Sylfaen" pitchFamily="18" charset="0"/>
              </a:rPr>
              <a:t>design factors </a:t>
            </a:r>
            <a:r>
              <a:rPr lang="en-US" sz="1800" dirty="0">
                <a:latin typeface="Sylfaen" pitchFamily="18" charset="0"/>
              </a:rPr>
              <a:t>relating to the transmission medium and the </a:t>
            </a:r>
            <a:r>
              <a:rPr lang="en-US" sz="1800" dirty="0" smtClean="0">
                <a:latin typeface="Sylfaen" pitchFamily="18" charset="0"/>
              </a:rPr>
              <a:t>signal determine </a:t>
            </a:r>
            <a:r>
              <a:rPr lang="en-US" sz="1800" dirty="0">
                <a:latin typeface="Sylfaen" pitchFamily="18" charset="0"/>
              </a:rPr>
              <a:t>the data rate and distance:</a:t>
            </a:r>
          </a:p>
          <a:p>
            <a:pPr marL="82296" indent="0" algn="just">
              <a:buNone/>
            </a:pPr>
            <a:r>
              <a:rPr lang="en-US" sz="1800" b="1" dirty="0" smtClean="0">
                <a:latin typeface="Sylfaen" pitchFamily="18" charset="0"/>
              </a:rPr>
              <a:t> </a:t>
            </a:r>
            <a:r>
              <a:rPr lang="en-US" sz="1800" b="1" dirty="0">
                <a:latin typeface="Sylfaen" pitchFamily="18" charset="0"/>
              </a:rPr>
              <a:t>Bandwidth: </a:t>
            </a:r>
            <a:r>
              <a:rPr lang="en-US" sz="1800" dirty="0">
                <a:latin typeface="Sylfaen" pitchFamily="18" charset="0"/>
              </a:rPr>
              <a:t>All other factors remaining constant, the greater the </a:t>
            </a:r>
            <a:r>
              <a:rPr lang="en-US" sz="1800" dirty="0" smtClean="0">
                <a:latin typeface="Sylfaen" pitchFamily="18" charset="0"/>
              </a:rPr>
              <a:t>bandwidth of </a:t>
            </a:r>
            <a:r>
              <a:rPr lang="en-US" sz="1800" dirty="0">
                <a:latin typeface="Sylfaen" pitchFamily="18" charset="0"/>
              </a:rPr>
              <a:t>a signal, the higher the data rate that can be achieved.</a:t>
            </a:r>
          </a:p>
          <a:p>
            <a:pPr marL="82296" indent="0" algn="just">
              <a:buNone/>
            </a:pPr>
            <a:r>
              <a:rPr lang="en-US" sz="1800" b="1" dirty="0" smtClean="0">
                <a:latin typeface="Sylfaen" pitchFamily="18" charset="0"/>
              </a:rPr>
              <a:t>Transmission </a:t>
            </a:r>
            <a:r>
              <a:rPr lang="en-US" sz="1800" b="1" dirty="0">
                <a:latin typeface="Sylfaen" pitchFamily="18" charset="0"/>
              </a:rPr>
              <a:t>impairments: </a:t>
            </a:r>
            <a:r>
              <a:rPr lang="en-US" sz="1800" dirty="0">
                <a:latin typeface="Sylfaen" pitchFamily="18" charset="0"/>
              </a:rPr>
              <a:t>Impairments, such as attenuation, limit the distance.</a:t>
            </a:r>
          </a:p>
          <a:p>
            <a:pPr algn="just">
              <a:buFont typeface="Wingdings" pitchFamily="2" charset="2"/>
              <a:buChar char="q"/>
            </a:pPr>
            <a:r>
              <a:rPr lang="en-US" sz="1800" dirty="0">
                <a:latin typeface="Sylfaen" pitchFamily="18" charset="0"/>
              </a:rPr>
              <a:t>For guided media, twisted pair generally suffers more </a:t>
            </a:r>
            <a:r>
              <a:rPr lang="en-US" sz="1800" dirty="0" smtClean="0">
                <a:latin typeface="Sylfaen" pitchFamily="18" charset="0"/>
              </a:rPr>
              <a:t>impairment than </a:t>
            </a:r>
            <a:r>
              <a:rPr lang="en-US" sz="1800" dirty="0">
                <a:latin typeface="Sylfaen" pitchFamily="18" charset="0"/>
              </a:rPr>
              <a:t>coaxial cable, which in turn suffers more than optical fiber.</a:t>
            </a:r>
          </a:p>
          <a:p>
            <a:pPr marL="82296" indent="0" algn="just">
              <a:buNone/>
            </a:pPr>
            <a:r>
              <a:rPr lang="en-US" sz="1800" b="1" dirty="0" smtClean="0">
                <a:latin typeface="Sylfaen" pitchFamily="18" charset="0"/>
              </a:rPr>
              <a:t>Interference</a:t>
            </a:r>
            <a:r>
              <a:rPr lang="en-US" sz="1800" b="1" dirty="0">
                <a:latin typeface="Sylfaen" pitchFamily="18" charset="0"/>
              </a:rPr>
              <a:t>: </a:t>
            </a:r>
            <a:r>
              <a:rPr lang="en-US" sz="1800" dirty="0">
                <a:latin typeface="Sylfaen" pitchFamily="18" charset="0"/>
              </a:rPr>
              <a:t>Interference from competing signals in overlapping </a:t>
            </a:r>
            <a:r>
              <a:rPr lang="en-US" sz="1800" dirty="0" smtClean="0">
                <a:latin typeface="Sylfaen" pitchFamily="18" charset="0"/>
              </a:rPr>
              <a:t>frequency bands </a:t>
            </a:r>
            <a:r>
              <a:rPr lang="en-US" sz="1800" dirty="0">
                <a:latin typeface="Sylfaen" pitchFamily="18" charset="0"/>
              </a:rPr>
              <a:t>can distort or </a:t>
            </a:r>
            <a:r>
              <a:rPr lang="en-US" sz="1800" dirty="0" smtClean="0">
                <a:latin typeface="Sylfaen" pitchFamily="18" charset="0"/>
              </a:rPr>
              <a:t>wipe out </a:t>
            </a:r>
            <a:r>
              <a:rPr lang="en-US" sz="1800" dirty="0">
                <a:latin typeface="Sylfaen" pitchFamily="18" charset="0"/>
              </a:rPr>
              <a:t>a signal. Interference is of </a:t>
            </a:r>
            <a:r>
              <a:rPr lang="en-US" sz="1800" dirty="0" smtClean="0">
                <a:latin typeface="Sylfaen" pitchFamily="18" charset="0"/>
              </a:rPr>
              <a:t>particular concern </a:t>
            </a:r>
            <a:r>
              <a:rPr lang="en-US" sz="1800" dirty="0">
                <a:latin typeface="Sylfaen" pitchFamily="18" charset="0"/>
              </a:rPr>
              <a:t>for unguided media, but is also a problem with guided media. </a:t>
            </a:r>
            <a:r>
              <a:rPr lang="en-US" sz="1800" dirty="0" smtClean="0">
                <a:latin typeface="Sylfaen" pitchFamily="18" charset="0"/>
              </a:rPr>
              <a:t>For guided </a:t>
            </a:r>
            <a:r>
              <a:rPr lang="en-US" sz="1800" dirty="0">
                <a:latin typeface="Sylfaen" pitchFamily="18" charset="0"/>
              </a:rPr>
              <a:t>media, interference can be caused by emanations from </a:t>
            </a:r>
            <a:r>
              <a:rPr lang="en-US" sz="1800" dirty="0" smtClean="0">
                <a:latin typeface="Sylfaen" pitchFamily="18" charset="0"/>
              </a:rPr>
              <a:t>nearby cables</a:t>
            </a:r>
            <a:r>
              <a:rPr lang="en-US" sz="1800" dirty="0">
                <a:latin typeface="Sylfaen" pitchFamily="18" charset="0"/>
              </a:rPr>
              <a:t>. </a:t>
            </a:r>
            <a:endParaRPr lang="en-US" sz="1800" b="1" dirty="0">
              <a:latin typeface="Sylfaen" pitchFamily="18" charset="0"/>
            </a:endParaRPr>
          </a:p>
          <a:p>
            <a:pPr marL="82296" indent="0" algn="just">
              <a:buNone/>
            </a:pPr>
            <a:r>
              <a:rPr lang="en-US" sz="1800" b="1" dirty="0" smtClean="0">
                <a:latin typeface="Sylfaen" pitchFamily="18" charset="0"/>
              </a:rPr>
              <a:t>Number </a:t>
            </a:r>
            <a:r>
              <a:rPr lang="en-US" sz="1800" b="1" dirty="0">
                <a:latin typeface="Sylfaen" pitchFamily="18" charset="0"/>
              </a:rPr>
              <a:t>of receivers: </a:t>
            </a:r>
            <a:r>
              <a:rPr lang="en-US" sz="1800" dirty="0">
                <a:latin typeface="Sylfaen" pitchFamily="18" charset="0"/>
              </a:rPr>
              <a:t>A guided medium can be used to construct a </a:t>
            </a:r>
            <a:r>
              <a:rPr lang="en-US" sz="1800" dirty="0" smtClean="0">
                <a:latin typeface="Sylfaen" pitchFamily="18" charset="0"/>
              </a:rPr>
              <a:t>point to-</a:t>
            </a:r>
            <a:r>
              <a:rPr lang="en-US" sz="1800" dirty="0">
                <a:latin typeface="Sylfaen" pitchFamily="18" charset="0"/>
              </a:rPr>
              <a:t> </a:t>
            </a:r>
            <a:r>
              <a:rPr lang="en-US" sz="1800" dirty="0" smtClean="0">
                <a:latin typeface="Sylfaen" pitchFamily="18" charset="0"/>
              </a:rPr>
              <a:t>point </a:t>
            </a:r>
            <a:r>
              <a:rPr lang="en-US" sz="1800" dirty="0">
                <a:latin typeface="Sylfaen" pitchFamily="18" charset="0"/>
              </a:rPr>
              <a:t>link or a shared link with multiple attachments. In the latter </a:t>
            </a:r>
            <a:r>
              <a:rPr lang="en-US" sz="1800" dirty="0" smtClean="0">
                <a:latin typeface="Sylfaen" pitchFamily="18" charset="0"/>
              </a:rPr>
              <a:t>case, each </a:t>
            </a:r>
            <a:r>
              <a:rPr lang="en-US" sz="1800" dirty="0">
                <a:latin typeface="Sylfaen" pitchFamily="18" charset="0"/>
              </a:rPr>
              <a:t>attachment introduces some attenuation and distortion on the </a:t>
            </a:r>
            <a:r>
              <a:rPr lang="en-US" sz="1800" dirty="0" smtClean="0">
                <a:latin typeface="Sylfaen" pitchFamily="18" charset="0"/>
              </a:rPr>
              <a:t>line, limiting </a:t>
            </a:r>
            <a:r>
              <a:rPr lang="en-US" sz="1800" dirty="0">
                <a:latin typeface="Sylfaen" pitchFamily="18" charset="0"/>
              </a:rPr>
              <a:t>distance and/or data rate.</a:t>
            </a:r>
            <a:endParaRPr lang="en-US" sz="1800" b="1" dirty="0" smtClean="0">
              <a:solidFill>
                <a:srgbClr val="00206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40</a:t>
            </a:fld>
            <a:endParaRPr lang="en-US"/>
          </a:p>
        </p:txBody>
      </p:sp>
    </p:spTree>
    <p:extLst>
      <p:ext uri="{BB962C8B-B14F-4D97-AF65-F5344CB8AC3E}">
        <p14:creationId xmlns:p14="http://schemas.microsoft.com/office/powerpoint/2010/main" val="367769031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7498080" cy="990600"/>
          </a:xfrm>
        </p:spPr>
        <p:txBody>
          <a:bodyPr>
            <a:normAutofit fontScale="90000"/>
          </a:bodyPr>
          <a:lstStyle/>
          <a:p>
            <a:pPr marL="82296" indent="0"/>
            <a:r>
              <a:rPr lang="en-US" sz="3600" b="1" dirty="0">
                <a:solidFill>
                  <a:srgbClr val="002060"/>
                </a:solidFill>
                <a:effectLst>
                  <a:outerShdw blurRad="38100" dist="38100" dir="2700000" algn="tl">
                    <a:srgbClr val="000000">
                      <a:alpha val="43137"/>
                    </a:srgbClr>
                  </a:outerShdw>
                </a:effectLst>
              </a:rPr>
              <a:t>2</a:t>
            </a:r>
            <a:r>
              <a:rPr lang="en-US" sz="3600" b="1" dirty="0" smtClean="0">
                <a:solidFill>
                  <a:srgbClr val="002060"/>
                </a:solidFill>
                <a:effectLst>
                  <a:outerShdw blurRad="38100" dist="38100" dir="2700000" algn="tl">
                    <a:srgbClr val="000000">
                      <a:alpha val="43137"/>
                    </a:srgbClr>
                  </a:outerShdw>
                </a:effectLst>
              </a:rPr>
              <a:t>.7 </a:t>
            </a:r>
            <a:r>
              <a:rPr lang="en-US" sz="3600" b="1" dirty="0" smtClean="0">
                <a:solidFill>
                  <a:srgbClr val="002060"/>
                </a:solidFill>
                <a:effectLst>
                  <a:outerShdw blurRad="38100" dist="38100" dir="2700000" algn="tl">
                    <a:srgbClr val="000000">
                      <a:alpha val="43137"/>
                    </a:srgbClr>
                  </a:outerShdw>
                </a:effectLst>
                <a:latin typeface="Sylfaen" pitchFamily="18" charset="0"/>
              </a:rPr>
              <a:t>G</a:t>
            </a:r>
            <a:r>
              <a:rPr lang="en-US" sz="3600" b="1" dirty="0" smtClean="0">
                <a:solidFill>
                  <a:srgbClr val="002060"/>
                </a:solidFill>
                <a:effectLst>
                  <a:outerShdw blurRad="38100" dist="38100" dir="2700000" algn="tl" rotWithShape="0">
                    <a:srgbClr val="000000">
                      <a:alpha val="43137"/>
                    </a:srgbClr>
                  </a:outerShdw>
                </a:effectLst>
                <a:latin typeface="Sylfaen" pitchFamily="18" charset="0"/>
              </a:rPr>
              <a:t>UIDED </a:t>
            </a:r>
            <a:r>
              <a:rPr lang="en-US" sz="3600" b="1" dirty="0">
                <a:solidFill>
                  <a:srgbClr val="002060"/>
                </a:solidFill>
                <a:effectLst>
                  <a:outerShdw blurRad="38100" dist="38100" dir="2700000" algn="tl" rotWithShape="0">
                    <a:srgbClr val="000000">
                      <a:alpha val="43137"/>
                    </a:srgbClr>
                  </a:outerShdw>
                </a:effectLst>
                <a:latin typeface="Sylfaen" pitchFamily="18" charset="0"/>
              </a:rPr>
              <a:t>TRANSMISSION MEDIA</a:t>
            </a:r>
            <a:endParaRPr lang="en-US" sz="3600" b="1" dirty="0">
              <a:solidFill>
                <a:srgbClr val="002060"/>
              </a:solidFill>
              <a:effectLst>
                <a:outerShdw blurRad="38100" dist="38100" dir="2700000" algn="tl" rotWithShape="0">
                  <a:srgbClr val="000000">
                    <a:alpha val="43137"/>
                  </a:srgbClr>
                </a:outerShdw>
              </a:effectLst>
              <a:latin typeface="Sylfaen" pitchFamily="18" charset="0"/>
              <a:cs typeface="Times New Roman" pitchFamily="18" charset="0"/>
            </a:endParaRPr>
          </a:p>
        </p:txBody>
      </p:sp>
      <p:sp>
        <p:nvSpPr>
          <p:cNvPr id="3" name="Content Placeholder 2"/>
          <p:cNvSpPr>
            <a:spLocks noGrp="1"/>
          </p:cNvSpPr>
          <p:nvPr>
            <p:ph idx="1"/>
          </p:nvPr>
        </p:nvSpPr>
        <p:spPr>
          <a:xfrm>
            <a:off x="381000" y="1143000"/>
            <a:ext cx="7924800" cy="5334000"/>
          </a:xfrm>
        </p:spPr>
        <p:txBody>
          <a:bodyPr>
            <a:normAutofit/>
          </a:bodyPr>
          <a:lstStyle/>
          <a:p>
            <a:pPr>
              <a:buFont typeface="Wingdings" pitchFamily="2" charset="2"/>
              <a:buChar char="q"/>
            </a:pPr>
            <a:r>
              <a:rPr lang="en-US" sz="2800" dirty="0">
                <a:latin typeface="Sylfaen" pitchFamily="18" charset="0"/>
              </a:rPr>
              <a:t>For guided transmission media, the transmission capacity, in terms of either </a:t>
            </a:r>
            <a:r>
              <a:rPr lang="en-US" sz="2800" dirty="0" smtClean="0">
                <a:latin typeface="Sylfaen" pitchFamily="18" charset="0"/>
              </a:rPr>
              <a:t>data rate </a:t>
            </a:r>
            <a:r>
              <a:rPr lang="en-US" sz="2800" dirty="0">
                <a:latin typeface="Sylfaen" pitchFamily="18" charset="0"/>
              </a:rPr>
              <a:t>or bandwidth, depends critically on </a:t>
            </a:r>
            <a:endParaRPr lang="en-US" sz="2800" dirty="0" smtClean="0">
              <a:latin typeface="Sylfaen" pitchFamily="18" charset="0"/>
            </a:endParaRPr>
          </a:p>
          <a:p>
            <a:pPr>
              <a:buFont typeface="Wingdings" pitchFamily="2" charset="2"/>
              <a:buChar char="ü"/>
            </a:pPr>
            <a:r>
              <a:rPr lang="en-US" sz="2800" dirty="0" smtClean="0">
                <a:latin typeface="Sylfaen" pitchFamily="18" charset="0"/>
              </a:rPr>
              <a:t>the </a:t>
            </a:r>
            <a:r>
              <a:rPr lang="en-US" sz="2800" dirty="0">
                <a:latin typeface="Sylfaen" pitchFamily="18" charset="0"/>
              </a:rPr>
              <a:t>distance and on whether the medium </a:t>
            </a:r>
            <a:r>
              <a:rPr lang="en-US" sz="2800" dirty="0" smtClean="0">
                <a:latin typeface="Sylfaen" pitchFamily="18" charset="0"/>
              </a:rPr>
              <a:t>is point-to-point </a:t>
            </a:r>
            <a:r>
              <a:rPr lang="en-US" sz="2800" dirty="0">
                <a:latin typeface="Sylfaen" pitchFamily="18" charset="0"/>
              </a:rPr>
              <a:t>or multipoint</a:t>
            </a:r>
            <a:r>
              <a:rPr lang="en-US" sz="2800" dirty="0" smtClean="0">
                <a:latin typeface="Sylfaen" pitchFamily="18" charset="0"/>
              </a:rPr>
              <a:t>.</a:t>
            </a:r>
          </a:p>
          <a:p>
            <a:pPr>
              <a:buFont typeface="Wingdings" pitchFamily="2" charset="2"/>
              <a:buChar char="q"/>
            </a:pPr>
            <a:r>
              <a:rPr lang="en-US" sz="2800" dirty="0">
                <a:latin typeface="Sylfaen" pitchFamily="18" charset="0"/>
              </a:rPr>
              <a:t>The three guided media commonly used for data transmission are </a:t>
            </a:r>
            <a:endParaRPr lang="en-US" sz="2800" dirty="0" smtClean="0">
              <a:latin typeface="Sylfaen" pitchFamily="18" charset="0"/>
            </a:endParaRPr>
          </a:p>
          <a:p>
            <a:pPr lvl="2">
              <a:buFont typeface="Wingdings" pitchFamily="2" charset="2"/>
              <a:buChar char="Ø"/>
            </a:pPr>
            <a:r>
              <a:rPr lang="en-US" sz="2800" dirty="0" smtClean="0">
                <a:latin typeface="Sylfaen" pitchFamily="18" charset="0"/>
              </a:rPr>
              <a:t>Twisted Pairs</a:t>
            </a:r>
          </a:p>
          <a:p>
            <a:pPr lvl="2">
              <a:buFont typeface="Wingdings" pitchFamily="2" charset="2"/>
              <a:buChar char="Ø"/>
            </a:pPr>
            <a:r>
              <a:rPr lang="en-US" sz="2800" dirty="0" smtClean="0">
                <a:latin typeface="Sylfaen" pitchFamily="18" charset="0"/>
              </a:rPr>
              <a:t>Coaxial Cable, and </a:t>
            </a:r>
          </a:p>
          <a:p>
            <a:pPr lvl="2">
              <a:buFont typeface="Wingdings" pitchFamily="2" charset="2"/>
              <a:buChar char="Ø"/>
            </a:pPr>
            <a:r>
              <a:rPr lang="en-US" sz="2800" dirty="0" smtClean="0">
                <a:latin typeface="Sylfaen" pitchFamily="18" charset="0"/>
              </a:rPr>
              <a:t>Optical Fiber</a:t>
            </a:r>
            <a:endParaRPr lang="en-US" sz="2800" b="1" dirty="0" smtClean="0">
              <a:solidFill>
                <a:srgbClr val="00206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41</a:t>
            </a:fld>
            <a:endParaRPr lang="en-US"/>
          </a:p>
        </p:txBody>
      </p:sp>
    </p:spTree>
    <p:extLst>
      <p:ext uri="{BB962C8B-B14F-4D97-AF65-F5344CB8AC3E}">
        <p14:creationId xmlns:p14="http://schemas.microsoft.com/office/powerpoint/2010/main" val="57485465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152400"/>
            <a:ext cx="7498080" cy="990600"/>
          </a:xfrm>
        </p:spPr>
        <p:txBody>
          <a:bodyPr>
            <a:normAutofit/>
          </a:bodyPr>
          <a:lstStyle/>
          <a:p>
            <a:pPr marL="82296" lvl="2" algn="l" rtl="0">
              <a:spcBef>
                <a:spcPct val="0"/>
              </a:spcBef>
            </a:pPr>
            <a:r>
              <a:rPr lang="en-US" sz="2800" b="1" dirty="0" smtClean="0">
                <a:solidFill>
                  <a:srgbClr val="7030A0"/>
                </a:solidFill>
                <a:latin typeface="Sylfaen" pitchFamily="18" charset="0"/>
              </a:rPr>
              <a:t>Twisted Pairs</a:t>
            </a:r>
            <a:endParaRPr lang="en-US" sz="3600" b="1"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1219200" y="1143000"/>
            <a:ext cx="7924800" cy="5334000"/>
          </a:xfrm>
        </p:spPr>
        <p:txBody>
          <a:bodyPr>
            <a:noAutofit/>
          </a:bodyPr>
          <a:lstStyle/>
          <a:p>
            <a:pPr algn="just">
              <a:buFont typeface="Wingdings" pitchFamily="2" charset="2"/>
              <a:buChar char="Ø"/>
            </a:pPr>
            <a:r>
              <a:rPr lang="en-US" sz="2400" dirty="0">
                <a:latin typeface="Sylfaen" pitchFamily="18" charset="0"/>
              </a:rPr>
              <a:t>The least expensive and most widely used guided transmission medium is </a:t>
            </a:r>
            <a:r>
              <a:rPr lang="en-US" sz="2400" dirty="0" smtClean="0">
                <a:latin typeface="Sylfaen" pitchFamily="18" charset="0"/>
              </a:rPr>
              <a:t>twisted pair.</a:t>
            </a:r>
            <a:endParaRPr lang="en-US" sz="2400" b="1" dirty="0">
              <a:latin typeface="Sylfaen" pitchFamily="18" charset="0"/>
            </a:endParaRPr>
          </a:p>
          <a:p>
            <a:pPr algn="just">
              <a:buFont typeface="Wingdings" pitchFamily="2" charset="2"/>
              <a:buChar char="Ø"/>
            </a:pPr>
            <a:r>
              <a:rPr lang="en-US" sz="2400" dirty="0" smtClean="0">
                <a:latin typeface="Sylfaen" pitchFamily="18" charset="0"/>
              </a:rPr>
              <a:t>A </a:t>
            </a:r>
            <a:r>
              <a:rPr lang="en-US" sz="2400" dirty="0">
                <a:latin typeface="Sylfaen" pitchFamily="18" charset="0"/>
              </a:rPr>
              <a:t>twisted pair consists of two insulated copper </a:t>
            </a:r>
            <a:r>
              <a:rPr lang="en-US" sz="2400" dirty="0" smtClean="0">
                <a:latin typeface="Sylfaen" pitchFamily="18" charset="0"/>
              </a:rPr>
              <a:t>wires arranged </a:t>
            </a:r>
            <a:r>
              <a:rPr lang="en-US" sz="2400" dirty="0">
                <a:latin typeface="Sylfaen" pitchFamily="18" charset="0"/>
              </a:rPr>
              <a:t>in a regular spiral pattern. </a:t>
            </a:r>
          </a:p>
          <a:p>
            <a:pPr algn="just">
              <a:buFont typeface="Wingdings" pitchFamily="2" charset="2"/>
              <a:buChar char="Ø"/>
            </a:pPr>
            <a:r>
              <a:rPr lang="en-US" sz="2400" dirty="0" smtClean="0">
                <a:latin typeface="Sylfaen" pitchFamily="18" charset="0"/>
              </a:rPr>
              <a:t>A </a:t>
            </a:r>
            <a:r>
              <a:rPr lang="en-US" sz="2400" dirty="0">
                <a:latin typeface="Sylfaen" pitchFamily="18" charset="0"/>
              </a:rPr>
              <a:t>wire pair </a:t>
            </a:r>
            <a:r>
              <a:rPr lang="en-US" sz="2400" dirty="0" smtClean="0">
                <a:latin typeface="Sylfaen" pitchFamily="18" charset="0"/>
              </a:rPr>
              <a:t>acts as a single communication link.</a:t>
            </a:r>
          </a:p>
          <a:p>
            <a:pPr marL="82296" indent="0" algn="just">
              <a:lnSpc>
                <a:spcPct val="120000"/>
              </a:lnSpc>
              <a:buNone/>
            </a:pPr>
            <a:r>
              <a:rPr lang="en-US" sz="2400" b="1" i="1" dirty="0">
                <a:latin typeface="Sylfaen" pitchFamily="18" charset="0"/>
              </a:rPr>
              <a:t>Advantages</a:t>
            </a:r>
          </a:p>
          <a:p>
            <a:pPr lvl="1" algn="just">
              <a:lnSpc>
                <a:spcPct val="120000"/>
              </a:lnSpc>
            </a:pPr>
            <a:r>
              <a:rPr lang="en-US" sz="2400" dirty="0">
                <a:latin typeface="Sylfaen" pitchFamily="18" charset="0"/>
              </a:rPr>
              <a:t>Protect against cross talk &amp; interference</a:t>
            </a:r>
          </a:p>
          <a:p>
            <a:pPr lvl="1" algn="just">
              <a:lnSpc>
                <a:spcPct val="120000"/>
              </a:lnSpc>
            </a:pPr>
            <a:r>
              <a:rPr lang="en-US" sz="2400" dirty="0">
                <a:latin typeface="Sylfaen" pitchFamily="18" charset="0"/>
              </a:rPr>
              <a:t>Easy to add computers to network</a:t>
            </a:r>
          </a:p>
          <a:p>
            <a:pPr lvl="1" algn="just">
              <a:lnSpc>
                <a:spcPct val="120000"/>
              </a:lnSpc>
            </a:pPr>
            <a:r>
              <a:rPr lang="en-US" sz="2400" dirty="0">
                <a:latin typeface="Sylfaen" pitchFamily="18" charset="0"/>
              </a:rPr>
              <a:t>Well understood technology</a:t>
            </a:r>
          </a:p>
          <a:p>
            <a:pPr lvl="1" algn="just">
              <a:lnSpc>
                <a:spcPct val="120000"/>
              </a:lnSpc>
            </a:pPr>
            <a:r>
              <a:rPr lang="en-US" sz="2400" dirty="0">
                <a:latin typeface="Sylfaen" pitchFamily="18" charset="0"/>
              </a:rPr>
              <a:t>Less </a:t>
            </a:r>
            <a:r>
              <a:rPr lang="en-US" sz="2400" dirty="0" smtClean="0">
                <a:latin typeface="Sylfaen" pitchFamily="18" charset="0"/>
              </a:rPr>
              <a:t>expensive</a:t>
            </a:r>
            <a:endParaRPr lang="en-US" sz="24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42</a:t>
            </a:fld>
            <a:endParaRPr lang="en-US"/>
          </a:p>
        </p:txBody>
      </p:sp>
    </p:spTree>
    <p:extLst>
      <p:ext uri="{BB962C8B-B14F-4D97-AF65-F5344CB8AC3E}">
        <p14:creationId xmlns:p14="http://schemas.microsoft.com/office/powerpoint/2010/main" val="241478706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52400"/>
            <a:ext cx="7498080" cy="990600"/>
          </a:xfrm>
        </p:spPr>
        <p:txBody>
          <a:bodyPr>
            <a:normAutofit/>
          </a:bodyPr>
          <a:lstStyle/>
          <a:p>
            <a:pPr marL="82296" indent="0"/>
            <a:r>
              <a:rPr lang="en-US" sz="3600" b="1" dirty="0">
                <a:solidFill>
                  <a:srgbClr val="7030A0"/>
                </a:solidFill>
                <a:latin typeface="Sylfaen" pitchFamily="18" charset="0"/>
              </a:rPr>
              <a:t>Twisted </a:t>
            </a:r>
            <a:r>
              <a:rPr lang="en-US" sz="3600" b="1" dirty="0" smtClean="0">
                <a:solidFill>
                  <a:srgbClr val="7030A0"/>
                </a:solidFill>
                <a:latin typeface="Sylfaen" pitchFamily="18" charset="0"/>
              </a:rPr>
              <a:t>Pairs…</a:t>
            </a: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685800" y="1143000"/>
            <a:ext cx="7924800" cy="5334000"/>
          </a:xfrm>
        </p:spPr>
        <p:txBody>
          <a:bodyPr>
            <a:normAutofit/>
          </a:bodyPr>
          <a:lstStyle/>
          <a:p>
            <a:pPr marL="82296" indent="0">
              <a:lnSpc>
                <a:spcPct val="120000"/>
              </a:lnSpc>
              <a:buNone/>
            </a:pPr>
            <a:r>
              <a:rPr lang="en-US" sz="2400" b="1" i="1" dirty="0">
                <a:latin typeface="Sylfaen" pitchFamily="18" charset="0"/>
              </a:rPr>
              <a:t>Disadvantages</a:t>
            </a:r>
          </a:p>
          <a:p>
            <a:pPr lvl="1">
              <a:lnSpc>
                <a:spcPct val="120000"/>
              </a:lnSpc>
            </a:pPr>
            <a:r>
              <a:rPr lang="en-US" sz="2400" dirty="0">
                <a:latin typeface="Sylfaen" pitchFamily="18" charset="0"/>
              </a:rPr>
              <a:t>Susceptibility to noise</a:t>
            </a:r>
          </a:p>
          <a:p>
            <a:pPr lvl="1">
              <a:lnSpc>
                <a:spcPct val="120000"/>
              </a:lnSpc>
            </a:pPr>
            <a:r>
              <a:rPr lang="en-US" sz="2400" dirty="0">
                <a:latin typeface="Sylfaen" pitchFamily="18" charset="0"/>
              </a:rPr>
              <a:t>Least secure</a:t>
            </a:r>
          </a:p>
          <a:p>
            <a:pPr lvl="1">
              <a:lnSpc>
                <a:spcPct val="120000"/>
              </a:lnSpc>
            </a:pPr>
            <a:r>
              <a:rPr lang="en-US" sz="2400" dirty="0">
                <a:latin typeface="Sylfaen" pitchFamily="18" charset="0"/>
              </a:rPr>
              <a:t>Distance limitations</a:t>
            </a:r>
          </a:p>
          <a:p>
            <a:pPr lvl="2">
              <a:lnSpc>
                <a:spcPct val="80000"/>
              </a:lnSpc>
            </a:pPr>
            <a:r>
              <a:rPr lang="en-US" dirty="0">
                <a:latin typeface="Sylfaen" pitchFamily="18" charset="0"/>
              </a:rPr>
              <a:t>For analog, repeaters needed every 5-6km </a:t>
            </a:r>
          </a:p>
          <a:p>
            <a:pPr lvl="2">
              <a:lnSpc>
                <a:spcPct val="80000"/>
              </a:lnSpc>
            </a:pPr>
            <a:r>
              <a:rPr lang="en-US" dirty="0">
                <a:latin typeface="Sylfaen" pitchFamily="18" charset="0"/>
              </a:rPr>
              <a:t>For digital, repeaters needed every 2-3km </a:t>
            </a:r>
          </a:p>
          <a:p>
            <a:pPr>
              <a:lnSpc>
                <a:spcPct val="120000"/>
              </a:lnSpc>
              <a:buFont typeface="Wingdings" pitchFamily="2" charset="2"/>
              <a:buChar char="Ø"/>
            </a:pPr>
            <a:r>
              <a:rPr lang="en-US" sz="2400" dirty="0">
                <a:latin typeface="Sylfaen" pitchFamily="18" charset="0"/>
              </a:rPr>
              <a:t>Two types</a:t>
            </a:r>
          </a:p>
          <a:p>
            <a:pPr lvl="1">
              <a:lnSpc>
                <a:spcPct val="120000"/>
              </a:lnSpc>
            </a:pPr>
            <a:r>
              <a:rPr lang="en-US" sz="2400" dirty="0">
                <a:latin typeface="Sylfaen" pitchFamily="18" charset="0"/>
              </a:rPr>
              <a:t>Unshielded Twisted Pair (UTP)</a:t>
            </a:r>
          </a:p>
          <a:p>
            <a:pPr lvl="1">
              <a:lnSpc>
                <a:spcPct val="120000"/>
              </a:lnSpc>
            </a:pPr>
            <a:r>
              <a:rPr lang="en-US" sz="2400" dirty="0">
                <a:latin typeface="Sylfaen" pitchFamily="18" charset="0"/>
              </a:rPr>
              <a:t>Shielded Twisted Pair (STP)</a:t>
            </a:r>
          </a:p>
          <a:p>
            <a:pPr>
              <a:lnSpc>
                <a:spcPct val="120000"/>
              </a:lnSpc>
              <a:buFont typeface="Wingdings" pitchFamily="2" charset="2"/>
              <a:buChar char="Ø"/>
            </a:pPr>
            <a:r>
              <a:rPr lang="en-US" sz="2400" dirty="0">
                <a:latin typeface="Sylfaen" pitchFamily="18" charset="0"/>
              </a:rPr>
              <a:t>For local area networks (LAN): 10 Mbps or 100 Mbps </a:t>
            </a:r>
          </a:p>
          <a:p>
            <a:pPr>
              <a:buFont typeface="Wingdings" pitchFamily="2" charset="2"/>
              <a:buChar char="Ø"/>
            </a:pPr>
            <a:endParaRPr lang="en-US" sz="2400" b="1" dirty="0">
              <a:solidFill>
                <a:srgbClr val="002060"/>
              </a:solidFill>
              <a:latin typeface="Sylfaen" pitchFamily="18" charset="0"/>
              <a:cs typeface="Times New Roman" pitchFamily="18" charset="0"/>
            </a:endParaRPr>
          </a:p>
          <a:p>
            <a:pPr algn="just">
              <a:buFont typeface="Wingdings" pitchFamily="2" charset="2"/>
              <a:buChar char="Ø"/>
            </a:pPr>
            <a:endParaRPr lang="en-US" sz="2800" b="1" dirty="0" smtClean="0">
              <a:solidFill>
                <a:srgbClr val="00206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43</a:t>
            </a:fld>
            <a:endParaRPr lang="en-US"/>
          </a:p>
        </p:txBody>
      </p:sp>
    </p:spTree>
    <p:extLst>
      <p:ext uri="{BB962C8B-B14F-4D97-AF65-F5344CB8AC3E}">
        <p14:creationId xmlns:p14="http://schemas.microsoft.com/office/powerpoint/2010/main" val="239064074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52400"/>
            <a:ext cx="7498080" cy="990600"/>
          </a:xfrm>
        </p:spPr>
        <p:txBody>
          <a:bodyPr>
            <a:normAutofit/>
          </a:bodyPr>
          <a:lstStyle/>
          <a:p>
            <a:pPr marL="82296" indent="0"/>
            <a:r>
              <a:rPr lang="en-US" sz="3600" dirty="0">
                <a:solidFill>
                  <a:srgbClr val="7030A0"/>
                </a:solidFill>
                <a:effectLst/>
                <a:latin typeface="Sylfaen" pitchFamily="18" charset="0"/>
              </a:rPr>
              <a:t>Unshielded Twisted Pair (UTP)</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609600" y="1143000"/>
            <a:ext cx="7924800" cy="5334000"/>
          </a:xfrm>
        </p:spPr>
        <p:txBody>
          <a:bodyPr>
            <a:noAutofit/>
          </a:bodyPr>
          <a:lstStyle/>
          <a:p>
            <a:pPr>
              <a:lnSpc>
                <a:spcPct val="110000"/>
              </a:lnSpc>
              <a:buFont typeface="Wingdings" pitchFamily="2" charset="2"/>
              <a:buChar char="Ø"/>
            </a:pPr>
            <a:r>
              <a:rPr lang="en-US" sz="2000" dirty="0">
                <a:latin typeface="Sylfaen" pitchFamily="18" charset="0"/>
              </a:rPr>
              <a:t>Pair of wires do not have the shielding against electrical interference</a:t>
            </a:r>
          </a:p>
          <a:p>
            <a:pPr>
              <a:lnSpc>
                <a:spcPct val="110000"/>
              </a:lnSpc>
              <a:buFont typeface="Wingdings" pitchFamily="2" charset="2"/>
              <a:buChar char="Ø"/>
            </a:pPr>
            <a:r>
              <a:rPr lang="en-US" sz="2000" dirty="0">
                <a:latin typeface="Sylfaen" pitchFamily="18" charset="0"/>
              </a:rPr>
              <a:t>Uses RJ 45 </a:t>
            </a:r>
            <a:r>
              <a:rPr lang="en-US" sz="2000" dirty="0" smtClean="0">
                <a:latin typeface="Sylfaen" pitchFamily="18" charset="0"/>
              </a:rPr>
              <a:t>connectors</a:t>
            </a:r>
          </a:p>
          <a:p>
            <a:pPr marL="82296" indent="0">
              <a:buNone/>
            </a:pPr>
            <a:r>
              <a:rPr lang="en-US" sz="2000" dirty="0">
                <a:latin typeface="Sylfaen" pitchFamily="18" charset="0"/>
              </a:rPr>
              <a:t>There are three types of UTP cables:</a:t>
            </a:r>
          </a:p>
          <a:p>
            <a:pPr>
              <a:buFont typeface="Wingdings" pitchFamily="2" charset="2"/>
              <a:buChar char="Ø"/>
            </a:pPr>
            <a:r>
              <a:rPr lang="en-US" sz="2000" dirty="0" smtClean="0">
                <a:solidFill>
                  <a:srgbClr val="002060"/>
                </a:solidFill>
                <a:latin typeface="Sylfaen" pitchFamily="18" charset="0"/>
              </a:rPr>
              <a:t>Ethernet </a:t>
            </a:r>
            <a:r>
              <a:rPr lang="en-US" sz="2000" dirty="0">
                <a:solidFill>
                  <a:srgbClr val="002060"/>
                </a:solidFill>
                <a:latin typeface="Sylfaen" pitchFamily="18" charset="0"/>
              </a:rPr>
              <a:t>Straight-through Cable</a:t>
            </a:r>
          </a:p>
          <a:p>
            <a:pPr>
              <a:buFont typeface="Wingdings" pitchFamily="2" charset="2"/>
              <a:buChar char="Ø"/>
            </a:pPr>
            <a:r>
              <a:rPr lang="en-US" sz="2000" dirty="0" smtClean="0">
                <a:solidFill>
                  <a:srgbClr val="002060"/>
                </a:solidFill>
                <a:latin typeface="Sylfaen" pitchFamily="18" charset="0"/>
              </a:rPr>
              <a:t>Ethernet </a:t>
            </a:r>
            <a:r>
              <a:rPr lang="en-US" sz="2000" dirty="0">
                <a:solidFill>
                  <a:srgbClr val="002060"/>
                </a:solidFill>
                <a:latin typeface="Sylfaen" pitchFamily="18" charset="0"/>
              </a:rPr>
              <a:t>Crossover Cable</a:t>
            </a:r>
          </a:p>
          <a:p>
            <a:pPr>
              <a:buFont typeface="Wingdings" pitchFamily="2" charset="2"/>
              <a:buChar char="Ø"/>
            </a:pPr>
            <a:r>
              <a:rPr lang="en-US" sz="2000" dirty="0" smtClean="0">
                <a:solidFill>
                  <a:srgbClr val="002060"/>
                </a:solidFill>
                <a:latin typeface="Sylfaen" pitchFamily="18" charset="0"/>
              </a:rPr>
              <a:t>Rollover </a:t>
            </a:r>
            <a:r>
              <a:rPr lang="en-US" sz="2000" dirty="0">
                <a:solidFill>
                  <a:srgbClr val="002060"/>
                </a:solidFill>
                <a:latin typeface="Sylfaen" pitchFamily="18" charset="0"/>
              </a:rPr>
              <a:t>Cable</a:t>
            </a:r>
          </a:p>
          <a:p>
            <a:pPr marL="82296" indent="0">
              <a:lnSpc>
                <a:spcPct val="110000"/>
              </a:lnSpc>
              <a:buNone/>
            </a:pPr>
            <a:r>
              <a:rPr lang="en-US" sz="2000" b="1" i="1" dirty="0">
                <a:latin typeface="Sylfaen" pitchFamily="18" charset="0"/>
              </a:rPr>
              <a:t>Advantages</a:t>
            </a:r>
          </a:p>
          <a:p>
            <a:pPr lvl="1">
              <a:lnSpc>
                <a:spcPct val="110000"/>
              </a:lnSpc>
            </a:pPr>
            <a:r>
              <a:rPr lang="en-US" sz="1800" dirty="0">
                <a:latin typeface="Sylfaen" pitchFamily="18" charset="0"/>
              </a:rPr>
              <a:t>Less expensive</a:t>
            </a:r>
          </a:p>
          <a:p>
            <a:pPr lvl="1">
              <a:lnSpc>
                <a:spcPct val="110000"/>
              </a:lnSpc>
            </a:pPr>
            <a:r>
              <a:rPr lang="en-US" sz="1800" dirty="0">
                <a:latin typeface="Sylfaen" pitchFamily="18" charset="0"/>
              </a:rPr>
              <a:t>Easy to install</a:t>
            </a:r>
          </a:p>
          <a:p>
            <a:pPr marL="82296" indent="0">
              <a:lnSpc>
                <a:spcPct val="110000"/>
              </a:lnSpc>
              <a:buNone/>
            </a:pPr>
            <a:r>
              <a:rPr lang="en-US" sz="2000" b="1" i="1" dirty="0">
                <a:latin typeface="Sylfaen" pitchFamily="18" charset="0"/>
              </a:rPr>
              <a:t>Disadvantages</a:t>
            </a:r>
          </a:p>
          <a:p>
            <a:pPr lvl="1">
              <a:lnSpc>
                <a:spcPct val="110000"/>
              </a:lnSpc>
            </a:pPr>
            <a:r>
              <a:rPr lang="en-US" sz="1800" dirty="0">
                <a:latin typeface="Sylfaen" pitchFamily="18" charset="0"/>
              </a:rPr>
              <a:t>Vulnerable to electromagnetic interference &amp; crosstalk</a:t>
            </a:r>
          </a:p>
          <a:p>
            <a:pPr lvl="1">
              <a:lnSpc>
                <a:spcPct val="110000"/>
              </a:lnSpc>
            </a:pPr>
            <a:r>
              <a:rPr lang="en-US" sz="1800" dirty="0">
                <a:latin typeface="Sylfaen" pitchFamily="18" charset="0"/>
              </a:rPr>
              <a:t>Subject to </a:t>
            </a:r>
            <a:r>
              <a:rPr lang="en-US" sz="1800" dirty="0" smtClean="0">
                <a:latin typeface="Sylfaen" pitchFamily="18" charset="0"/>
              </a:rPr>
              <a:t>attenuation and electromagnetic interference</a:t>
            </a:r>
            <a:endParaRPr lang="en-US" sz="1800" dirty="0">
              <a:latin typeface="Sylfaen" pitchFamily="18" charset="0"/>
            </a:endParaRPr>
          </a:p>
          <a:p>
            <a:pPr algn="just">
              <a:buFont typeface="Wingdings" pitchFamily="2" charset="2"/>
              <a:buChar char="Ø"/>
            </a:pPr>
            <a:endParaRPr lang="en-US" sz="2800" b="1" dirty="0" smtClean="0">
              <a:solidFill>
                <a:srgbClr val="00206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44</a:t>
            </a:fld>
            <a:endParaRPr lang="en-US"/>
          </a:p>
        </p:txBody>
      </p:sp>
    </p:spTree>
    <p:extLst>
      <p:ext uri="{BB962C8B-B14F-4D97-AF65-F5344CB8AC3E}">
        <p14:creationId xmlns:p14="http://schemas.microsoft.com/office/powerpoint/2010/main" val="216223307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498080" cy="990600"/>
          </a:xfrm>
        </p:spPr>
        <p:txBody>
          <a:bodyPr>
            <a:normAutofit/>
          </a:bodyPr>
          <a:lstStyle/>
          <a:p>
            <a:pPr marL="82296" indent="0"/>
            <a:r>
              <a:rPr lang="en-US" sz="3600" dirty="0" smtClean="0">
                <a:solidFill>
                  <a:srgbClr val="7030A0"/>
                </a:solidFill>
                <a:effectLst/>
                <a:latin typeface="Sylfaen" pitchFamily="18" charset="0"/>
              </a:rPr>
              <a:t>UTP Cable</a:t>
            </a:r>
            <a:endParaRPr lang="en-US" sz="3600" b="1" dirty="0">
              <a:solidFill>
                <a:srgbClr val="7030A0"/>
              </a:solidFill>
              <a:effectLst/>
              <a:latin typeface="Sylfaen" pitchFamily="18" charset="0"/>
              <a:cs typeface="Times New Roman" pitchFamily="18" charset="0"/>
            </a:endParaRPr>
          </a:p>
        </p:txBody>
      </p:sp>
      <p:graphicFrame>
        <p:nvGraphicFramePr>
          <p:cNvPr id="6" name="Content Placeholder 5"/>
          <p:cNvGraphicFramePr>
            <a:graphicFrameLocks noGrp="1" noChangeAspect="1"/>
          </p:cNvGraphicFramePr>
          <p:nvPr>
            <p:ph idx="1"/>
            <p:extLst>
              <p:ext uri="{D42A27DB-BD31-4B8C-83A1-F6EECF244321}">
                <p14:modId xmlns:p14="http://schemas.microsoft.com/office/powerpoint/2010/main" val="4241270478"/>
              </p:ext>
            </p:extLst>
          </p:nvPr>
        </p:nvGraphicFramePr>
        <p:xfrm>
          <a:off x="1295400" y="1828800"/>
          <a:ext cx="5715000" cy="3810000"/>
        </p:xfrm>
        <a:graphic>
          <a:graphicData uri="http://schemas.openxmlformats.org/presentationml/2006/ole">
            <mc:AlternateContent xmlns:mc="http://schemas.openxmlformats.org/markup-compatibility/2006">
              <mc:Choice xmlns:v="urn:schemas-microsoft-com:vml" Requires="v">
                <p:oleObj spid="_x0000_s4197" name="Photo Editor Photo" r:id="rId4" imgW="3258005" imgH="2172003" progId="MSPhotoEd.3">
                  <p:embed/>
                </p:oleObj>
              </mc:Choice>
              <mc:Fallback>
                <p:oleObj name="Photo Editor Photo" r:id="rId4" imgW="3258005" imgH="2172003" progId="MSPhotoEd.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1828800"/>
                        <a:ext cx="5715000" cy="3810000"/>
                      </a:xfrm>
                      <a:prstGeom prst="rect">
                        <a:avLst/>
                      </a:prstGeom>
                      <a:noFill/>
                      <a:ln>
                        <a:noFill/>
                      </a:ln>
                      <a:effectLst/>
                    </p:spPr>
                  </p:pic>
                </p:oleObj>
              </mc:Fallback>
            </mc:AlternateContent>
          </a:graphicData>
        </a:graphic>
      </p:graphicFrame>
      <p:sp>
        <p:nvSpPr>
          <p:cNvPr id="4" name="Slide Number Placeholder 3"/>
          <p:cNvSpPr>
            <a:spLocks noGrp="1"/>
          </p:cNvSpPr>
          <p:nvPr>
            <p:ph type="sldNum" sz="quarter" idx="12"/>
          </p:nvPr>
        </p:nvSpPr>
        <p:spPr/>
        <p:txBody>
          <a:bodyPr/>
          <a:lstStyle/>
          <a:p>
            <a:fld id="{65443D5E-E9D3-4D36-8129-09AFD79524BB}" type="slidenum">
              <a:rPr lang="en-US" smtClean="0"/>
              <a:t>45</a:t>
            </a:fld>
            <a:endParaRPr lang="en-US"/>
          </a:p>
        </p:txBody>
      </p:sp>
    </p:spTree>
    <p:extLst>
      <p:ext uri="{BB962C8B-B14F-4D97-AF65-F5344CB8AC3E}">
        <p14:creationId xmlns:p14="http://schemas.microsoft.com/office/powerpoint/2010/main" val="26579430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498080" cy="762000"/>
          </a:xfrm>
        </p:spPr>
        <p:txBody>
          <a:bodyPr>
            <a:normAutofit/>
          </a:bodyPr>
          <a:lstStyle/>
          <a:p>
            <a:pPr marL="82296" indent="0"/>
            <a:r>
              <a:rPr lang="en-US" sz="3600" b="1" dirty="0">
                <a:solidFill>
                  <a:srgbClr val="7030A0"/>
                </a:solidFill>
                <a:effectLst/>
                <a:latin typeface="Sylfaen" pitchFamily="18" charset="0"/>
              </a:rPr>
              <a:t>Crimping  UTP Cable</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533400" y="990600"/>
            <a:ext cx="7924800" cy="5334000"/>
          </a:xfrm>
        </p:spPr>
        <p:txBody>
          <a:bodyPr>
            <a:noAutofit/>
          </a:bodyPr>
          <a:lstStyle/>
          <a:p>
            <a:pPr algn="just">
              <a:buFont typeface="Wingdings" pitchFamily="2" charset="2"/>
              <a:buChar char="Ø"/>
              <a:defRPr/>
            </a:pPr>
            <a:r>
              <a:rPr lang="en-US" sz="2400" dirty="0">
                <a:latin typeface="Sylfaen" pitchFamily="18" charset="0"/>
              </a:rPr>
              <a:t>Common Ethernet network cable are </a:t>
            </a:r>
            <a:r>
              <a:rPr lang="en-US" sz="2400" dirty="0">
                <a:solidFill>
                  <a:srgbClr val="FF6600"/>
                </a:solidFill>
                <a:latin typeface="Sylfaen" pitchFamily="18" charset="0"/>
              </a:rPr>
              <a:t>straight</a:t>
            </a:r>
            <a:r>
              <a:rPr lang="en-US" sz="2400" dirty="0">
                <a:latin typeface="Sylfaen" pitchFamily="18" charset="0"/>
              </a:rPr>
              <a:t> and </a:t>
            </a:r>
            <a:r>
              <a:rPr lang="en-US" sz="2400" dirty="0">
                <a:solidFill>
                  <a:srgbClr val="FF6600"/>
                </a:solidFill>
                <a:latin typeface="Sylfaen" pitchFamily="18" charset="0"/>
              </a:rPr>
              <a:t>crossover</a:t>
            </a:r>
            <a:r>
              <a:rPr lang="en-US" sz="2400" dirty="0">
                <a:latin typeface="Sylfaen" pitchFamily="18" charset="0"/>
              </a:rPr>
              <a:t> cable. </a:t>
            </a:r>
          </a:p>
          <a:p>
            <a:pPr algn="just">
              <a:buFont typeface="Wingdings" pitchFamily="2" charset="2"/>
              <a:buChar char="Ø"/>
              <a:defRPr/>
            </a:pPr>
            <a:r>
              <a:rPr lang="en-US" sz="2400" dirty="0">
                <a:latin typeface="Sylfaen" pitchFamily="18" charset="0"/>
              </a:rPr>
              <a:t>This Ethernet network cable is made of 4 pair high performance cable that consists twisted pair conductors that used for data transmission.</a:t>
            </a:r>
          </a:p>
          <a:p>
            <a:pPr algn="just">
              <a:buFont typeface="Wingdings" pitchFamily="2" charset="2"/>
              <a:buChar char="Ø"/>
              <a:defRPr/>
            </a:pPr>
            <a:r>
              <a:rPr lang="en-US" sz="2400" dirty="0">
                <a:latin typeface="Sylfaen" pitchFamily="18" charset="0"/>
              </a:rPr>
              <a:t> Both end of cable is called </a:t>
            </a:r>
            <a:r>
              <a:rPr lang="en-US" sz="2400" dirty="0" smtClean="0">
                <a:latin typeface="Sylfaen" pitchFamily="18" charset="0"/>
              </a:rPr>
              <a:t>RJ-45 connector</a:t>
            </a:r>
          </a:p>
          <a:p>
            <a:pPr algn="just">
              <a:lnSpc>
                <a:spcPct val="90000"/>
              </a:lnSpc>
              <a:buFont typeface="Wingdings" pitchFamily="2" charset="2"/>
              <a:buChar char="Ø"/>
              <a:defRPr/>
            </a:pPr>
            <a:r>
              <a:rPr lang="en-US" sz="2400" dirty="0">
                <a:latin typeface="Sylfaen" pitchFamily="18" charset="0"/>
              </a:rPr>
              <a:t>The cable can be categorized as </a:t>
            </a:r>
            <a:r>
              <a:rPr lang="en-US" sz="2400" b="1" dirty="0">
                <a:solidFill>
                  <a:srgbClr val="0000FF"/>
                </a:solidFill>
                <a:latin typeface="Sylfaen" pitchFamily="18" charset="0"/>
              </a:rPr>
              <a:t>Cat 5, Cat 5e, Cat 6 UTP cable</a:t>
            </a:r>
            <a:r>
              <a:rPr lang="en-US" sz="2400" dirty="0">
                <a:solidFill>
                  <a:srgbClr val="0000FF"/>
                </a:solidFill>
                <a:latin typeface="Sylfaen" pitchFamily="18" charset="0"/>
              </a:rPr>
              <a:t>.</a:t>
            </a:r>
          </a:p>
          <a:p>
            <a:pPr algn="just">
              <a:lnSpc>
                <a:spcPct val="90000"/>
              </a:lnSpc>
              <a:buFont typeface="Wingdings" pitchFamily="2" charset="2"/>
              <a:buChar char="Ø"/>
              <a:defRPr/>
            </a:pPr>
            <a:r>
              <a:rPr lang="en-US" sz="2400" dirty="0">
                <a:solidFill>
                  <a:schemeClr val="bg1"/>
                </a:solidFill>
                <a:latin typeface="Sylfaen" pitchFamily="18" charset="0"/>
              </a:rPr>
              <a:t> </a:t>
            </a:r>
            <a:r>
              <a:rPr lang="en-US" sz="2400" dirty="0">
                <a:latin typeface="Sylfaen" pitchFamily="18" charset="0"/>
              </a:rPr>
              <a:t>Cat 5 UTP cable can support 10/100 Mbps Ethernet network, whereas Cat 5e and Cat 6 UTP cable can support Ethernet network running at 10/100/1000 Mbps. </a:t>
            </a:r>
          </a:p>
          <a:p>
            <a:pPr algn="just">
              <a:lnSpc>
                <a:spcPct val="90000"/>
              </a:lnSpc>
              <a:buFont typeface="Wingdings" pitchFamily="2" charset="2"/>
              <a:buChar char="Ø"/>
              <a:defRPr/>
            </a:pPr>
            <a:r>
              <a:rPr lang="en-US" sz="2400" dirty="0" smtClean="0">
                <a:latin typeface="Sylfaen" pitchFamily="18" charset="0"/>
              </a:rPr>
              <a:t>Straight through  </a:t>
            </a:r>
            <a:r>
              <a:rPr lang="en-US" sz="2400" dirty="0">
                <a:latin typeface="Sylfaen" pitchFamily="18" charset="0"/>
              </a:rPr>
              <a:t>and crossover cable can be  Cat 5, Cat 5e or Cat 6 UTP cable, the only difference is each type will </a:t>
            </a:r>
            <a:r>
              <a:rPr lang="en-US" sz="2400" dirty="0" smtClean="0">
                <a:latin typeface="Sylfaen" pitchFamily="18" charset="0"/>
              </a:rPr>
              <a:t>have different </a:t>
            </a:r>
            <a:r>
              <a:rPr lang="en-US" sz="2400" dirty="0">
                <a:latin typeface="Sylfaen" pitchFamily="18" charset="0"/>
              </a:rPr>
              <a:t>wire arrangement in the cable for serving different purposes. </a:t>
            </a:r>
          </a:p>
          <a:p>
            <a:pPr algn="just">
              <a:buFont typeface="Wingdings" pitchFamily="2" charset="2"/>
              <a:buChar char="Ø"/>
              <a:defRPr/>
            </a:pPr>
            <a:endParaRPr lang="en-US" sz="2400" b="1" dirty="0" smtClean="0">
              <a:solidFill>
                <a:srgbClr val="00206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46</a:t>
            </a:fld>
            <a:endParaRPr lang="en-US"/>
          </a:p>
        </p:txBody>
      </p:sp>
    </p:spTree>
    <p:extLst>
      <p:ext uri="{BB962C8B-B14F-4D97-AF65-F5344CB8AC3E}">
        <p14:creationId xmlns:p14="http://schemas.microsoft.com/office/powerpoint/2010/main" val="418610715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7498080" cy="762000"/>
          </a:xfrm>
        </p:spPr>
        <p:txBody>
          <a:bodyPr>
            <a:normAutofit/>
          </a:bodyPr>
          <a:lstStyle/>
          <a:p>
            <a:pPr marL="82296" indent="0"/>
            <a:r>
              <a:rPr lang="en-US" sz="3600" b="1" dirty="0" smtClean="0">
                <a:solidFill>
                  <a:srgbClr val="7030A0"/>
                </a:solidFill>
                <a:effectLst/>
                <a:latin typeface="Sylfaen" pitchFamily="18" charset="0"/>
              </a:rPr>
              <a:t>Straight through Cable</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609600" y="1066800"/>
            <a:ext cx="7924800" cy="5334000"/>
          </a:xfrm>
        </p:spPr>
        <p:txBody>
          <a:bodyPr>
            <a:noAutofit/>
          </a:bodyPr>
          <a:lstStyle/>
          <a:p>
            <a:pPr>
              <a:lnSpc>
                <a:spcPct val="80000"/>
              </a:lnSpc>
              <a:buFont typeface="Wingdings" pitchFamily="2" charset="2"/>
              <a:buChar char="Ø"/>
              <a:defRPr/>
            </a:pPr>
            <a:r>
              <a:rPr lang="en-US" sz="2400" dirty="0">
                <a:latin typeface="Sylfaen" pitchFamily="18" charset="0"/>
              </a:rPr>
              <a:t>You usually use straight </a:t>
            </a:r>
            <a:r>
              <a:rPr lang="en-US" sz="2400" dirty="0" smtClean="0">
                <a:latin typeface="Sylfaen" pitchFamily="18" charset="0"/>
              </a:rPr>
              <a:t>through cable </a:t>
            </a:r>
            <a:r>
              <a:rPr lang="en-US" sz="2400" dirty="0">
                <a:latin typeface="Sylfaen" pitchFamily="18" charset="0"/>
              </a:rPr>
              <a:t>to connect </a:t>
            </a:r>
            <a:r>
              <a:rPr lang="en-US" sz="2400" dirty="0">
                <a:solidFill>
                  <a:srgbClr val="FF0000"/>
                </a:solidFill>
                <a:latin typeface="Sylfaen" pitchFamily="18" charset="0"/>
              </a:rPr>
              <a:t>different type of devices</a:t>
            </a:r>
            <a:r>
              <a:rPr lang="en-US" sz="2400" dirty="0">
                <a:latin typeface="Sylfaen" pitchFamily="18" charset="0"/>
              </a:rPr>
              <a:t>. </a:t>
            </a:r>
            <a:endParaRPr lang="en-US" sz="2400" dirty="0" smtClean="0">
              <a:latin typeface="Sylfaen" pitchFamily="18" charset="0"/>
            </a:endParaRPr>
          </a:p>
          <a:p>
            <a:pPr>
              <a:lnSpc>
                <a:spcPct val="80000"/>
              </a:lnSpc>
              <a:buFont typeface="Wingdings" pitchFamily="2" charset="2"/>
              <a:buChar char="Ø"/>
              <a:defRPr/>
            </a:pPr>
            <a:r>
              <a:rPr lang="en-US" sz="2400" dirty="0" smtClean="0">
                <a:latin typeface="Sylfaen" pitchFamily="18" charset="0"/>
              </a:rPr>
              <a:t>This </a:t>
            </a:r>
            <a:r>
              <a:rPr lang="en-US" sz="2400" dirty="0">
                <a:latin typeface="Sylfaen" pitchFamily="18" charset="0"/>
              </a:rPr>
              <a:t>type of cable will be used most of the time and can be used to: </a:t>
            </a:r>
          </a:p>
          <a:p>
            <a:pPr marL="857250" lvl="1" indent="-457200">
              <a:lnSpc>
                <a:spcPct val="80000"/>
              </a:lnSpc>
              <a:buFont typeface="+mj-lt"/>
              <a:buAutoNum type="arabicPeriod"/>
              <a:defRPr/>
            </a:pPr>
            <a:r>
              <a:rPr lang="en-US" sz="2400" dirty="0">
                <a:latin typeface="Sylfaen" pitchFamily="18" charset="0"/>
              </a:rPr>
              <a:t> Connect a computer to a switch/hub's normal port.</a:t>
            </a:r>
          </a:p>
          <a:p>
            <a:pPr marL="857250" lvl="1" indent="-457200">
              <a:lnSpc>
                <a:spcPct val="80000"/>
              </a:lnSpc>
              <a:buFont typeface="+mj-lt"/>
              <a:buAutoNum type="arabicPeriod"/>
              <a:defRPr/>
            </a:pPr>
            <a:r>
              <a:rPr lang="en-US" sz="2400" dirty="0">
                <a:latin typeface="Sylfaen" pitchFamily="18" charset="0"/>
              </a:rPr>
              <a:t> Connect a computer to a cable/DSL modem's LAN port.</a:t>
            </a:r>
          </a:p>
          <a:p>
            <a:pPr marL="857250" lvl="1" indent="-457200">
              <a:lnSpc>
                <a:spcPct val="80000"/>
              </a:lnSpc>
              <a:buFont typeface="+mj-lt"/>
              <a:buAutoNum type="arabicPeriod"/>
              <a:defRPr/>
            </a:pPr>
            <a:r>
              <a:rPr lang="en-US" sz="2400" dirty="0">
                <a:latin typeface="Sylfaen" pitchFamily="18" charset="0"/>
              </a:rPr>
              <a:t> Connect a router's WAN port to a cable/DSL modem's LAN port.</a:t>
            </a:r>
          </a:p>
          <a:p>
            <a:pPr marL="857250" lvl="1" indent="-457200">
              <a:lnSpc>
                <a:spcPct val="80000"/>
              </a:lnSpc>
              <a:buFont typeface="+mj-lt"/>
              <a:buAutoNum type="arabicPeriod"/>
              <a:defRPr/>
            </a:pPr>
            <a:r>
              <a:rPr lang="en-US" sz="2400" dirty="0">
                <a:latin typeface="Sylfaen" pitchFamily="18" charset="0"/>
              </a:rPr>
              <a:t> Connect a router's LAN port to a switch/hub's uplink port. (normally used for expanding network)</a:t>
            </a:r>
          </a:p>
          <a:p>
            <a:pPr marL="857250" lvl="1" indent="-457200">
              <a:lnSpc>
                <a:spcPct val="80000"/>
              </a:lnSpc>
              <a:buFont typeface="+mj-lt"/>
              <a:buAutoNum type="arabicPeriod"/>
              <a:defRPr/>
            </a:pPr>
            <a:r>
              <a:rPr lang="en-US" sz="2400" dirty="0">
                <a:latin typeface="Sylfaen" pitchFamily="18" charset="0"/>
              </a:rPr>
              <a:t> Connect 2 switches/hubs with one of the switch/hub using an uplink port and the other one using normal port. </a:t>
            </a:r>
          </a:p>
          <a:p>
            <a:pPr marL="0" indent="0">
              <a:lnSpc>
                <a:spcPct val="80000"/>
              </a:lnSpc>
              <a:buNone/>
              <a:defRPr/>
            </a:pPr>
            <a:r>
              <a:rPr lang="en-US" sz="3600" dirty="0">
                <a:solidFill>
                  <a:srgbClr val="C00000"/>
                </a:solidFill>
                <a:latin typeface="Sylfaen" pitchFamily="18" charset="0"/>
              </a:rPr>
              <a:t>Straight </a:t>
            </a:r>
            <a:r>
              <a:rPr lang="en-US" sz="3600" dirty="0" smtClean="0">
                <a:solidFill>
                  <a:srgbClr val="C00000"/>
                </a:solidFill>
                <a:latin typeface="Sylfaen" pitchFamily="18" charset="0"/>
              </a:rPr>
              <a:t>through cable </a:t>
            </a:r>
            <a:r>
              <a:rPr lang="en-US" sz="3600" dirty="0">
                <a:solidFill>
                  <a:srgbClr val="C00000"/>
                </a:solidFill>
                <a:latin typeface="Sylfaen" pitchFamily="18" charset="0"/>
              </a:rPr>
              <a:t>crimping :</a:t>
            </a:r>
            <a:r>
              <a:rPr lang="en-US" sz="2400" dirty="0">
                <a:latin typeface="Sylfaen" pitchFamily="18" charset="0"/>
              </a:rPr>
              <a:t> </a:t>
            </a:r>
            <a:r>
              <a:rPr lang="en-US" dirty="0">
                <a:solidFill>
                  <a:schemeClr val="bg1"/>
                </a:solidFill>
                <a:latin typeface="Sylfaen" pitchFamily="18" charset="0"/>
              </a:rPr>
              <a:t>Both side (side A and side B) of cable have wire arrangement with same color. </a:t>
            </a:r>
            <a:endParaRPr lang="en-US" sz="2400" dirty="0">
              <a:solidFill>
                <a:schemeClr val="bg1"/>
              </a:solidFill>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47</a:t>
            </a:fld>
            <a:endParaRPr lang="en-US"/>
          </a:p>
        </p:txBody>
      </p:sp>
    </p:spTree>
    <p:extLst>
      <p:ext uri="{BB962C8B-B14F-4D97-AF65-F5344CB8AC3E}">
        <p14:creationId xmlns:p14="http://schemas.microsoft.com/office/powerpoint/2010/main" val="292884237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498080" cy="762000"/>
          </a:xfrm>
        </p:spPr>
        <p:txBody>
          <a:bodyPr>
            <a:normAutofit/>
          </a:bodyPr>
          <a:lstStyle/>
          <a:p>
            <a:pPr marL="82296" indent="0"/>
            <a:r>
              <a:rPr lang="en-US" sz="3600" b="1" dirty="0" smtClean="0">
                <a:solidFill>
                  <a:srgbClr val="7030A0"/>
                </a:solidFill>
                <a:effectLst/>
                <a:latin typeface="Sylfaen" pitchFamily="18" charset="0"/>
              </a:rPr>
              <a:t>Straight through Cable…</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990600" y="990600"/>
            <a:ext cx="7924800" cy="5334000"/>
          </a:xfrm>
        </p:spPr>
        <p:txBody>
          <a:bodyPr>
            <a:noAutofit/>
          </a:bodyPr>
          <a:lstStyle/>
          <a:p>
            <a:pPr>
              <a:lnSpc>
                <a:spcPct val="80000"/>
              </a:lnSpc>
              <a:buFont typeface="Wingdings" pitchFamily="2" charset="2"/>
              <a:buChar char="Ø"/>
              <a:defRPr/>
            </a:pPr>
            <a:r>
              <a:rPr lang="en-US" sz="2400" dirty="0"/>
              <a:t>both ends </a:t>
            </a:r>
            <a:r>
              <a:rPr lang="en-US" sz="2400" dirty="0" smtClean="0"/>
              <a:t>standards which are </a:t>
            </a:r>
            <a:r>
              <a:rPr lang="en-US" sz="2400" b="1" dirty="0"/>
              <a:t>T568A or T568B</a:t>
            </a:r>
            <a:r>
              <a:rPr lang="en-US" sz="2400" b="1" dirty="0" smtClean="0"/>
              <a:t>.</a:t>
            </a:r>
          </a:p>
          <a:p>
            <a:pPr marL="82296" indent="0">
              <a:lnSpc>
                <a:spcPct val="80000"/>
              </a:lnSpc>
              <a:buNone/>
              <a:defRPr/>
            </a:pPr>
            <a:endParaRPr lang="en-US" sz="2400" b="1" dirty="0">
              <a:solidFill>
                <a:schemeClr val="bg1"/>
              </a:solidFill>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48</a:t>
            </a:fld>
            <a:endParaRPr lang="en-US"/>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447800"/>
            <a:ext cx="7286625"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211150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7498080" cy="762000"/>
          </a:xfrm>
        </p:spPr>
        <p:txBody>
          <a:bodyPr>
            <a:normAutofit/>
          </a:bodyPr>
          <a:lstStyle/>
          <a:p>
            <a:pPr marL="82296" indent="0"/>
            <a:r>
              <a:rPr lang="en-US" sz="3600" b="1" dirty="0">
                <a:solidFill>
                  <a:srgbClr val="FF0000"/>
                </a:solidFill>
                <a:effectLst/>
                <a:latin typeface="Sylfaen" pitchFamily="18" charset="0"/>
              </a:rPr>
              <a:t>Straight through cable crimping :</a:t>
            </a:r>
            <a:endParaRPr lang="en-US" sz="3600" b="1" dirty="0">
              <a:solidFill>
                <a:srgbClr val="FF0000"/>
              </a:solidFill>
              <a:effectLst/>
              <a:latin typeface="Sylfaen" pitchFamily="18" charset="0"/>
              <a:cs typeface="Times New Roman" pitchFamily="18" charset="0"/>
            </a:endParaRPr>
          </a:p>
        </p:txBody>
      </p:sp>
      <p:sp>
        <p:nvSpPr>
          <p:cNvPr id="3" name="Content Placeholder 2"/>
          <p:cNvSpPr>
            <a:spLocks noGrp="1"/>
          </p:cNvSpPr>
          <p:nvPr>
            <p:ph idx="1"/>
          </p:nvPr>
        </p:nvSpPr>
        <p:spPr>
          <a:xfrm>
            <a:off x="1219200" y="990600"/>
            <a:ext cx="7924800" cy="5334000"/>
          </a:xfrm>
        </p:spPr>
        <p:txBody>
          <a:bodyPr>
            <a:noAutofit/>
          </a:bodyPr>
          <a:lstStyle/>
          <a:p>
            <a:pPr marL="82296" indent="0">
              <a:lnSpc>
                <a:spcPct val="80000"/>
              </a:lnSpc>
              <a:buNone/>
              <a:defRPr/>
            </a:pPr>
            <a:endParaRPr lang="en-US" sz="2400" dirty="0">
              <a:latin typeface="Sylfaen" pitchFamily="18" charset="0"/>
            </a:endParaRPr>
          </a:p>
          <a:p>
            <a:pPr marL="0" indent="0">
              <a:lnSpc>
                <a:spcPct val="80000"/>
              </a:lnSpc>
              <a:buNone/>
              <a:defRPr/>
            </a:pPr>
            <a:r>
              <a:rPr lang="en-US" dirty="0" smtClean="0">
                <a:solidFill>
                  <a:schemeClr val="bg1"/>
                </a:solidFill>
                <a:latin typeface="Sylfaen" pitchFamily="18" charset="0"/>
              </a:rPr>
              <a:t>Both </a:t>
            </a:r>
            <a:r>
              <a:rPr lang="en-US" dirty="0">
                <a:solidFill>
                  <a:schemeClr val="bg1"/>
                </a:solidFill>
                <a:latin typeface="Sylfaen" pitchFamily="18" charset="0"/>
              </a:rPr>
              <a:t>side (side A and side B) of cable have wire arrangement with same color. </a:t>
            </a:r>
            <a:endParaRPr lang="en-US" sz="2400" dirty="0">
              <a:solidFill>
                <a:schemeClr val="bg1"/>
              </a:solidFill>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49</a:t>
            </a:fld>
            <a:endParaRPr lang="en-US"/>
          </a:p>
        </p:txBody>
      </p:sp>
      <p:pic>
        <p:nvPicPr>
          <p:cNvPr id="5122" name="Picture 2" descr="C:\Users\ABU MUAZ\Desktop\ALL IN ONE\straight-cab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990600"/>
            <a:ext cx="5333999" cy="525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49255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560" y="228600"/>
            <a:ext cx="7498080" cy="990600"/>
          </a:xfrm>
        </p:spPr>
        <p:txBody>
          <a:bodyPr>
            <a:normAutofit fontScale="90000"/>
          </a:bodyPr>
          <a:lstStyle/>
          <a:p>
            <a:pPr marL="82296" indent="0"/>
            <a:r>
              <a:rPr lang="en-US" b="1" dirty="0" smtClean="0">
                <a:solidFill>
                  <a:srgbClr val="002060"/>
                </a:solidFill>
                <a:latin typeface="Colonna MT" pitchFamily="82" charset="0"/>
              </a:rPr>
              <a:t>	</a:t>
            </a:r>
            <a:br>
              <a:rPr lang="en-US" b="1" dirty="0" smtClean="0">
                <a:solidFill>
                  <a:srgbClr val="002060"/>
                </a:solidFill>
                <a:latin typeface="Colonna MT" pitchFamily="82" charset="0"/>
              </a:rPr>
            </a:br>
            <a:r>
              <a:rPr lang="en-US" b="1" dirty="0" smtClean="0">
                <a:solidFill>
                  <a:srgbClr val="002060"/>
                </a:solidFill>
                <a:latin typeface="Colonna MT" pitchFamily="82" charset="0"/>
              </a:rPr>
              <a:t> </a:t>
            </a:r>
            <a:r>
              <a:rPr lang="en-US" sz="3200" b="1" dirty="0" smtClean="0">
                <a:solidFill>
                  <a:srgbClr val="002060"/>
                </a:solidFill>
                <a:latin typeface="Sylfaen" pitchFamily="18" charset="0"/>
                <a:cs typeface="Times New Roman" pitchFamily="18" charset="0"/>
              </a:rPr>
              <a:t>The Platform for Communication</a:t>
            </a: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609600" y="1219200"/>
            <a:ext cx="7924800" cy="4953000"/>
          </a:xfrm>
        </p:spPr>
        <p:txBody>
          <a:bodyPr>
            <a:normAutofit/>
          </a:bodyPr>
          <a:lstStyle/>
          <a:p>
            <a:pPr marL="342900" lvl="0" indent="-342900" defTabSz="814388" fontAlgn="base">
              <a:lnSpc>
                <a:spcPct val="95000"/>
              </a:lnSpc>
              <a:spcBef>
                <a:spcPct val="25000"/>
              </a:spcBef>
              <a:spcAft>
                <a:spcPct val="0"/>
              </a:spcAft>
              <a:buClr>
                <a:srgbClr val="708CA1"/>
              </a:buClr>
              <a:buSzTx/>
              <a:buFont typeface="Wingdings" pitchFamily="2" charset="2"/>
              <a:buChar char="Ø"/>
              <a:defRPr/>
            </a:pPr>
            <a:r>
              <a:rPr lang="en-US" sz="2400" kern="0" dirty="0">
                <a:solidFill>
                  <a:srgbClr val="000000"/>
                </a:solidFill>
                <a:latin typeface="Sylfaen" pitchFamily="18" charset="0"/>
              </a:rPr>
              <a:t>Elements of communication</a:t>
            </a:r>
          </a:p>
          <a:p>
            <a:pPr marL="806450" lvl="1" indent="-342900" defTabSz="814388" fontAlgn="base">
              <a:lnSpc>
                <a:spcPct val="95000"/>
              </a:lnSpc>
              <a:spcBef>
                <a:spcPct val="25000"/>
              </a:spcBef>
              <a:spcAft>
                <a:spcPct val="0"/>
              </a:spcAft>
              <a:buClr>
                <a:srgbClr val="708CA1"/>
              </a:buClr>
              <a:buFont typeface="Wingdings" pitchFamily="2" charset="2"/>
              <a:buChar char="ü"/>
              <a:defRPr/>
            </a:pPr>
            <a:r>
              <a:rPr lang="en-US" sz="2000" kern="0" dirty="0">
                <a:solidFill>
                  <a:srgbClr val="000000"/>
                </a:solidFill>
                <a:latin typeface="Sylfaen" pitchFamily="18" charset="0"/>
              </a:rPr>
              <a:t>3 common elements of communication</a:t>
            </a:r>
          </a:p>
          <a:p>
            <a:pPr marL="1257300" lvl="2" indent="-342900" defTabSz="814388" fontAlgn="base">
              <a:lnSpc>
                <a:spcPct val="95000"/>
              </a:lnSpc>
              <a:spcBef>
                <a:spcPct val="25000"/>
              </a:spcBef>
              <a:spcAft>
                <a:spcPct val="0"/>
              </a:spcAft>
              <a:buClr>
                <a:srgbClr val="708CA1"/>
              </a:buClr>
              <a:buFont typeface="Wingdings" pitchFamily="2" charset="2"/>
              <a:buChar char="Ø"/>
              <a:defRPr/>
            </a:pPr>
            <a:r>
              <a:rPr lang="en-US" sz="2000" kern="0" dirty="0">
                <a:solidFill>
                  <a:srgbClr val="000000"/>
                </a:solidFill>
                <a:latin typeface="Sylfaen" pitchFamily="18" charset="0"/>
              </a:rPr>
              <a:t>Message source</a:t>
            </a:r>
          </a:p>
          <a:p>
            <a:pPr marL="1257300" lvl="2" indent="-342900" defTabSz="814388" fontAlgn="base">
              <a:lnSpc>
                <a:spcPct val="95000"/>
              </a:lnSpc>
              <a:spcBef>
                <a:spcPct val="25000"/>
              </a:spcBef>
              <a:spcAft>
                <a:spcPct val="0"/>
              </a:spcAft>
              <a:buClr>
                <a:srgbClr val="708CA1"/>
              </a:buClr>
              <a:buFont typeface="Wingdings" pitchFamily="2" charset="2"/>
              <a:buChar char="Ø"/>
              <a:defRPr/>
            </a:pPr>
            <a:r>
              <a:rPr lang="en-US" sz="2000" kern="0" dirty="0">
                <a:solidFill>
                  <a:srgbClr val="000000"/>
                </a:solidFill>
                <a:latin typeface="Sylfaen" pitchFamily="18" charset="0"/>
              </a:rPr>
              <a:t>The channel</a:t>
            </a:r>
          </a:p>
          <a:p>
            <a:pPr marL="1257300" lvl="2" indent="-342900" defTabSz="814388" fontAlgn="base">
              <a:lnSpc>
                <a:spcPct val="95000"/>
              </a:lnSpc>
              <a:spcBef>
                <a:spcPct val="25000"/>
              </a:spcBef>
              <a:spcAft>
                <a:spcPct val="0"/>
              </a:spcAft>
              <a:buClr>
                <a:srgbClr val="708CA1"/>
              </a:buClr>
              <a:buFont typeface="Wingdings" pitchFamily="2" charset="2"/>
              <a:buChar char="Ø"/>
              <a:defRPr/>
            </a:pPr>
            <a:r>
              <a:rPr lang="en-US" sz="2000" kern="0" dirty="0">
                <a:solidFill>
                  <a:srgbClr val="000000"/>
                </a:solidFill>
                <a:latin typeface="Sylfaen" pitchFamily="18" charset="0"/>
              </a:rPr>
              <a:t>Message destination</a:t>
            </a:r>
          </a:p>
          <a:p>
            <a:pPr algn="just">
              <a:buFont typeface="Wingdings" pitchFamily="2" charset="2"/>
              <a:buChar char="Ø"/>
            </a:pPr>
            <a:endParaRPr lang="en-US" sz="2800" b="1" dirty="0" smtClean="0">
              <a:solidFill>
                <a:srgbClr val="00206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5</a:t>
            </a:fld>
            <a:endParaRPr lang="en-US"/>
          </a:p>
        </p:txBody>
      </p:sp>
      <p:grpSp>
        <p:nvGrpSpPr>
          <p:cNvPr id="10" name="Group 9"/>
          <p:cNvGrpSpPr/>
          <p:nvPr/>
        </p:nvGrpSpPr>
        <p:grpSpPr>
          <a:xfrm>
            <a:off x="1600200" y="3048000"/>
            <a:ext cx="7162800" cy="3124200"/>
            <a:chOff x="1600200" y="3048000"/>
            <a:chExt cx="7162800" cy="3124200"/>
          </a:xfrm>
        </p:grpSpPr>
        <p:pic>
          <p:nvPicPr>
            <p:cNvPr id="7" name="Picture 2"/>
            <p:cNvPicPr>
              <a:picLocks noChangeAspect="1" noChangeArrowheads="1"/>
            </p:cNvPicPr>
            <p:nvPr/>
          </p:nvPicPr>
          <p:blipFill>
            <a:blip r:embed="rId3" cstate="print"/>
            <a:srcRect/>
            <a:stretch>
              <a:fillRect/>
            </a:stretch>
          </p:blipFill>
          <p:spPr bwMode="auto">
            <a:xfrm>
              <a:off x="1600200" y="3048000"/>
              <a:ext cx="7162800" cy="3124200"/>
            </a:xfrm>
            <a:prstGeom prst="rect">
              <a:avLst/>
            </a:prstGeom>
            <a:noFill/>
            <a:ln w="9525">
              <a:noFill/>
              <a:miter lim="800000"/>
              <a:headEnd/>
              <a:tailEnd/>
            </a:ln>
          </p:spPr>
        </p:pic>
        <p:grpSp>
          <p:nvGrpSpPr>
            <p:cNvPr id="9" name="Group 8"/>
            <p:cNvGrpSpPr/>
            <p:nvPr/>
          </p:nvGrpSpPr>
          <p:grpSpPr>
            <a:xfrm>
              <a:off x="2209800" y="4119372"/>
              <a:ext cx="2209800" cy="1690116"/>
              <a:chOff x="2209800" y="4119372"/>
              <a:chExt cx="2209800" cy="1690116"/>
            </a:xfrm>
          </p:grpSpPr>
          <p:sp>
            <p:nvSpPr>
              <p:cNvPr id="6" name="Smiley Face 5"/>
              <p:cNvSpPr/>
              <p:nvPr/>
            </p:nvSpPr>
            <p:spPr>
              <a:xfrm>
                <a:off x="2209800" y="4119372"/>
                <a:ext cx="1219200" cy="1595628"/>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miley Face 7"/>
              <p:cNvSpPr/>
              <p:nvPr/>
            </p:nvSpPr>
            <p:spPr>
              <a:xfrm>
                <a:off x="3581400" y="4191000"/>
                <a:ext cx="838200" cy="1618488"/>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06213379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498080" cy="990600"/>
          </a:xfrm>
        </p:spPr>
        <p:txBody>
          <a:bodyPr>
            <a:normAutofit/>
          </a:bodyPr>
          <a:lstStyle/>
          <a:p>
            <a:pPr marL="82296" indent="0"/>
            <a:r>
              <a:rPr lang="en-US" sz="3600" b="1" dirty="0" smtClean="0">
                <a:solidFill>
                  <a:srgbClr val="7030A0"/>
                </a:solidFill>
                <a:effectLst/>
                <a:latin typeface="Sylfaen" pitchFamily="18" charset="0"/>
              </a:rPr>
              <a:t>Crossover Cable</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609600" y="1143000"/>
            <a:ext cx="7924800" cy="5334000"/>
          </a:xfrm>
        </p:spPr>
        <p:txBody>
          <a:bodyPr>
            <a:normAutofit/>
          </a:bodyPr>
          <a:lstStyle/>
          <a:p>
            <a:pPr>
              <a:lnSpc>
                <a:spcPct val="90000"/>
              </a:lnSpc>
              <a:buFont typeface="Wingdings" pitchFamily="2" charset="2"/>
              <a:buChar char="Ø"/>
              <a:defRPr/>
            </a:pPr>
            <a:r>
              <a:rPr lang="en-US" sz="2400" dirty="0">
                <a:latin typeface="Sylfaen" pitchFamily="18" charset="0"/>
              </a:rPr>
              <a:t>Sometimes you will use crossover cable, it's usually used to connect same type of devices. A crossover cable can be used to:</a:t>
            </a:r>
          </a:p>
          <a:p>
            <a:pPr marL="82296" indent="0">
              <a:lnSpc>
                <a:spcPct val="90000"/>
              </a:lnSpc>
              <a:buNone/>
              <a:defRPr/>
            </a:pPr>
            <a:r>
              <a:rPr lang="en-US" sz="2400" dirty="0">
                <a:latin typeface="Sylfaen" pitchFamily="18" charset="0"/>
              </a:rPr>
              <a:t>1) Connect 2 computers directly.</a:t>
            </a:r>
            <a:br>
              <a:rPr lang="en-US" sz="2400" dirty="0">
                <a:latin typeface="Sylfaen" pitchFamily="18" charset="0"/>
              </a:rPr>
            </a:br>
            <a:r>
              <a:rPr lang="en-US" sz="2400" dirty="0">
                <a:latin typeface="Sylfaen" pitchFamily="18" charset="0"/>
              </a:rPr>
              <a:t>2) Connect a router's LAN port to a switch/hub's normal port. (normally used for expanding network)</a:t>
            </a:r>
            <a:br>
              <a:rPr lang="en-US" sz="2400" dirty="0">
                <a:latin typeface="Sylfaen" pitchFamily="18" charset="0"/>
              </a:rPr>
            </a:br>
            <a:r>
              <a:rPr lang="en-US" sz="2400" dirty="0">
                <a:latin typeface="Sylfaen" pitchFamily="18" charset="0"/>
              </a:rPr>
              <a:t>3) Connect 2 switches/hubs by using normal port in both switches/hubs. </a:t>
            </a:r>
          </a:p>
          <a:p>
            <a:pPr>
              <a:lnSpc>
                <a:spcPct val="90000"/>
              </a:lnSpc>
              <a:buFont typeface="Wingdings" pitchFamily="2" charset="2"/>
              <a:buChar char="Ø"/>
              <a:defRPr/>
            </a:pPr>
            <a:r>
              <a:rPr lang="en-US" sz="2400" dirty="0">
                <a:latin typeface="Sylfaen" pitchFamily="18" charset="0"/>
              </a:rPr>
              <a:t>In you need to check how crossover cable looks </a:t>
            </a:r>
            <a:r>
              <a:rPr lang="en-US" sz="2400" dirty="0" smtClean="0">
                <a:latin typeface="Sylfaen" pitchFamily="18" charset="0"/>
              </a:rPr>
              <a:t>like.</a:t>
            </a:r>
            <a:endParaRPr lang="en-US" sz="24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50</a:t>
            </a:fld>
            <a:endParaRPr lang="en-US"/>
          </a:p>
        </p:txBody>
      </p:sp>
    </p:spTree>
    <p:extLst>
      <p:ext uri="{BB962C8B-B14F-4D97-AF65-F5344CB8AC3E}">
        <p14:creationId xmlns:p14="http://schemas.microsoft.com/office/powerpoint/2010/main" val="311601899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229600" cy="1143000"/>
          </a:xfrm>
        </p:spPr>
        <p:txBody>
          <a:bodyPr>
            <a:normAutofit/>
          </a:bodyPr>
          <a:lstStyle/>
          <a:p>
            <a:pPr marL="82296" indent="0"/>
            <a:r>
              <a:rPr lang="en-US" sz="3600" b="1" dirty="0" smtClean="0">
                <a:solidFill>
                  <a:srgbClr val="FF0000"/>
                </a:solidFill>
                <a:effectLst/>
                <a:latin typeface="Sylfaen" pitchFamily="18" charset="0"/>
              </a:rPr>
              <a:t>Crossover Cable crimping:</a:t>
            </a:r>
            <a:endParaRPr lang="en-US" sz="3600" b="1" dirty="0">
              <a:solidFill>
                <a:srgbClr val="FF0000"/>
              </a:solidFill>
              <a:effectLst/>
              <a:latin typeface="Sylfaen" pitchFamily="18" charset="0"/>
              <a:cs typeface="Times New Roman" pitchFamily="18" charset="0"/>
            </a:endParaRPr>
          </a:p>
        </p:txBody>
      </p:sp>
      <p:graphicFrame>
        <p:nvGraphicFramePr>
          <p:cNvPr id="14" name="Content Placeholder 13"/>
          <p:cNvGraphicFramePr>
            <a:graphicFrameLocks noGrp="1"/>
          </p:cNvGraphicFramePr>
          <p:nvPr>
            <p:ph sz="half" idx="1"/>
            <p:extLst>
              <p:ext uri="{D42A27DB-BD31-4B8C-83A1-F6EECF244321}">
                <p14:modId xmlns:p14="http://schemas.microsoft.com/office/powerpoint/2010/main" val="857320639"/>
              </p:ext>
            </p:extLst>
          </p:nvPr>
        </p:nvGraphicFramePr>
        <p:xfrm>
          <a:off x="1066800" y="1371600"/>
          <a:ext cx="3886200" cy="3263596"/>
        </p:xfrm>
        <a:graphic>
          <a:graphicData uri="http://schemas.openxmlformats.org/drawingml/2006/table">
            <a:tbl>
              <a:tblPr firstRow="1" bandRow="1"/>
              <a:tblGrid>
                <a:gridCol w="685800"/>
                <a:gridCol w="1371600"/>
                <a:gridCol w="1828800"/>
              </a:tblGrid>
              <a:tr h="567893">
                <a:tc>
                  <a:txBody>
                    <a:bodyPr/>
                    <a:lstStyle/>
                    <a:p>
                      <a:r>
                        <a:rPr lang="en-US" sz="1400" b="1" dirty="0" smtClean="0">
                          <a:solidFill>
                            <a:srgbClr val="002060"/>
                          </a:solidFill>
                          <a:latin typeface="Times New Roman" pitchFamily="18" charset="0"/>
                          <a:cs typeface="Times New Roman" pitchFamily="18" charset="0"/>
                        </a:rPr>
                        <a:t>PIN ID</a:t>
                      </a:r>
                      <a:endParaRPr lang="en-US" sz="1400" b="1" dirty="0">
                        <a:solidFill>
                          <a:srgbClr val="002060"/>
                        </a:solidFill>
                        <a:latin typeface="Times New Roman" pitchFamily="18" charset="0"/>
                        <a:cs typeface="Times New Roman" pitchFamily="18" charset="0"/>
                      </a:endParaRPr>
                    </a:p>
                  </a:txBody>
                  <a:tcPr marL="44597" marR="44597"/>
                </a:tc>
                <a:tc>
                  <a:txBody>
                    <a:bodyPr/>
                    <a:lstStyle/>
                    <a:p>
                      <a:r>
                        <a:rPr lang="en-US" sz="1400" b="1" dirty="0" smtClean="0">
                          <a:solidFill>
                            <a:srgbClr val="002060"/>
                          </a:solidFill>
                          <a:latin typeface="Times New Roman" pitchFamily="18" charset="0"/>
                          <a:cs typeface="Times New Roman" pitchFamily="18" charset="0"/>
                        </a:rPr>
                        <a:t>SIDE A</a:t>
                      </a:r>
                      <a:endParaRPr lang="en-US" sz="1400" b="1" dirty="0">
                        <a:solidFill>
                          <a:srgbClr val="002060"/>
                        </a:solidFill>
                        <a:latin typeface="Times New Roman" pitchFamily="18" charset="0"/>
                        <a:cs typeface="Times New Roman" pitchFamily="18" charset="0"/>
                      </a:endParaRPr>
                    </a:p>
                  </a:txBody>
                  <a:tcPr marL="44597" marR="44597"/>
                </a:tc>
                <a:tc>
                  <a:txBody>
                    <a:bodyPr/>
                    <a:lstStyle/>
                    <a:p>
                      <a:r>
                        <a:rPr lang="en-US" sz="1400" b="1" dirty="0" smtClean="0">
                          <a:solidFill>
                            <a:srgbClr val="002060"/>
                          </a:solidFill>
                          <a:latin typeface="Times New Roman" pitchFamily="18" charset="0"/>
                          <a:cs typeface="Times New Roman" pitchFamily="18" charset="0"/>
                        </a:rPr>
                        <a:t>SIDE</a:t>
                      </a:r>
                      <a:r>
                        <a:rPr lang="en-US" sz="1400" b="1" baseline="0" dirty="0" smtClean="0">
                          <a:solidFill>
                            <a:srgbClr val="002060"/>
                          </a:solidFill>
                          <a:latin typeface="Times New Roman" pitchFamily="18" charset="0"/>
                          <a:cs typeface="Times New Roman" pitchFamily="18" charset="0"/>
                        </a:rPr>
                        <a:t> B</a:t>
                      </a:r>
                      <a:endParaRPr lang="en-US" sz="1400" b="1" dirty="0">
                        <a:solidFill>
                          <a:srgbClr val="002060"/>
                        </a:solidFill>
                        <a:latin typeface="Times New Roman" pitchFamily="18" charset="0"/>
                        <a:cs typeface="Times New Roman" pitchFamily="18" charset="0"/>
                      </a:endParaRPr>
                    </a:p>
                  </a:txBody>
                  <a:tcPr marL="44597" marR="44597"/>
                </a:tc>
              </a:tr>
              <a:tr h="413563">
                <a:tc>
                  <a:txBody>
                    <a:bodyPr/>
                    <a:lstStyle/>
                    <a:p>
                      <a:pPr marL="0" indent="0">
                        <a:buFont typeface="+mj-lt"/>
                        <a:buNone/>
                      </a:pPr>
                      <a:r>
                        <a:rPr lang="en-US" sz="1200" b="1" dirty="0" smtClean="0">
                          <a:latin typeface="Times New Roman" pitchFamily="18" charset="0"/>
                          <a:cs typeface="Times New Roman" pitchFamily="18" charset="0"/>
                        </a:rPr>
                        <a:t>1</a:t>
                      </a:r>
                      <a:endParaRPr lang="en-US" sz="1200" b="1" dirty="0">
                        <a:latin typeface="Times New Roman" pitchFamily="18" charset="0"/>
                        <a:cs typeface="Times New Roman" pitchFamily="18" charset="0"/>
                      </a:endParaRPr>
                    </a:p>
                  </a:txBody>
                  <a:tcPr marL="44597" marR="44597"/>
                </a:tc>
                <a:tc>
                  <a:txBody>
                    <a:bodyPr/>
                    <a:lstStyle/>
                    <a:p>
                      <a:r>
                        <a:rPr lang="en-US" sz="1200" b="1" baseline="0" dirty="0" smtClean="0">
                          <a:latin typeface="Times New Roman" pitchFamily="18" charset="0"/>
                          <a:cs typeface="Times New Roman" pitchFamily="18" charset="0"/>
                        </a:rPr>
                        <a:t>Green-</a:t>
                      </a:r>
                      <a:r>
                        <a:rPr lang="en-US" sz="1200" b="1" dirty="0" smtClean="0">
                          <a:latin typeface="Times New Roman" pitchFamily="18" charset="0"/>
                          <a:cs typeface="Times New Roman" pitchFamily="18" charset="0"/>
                        </a:rPr>
                        <a:t>White</a:t>
                      </a:r>
                      <a:r>
                        <a:rPr lang="en-US" sz="1200" b="1" baseline="0" dirty="0" smtClean="0">
                          <a:latin typeface="Times New Roman" pitchFamily="18" charset="0"/>
                          <a:cs typeface="Times New Roman" pitchFamily="18" charset="0"/>
                        </a:rPr>
                        <a:t> </a:t>
                      </a:r>
                      <a:endParaRPr lang="en-US" sz="1200" b="1" dirty="0">
                        <a:latin typeface="Times New Roman" pitchFamily="18" charset="0"/>
                        <a:cs typeface="Times New Roman" pitchFamily="18" charset="0"/>
                      </a:endParaRPr>
                    </a:p>
                  </a:txBody>
                  <a:tcPr marL="44597" marR="445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Times New Roman" pitchFamily="18" charset="0"/>
                          <a:cs typeface="Times New Roman" pitchFamily="18" charset="0"/>
                        </a:rPr>
                        <a:t>Orange-White</a:t>
                      </a:r>
                    </a:p>
                  </a:txBody>
                  <a:tcPr marL="44597" marR="44597"/>
                </a:tc>
              </a:tr>
              <a:tr h="337363">
                <a:tc>
                  <a:txBody>
                    <a:bodyPr/>
                    <a:lstStyle/>
                    <a:p>
                      <a:pPr marL="0" indent="0">
                        <a:buFont typeface="+mj-lt"/>
                        <a:buNone/>
                      </a:pPr>
                      <a:r>
                        <a:rPr lang="en-US" sz="1200" b="1" dirty="0" smtClean="0">
                          <a:latin typeface="Times New Roman" pitchFamily="18" charset="0"/>
                          <a:cs typeface="Times New Roman" pitchFamily="18" charset="0"/>
                        </a:rPr>
                        <a:t>2</a:t>
                      </a:r>
                      <a:endParaRPr lang="en-US" sz="1200" b="1" dirty="0">
                        <a:latin typeface="Times New Roman" pitchFamily="18" charset="0"/>
                        <a:cs typeface="Times New Roman" pitchFamily="18" charset="0"/>
                      </a:endParaRPr>
                    </a:p>
                  </a:txBody>
                  <a:tcPr marL="44597" marR="44597"/>
                </a:tc>
                <a:tc>
                  <a:txBody>
                    <a:bodyPr/>
                    <a:lstStyle/>
                    <a:p>
                      <a:r>
                        <a:rPr lang="en-US" sz="1200" b="1" dirty="0" smtClean="0">
                          <a:latin typeface="Times New Roman" pitchFamily="18" charset="0"/>
                          <a:cs typeface="Times New Roman" pitchFamily="18" charset="0"/>
                        </a:rPr>
                        <a:t>Green </a:t>
                      </a:r>
                      <a:endParaRPr lang="en-US" sz="1200" b="1" dirty="0">
                        <a:latin typeface="Times New Roman" pitchFamily="18" charset="0"/>
                        <a:cs typeface="Times New Roman" pitchFamily="18" charset="0"/>
                      </a:endParaRPr>
                    </a:p>
                  </a:txBody>
                  <a:tcPr marL="44597" marR="445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Times New Roman" pitchFamily="18" charset="0"/>
                          <a:cs typeface="Times New Roman" pitchFamily="18" charset="0"/>
                        </a:rPr>
                        <a:t>Orange</a:t>
                      </a:r>
                    </a:p>
                  </a:txBody>
                  <a:tcPr marL="44597" marR="44597"/>
                </a:tc>
              </a:tr>
              <a:tr h="337363">
                <a:tc>
                  <a:txBody>
                    <a:bodyPr/>
                    <a:lstStyle/>
                    <a:p>
                      <a:pPr marL="0" indent="0">
                        <a:buFont typeface="+mj-lt"/>
                        <a:buNone/>
                      </a:pPr>
                      <a:r>
                        <a:rPr lang="en-US" sz="1200" b="1" dirty="0" smtClean="0">
                          <a:latin typeface="Times New Roman" pitchFamily="18" charset="0"/>
                          <a:cs typeface="Times New Roman" pitchFamily="18" charset="0"/>
                        </a:rPr>
                        <a:t>3</a:t>
                      </a:r>
                      <a:endParaRPr lang="en-US" sz="1200" b="1" dirty="0">
                        <a:latin typeface="Times New Roman" pitchFamily="18" charset="0"/>
                        <a:cs typeface="Times New Roman" pitchFamily="18" charset="0"/>
                      </a:endParaRPr>
                    </a:p>
                  </a:txBody>
                  <a:tcPr marL="44597" marR="445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Times New Roman" pitchFamily="18" charset="0"/>
                          <a:cs typeface="Times New Roman" pitchFamily="18" charset="0"/>
                        </a:rPr>
                        <a:t>Orange-White</a:t>
                      </a:r>
                      <a:endParaRPr lang="en-US" sz="1200" b="1" dirty="0">
                        <a:latin typeface="Times New Roman" pitchFamily="18" charset="0"/>
                        <a:cs typeface="Times New Roman" pitchFamily="18" charset="0"/>
                      </a:endParaRPr>
                    </a:p>
                  </a:txBody>
                  <a:tcPr marL="44597" marR="44597"/>
                </a:tc>
                <a:tc>
                  <a:txBody>
                    <a:bodyPr/>
                    <a:lstStyle/>
                    <a:p>
                      <a:r>
                        <a:rPr lang="en-US" sz="1200" b="1" baseline="0" dirty="0" smtClean="0">
                          <a:latin typeface="Times New Roman" pitchFamily="18" charset="0"/>
                          <a:cs typeface="Times New Roman" pitchFamily="18" charset="0"/>
                        </a:rPr>
                        <a:t>Green-</a:t>
                      </a:r>
                      <a:r>
                        <a:rPr lang="en-US" sz="1200" b="1" dirty="0" smtClean="0">
                          <a:latin typeface="Times New Roman" pitchFamily="18" charset="0"/>
                          <a:cs typeface="Times New Roman" pitchFamily="18" charset="0"/>
                        </a:rPr>
                        <a:t>White</a:t>
                      </a:r>
                      <a:endParaRPr lang="en-US" sz="1200" b="1" dirty="0">
                        <a:latin typeface="Times New Roman" pitchFamily="18" charset="0"/>
                        <a:cs typeface="Times New Roman" pitchFamily="18" charset="0"/>
                      </a:endParaRPr>
                    </a:p>
                  </a:txBody>
                  <a:tcPr marL="44597" marR="44597"/>
                </a:tc>
              </a:tr>
              <a:tr h="324510">
                <a:tc>
                  <a:txBody>
                    <a:bodyPr/>
                    <a:lstStyle/>
                    <a:p>
                      <a:pPr marL="0" indent="0">
                        <a:buFont typeface="+mj-lt"/>
                        <a:buNone/>
                      </a:pPr>
                      <a:r>
                        <a:rPr lang="en-US" sz="1200" b="1" dirty="0" smtClean="0">
                          <a:latin typeface="Times New Roman" pitchFamily="18" charset="0"/>
                          <a:cs typeface="Times New Roman" pitchFamily="18" charset="0"/>
                        </a:rPr>
                        <a:t>4</a:t>
                      </a:r>
                      <a:endParaRPr lang="en-US" sz="1200" b="1" dirty="0">
                        <a:latin typeface="Times New Roman" pitchFamily="18" charset="0"/>
                        <a:cs typeface="Times New Roman" pitchFamily="18" charset="0"/>
                      </a:endParaRPr>
                    </a:p>
                  </a:txBody>
                  <a:tcPr marL="44597" marR="44597"/>
                </a:tc>
                <a:tc>
                  <a:txBody>
                    <a:bodyPr/>
                    <a:lstStyle/>
                    <a:p>
                      <a:r>
                        <a:rPr lang="en-US" sz="1200" b="1" dirty="0" smtClean="0">
                          <a:latin typeface="Times New Roman" pitchFamily="18" charset="0"/>
                          <a:cs typeface="Times New Roman" pitchFamily="18" charset="0"/>
                        </a:rPr>
                        <a:t>Blue</a:t>
                      </a:r>
                      <a:endParaRPr lang="en-US" sz="1200" b="1" dirty="0">
                        <a:latin typeface="Times New Roman" pitchFamily="18" charset="0"/>
                        <a:cs typeface="Times New Roman" pitchFamily="18" charset="0"/>
                      </a:endParaRPr>
                    </a:p>
                  </a:txBody>
                  <a:tcPr marL="44597" marR="44597"/>
                </a:tc>
                <a:tc>
                  <a:txBody>
                    <a:bodyPr/>
                    <a:lstStyle/>
                    <a:p>
                      <a:r>
                        <a:rPr lang="en-US" sz="1200" b="1" dirty="0" smtClean="0">
                          <a:latin typeface="Times New Roman" pitchFamily="18" charset="0"/>
                          <a:cs typeface="Times New Roman" pitchFamily="18" charset="0"/>
                        </a:rPr>
                        <a:t>Blue</a:t>
                      </a:r>
                      <a:endParaRPr lang="en-US" sz="1200" b="1" dirty="0">
                        <a:latin typeface="Times New Roman" pitchFamily="18" charset="0"/>
                        <a:cs typeface="Times New Roman" pitchFamily="18" charset="0"/>
                      </a:endParaRPr>
                    </a:p>
                  </a:txBody>
                  <a:tcPr marL="44597" marR="44597"/>
                </a:tc>
              </a:tr>
              <a:tr h="361290">
                <a:tc>
                  <a:txBody>
                    <a:bodyPr/>
                    <a:lstStyle/>
                    <a:p>
                      <a:pPr marL="0" indent="0">
                        <a:buFont typeface="+mj-lt"/>
                        <a:buNone/>
                      </a:pPr>
                      <a:r>
                        <a:rPr lang="en-US" sz="1200" b="1" dirty="0" smtClean="0">
                          <a:latin typeface="Times New Roman" pitchFamily="18" charset="0"/>
                          <a:cs typeface="Times New Roman" pitchFamily="18" charset="0"/>
                        </a:rPr>
                        <a:t>5</a:t>
                      </a:r>
                      <a:endParaRPr lang="en-US" sz="1200" b="1" dirty="0">
                        <a:latin typeface="Times New Roman" pitchFamily="18" charset="0"/>
                        <a:cs typeface="Times New Roman" pitchFamily="18" charset="0"/>
                      </a:endParaRPr>
                    </a:p>
                  </a:txBody>
                  <a:tcPr marL="44597" marR="445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Times New Roman" pitchFamily="18" charset="0"/>
                          <a:cs typeface="Times New Roman" pitchFamily="18" charset="0"/>
                        </a:rPr>
                        <a:t>Blue-White</a:t>
                      </a:r>
                      <a:endParaRPr lang="en-US" sz="1200" b="1" dirty="0">
                        <a:latin typeface="Times New Roman" pitchFamily="18" charset="0"/>
                        <a:cs typeface="Times New Roman" pitchFamily="18" charset="0"/>
                      </a:endParaRPr>
                    </a:p>
                  </a:txBody>
                  <a:tcPr marL="44597" marR="445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Times New Roman" pitchFamily="18" charset="0"/>
                          <a:cs typeface="Times New Roman" pitchFamily="18" charset="0"/>
                        </a:rPr>
                        <a:t>Blue-White</a:t>
                      </a:r>
                      <a:endParaRPr lang="en-US" sz="1200" b="1" dirty="0">
                        <a:latin typeface="Times New Roman" pitchFamily="18" charset="0"/>
                        <a:cs typeface="Times New Roman" pitchFamily="18" charset="0"/>
                      </a:endParaRPr>
                    </a:p>
                  </a:txBody>
                  <a:tcPr marL="44597" marR="44597"/>
                </a:tc>
              </a:tr>
              <a:tr h="304800">
                <a:tc>
                  <a:txBody>
                    <a:bodyPr/>
                    <a:lstStyle/>
                    <a:p>
                      <a:pPr marL="0" indent="0">
                        <a:buFont typeface="+mj-lt"/>
                        <a:buNone/>
                      </a:pPr>
                      <a:r>
                        <a:rPr lang="en-US" sz="1200" b="1" dirty="0" smtClean="0">
                          <a:latin typeface="Times New Roman" pitchFamily="18" charset="0"/>
                          <a:cs typeface="Times New Roman" pitchFamily="18" charset="0"/>
                        </a:rPr>
                        <a:t>6</a:t>
                      </a:r>
                      <a:endParaRPr lang="en-US" sz="1200" b="1" dirty="0">
                        <a:latin typeface="Times New Roman" pitchFamily="18" charset="0"/>
                        <a:cs typeface="Times New Roman" pitchFamily="18" charset="0"/>
                      </a:endParaRPr>
                    </a:p>
                  </a:txBody>
                  <a:tcPr marL="44597" marR="44597"/>
                </a:tc>
                <a:tc>
                  <a:txBody>
                    <a:bodyPr/>
                    <a:lstStyle/>
                    <a:p>
                      <a:r>
                        <a:rPr lang="en-US" sz="1200" b="1" dirty="0" smtClean="0">
                          <a:latin typeface="Times New Roman" pitchFamily="18" charset="0"/>
                          <a:cs typeface="Times New Roman" pitchFamily="18" charset="0"/>
                        </a:rPr>
                        <a:t>Orange</a:t>
                      </a:r>
                      <a:endParaRPr lang="en-US" sz="1200" b="1" dirty="0">
                        <a:latin typeface="Times New Roman" pitchFamily="18" charset="0"/>
                        <a:cs typeface="Times New Roman" pitchFamily="18" charset="0"/>
                      </a:endParaRPr>
                    </a:p>
                  </a:txBody>
                  <a:tcPr marL="44597" marR="445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Times New Roman" pitchFamily="18" charset="0"/>
                          <a:cs typeface="Times New Roman" pitchFamily="18" charset="0"/>
                        </a:rPr>
                        <a:t>Green </a:t>
                      </a:r>
                    </a:p>
                  </a:txBody>
                  <a:tcPr marL="44597" marR="44597"/>
                </a:tc>
              </a:tr>
              <a:tr h="292304">
                <a:tc>
                  <a:txBody>
                    <a:bodyPr/>
                    <a:lstStyle/>
                    <a:p>
                      <a:pPr marL="0" indent="0">
                        <a:buFont typeface="+mj-lt"/>
                        <a:buNone/>
                      </a:pPr>
                      <a:r>
                        <a:rPr lang="en-US" sz="1200" b="1" dirty="0" smtClean="0">
                          <a:latin typeface="Times New Roman" pitchFamily="18" charset="0"/>
                          <a:cs typeface="Times New Roman" pitchFamily="18" charset="0"/>
                        </a:rPr>
                        <a:t>7</a:t>
                      </a:r>
                      <a:endParaRPr lang="en-US" sz="1200" b="1" dirty="0">
                        <a:latin typeface="Times New Roman" pitchFamily="18" charset="0"/>
                        <a:cs typeface="Times New Roman" pitchFamily="18" charset="0"/>
                      </a:endParaRPr>
                    </a:p>
                  </a:txBody>
                  <a:tcPr marL="44597" marR="445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Times New Roman" pitchFamily="18" charset="0"/>
                          <a:cs typeface="Times New Roman" pitchFamily="18" charset="0"/>
                        </a:rPr>
                        <a:t>Brown-White</a:t>
                      </a:r>
                      <a:endParaRPr lang="en-US" sz="1200" b="1" dirty="0">
                        <a:latin typeface="Times New Roman" pitchFamily="18" charset="0"/>
                        <a:cs typeface="Times New Roman" pitchFamily="18" charset="0"/>
                      </a:endParaRPr>
                    </a:p>
                  </a:txBody>
                  <a:tcPr marL="44597" marR="445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Times New Roman" pitchFamily="18" charset="0"/>
                          <a:cs typeface="Times New Roman" pitchFamily="18" charset="0"/>
                        </a:rPr>
                        <a:t>Brown-White</a:t>
                      </a:r>
                      <a:endParaRPr lang="en-US" sz="1200" b="1" dirty="0">
                        <a:latin typeface="Times New Roman" pitchFamily="18" charset="0"/>
                        <a:cs typeface="Times New Roman" pitchFamily="18" charset="0"/>
                      </a:endParaRPr>
                    </a:p>
                  </a:txBody>
                  <a:tcPr marL="44597" marR="44597"/>
                </a:tc>
              </a:tr>
              <a:tr h="324510">
                <a:tc>
                  <a:txBody>
                    <a:bodyPr/>
                    <a:lstStyle/>
                    <a:p>
                      <a:pPr marL="0" indent="0">
                        <a:buFont typeface="+mj-lt"/>
                        <a:buNone/>
                      </a:pPr>
                      <a:r>
                        <a:rPr lang="en-US" sz="1200" b="1" dirty="0" smtClean="0">
                          <a:latin typeface="Times New Roman" pitchFamily="18" charset="0"/>
                          <a:cs typeface="Times New Roman" pitchFamily="18" charset="0"/>
                        </a:rPr>
                        <a:t>8</a:t>
                      </a:r>
                      <a:endParaRPr lang="en-US" sz="1200" b="1" dirty="0">
                        <a:latin typeface="Times New Roman" pitchFamily="18" charset="0"/>
                        <a:cs typeface="Times New Roman" pitchFamily="18" charset="0"/>
                      </a:endParaRPr>
                    </a:p>
                  </a:txBody>
                  <a:tcPr marL="44597" marR="44597"/>
                </a:tc>
                <a:tc>
                  <a:txBody>
                    <a:bodyPr/>
                    <a:lstStyle/>
                    <a:p>
                      <a:r>
                        <a:rPr lang="en-US" sz="1200" b="1" dirty="0" smtClean="0">
                          <a:latin typeface="Times New Roman" pitchFamily="18" charset="0"/>
                          <a:cs typeface="Times New Roman" pitchFamily="18" charset="0"/>
                        </a:rPr>
                        <a:t>Brown </a:t>
                      </a:r>
                      <a:endParaRPr lang="en-US" sz="1200" b="1" dirty="0">
                        <a:latin typeface="Times New Roman" pitchFamily="18" charset="0"/>
                        <a:cs typeface="Times New Roman" pitchFamily="18" charset="0"/>
                      </a:endParaRPr>
                    </a:p>
                  </a:txBody>
                  <a:tcPr marL="44597" marR="44597"/>
                </a:tc>
                <a:tc>
                  <a:txBody>
                    <a:bodyPr/>
                    <a:lstStyle/>
                    <a:p>
                      <a:r>
                        <a:rPr lang="en-US" sz="1200" b="1" dirty="0" smtClean="0">
                          <a:latin typeface="Times New Roman" pitchFamily="18" charset="0"/>
                          <a:cs typeface="Times New Roman" pitchFamily="18" charset="0"/>
                        </a:rPr>
                        <a:t>Brown </a:t>
                      </a:r>
                      <a:endParaRPr lang="en-US" sz="1200" b="1" dirty="0">
                        <a:latin typeface="Times New Roman" pitchFamily="18" charset="0"/>
                        <a:cs typeface="Times New Roman" pitchFamily="18" charset="0"/>
                      </a:endParaRPr>
                    </a:p>
                  </a:txBody>
                  <a:tcPr marL="44597" marR="44597"/>
                </a:tc>
              </a:tr>
            </a:tbl>
          </a:graphicData>
        </a:graphic>
      </p:graphicFrame>
      <p:sp>
        <p:nvSpPr>
          <p:cNvPr id="15" name="Content Placeholder 14"/>
          <p:cNvSpPr>
            <a:spLocks noGrp="1"/>
          </p:cNvSpPr>
          <p:nvPr>
            <p:ph sz="half" idx="2"/>
          </p:nvPr>
        </p:nvSpPr>
        <p:spPr/>
        <p:txBody>
          <a:bodyPr/>
          <a:lstStyle/>
          <a:p>
            <a:pPr marL="82296" indent="0">
              <a:buNone/>
            </a:pPr>
            <a:r>
              <a:rPr lang="en-US" dirty="0" smtClean="0"/>
              <a:t>Color Code</a:t>
            </a:r>
            <a:endParaRPr lang="en-US" dirty="0"/>
          </a:p>
        </p:txBody>
      </p:sp>
      <p:sp>
        <p:nvSpPr>
          <p:cNvPr id="4" name="Slide Number Placeholder 3"/>
          <p:cNvSpPr>
            <a:spLocks noGrp="1"/>
          </p:cNvSpPr>
          <p:nvPr>
            <p:ph type="sldNum" sz="quarter" idx="12"/>
          </p:nvPr>
        </p:nvSpPr>
        <p:spPr/>
        <p:txBody>
          <a:bodyPr/>
          <a:lstStyle/>
          <a:p>
            <a:fld id="{65443D5E-E9D3-4D36-8129-09AFD79524BB}" type="slidenum">
              <a:rPr lang="en-US" smtClean="0"/>
              <a:t>51</a:t>
            </a:fld>
            <a:endParaRPr lang="en-US"/>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2209800"/>
            <a:ext cx="35814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703248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7498080" cy="990600"/>
          </a:xfrm>
        </p:spPr>
        <p:txBody>
          <a:bodyPr>
            <a:normAutofit/>
          </a:bodyPr>
          <a:lstStyle/>
          <a:p>
            <a:pPr marL="82296" indent="0"/>
            <a:r>
              <a:rPr lang="en-US" sz="3600" dirty="0">
                <a:solidFill>
                  <a:srgbClr val="7030A0"/>
                </a:solidFill>
                <a:effectLst/>
                <a:latin typeface="Sylfaen" pitchFamily="18" charset="0"/>
              </a:rPr>
              <a:t>S</a:t>
            </a:r>
            <a:r>
              <a:rPr lang="en-US" sz="3600" dirty="0" smtClean="0">
                <a:solidFill>
                  <a:srgbClr val="7030A0"/>
                </a:solidFill>
                <a:effectLst/>
                <a:latin typeface="Sylfaen" pitchFamily="18" charset="0"/>
              </a:rPr>
              <a:t>hielded </a:t>
            </a:r>
            <a:r>
              <a:rPr lang="en-US" sz="3600" dirty="0">
                <a:solidFill>
                  <a:srgbClr val="7030A0"/>
                </a:solidFill>
                <a:effectLst/>
                <a:latin typeface="Sylfaen" pitchFamily="18" charset="0"/>
              </a:rPr>
              <a:t>Twisted Pair </a:t>
            </a:r>
            <a:r>
              <a:rPr lang="en-US" sz="3600" dirty="0" smtClean="0">
                <a:solidFill>
                  <a:srgbClr val="7030A0"/>
                </a:solidFill>
                <a:effectLst/>
                <a:latin typeface="Sylfaen" pitchFamily="18" charset="0"/>
              </a:rPr>
              <a:t>(STP</a:t>
            </a:r>
            <a:r>
              <a:rPr lang="en-US" sz="3600" dirty="0">
                <a:solidFill>
                  <a:srgbClr val="7030A0"/>
                </a:solidFill>
                <a:effectLst/>
                <a:latin typeface="Sylfaen" pitchFamily="18" charset="0"/>
              </a:rPr>
              <a:t>)</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533400" y="1143000"/>
            <a:ext cx="7924800" cy="5334000"/>
          </a:xfrm>
        </p:spPr>
        <p:txBody>
          <a:bodyPr>
            <a:normAutofit lnSpcReduction="10000"/>
          </a:bodyPr>
          <a:lstStyle/>
          <a:p>
            <a:pPr algn="just">
              <a:lnSpc>
                <a:spcPct val="120000"/>
              </a:lnSpc>
              <a:buFont typeface="Wingdings" pitchFamily="2" charset="2"/>
              <a:buChar char="Ø"/>
            </a:pPr>
            <a:r>
              <a:rPr lang="en-US" sz="2400" dirty="0">
                <a:latin typeface="Sylfaen" pitchFamily="18" charset="0"/>
              </a:rPr>
              <a:t>An electrically grounded woven </a:t>
            </a:r>
            <a:r>
              <a:rPr lang="en-US" sz="2400" dirty="0" smtClean="0">
                <a:latin typeface="Sylfaen" pitchFamily="18" charset="0"/>
              </a:rPr>
              <a:t>copper mesh </a:t>
            </a:r>
            <a:r>
              <a:rPr lang="en-US" sz="2400" dirty="0">
                <a:latin typeface="Sylfaen" pitchFamily="18" charset="0"/>
              </a:rPr>
              <a:t>wrapped around each twisted </a:t>
            </a:r>
            <a:r>
              <a:rPr lang="en-US" sz="2400" dirty="0" smtClean="0">
                <a:latin typeface="Sylfaen" pitchFamily="18" charset="0"/>
              </a:rPr>
              <a:t>pair</a:t>
            </a:r>
          </a:p>
          <a:p>
            <a:pPr algn="just">
              <a:lnSpc>
                <a:spcPct val="120000"/>
              </a:lnSpc>
              <a:buFont typeface="Wingdings" pitchFamily="2" charset="2"/>
              <a:buChar char="Ø"/>
            </a:pPr>
            <a:r>
              <a:rPr lang="en-US" sz="2400" dirty="0">
                <a:latin typeface="Sylfaen" pitchFamily="18" charset="0"/>
              </a:rPr>
              <a:t>Shielded twisted pair is often used on networks using Token Ring </a:t>
            </a:r>
            <a:r>
              <a:rPr lang="en-US" sz="2400" dirty="0" smtClean="0">
                <a:latin typeface="Sylfaen" pitchFamily="18" charset="0"/>
              </a:rPr>
              <a:t>topology</a:t>
            </a:r>
          </a:p>
          <a:p>
            <a:pPr algn="just">
              <a:lnSpc>
                <a:spcPct val="120000"/>
              </a:lnSpc>
              <a:buFont typeface="Wingdings" pitchFamily="2" charset="2"/>
              <a:buChar char="Ø"/>
            </a:pPr>
            <a:r>
              <a:rPr lang="en-US" sz="2400" dirty="0">
                <a:latin typeface="Sylfaen" pitchFamily="18" charset="0"/>
              </a:rPr>
              <a:t>Shielded twisted pair (STP) is suitable for environments with electrical interference; however, the </a:t>
            </a:r>
            <a:r>
              <a:rPr lang="en-US" sz="2400" dirty="0">
                <a:solidFill>
                  <a:srgbClr val="0000FF"/>
                </a:solidFill>
                <a:latin typeface="Sylfaen" pitchFamily="18" charset="0"/>
              </a:rPr>
              <a:t>extra shielding can make the cables quite bulky</a:t>
            </a:r>
            <a:endParaRPr lang="en-US" sz="2400" dirty="0">
              <a:latin typeface="Sylfaen" pitchFamily="18" charset="0"/>
            </a:endParaRPr>
          </a:p>
          <a:p>
            <a:pPr marL="82296" indent="0" algn="just">
              <a:lnSpc>
                <a:spcPct val="120000"/>
              </a:lnSpc>
              <a:buNone/>
            </a:pPr>
            <a:r>
              <a:rPr lang="en-US" sz="2400" b="1" i="1" dirty="0">
                <a:latin typeface="Sylfaen" pitchFamily="18" charset="0"/>
              </a:rPr>
              <a:t>Advantage</a:t>
            </a:r>
          </a:p>
          <a:p>
            <a:pPr lvl="1" algn="just">
              <a:lnSpc>
                <a:spcPct val="120000"/>
              </a:lnSpc>
            </a:pPr>
            <a:r>
              <a:rPr lang="en-US" sz="2400" dirty="0">
                <a:latin typeface="Sylfaen" pitchFamily="18" charset="0"/>
              </a:rPr>
              <a:t>Reduces electromagnetic interference (EMI)</a:t>
            </a:r>
          </a:p>
          <a:p>
            <a:pPr marL="82296" indent="0" algn="just">
              <a:lnSpc>
                <a:spcPct val="120000"/>
              </a:lnSpc>
              <a:buNone/>
            </a:pPr>
            <a:r>
              <a:rPr lang="en-US" sz="2400" b="1" i="1" dirty="0">
                <a:latin typeface="Sylfaen" pitchFamily="18" charset="0"/>
              </a:rPr>
              <a:t>Disadvantage</a:t>
            </a:r>
          </a:p>
          <a:p>
            <a:pPr lvl="1" algn="just">
              <a:lnSpc>
                <a:spcPct val="120000"/>
              </a:lnSpc>
            </a:pPr>
            <a:r>
              <a:rPr lang="en-US" sz="2400" dirty="0">
                <a:latin typeface="Sylfaen" pitchFamily="18" charset="0"/>
              </a:rPr>
              <a:t>Makes the wiring thick and is difficult to maintain</a:t>
            </a:r>
          </a:p>
        </p:txBody>
      </p:sp>
      <p:sp>
        <p:nvSpPr>
          <p:cNvPr id="4" name="Slide Number Placeholder 3"/>
          <p:cNvSpPr>
            <a:spLocks noGrp="1"/>
          </p:cNvSpPr>
          <p:nvPr>
            <p:ph type="sldNum" sz="quarter" idx="12"/>
          </p:nvPr>
        </p:nvSpPr>
        <p:spPr/>
        <p:txBody>
          <a:bodyPr/>
          <a:lstStyle/>
          <a:p>
            <a:fld id="{65443D5E-E9D3-4D36-8129-09AFD79524BB}" type="slidenum">
              <a:rPr lang="en-US" smtClean="0"/>
              <a:t>52</a:t>
            </a:fld>
            <a:endParaRPr lang="en-US"/>
          </a:p>
        </p:txBody>
      </p:sp>
    </p:spTree>
    <p:extLst>
      <p:ext uri="{BB962C8B-B14F-4D97-AF65-F5344CB8AC3E}">
        <p14:creationId xmlns:p14="http://schemas.microsoft.com/office/powerpoint/2010/main" val="176642371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52400"/>
            <a:ext cx="7498080" cy="990600"/>
          </a:xfrm>
        </p:spPr>
        <p:txBody>
          <a:bodyPr>
            <a:normAutofit/>
          </a:bodyPr>
          <a:lstStyle/>
          <a:p>
            <a:pPr marL="82296" indent="0"/>
            <a:r>
              <a:rPr lang="en-US" sz="3600" dirty="0">
                <a:solidFill>
                  <a:srgbClr val="7030A0"/>
                </a:solidFill>
                <a:effectLst/>
                <a:latin typeface="Sylfaen" pitchFamily="18" charset="0"/>
              </a:rPr>
              <a:t>S</a:t>
            </a:r>
            <a:r>
              <a:rPr lang="en-US" sz="3600" dirty="0" smtClean="0">
                <a:solidFill>
                  <a:srgbClr val="7030A0"/>
                </a:solidFill>
                <a:effectLst/>
                <a:latin typeface="Sylfaen" pitchFamily="18" charset="0"/>
              </a:rPr>
              <a:t>hielded </a:t>
            </a:r>
            <a:r>
              <a:rPr lang="en-US" sz="3600" dirty="0">
                <a:solidFill>
                  <a:srgbClr val="7030A0"/>
                </a:solidFill>
                <a:effectLst/>
                <a:latin typeface="Sylfaen" pitchFamily="18" charset="0"/>
              </a:rPr>
              <a:t>Twisted Pair </a:t>
            </a:r>
            <a:r>
              <a:rPr lang="en-US" sz="3600" dirty="0" smtClean="0">
                <a:solidFill>
                  <a:srgbClr val="7030A0"/>
                </a:solidFill>
                <a:effectLst/>
                <a:latin typeface="Sylfaen" pitchFamily="18" charset="0"/>
              </a:rPr>
              <a:t>(STP)…</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1219200" y="1143000"/>
            <a:ext cx="7543800" cy="5334000"/>
          </a:xfrm>
        </p:spPr>
        <p:txBody>
          <a:bodyPr>
            <a:normAutofit/>
          </a:bodyPr>
          <a:lstStyle/>
          <a:p>
            <a:pPr marL="82296" indent="0">
              <a:lnSpc>
                <a:spcPct val="120000"/>
              </a:lnSpc>
              <a:buNone/>
            </a:pPr>
            <a:endParaRPr lang="en-US" sz="24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53</a:t>
            </a:fld>
            <a:endParaRPr lang="en-US"/>
          </a:p>
        </p:txBody>
      </p:sp>
      <p:pic>
        <p:nvPicPr>
          <p:cNvPr id="6" name="Picture 2"/>
          <p:cNvPicPr>
            <a:picLocks noChangeAspect="1" noChangeArrowheads="1"/>
          </p:cNvPicPr>
          <p:nvPr/>
        </p:nvPicPr>
        <p:blipFill>
          <a:blip r:embed="rId3"/>
          <a:srcRect/>
          <a:stretch>
            <a:fillRect/>
          </a:stretch>
        </p:blipFill>
        <p:spPr bwMode="auto">
          <a:xfrm>
            <a:off x="990600" y="1552990"/>
            <a:ext cx="6705600" cy="4608577"/>
          </a:xfrm>
          <a:prstGeom prst="rect">
            <a:avLst/>
          </a:prstGeom>
          <a:noFill/>
          <a:ln w="9525">
            <a:noFill/>
            <a:miter lim="800000"/>
            <a:headEnd/>
            <a:tailEnd/>
          </a:ln>
          <a:effectLst/>
        </p:spPr>
      </p:pic>
    </p:spTree>
    <p:extLst>
      <p:ext uri="{BB962C8B-B14F-4D97-AF65-F5344CB8AC3E}">
        <p14:creationId xmlns:p14="http://schemas.microsoft.com/office/powerpoint/2010/main" val="337081767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7498080" cy="990600"/>
          </a:xfrm>
        </p:spPr>
        <p:txBody>
          <a:bodyPr>
            <a:normAutofit/>
          </a:bodyPr>
          <a:lstStyle/>
          <a:p>
            <a:pPr marL="82296" indent="0"/>
            <a:r>
              <a:rPr lang="en-US" sz="3600" dirty="0" smtClean="0">
                <a:solidFill>
                  <a:srgbClr val="0000FF"/>
                </a:solidFill>
                <a:effectLst/>
                <a:latin typeface="Sylfaen" pitchFamily="18" charset="0"/>
              </a:rPr>
              <a:t>Coaxial Cable </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609600" y="914400"/>
            <a:ext cx="7772400" cy="5562600"/>
          </a:xfrm>
        </p:spPr>
        <p:txBody>
          <a:bodyPr>
            <a:noAutofit/>
          </a:bodyPr>
          <a:lstStyle/>
          <a:p>
            <a:pPr algn="just">
              <a:buFont typeface="Wingdings" pitchFamily="2" charset="2"/>
              <a:buChar char="q"/>
            </a:pPr>
            <a:r>
              <a:rPr lang="en-US" sz="2000" dirty="0">
                <a:latin typeface="Sylfaen" pitchFamily="18" charset="0"/>
              </a:rPr>
              <a:t>Coaxial cable consists of four main parts:</a:t>
            </a:r>
          </a:p>
          <a:p>
            <a:pPr marL="708660" indent="-342900" algn="just">
              <a:buFont typeface="Wingdings" pitchFamily="2" charset="2"/>
              <a:buChar char="ü"/>
            </a:pPr>
            <a:r>
              <a:rPr lang="en-US" sz="2000" dirty="0">
                <a:latin typeface="Sylfaen" pitchFamily="18" charset="0"/>
              </a:rPr>
              <a:t>Copper conductor</a:t>
            </a:r>
          </a:p>
          <a:p>
            <a:pPr marL="708660" indent="-342900" algn="just">
              <a:buFont typeface="Wingdings" pitchFamily="2" charset="2"/>
              <a:buChar char="ü"/>
            </a:pPr>
            <a:r>
              <a:rPr lang="en-US" sz="2000" dirty="0">
                <a:latin typeface="Sylfaen" pitchFamily="18" charset="0"/>
              </a:rPr>
              <a:t>Plastic insulation</a:t>
            </a:r>
          </a:p>
          <a:p>
            <a:pPr marL="708660" indent="-342900" algn="just">
              <a:buFont typeface="Wingdings" pitchFamily="2" charset="2"/>
              <a:buChar char="ü"/>
            </a:pPr>
            <a:r>
              <a:rPr lang="en-US" sz="2000" dirty="0">
                <a:latin typeface="Sylfaen" pitchFamily="18" charset="0"/>
              </a:rPr>
              <a:t>Braided copper shielding</a:t>
            </a:r>
          </a:p>
          <a:p>
            <a:pPr marL="708660" indent="-342900" algn="just">
              <a:buFont typeface="Wingdings" pitchFamily="2" charset="2"/>
              <a:buChar char="ü"/>
            </a:pPr>
            <a:r>
              <a:rPr lang="en-US" sz="2000" dirty="0">
                <a:latin typeface="Sylfaen" pitchFamily="18" charset="0"/>
              </a:rPr>
              <a:t>Outer jacket</a:t>
            </a:r>
          </a:p>
          <a:p>
            <a:pPr marL="401637" indent="-342900" algn="just">
              <a:buFont typeface="Wingdings" pitchFamily="2" charset="2"/>
              <a:buChar char="q"/>
            </a:pPr>
            <a:r>
              <a:rPr lang="en-US" sz="2000" dirty="0">
                <a:latin typeface="Sylfaen" pitchFamily="18" charset="0"/>
              </a:rPr>
              <a:t> At the center of the cable is a solid copper conductor. Surrounding that conductor is  a layer of ﬂexible plastic insulation</a:t>
            </a:r>
            <a:r>
              <a:rPr lang="en-US" sz="2000" dirty="0" smtClean="0">
                <a:latin typeface="Sylfaen" pitchFamily="18" charset="0"/>
              </a:rPr>
              <a:t>.</a:t>
            </a:r>
          </a:p>
          <a:p>
            <a:pPr algn="just">
              <a:buFont typeface="Wingdings" pitchFamily="2" charset="2"/>
              <a:buChar char="q"/>
              <a:defRPr/>
            </a:pPr>
            <a:r>
              <a:rPr lang="en-US" sz="2000" dirty="0">
                <a:latin typeface="Sylfaen" pitchFamily="18" charset="0"/>
              </a:rPr>
              <a:t>A plastic layer provides insulation between the center conductor and a braided metal shield </a:t>
            </a:r>
          </a:p>
          <a:p>
            <a:pPr algn="just">
              <a:buFont typeface="Wingdings" pitchFamily="2" charset="2"/>
              <a:buChar char="q"/>
              <a:defRPr/>
            </a:pPr>
            <a:r>
              <a:rPr lang="en-US" sz="2000" dirty="0">
                <a:latin typeface="Sylfaen" pitchFamily="18" charset="0"/>
              </a:rPr>
              <a:t>The metal shield helps to block any outside interference from fluorescent lights, motors, and other computers.</a:t>
            </a:r>
          </a:p>
          <a:p>
            <a:pPr algn="just">
              <a:buFont typeface="Wingdings" pitchFamily="2" charset="2"/>
              <a:buChar char="q"/>
              <a:defRPr/>
            </a:pPr>
            <a:r>
              <a:rPr lang="en-US" sz="2000" dirty="0">
                <a:latin typeface="Sylfaen" pitchFamily="18" charset="0"/>
              </a:rPr>
              <a:t>The connector used on coaxial cable is called a </a:t>
            </a:r>
            <a:r>
              <a:rPr lang="en-US" sz="2000" dirty="0">
                <a:solidFill>
                  <a:srgbClr val="0000FF"/>
                </a:solidFill>
                <a:latin typeface="Sylfaen" pitchFamily="18" charset="0"/>
              </a:rPr>
              <a:t>BNC,</a:t>
            </a:r>
            <a:r>
              <a:rPr lang="en-US" sz="2000" dirty="0">
                <a:latin typeface="Sylfaen" pitchFamily="18" charset="0"/>
              </a:rPr>
              <a:t> short for British Naval Connector or Bayonet Neill </a:t>
            </a:r>
            <a:r>
              <a:rPr lang="en-US" sz="2000" dirty="0" err="1">
                <a:latin typeface="Sylfaen" pitchFamily="18" charset="0"/>
              </a:rPr>
              <a:t>Concelman</a:t>
            </a:r>
            <a:r>
              <a:rPr lang="en-US" sz="2000" dirty="0">
                <a:latin typeface="Sylfaen" pitchFamily="18" charset="0"/>
              </a:rPr>
              <a:t>, connector.</a:t>
            </a:r>
          </a:p>
          <a:p>
            <a:pPr algn="just">
              <a:buFont typeface="Wingdings" pitchFamily="2" charset="2"/>
              <a:buChar char="q"/>
              <a:defRPr/>
            </a:pPr>
            <a:r>
              <a:rPr lang="en-US" sz="2000" dirty="0">
                <a:latin typeface="Sylfaen" pitchFamily="18" charset="0"/>
              </a:rPr>
              <a:t>more expensive than UTP but  less expensive than ﬁber-optic cable.</a:t>
            </a:r>
          </a:p>
          <a:p>
            <a:pPr algn="just">
              <a:defRPr/>
            </a:pPr>
            <a:endParaRPr lang="en-US" sz="2000" dirty="0">
              <a:latin typeface="Sylfaen" pitchFamily="18" charset="0"/>
            </a:endParaRPr>
          </a:p>
          <a:p>
            <a:pPr marL="401637" indent="-342900" algn="just">
              <a:buFont typeface="Wingdings" pitchFamily="2" charset="2"/>
              <a:buChar char="q"/>
            </a:pPr>
            <a:endParaRPr lang="en-US" sz="2000" dirty="0">
              <a:latin typeface="Sylfaen" pitchFamily="18" charset="0"/>
            </a:endParaRPr>
          </a:p>
          <a:p>
            <a:pPr indent="395288" algn="just">
              <a:buNone/>
            </a:pPr>
            <a:endParaRPr lang="en-US" sz="2000" dirty="0">
              <a:latin typeface="Sylfaen" pitchFamily="18" charset="0"/>
            </a:endParaRPr>
          </a:p>
          <a:p>
            <a:pPr marL="82296" indent="0" algn="just">
              <a:lnSpc>
                <a:spcPct val="120000"/>
              </a:lnSpc>
              <a:buNone/>
            </a:pPr>
            <a:endParaRPr lang="en-US" sz="20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54</a:t>
            </a:fld>
            <a:endParaRPr lang="en-US"/>
          </a:p>
        </p:txBody>
      </p:sp>
    </p:spTree>
    <p:extLst>
      <p:ext uri="{BB962C8B-B14F-4D97-AF65-F5344CB8AC3E}">
        <p14:creationId xmlns:p14="http://schemas.microsoft.com/office/powerpoint/2010/main" val="244037742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160" y="101009"/>
            <a:ext cx="7498080" cy="990600"/>
          </a:xfrm>
        </p:spPr>
        <p:txBody>
          <a:bodyPr>
            <a:normAutofit/>
          </a:bodyPr>
          <a:lstStyle/>
          <a:p>
            <a:pPr marL="82296" indent="0"/>
            <a:r>
              <a:rPr lang="en-US" sz="3600" dirty="0" smtClean="0">
                <a:solidFill>
                  <a:srgbClr val="0000FF"/>
                </a:solidFill>
                <a:effectLst/>
                <a:latin typeface="Sylfaen" pitchFamily="18" charset="0"/>
              </a:rPr>
              <a:t>Coaxial Cable </a:t>
            </a:r>
            <a:endParaRPr lang="en-US" sz="3600" b="1" dirty="0">
              <a:solidFill>
                <a:srgbClr val="7030A0"/>
              </a:solidFill>
              <a:effectLst/>
              <a:latin typeface="Sylfaen" pitchFamily="18" charset="0"/>
              <a:cs typeface="Times New Roman" pitchFamily="18" charset="0"/>
            </a:endParaRPr>
          </a:p>
        </p:txBody>
      </p:sp>
      <p:pic>
        <p:nvPicPr>
          <p:cNvPr id="6" name="Picture 3" descr="Coaxial-Cable">
            <a:hlinkClick r:id="rId3"/>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457200" y="914400"/>
            <a:ext cx="3194304" cy="5181600"/>
          </a:xfrm>
        </p:spPr>
      </p:pic>
      <p:sp>
        <p:nvSpPr>
          <p:cNvPr id="4" name="Slide Number Placeholder 3"/>
          <p:cNvSpPr>
            <a:spLocks noGrp="1"/>
          </p:cNvSpPr>
          <p:nvPr>
            <p:ph type="sldNum" sz="quarter" idx="12"/>
          </p:nvPr>
        </p:nvSpPr>
        <p:spPr/>
        <p:txBody>
          <a:bodyPr/>
          <a:lstStyle/>
          <a:p>
            <a:fld id="{65443D5E-E9D3-4D36-8129-09AFD79524BB}" type="slidenum">
              <a:rPr lang="en-US" smtClean="0"/>
              <a:t>55</a:t>
            </a:fld>
            <a:endParaRPr lang="en-US"/>
          </a:p>
        </p:txBody>
      </p:sp>
      <p:pic>
        <p:nvPicPr>
          <p:cNvPr id="7" name="Picture 2"/>
          <p:cNvPicPr>
            <a:picLocks noChangeAspect="1" noChangeArrowheads="1"/>
          </p:cNvPicPr>
          <p:nvPr/>
        </p:nvPicPr>
        <p:blipFill>
          <a:blip r:embed="rId5"/>
          <a:srcRect/>
          <a:stretch>
            <a:fillRect/>
          </a:stretch>
        </p:blipFill>
        <p:spPr bwMode="auto">
          <a:xfrm>
            <a:off x="4267200" y="1143000"/>
            <a:ext cx="3962400" cy="5029200"/>
          </a:xfrm>
          <a:prstGeom prst="rect">
            <a:avLst/>
          </a:prstGeom>
          <a:noFill/>
          <a:ln w="9525">
            <a:noFill/>
            <a:miter lim="800000"/>
            <a:headEnd/>
            <a:tailEnd/>
          </a:ln>
          <a:effectLst/>
        </p:spPr>
      </p:pic>
    </p:spTree>
    <p:extLst>
      <p:ext uri="{BB962C8B-B14F-4D97-AF65-F5344CB8AC3E}">
        <p14:creationId xmlns:p14="http://schemas.microsoft.com/office/powerpoint/2010/main" val="256720579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498080" cy="990600"/>
          </a:xfrm>
        </p:spPr>
        <p:txBody>
          <a:bodyPr>
            <a:normAutofit/>
          </a:bodyPr>
          <a:lstStyle/>
          <a:p>
            <a:pPr marL="82296" indent="0"/>
            <a:r>
              <a:rPr lang="en-US" sz="3600" dirty="0" smtClean="0">
                <a:solidFill>
                  <a:srgbClr val="0000FF"/>
                </a:solidFill>
                <a:effectLst/>
                <a:latin typeface="Sylfaen" pitchFamily="18" charset="0"/>
              </a:rPr>
              <a:t>Coaxial Cable Connectors</a:t>
            </a:r>
            <a:endParaRPr lang="en-US" sz="3600" b="1" dirty="0">
              <a:solidFill>
                <a:srgbClr val="7030A0"/>
              </a:solidFill>
              <a:effectLst/>
              <a:latin typeface="Sylfaen" pitchFamily="18" charset="0"/>
              <a:cs typeface="Times New Roman" pitchFamily="18" charset="0"/>
            </a:endParaRPr>
          </a:p>
        </p:txBody>
      </p:sp>
      <p:pic>
        <p:nvPicPr>
          <p:cNvPr id="6" name="Picture 6"/>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7143" r="3572" b="9375"/>
          <a:stretch>
            <a:fillRect/>
          </a:stretch>
        </p:blipFill>
        <p:spPr>
          <a:xfrm>
            <a:off x="1295400" y="1143000"/>
            <a:ext cx="6172200" cy="4724400"/>
          </a:xfrm>
          <a:noFill/>
        </p:spPr>
      </p:pic>
      <p:sp>
        <p:nvSpPr>
          <p:cNvPr id="4" name="Slide Number Placeholder 3"/>
          <p:cNvSpPr>
            <a:spLocks noGrp="1"/>
          </p:cNvSpPr>
          <p:nvPr>
            <p:ph type="sldNum" sz="quarter" idx="12"/>
          </p:nvPr>
        </p:nvSpPr>
        <p:spPr/>
        <p:txBody>
          <a:bodyPr/>
          <a:lstStyle/>
          <a:p>
            <a:fld id="{65443D5E-E9D3-4D36-8129-09AFD79524BB}" type="slidenum">
              <a:rPr lang="en-US" smtClean="0"/>
              <a:t>56</a:t>
            </a:fld>
            <a:endParaRPr lang="en-US"/>
          </a:p>
        </p:txBody>
      </p:sp>
    </p:spTree>
    <p:extLst>
      <p:ext uri="{BB962C8B-B14F-4D97-AF65-F5344CB8AC3E}">
        <p14:creationId xmlns:p14="http://schemas.microsoft.com/office/powerpoint/2010/main" val="241293037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7498080" cy="990600"/>
          </a:xfrm>
        </p:spPr>
        <p:txBody>
          <a:bodyPr>
            <a:normAutofit/>
          </a:bodyPr>
          <a:lstStyle/>
          <a:p>
            <a:pPr marL="82296" indent="0"/>
            <a:r>
              <a:rPr lang="en-US" sz="3600" dirty="0" smtClean="0">
                <a:solidFill>
                  <a:srgbClr val="0000FF"/>
                </a:solidFill>
                <a:effectLst/>
                <a:latin typeface="Sylfaen" pitchFamily="18" charset="0"/>
              </a:rPr>
              <a:t>Coaxial Cable …</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533400" y="990600"/>
            <a:ext cx="7772400" cy="5562600"/>
          </a:xfrm>
        </p:spPr>
        <p:txBody>
          <a:bodyPr>
            <a:noAutofit/>
          </a:bodyPr>
          <a:lstStyle/>
          <a:p>
            <a:pPr>
              <a:lnSpc>
                <a:spcPct val="80000"/>
              </a:lnSpc>
              <a:defRPr/>
            </a:pPr>
            <a:endParaRPr lang="en-US" sz="2400" dirty="0">
              <a:latin typeface="Sylfaen" pitchFamily="18" charset="0"/>
            </a:endParaRPr>
          </a:p>
          <a:p>
            <a:pPr>
              <a:lnSpc>
                <a:spcPct val="80000"/>
              </a:lnSpc>
              <a:buFont typeface="Wingdings" pitchFamily="2" charset="2"/>
              <a:buChar char="q"/>
              <a:defRPr/>
            </a:pPr>
            <a:r>
              <a:rPr lang="en-US" sz="2400" dirty="0">
                <a:latin typeface="Sylfaen" pitchFamily="18" charset="0"/>
              </a:rPr>
              <a:t>Although coaxial cabling is difficult to install, it is highly resistant to signal interference. In addition, it can support greater cable lengths between network devices than twisted pair cable. </a:t>
            </a:r>
          </a:p>
          <a:p>
            <a:pPr>
              <a:lnSpc>
                <a:spcPct val="80000"/>
              </a:lnSpc>
              <a:buFont typeface="Wingdings" pitchFamily="2" charset="2"/>
              <a:buChar char="q"/>
              <a:defRPr/>
            </a:pPr>
            <a:r>
              <a:rPr lang="en-US" sz="2400" dirty="0">
                <a:latin typeface="Sylfaen" pitchFamily="18" charset="0"/>
              </a:rPr>
              <a:t>The two types of coaxial cables </a:t>
            </a:r>
          </a:p>
          <a:p>
            <a:pPr>
              <a:lnSpc>
                <a:spcPct val="80000"/>
              </a:lnSpc>
              <a:buNone/>
              <a:defRPr/>
            </a:pPr>
            <a:r>
              <a:rPr lang="en-US" sz="2400" dirty="0">
                <a:solidFill>
                  <a:srgbClr val="FF0000"/>
                </a:solidFill>
                <a:latin typeface="Sylfaen" pitchFamily="18" charset="0"/>
              </a:rPr>
              <a:t>1.Thin coaxial cable is also referred to as </a:t>
            </a:r>
            <a:r>
              <a:rPr lang="en-US" sz="2400" dirty="0" err="1">
                <a:solidFill>
                  <a:srgbClr val="FF0000"/>
                </a:solidFill>
                <a:latin typeface="Sylfaen" pitchFamily="18" charset="0"/>
              </a:rPr>
              <a:t>thinnet</a:t>
            </a:r>
            <a:r>
              <a:rPr lang="en-US" sz="2400" dirty="0">
                <a:solidFill>
                  <a:srgbClr val="FF0000"/>
                </a:solidFill>
                <a:latin typeface="Sylfaen" pitchFamily="18" charset="0"/>
              </a:rPr>
              <a:t>.</a:t>
            </a:r>
          </a:p>
          <a:p>
            <a:pPr lvl="1">
              <a:lnSpc>
                <a:spcPct val="80000"/>
              </a:lnSpc>
              <a:defRPr/>
            </a:pPr>
            <a:r>
              <a:rPr lang="en-US" sz="2400" dirty="0" smtClean="0">
                <a:latin typeface="Sylfaen" pitchFamily="18" charset="0"/>
              </a:rPr>
              <a:t>10Base2 </a:t>
            </a:r>
            <a:r>
              <a:rPr lang="en-US" sz="2400" dirty="0">
                <a:latin typeface="Sylfaen" pitchFamily="18" charset="0"/>
              </a:rPr>
              <a:t>refers to the specifications for thin coaxial cable carrying Ethernet signals.</a:t>
            </a:r>
          </a:p>
          <a:p>
            <a:pPr lvl="1">
              <a:lnSpc>
                <a:spcPct val="80000"/>
              </a:lnSpc>
              <a:defRPr/>
            </a:pPr>
            <a:r>
              <a:rPr lang="en-US" sz="2400" dirty="0">
                <a:latin typeface="Sylfaen" pitchFamily="18" charset="0"/>
              </a:rPr>
              <a:t>The 2 refers to the approximate maximum segment length being 200 meters. </a:t>
            </a:r>
          </a:p>
          <a:p>
            <a:pPr lvl="1">
              <a:lnSpc>
                <a:spcPct val="80000"/>
              </a:lnSpc>
              <a:defRPr/>
            </a:pPr>
            <a:r>
              <a:rPr lang="en-US" sz="2400" dirty="0">
                <a:latin typeface="Sylfaen" pitchFamily="18" charset="0"/>
              </a:rPr>
              <a:t>In actual fact the maximum segment length is 185 meters. Thin coaxial cable is popular in school networks, especially linear bus networks. </a:t>
            </a:r>
          </a:p>
          <a:p>
            <a:pPr marL="82296" indent="0" algn="just">
              <a:lnSpc>
                <a:spcPct val="120000"/>
              </a:lnSpc>
              <a:buNone/>
            </a:pPr>
            <a:endParaRPr lang="en-US" sz="24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57</a:t>
            </a:fld>
            <a:endParaRPr lang="en-US"/>
          </a:p>
        </p:txBody>
      </p:sp>
    </p:spTree>
    <p:extLst>
      <p:ext uri="{BB962C8B-B14F-4D97-AF65-F5344CB8AC3E}">
        <p14:creationId xmlns:p14="http://schemas.microsoft.com/office/powerpoint/2010/main" val="84792280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498080" cy="990600"/>
          </a:xfrm>
        </p:spPr>
        <p:txBody>
          <a:bodyPr>
            <a:normAutofit/>
          </a:bodyPr>
          <a:lstStyle/>
          <a:p>
            <a:pPr marL="82296" indent="0"/>
            <a:r>
              <a:rPr lang="en-US" sz="3600" dirty="0" smtClean="0">
                <a:solidFill>
                  <a:srgbClr val="0000FF"/>
                </a:solidFill>
                <a:effectLst/>
                <a:latin typeface="Sylfaen" pitchFamily="18" charset="0"/>
              </a:rPr>
              <a:t>Coaxial Cable …</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685800" y="990600"/>
            <a:ext cx="7772400" cy="5562600"/>
          </a:xfrm>
        </p:spPr>
        <p:txBody>
          <a:bodyPr>
            <a:noAutofit/>
          </a:bodyPr>
          <a:lstStyle/>
          <a:p>
            <a:pPr marL="402336" lvl="1" indent="0" algn="just">
              <a:lnSpc>
                <a:spcPct val="80000"/>
              </a:lnSpc>
              <a:buNone/>
              <a:defRPr/>
            </a:pPr>
            <a:r>
              <a:rPr lang="en-US" sz="2400" dirty="0">
                <a:solidFill>
                  <a:srgbClr val="FF0000"/>
                </a:solidFill>
                <a:latin typeface="Sylfaen" pitchFamily="18" charset="0"/>
              </a:rPr>
              <a:t>2.Thick coaxial cable is also referred to as </a:t>
            </a:r>
            <a:r>
              <a:rPr lang="en-US" sz="2400" dirty="0" err="1">
                <a:solidFill>
                  <a:srgbClr val="FF0000"/>
                </a:solidFill>
                <a:latin typeface="Sylfaen" pitchFamily="18" charset="0"/>
              </a:rPr>
              <a:t>thicknet</a:t>
            </a:r>
            <a:r>
              <a:rPr lang="en-US" sz="2400" dirty="0">
                <a:solidFill>
                  <a:srgbClr val="FF0000"/>
                </a:solidFill>
                <a:latin typeface="Sylfaen" pitchFamily="18" charset="0"/>
              </a:rPr>
              <a:t>.</a:t>
            </a:r>
          </a:p>
          <a:p>
            <a:pPr lvl="2" algn="just">
              <a:lnSpc>
                <a:spcPct val="80000"/>
              </a:lnSpc>
              <a:buFont typeface="Wingdings" pitchFamily="2" charset="2"/>
              <a:buChar char="Ø"/>
              <a:defRPr/>
            </a:pPr>
            <a:r>
              <a:rPr lang="en-US" dirty="0">
                <a:latin typeface="Sylfaen" pitchFamily="18" charset="0"/>
              </a:rPr>
              <a:t>10Base5 refers to the specifications for thick coaxial cable carrying Ethernet signals. </a:t>
            </a:r>
          </a:p>
          <a:p>
            <a:pPr lvl="2" algn="just">
              <a:lnSpc>
                <a:spcPct val="80000"/>
              </a:lnSpc>
              <a:buFont typeface="Wingdings" pitchFamily="2" charset="2"/>
              <a:buChar char="Ø"/>
              <a:defRPr/>
            </a:pPr>
            <a:r>
              <a:rPr lang="en-US" dirty="0">
                <a:latin typeface="Sylfaen" pitchFamily="18" charset="0"/>
              </a:rPr>
              <a:t>The 5 refers to the maximum segment length being 500 meters. Thick coaxial cable has an extra protective plastic cover that helps keep moisture away from the center conductor. </a:t>
            </a:r>
          </a:p>
          <a:p>
            <a:pPr lvl="2" algn="just">
              <a:lnSpc>
                <a:spcPct val="80000"/>
              </a:lnSpc>
              <a:buFont typeface="Wingdings" pitchFamily="2" charset="2"/>
              <a:buChar char="Ø"/>
              <a:defRPr/>
            </a:pPr>
            <a:r>
              <a:rPr lang="en-US" dirty="0">
                <a:latin typeface="Sylfaen" pitchFamily="18" charset="0"/>
              </a:rPr>
              <a:t>This makes thick coaxial a great choice when running longer lengths in a linear bus network.</a:t>
            </a:r>
          </a:p>
          <a:p>
            <a:pPr lvl="2" algn="just">
              <a:lnSpc>
                <a:spcPct val="80000"/>
              </a:lnSpc>
              <a:buFont typeface="Wingdings" pitchFamily="2" charset="2"/>
              <a:buChar char="Ø"/>
              <a:defRPr/>
            </a:pPr>
            <a:r>
              <a:rPr lang="en-US" dirty="0">
                <a:latin typeface="Sylfaen" pitchFamily="18" charset="0"/>
              </a:rPr>
              <a:t> One disadvantage of thick coaxial is that it does not bend easily and is difficult to install. </a:t>
            </a:r>
          </a:p>
          <a:p>
            <a:pPr algn="just">
              <a:buFont typeface="Wingdings" pitchFamily="2" charset="2"/>
              <a:buChar char="Ø"/>
              <a:defRPr/>
            </a:pPr>
            <a:endParaRPr lang="en-US" sz="2400" dirty="0">
              <a:latin typeface="Sylfaen" pitchFamily="18" charset="0"/>
            </a:endParaRPr>
          </a:p>
          <a:p>
            <a:pPr algn="just">
              <a:lnSpc>
                <a:spcPct val="120000"/>
              </a:lnSpc>
              <a:buFont typeface="Wingdings" pitchFamily="2" charset="2"/>
              <a:buChar char="Ø"/>
            </a:pPr>
            <a:endParaRPr lang="en-US" sz="24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58</a:t>
            </a:fld>
            <a:endParaRPr lang="en-US"/>
          </a:p>
        </p:txBody>
      </p:sp>
    </p:spTree>
    <p:extLst>
      <p:ext uri="{BB962C8B-B14F-4D97-AF65-F5344CB8AC3E}">
        <p14:creationId xmlns:p14="http://schemas.microsoft.com/office/powerpoint/2010/main" val="215968766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498080" cy="990600"/>
          </a:xfrm>
        </p:spPr>
        <p:txBody>
          <a:bodyPr>
            <a:normAutofit/>
          </a:bodyPr>
          <a:lstStyle/>
          <a:p>
            <a:pPr marL="82296" indent="0"/>
            <a:r>
              <a:rPr lang="en-US" sz="3600" dirty="0" smtClean="0">
                <a:solidFill>
                  <a:srgbClr val="0000FF"/>
                </a:solidFill>
                <a:effectLst/>
                <a:latin typeface="Sylfaen" pitchFamily="18" charset="0"/>
              </a:rPr>
              <a:t>Coaxial Cable Applications</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762000" y="914400"/>
            <a:ext cx="7772400" cy="5562600"/>
          </a:xfrm>
        </p:spPr>
        <p:txBody>
          <a:bodyPr>
            <a:noAutofit/>
          </a:bodyPr>
          <a:lstStyle/>
          <a:p>
            <a:pPr marL="82296" indent="0" algn="just">
              <a:buNone/>
            </a:pPr>
            <a:r>
              <a:rPr lang="en-US" sz="2400" dirty="0">
                <a:latin typeface="Sylfaen" pitchFamily="18" charset="0"/>
              </a:rPr>
              <a:t>Coaxial cable is a versatile </a:t>
            </a:r>
            <a:r>
              <a:rPr lang="en-US" sz="2400" dirty="0" smtClean="0">
                <a:latin typeface="Sylfaen" pitchFamily="18" charset="0"/>
              </a:rPr>
              <a:t>transmission medium</a:t>
            </a:r>
            <a:r>
              <a:rPr lang="en-US" sz="2400" dirty="0">
                <a:latin typeface="Sylfaen" pitchFamily="18" charset="0"/>
              </a:rPr>
              <a:t>, used in a </a:t>
            </a:r>
            <a:r>
              <a:rPr lang="en-US" sz="2400" dirty="0" smtClean="0">
                <a:latin typeface="Sylfaen" pitchFamily="18" charset="0"/>
              </a:rPr>
              <a:t>wide variety of applications.</a:t>
            </a:r>
          </a:p>
          <a:p>
            <a:pPr marL="82296" indent="0" algn="just">
              <a:buNone/>
            </a:pPr>
            <a:r>
              <a:rPr lang="en-US" sz="2400" dirty="0" smtClean="0">
                <a:latin typeface="Sylfaen" pitchFamily="18" charset="0"/>
              </a:rPr>
              <a:t>The </a:t>
            </a:r>
            <a:r>
              <a:rPr lang="en-US" sz="2400" dirty="0">
                <a:latin typeface="Sylfaen" pitchFamily="18" charset="0"/>
              </a:rPr>
              <a:t>most important of these are</a:t>
            </a:r>
            <a:endParaRPr lang="en-US" sz="2400" dirty="0" smtClean="0">
              <a:latin typeface="Sylfaen" pitchFamily="18" charset="0"/>
            </a:endParaRPr>
          </a:p>
          <a:p>
            <a:pPr algn="just"/>
            <a:endParaRPr lang="en-US" sz="2400" dirty="0">
              <a:latin typeface="Sylfaen" pitchFamily="18" charset="0"/>
            </a:endParaRPr>
          </a:p>
          <a:p>
            <a:pPr algn="just">
              <a:buFont typeface="Wingdings" pitchFamily="2" charset="2"/>
              <a:buChar char="Ø"/>
            </a:pPr>
            <a:r>
              <a:rPr lang="en-US" sz="2400" dirty="0" smtClean="0">
                <a:latin typeface="Sylfaen" pitchFamily="18" charset="0"/>
              </a:rPr>
              <a:t>Television </a:t>
            </a:r>
            <a:r>
              <a:rPr lang="en-US" sz="2400" dirty="0">
                <a:latin typeface="Sylfaen" pitchFamily="18" charset="0"/>
              </a:rPr>
              <a:t>distribution</a:t>
            </a:r>
          </a:p>
          <a:p>
            <a:pPr algn="just">
              <a:buFont typeface="Wingdings" pitchFamily="2" charset="2"/>
              <a:buChar char="Ø"/>
            </a:pPr>
            <a:r>
              <a:rPr lang="en-US" sz="2400" dirty="0" smtClean="0">
                <a:latin typeface="Sylfaen" pitchFamily="18" charset="0"/>
              </a:rPr>
              <a:t>Long-distance </a:t>
            </a:r>
            <a:r>
              <a:rPr lang="en-US" sz="2400" dirty="0">
                <a:latin typeface="Sylfaen" pitchFamily="18" charset="0"/>
              </a:rPr>
              <a:t>telephone transmission</a:t>
            </a:r>
          </a:p>
          <a:p>
            <a:pPr algn="just">
              <a:buFont typeface="Wingdings" pitchFamily="2" charset="2"/>
              <a:buChar char="Ø"/>
            </a:pPr>
            <a:r>
              <a:rPr lang="en-US" sz="2400" dirty="0" smtClean="0">
                <a:latin typeface="Sylfaen" pitchFamily="18" charset="0"/>
              </a:rPr>
              <a:t>Short-run </a:t>
            </a:r>
            <a:r>
              <a:rPr lang="en-US" sz="2400" dirty="0">
                <a:latin typeface="Sylfaen" pitchFamily="18" charset="0"/>
              </a:rPr>
              <a:t>computer system links</a:t>
            </a:r>
          </a:p>
          <a:p>
            <a:pPr algn="just">
              <a:buFont typeface="Wingdings" pitchFamily="2" charset="2"/>
              <a:buChar char="Ø"/>
            </a:pPr>
            <a:r>
              <a:rPr lang="en-US" sz="2400" dirty="0" smtClean="0">
                <a:latin typeface="Sylfaen" pitchFamily="18" charset="0"/>
              </a:rPr>
              <a:t>Local </a:t>
            </a:r>
            <a:r>
              <a:rPr lang="en-US" sz="2400" dirty="0">
                <a:latin typeface="Sylfaen" pitchFamily="18" charset="0"/>
              </a:rPr>
              <a:t>area networks</a:t>
            </a:r>
          </a:p>
        </p:txBody>
      </p:sp>
      <p:sp>
        <p:nvSpPr>
          <p:cNvPr id="4" name="Slide Number Placeholder 3"/>
          <p:cNvSpPr>
            <a:spLocks noGrp="1"/>
          </p:cNvSpPr>
          <p:nvPr>
            <p:ph type="sldNum" sz="quarter" idx="12"/>
          </p:nvPr>
        </p:nvSpPr>
        <p:spPr/>
        <p:txBody>
          <a:bodyPr/>
          <a:lstStyle/>
          <a:p>
            <a:fld id="{65443D5E-E9D3-4D36-8129-09AFD79524BB}" type="slidenum">
              <a:rPr lang="en-US" smtClean="0"/>
              <a:t>59</a:t>
            </a:fld>
            <a:endParaRPr lang="en-US"/>
          </a:p>
        </p:txBody>
      </p:sp>
    </p:spTree>
    <p:extLst>
      <p:ext uri="{BB962C8B-B14F-4D97-AF65-F5344CB8AC3E}">
        <p14:creationId xmlns:p14="http://schemas.microsoft.com/office/powerpoint/2010/main" val="732859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p:cNvPicPr>
            <a:picLocks noChangeAspect="1" noChangeArrowheads="1"/>
          </p:cNvPicPr>
          <p:nvPr/>
        </p:nvPicPr>
        <p:blipFill>
          <a:blip r:embed="rId3" cstate="print"/>
          <a:srcRect/>
          <a:stretch>
            <a:fillRect/>
          </a:stretch>
        </p:blipFill>
        <p:spPr bwMode="auto">
          <a:xfrm>
            <a:off x="304800" y="3590544"/>
            <a:ext cx="4648200" cy="2657856"/>
          </a:xfrm>
          <a:prstGeom prst="rect">
            <a:avLst/>
          </a:prstGeom>
          <a:noFill/>
          <a:ln w="9525" algn="ctr">
            <a:noFill/>
            <a:miter lim="800000"/>
            <a:headEnd/>
            <a:tailEnd/>
          </a:ln>
          <a:effectLst/>
        </p:spPr>
      </p:pic>
      <p:pic>
        <p:nvPicPr>
          <p:cNvPr id="3074" name="Picture 2"/>
          <p:cNvPicPr>
            <a:picLocks noChangeAspect="1" noChangeArrowheads="1"/>
          </p:cNvPicPr>
          <p:nvPr/>
        </p:nvPicPr>
        <p:blipFill>
          <a:blip r:embed="rId4" cstate="print"/>
          <a:srcRect/>
          <a:stretch>
            <a:fillRect/>
          </a:stretch>
        </p:blipFill>
        <p:spPr bwMode="auto">
          <a:xfrm>
            <a:off x="5638800" y="2286000"/>
            <a:ext cx="3505200" cy="3657600"/>
          </a:xfrm>
          <a:prstGeom prst="rect">
            <a:avLst/>
          </a:prstGeom>
          <a:noFill/>
          <a:ln w="9525">
            <a:noFill/>
            <a:miter lim="800000"/>
            <a:headEnd/>
            <a:tailEnd/>
          </a:ln>
        </p:spPr>
      </p:pic>
      <p:sp>
        <p:nvSpPr>
          <p:cNvPr id="7" name="Rectangle 2"/>
          <p:cNvSpPr txBox="1">
            <a:spLocks noChangeArrowheads="1"/>
          </p:cNvSpPr>
          <p:nvPr/>
        </p:nvSpPr>
        <p:spPr bwMode="auto">
          <a:xfrm>
            <a:off x="762000" y="228600"/>
            <a:ext cx="7459662" cy="685800"/>
          </a:xfrm>
          <a:prstGeom prst="rect">
            <a:avLst/>
          </a:prstGeom>
          <a:noFill/>
          <a:ln w="9525" algn="ctr">
            <a:noFill/>
            <a:miter lim="800000"/>
            <a:headEnd/>
            <a:tailEnd/>
          </a:ln>
          <a:effectLst/>
        </p:spPr>
        <p:txBody>
          <a:bodyPr vert="horz" wrap="square" lIns="82124" tIns="41061" rIns="82124" bIns="41061" numCol="1" anchor="b" anchorCtr="0" compatLnSpc="1">
            <a:prstTxWarp prst="textNoShape">
              <a:avLst/>
            </a:prstTxWarp>
          </a:bodyPr>
          <a:lstStyle/>
          <a:p>
            <a:pPr defTabSz="814388" fontAlgn="base">
              <a:lnSpc>
                <a:spcPct val="90000"/>
              </a:lnSpc>
              <a:spcBef>
                <a:spcPct val="0"/>
              </a:spcBef>
              <a:spcAft>
                <a:spcPct val="0"/>
              </a:spcAft>
            </a:pPr>
            <a:r>
              <a:rPr lang="en-US" sz="3200" b="1" kern="0" dirty="0" smtClean="0">
                <a:solidFill>
                  <a:srgbClr val="708CA1"/>
                </a:solidFill>
                <a:latin typeface="Arial"/>
                <a:ea typeface="+mj-ea"/>
                <a:cs typeface="+mj-cs"/>
              </a:rPr>
              <a:t>	</a:t>
            </a:r>
            <a:r>
              <a:rPr lang="en-US" sz="3200" b="1" kern="0" dirty="0">
                <a:solidFill>
                  <a:srgbClr val="002060"/>
                </a:solidFill>
                <a:latin typeface="Sylfaen" pitchFamily="18" charset="0"/>
              </a:rPr>
              <a:t>Communicating the </a:t>
            </a:r>
            <a:r>
              <a:rPr lang="en-US" sz="3200" b="1" kern="0" dirty="0" smtClean="0">
                <a:solidFill>
                  <a:srgbClr val="002060"/>
                </a:solidFill>
                <a:latin typeface="Sylfaen" pitchFamily="18" charset="0"/>
              </a:rPr>
              <a:t>message</a:t>
            </a:r>
            <a:endParaRPr lang="en-US" sz="3200" b="1" kern="0" dirty="0">
              <a:solidFill>
                <a:srgbClr val="002060"/>
              </a:solidFill>
              <a:latin typeface="Sylfaen" pitchFamily="18" charset="0"/>
            </a:endParaRPr>
          </a:p>
        </p:txBody>
      </p:sp>
      <p:sp>
        <p:nvSpPr>
          <p:cNvPr id="8" name="Rectangle 3"/>
          <p:cNvSpPr txBox="1">
            <a:spLocks noChangeArrowheads="1"/>
          </p:cNvSpPr>
          <p:nvPr/>
        </p:nvSpPr>
        <p:spPr bwMode="auto">
          <a:xfrm>
            <a:off x="1066800" y="1127053"/>
            <a:ext cx="7475537" cy="4876800"/>
          </a:xfrm>
          <a:prstGeom prst="rect">
            <a:avLst/>
          </a:prstGeom>
          <a:noFill/>
          <a:ln w="9525" algn="ctr">
            <a:noFill/>
            <a:miter lim="800000"/>
            <a:headEnd/>
            <a:tailEnd/>
          </a:ln>
          <a:effectLst/>
        </p:spPr>
        <p:txBody>
          <a:bodyPr vert="horz" wrap="square" lIns="82124" tIns="41061" rIns="82124" bIns="41061" numCol="1" anchor="t" anchorCtr="0" compatLnSpc="1">
            <a:prstTxWarp prst="textNoShape">
              <a:avLst/>
            </a:prstTxWarp>
          </a:bodyPr>
          <a:lstStyle/>
          <a:p>
            <a:pPr marL="688975" marR="0" lvl="1" indent="-225425" algn="l" defTabSz="814388" rtl="0" eaLnBrk="1" fontAlgn="base" latinLnBrk="0" hangingPunct="1">
              <a:lnSpc>
                <a:spcPct val="95000"/>
              </a:lnSpc>
              <a:spcBef>
                <a:spcPct val="35000"/>
              </a:spcBef>
              <a:spcAft>
                <a:spcPct val="0"/>
              </a:spcAft>
              <a:buClr>
                <a:srgbClr val="708CA1"/>
              </a:buClr>
              <a:buSzTx/>
              <a:buFontTx/>
              <a:buChar char="–"/>
              <a:tabLst/>
              <a:defRPr/>
            </a:pPr>
            <a:r>
              <a:rPr kumimoji="0" lang="en-US" sz="2000" b="0" i="0" u="none" strike="noStrike" kern="0" cap="none" spc="0" normalizeH="0" baseline="0" noProof="0" dirty="0" smtClean="0">
                <a:ln>
                  <a:noFill/>
                </a:ln>
                <a:solidFill>
                  <a:srgbClr val="000000"/>
                </a:solidFill>
                <a:effectLst/>
                <a:uLnTx/>
                <a:uFillTx/>
                <a:latin typeface="Sylfaen" pitchFamily="18" charset="0"/>
              </a:rPr>
              <a:t>Data is sent across a network in small “chunks” called segments, it advantages are:</a:t>
            </a:r>
          </a:p>
          <a:p>
            <a:pPr marL="1146175" lvl="2" indent="-225425" defTabSz="814388" fontAlgn="base">
              <a:lnSpc>
                <a:spcPct val="95000"/>
              </a:lnSpc>
              <a:spcBef>
                <a:spcPct val="35000"/>
              </a:spcBef>
              <a:spcAft>
                <a:spcPct val="0"/>
              </a:spcAft>
              <a:buClr>
                <a:srgbClr val="708CA1"/>
              </a:buClr>
              <a:buFontTx/>
              <a:buChar char="–"/>
            </a:pPr>
            <a:r>
              <a:rPr lang="en-US" sz="2000" kern="0" dirty="0" smtClean="0">
                <a:solidFill>
                  <a:srgbClr val="000000"/>
                </a:solidFill>
                <a:latin typeface="Sylfaen" pitchFamily="18" charset="0"/>
              </a:rPr>
              <a:t>Multiplexing</a:t>
            </a:r>
          </a:p>
          <a:p>
            <a:pPr marL="1146175" lvl="2" indent="-225425" defTabSz="814388" fontAlgn="base">
              <a:lnSpc>
                <a:spcPct val="95000"/>
              </a:lnSpc>
              <a:spcBef>
                <a:spcPct val="35000"/>
              </a:spcBef>
              <a:spcAft>
                <a:spcPct val="0"/>
              </a:spcAft>
              <a:buClr>
                <a:srgbClr val="708CA1"/>
              </a:buClr>
              <a:buFontTx/>
              <a:buChar char="–"/>
            </a:pPr>
            <a:r>
              <a:rPr kumimoji="0" lang="en-US" sz="2000" b="0" i="0" u="none" strike="noStrike" kern="0" cap="none" spc="0" normalizeH="0" baseline="0" noProof="0" dirty="0" smtClean="0">
                <a:ln>
                  <a:noFill/>
                </a:ln>
                <a:solidFill>
                  <a:srgbClr val="000000"/>
                </a:solidFill>
                <a:effectLst/>
                <a:uLnTx/>
                <a:uFillTx/>
                <a:latin typeface="Sylfaen" pitchFamily="18" charset="0"/>
              </a:rPr>
              <a:t>Reliability</a:t>
            </a:r>
          </a:p>
        </p:txBody>
      </p:sp>
      <p:sp>
        <p:nvSpPr>
          <p:cNvPr id="6" name="Slide Number Placeholder 5"/>
          <p:cNvSpPr>
            <a:spLocks noGrp="1"/>
          </p:cNvSpPr>
          <p:nvPr>
            <p:ph type="sldNum" sz="quarter" idx="12"/>
          </p:nvPr>
        </p:nvSpPr>
        <p:spPr/>
        <p:txBody>
          <a:bodyPr/>
          <a:lstStyle/>
          <a:p>
            <a:fld id="{33D6E5A2-EC83-451F-A719-9AC1370DD5CF}" type="slidenum">
              <a:rPr lang="en-US" smtClean="0"/>
              <a:pPr/>
              <a:t>6</a:t>
            </a:fld>
            <a:endParaRPr lang="en-US" dirty="0"/>
          </a:p>
        </p:txBody>
      </p:sp>
    </p:spTree>
    <p:extLst>
      <p:ext uri="{BB962C8B-B14F-4D97-AF65-F5344CB8AC3E}">
        <p14:creationId xmlns:p14="http://schemas.microsoft.com/office/powerpoint/2010/main" val="491572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498080" cy="990600"/>
          </a:xfrm>
        </p:spPr>
        <p:txBody>
          <a:bodyPr>
            <a:normAutofit/>
          </a:bodyPr>
          <a:lstStyle/>
          <a:p>
            <a:pPr marL="82296" indent="0"/>
            <a:r>
              <a:rPr lang="en-US" sz="3600" b="1" dirty="0">
                <a:solidFill>
                  <a:srgbClr val="0000FF"/>
                </a:solidFill>
                <a:effectLst/>
                <a:latin typeface="Sylfaen" pitchFamily="18" charset="0"/>
              </a:rPr>
              <a:t>Fiber Optic Cable</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533400" y="914400"/>
            <a:ext cx="7772400" cy="5562600"/>
          </a:xfrm>
        </p:spPr>
        <p:txBody>
          <a:bodyPr>
            <a:noAutofit/>
          </a:bodyPr>
          <a:lstStyle/>
          <a:p>
            <a:pPr marL="82296" indent="0" algn="just">
              <a:lnSpc>
                <a:spcPct val="120000"/>
              </a:lnSpc>
              <a:buNone/>
            </a:pPr>
            <a:r>
              <a:rPr lang="en-US" sz="2400" dirty="0">
                <a:latin typeface="Sylfaen" pitchFamily="18" charset="0"/>
              </a:rPr>
              <a:t>Fiber optic cabling consists of a center glass core surrounded by several layers of protective </a:t>
            </a:r>
            <a:r>
              <a:rPr lang="en-US" sz="2400" dirty="0" smtClean="0">
                <a:latin typeface="Sylfaen" pitchFamily="18" charset="0"/>
              </a:rPr>
              <a:t>materials.</a:t>
            </a:r>
          </a:p>
          <a:p>
            <a:pPr marL="82296" indent="0" algn="just">
              <a:lnSpc>
                <a:spcPct val="120000"/>
              </a:lnSpc>
              <a:buNone/>
            </a:pPr>
            <a:endParaRPr lang="en-US" sz="24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60</a:t>
            </a:fld>
            <a:endParaRPr lang="en-US"/>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2286000"/>
            <a:ext cx="6705600" cy="2133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246865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498080" cy="762000"/>
          </a:xfrm>
        </p:spPr>
        <p:txBody>
          <a:bodyPr>
            <a:normAutofit/>
          </a:bodyPr>
          <a:lstStyle/>
          <a:p>
            <a:pPr marL="82296" indent="0"/>
            <a:r>
              <a:rPr lang="en-US" sz="3600" b="1" dirty="0">
                <a:solidFill>
                  <a:srgbClr val="0000FF"/>
                </a:solidFill>
                <a:effectLst/>
                <a:latin typeface="Sylfaen" pitchFamily="18" charset="0"/>
              </a:rPr>
              <a:t>Fiber Optic </a:t>
            </a:r>
            <a:r>
              <a:rPr lang="en-US" sz="3600" b="1" dirty="0" smtClean="0">
                <a:solidFill>
                  <a:srgbClr val="0000FF"/>
                </a:solidFill>
                <a:effectLst/>
                <a:latin typeface="Sylfaen" pitchFamily="18" charset="0"/>
              </a:rPr>
              <a:t>Cable…</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381000" y="685800"/>
            <a:ext cx="7772400" cy="5867400"/>
          </a:xfrm>
        </p:spPr>
        <p:txBody>
          <a:bodyPr>
            <a:noAutofit/>
          </a:bodyPr>
          <a:lstStyle/>
          <a:p>
            <a:pPr lvl="1" algn="just">
              <a:lnSpc>
                <a:spcPct val="110000"/>
              </a:lnSpc>
              <a:buFont typeface="Wingdings" pitchFamily="2" charset="2"/>
              <a:buChar char="Ø"/>
              <a:defRPr/>
            </a:pPr>
            <a:r>
              <a:rPr lang="en-US" sz="2300" dirty="0">
                <a:latin typeface="Times New Roman" pitchFamily="18" charset="0"/>
                <a:cs typeface="Times New Roman" pitchFamily="18" charset="0"/>
              </a:rPr>
              <a:t>It transmits light rather than electronic signals eliminating the problem of electrical interference. </a:t>
            </a:r>
          </a:p>
          <a:p>
            <a:pPr lvl="1" algn="just">
              <a:lnSpc>
                <a:spcPct val="110000"/>
              </a:lnSpc>
              <a:buFont typeface="Wingdings" pitchFamily="2" charset="2"/>
              <a:buChar char="Ø"/>
              <a:defRPr/>
            </a:pPr>
            <a:r>
              <a:rPr lang="en-US" sz="2300" dirty="0">
                <a:latin typeface="Times New Roman" pitchFamily="18" charset="0"/>
                <a:cs typeface="Times New Roman" pitchFamily="18" charset="0"/>
              </a:rPr>
              <a:t> It has also made it the standard for connecting networks between buildings, due to its immunity to the effects of moisture and lighting. </a:t>
            </a:r>
          </a:p>
          <a:p>
            <a:pPr lvl="1" algn="just">
              <a:lnSpc>
                <a:spcPct val="110000"/>
              </a:lnSpc>
              <a:buFont typeface="Wingdings" pitchFamily="2" charset="2"/>
              <a:buChar char="Ø"/>
              <a:defRPr/>
            </a:pPr>
            <a:r>
              <a:rPr lang="en-US" sz="2300" dirty="0">
                <a:latin typeface="Times New Roman" pitchFamily="18" charset="0"/>
                <a:cs typeface="Times New Roman" pitchFamily="18" charset="0"/>
              </a:rPr>
              <a:t>Fiber optic cable has the ability to transmit signals over much longer distances than coaxial and twisted pair. </a:t>
            </a:r>
          </a:p>
          <a:p>
            <a:pPr lvl="1" algn="just">
              <a:lnSpc>
                <a:spcPct val="110000"/>
              </a:lnSpc>
              <a:buFont typeface="Wingdings" pitchFamily="2" charset="2"/>
              <a:buChar char="Ø"/>
              <a:defRPr/>
            </a:pPr>
            <a:r>
              <a:rPr lang="en-US" sz="2300" dirty="0">
                <a:latin typeface="Times New Roman" pitchFamily="18" charset="0"/>
                <a:cs typeface="Times New Roman" pitchFamily="18" charset="0"/>
              </a:rPr>
              <a:t>It also has the capability to carry information at vastly greater speeds.</a:t>
            </a:r>
          </a:p>
          <a:p>
            <a:pPr lvl="1" algn="just">
              <a:lnSpc>
                <a:spcPct val="110000"/>
              </a:lnSpc>
              <a:buFont typeface="Wingdings" pitchFamily="2" charset="2"/>
              <a:buChar char="Ø"/>
              <a:defRPr/>
            </a:pPr>
            <a:r>
              <a:rPr lang="en-US" sz="2300" dirty="0">
                <a:latin typeface="Times New Roman" pitchFamily="18" charset="0"/>
                <a:cs typeface="Times New Roman" pitchFamily="18" charset="0"/>
              </a:rPr>
              <a:t> This capacity broadens communication possibilities to include services such as video conferencing and interactive services. </a:t>
            </a:r>
          </a:p>
          <a:p>
            <a:pPr lvl="1" algn="just">
              <a:lnSpc>
                <a:spcPct val="110000"/>
              </a:lnSpc>
              <a:buFont typeface="Wingdings" pitchFamily="2" charset="2"/>
              <a:buChar char="Ø"/>
              <a:defRPr/>
            </a:pPr>
            <a:r>
              <a:rPr lang="en-US" sz="2300" dirty="0">
                <a:latin typeface="Times New Roman" pitchFamily="18" charset="0"/>
                <a:cs typeface="Times New Roman" pitchFamily="18" charset="0"/>
              </a:rPr>
              <a:t>The cost of fiber optic cabling is a little bit  higher; and, it is more difficult to install and modify. </a:t>
            </a:r>
          </a:p>
          <a:p>
            <a:pPr algn="just">
              <a:lnSpc>
                <a:spcPct val="90000"/>
              </a:lnSpc>
              <a:buFont typeface="Wingdings" pitchFamily="2" charset="2"/>
              <a:buChar char="Ø"/>
              <a:defRPr/>
            </a:pPr>
            <a:endParaRPr lang="en-US" sz="2300" dirty="0">
              <a:latin typeface="Times New Roman" pitchFamily="18" charset="0"/>
              <a:cs typeface="Times New Roman" pitchFamily="18" charset="0"/>
            </a:endParaRPr>
          </a:p>
          <a:p>
            <a:pPr algn="just">
              <a:lnSpc>
                <a:spcPct val="120000"/>
              </a:lnSpc>
              <a:buFont typeface="Wingdings" pitchFamily="2" charset="2"/>
              <a:buChar char="Ø"/>
            </a:pPr>
            <a:endParaRPr lang="en-US" sz="23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61</a:t>
            </a:fld>
            <a:endParaRPr lang="en-US"/>
          </a:p>
        </p:txBody>
      </p:sp>
    </p:spTree>
    <p:extLst>
      <p:ext uri="{BB962C8B-B14F-4D97-AF65-F5344CB8AC3E}">
        <p14:creationId xmlns:p14="http://schemas.microsoft.com/office/powerpoint/2010/main" val="406315776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498080" cy="990600"/>
          </a:xfrm>
        </p:spPr>
        <p:txBody>
          <a:bodyPr>
            <a:normAutofit/>
          </a:bodyPr>
          <a:lstStyle/>
          <a:p>
            <a:pPr marL="82296" indent="0"/>
            <a:r>
              <a:rPr lang="en-US" sz="3600" b="1" dirty="0">
                <a:solidFill>
                  <a:srgbClr val="0000FF"/>
                </a:solidFill>
                <a:effectLst/>
                <a:latin typeface="Sylfaen" pitchFamily="18" charset="0"/>
              </a:rPr>
              <a:t>Fiber Optic </a:t>
            </a:r>
            <a:r>
              <a:rPr lang="en-US" sz="3600" b="1" dirty="0" smtClean="0">
                <a:solidFill>
                  <a:srgbClr val="0000FF"/>
                </a:solidFill>
                <a:effectLst/>
                <a:latin typeface="Sylfaen" pitchFamily="18" charset="0"/>
              </a:rPr>
              <a:t>Cable…</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457200" y="914400"/>
            <a:ext cx="7772400" cy="5562600"/>
          </a:xfrm>
        </p:spPr>
        <p:txBody>
          <a:bodyPr>
            <a:noAutofit/>
          </a:bodyPr>
          <a:lstStyle/>
          <a:p>
            <a:pPr marL="82296" indent="0" algn="just">
              <a:lnSpc>
                <a:spcPct val="90000"/>
              </a:lnSpc>
              <a:buNone/>
              <a:defRPr/>
            </a:pPr>
            <a:r>
              <a:rPr lang="en-US" sz="2400" dirty="0">
                <a:latin typeface="Sylfaen" pitchFamily="18" charset="0"/>
              </a:rPr>
              <a:t>Facts about fiber optic cables: </a:t>
            </a:r>
          </a:p>
          <a:p>
            <a:pPr algn="just">
              <a:lnSpc>
                <a:spcPct val="90000"/>
              </a:lnSpc>
              <a:buFont typeface="Wingdings" pitchFamily="2" charset="2"/>
              <a:buChar char="Ø"/>
              <a:defRPr/>
            </a:pPr>
            <a:r>
              <a:rPr lang="en-US" sz="2400" dirty="0">
                <a:latin typeface="Sylfaen" pitchFamily="18" charset="0"/>
              </a:rPr>
              <a:t>Outer insulating jacket is made of Teflon or </a:t>
            </a:r>
            <a:r>
              <a:rPr lang="en-US" sz="2400" dirty="0" smtClean="0">
                <a:latin typeface="Sylfaen" pitchFamily="18" charset="0"/>
              </a:rPr>
              <a:t>PVC. </a:t>
            </a:r>
            <a:endParaRPr lang="en-US" sz="2400" dirty="0">
              <a:latin typeface="Sylfaen" pitchFamily="18" charset="0"/>
            </a:endParaRPr>
          </a:p>
          <a:p>
            <a:pPr algn="just">
              <a:lnSpc>
                <a:spcPct val="90000"/>
              </a:lnSpc>
              <a:buFont typeface="Wingdings" pitchFamily="2" charset="2"/>
              <a:buChar char="Ø"/>
              <a:defRPr/>
            </a:pPr>
            <a:r>
              <a:rPr lang="en-US" sz="2400" dirty="0">
                <a:latin typeface="Sylfaen" pitchFamily="18" charset="0"/>
              </a:rPr>
              <a:t>Kevlar fiber helps to strengthen the cable and prevent breakage. </a:t>
            </a:r>
          </a:p>
          <a:p>
            <a:pPr algn="just">
              <a:lnSpc>
                <a:spcPct val="90000"/>
              </a:lnSpc>
              <a:buFont typeface="Wingdings" pitchFamily="2" charset="2"/>
              <a:buChar char="Ø"/>
              <a:defRPr/>
            </a:pPr>
            <a:r>
              <a:rPr lang="en-US" sz="2400" dirty="0">
                <a:latin typeface="Sylfaen" pitchFamily="18" charset="0"/>
              </a:rPr>
              <a:t>A plastic coating is used to cushion the fiber center. </a:t>
            </a:r>
          </a:p>
          <a:p>
            <a:pPr algn="just">
              <a:lnSpc>
                <a:spcPct val="90000"/>
              </a:lnSpc>
              <a:buFont typeface="Wingdings" pitchFamily="2" charset="2"/>
              <a:buChar char="Ø"/>
              <a:defRPr/>
            </a:pPr>
            <a:r>
              <a:rPr lang="en-US" sz="2400" dirty="0">
                <a:latin typeface="Sylfaen" pitchFamily="18" charset="0"/>
              </a:rPr>
              <a:t>Center (core) is made of glass or plastic fibers</a:t>
            </a:r>
            <a:r>
              <a:rPr lang="en-US" sz="2400" dirty="0" smtClean="0">
                <a:latin typeface="Sylfaen" pitchFamily="18" charset="0"/>
              </a:rPr>
              <a:t>.</a:t>
            </a:r>
          </a:p>
          <a:p>
            <a:pPr marL="82296" indent="0" algn="just">
              <a:lnSpc>
                <a:spcPct val="90000"/>
              </a:lnSpc>
              <a:buNone/>
              <a:defRPr/>
            </a:pPr>
            <a:r>
              <a:rPr lang="en-US" sz="2400" dirty="0" smtClean="0">
                <a:latin typeface="Sylfaen" pitchFamily="18" charset="0"/>
              </a:rPr>
              <a:t> </a:t>
            </a:r>
            <a:endParaRPr lang="en-US" sz="2400" dirty="0">
              <a:latin typeface="Sylfaen" pitchFamily="18" charset="0"/>
            </a:endParaRPr>
          </a:p>
          <a:p>
            <a:pPr algn="just">
              <a:lnSpc>
                <a:spcPct val="120000"/>
              </a:lnSpc>
              <a:buFont typeface="Wingdings" pitchFamily="2" charset="2"/>
              <a:buChar char="Ø"/>
            </a:pPr>
            <a:endParaRPr lang="en-US" sz="24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62</a:t>
            </a:fld>
            <a:endParaRPr lang="en-US"/>
          </a:p>
        </p:txBody>
      </p:sp>
      <p:pic>
        <p:nvPicPr>
          <p:cNvPr id="6" name="Picture 3" descr="Belkin STD1_A2F20207-03 ST-S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600200" y="3276600"/>
            <a:ext cx="6324600" cy="3200400"/>
          </a:xfrm>
          <a:prstGeom prst="rect">
            <a:avLst/>
          </a:prstGeom>
          <a:noFill/>
        </p:spPr>
      </p:pic>
    </p:spTree>
    <p:extLst>
      <p:ext uri="{BB962C8B-B14F-4D97-AF65-F5344CB8AC3E}">
        <p14:creationId xmlns:p14="http://schemas.microsoft.com/office/powerpoint/2010/main" val="99903018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5442"/>
            <a:ext cx="7498080" cy="990600"/>
          </a:xfrm>
        </p:spPr>
        <p:txBody>
          <a:bodyPr>
            <a:normAutofit/>
          </a:bodyPr>
          <a:lstStyle/>
          <a:p>
            <a:pPr marL="82296" indent="0"/>
            <a:r>
              <a:rPr lang="en-US" sz="3600" b="1" dirty="0">
                <a:solidFill>
                  <a:srgbClr val="0000FF"/>
                </a:solidFill>
                <a:effectLst/>
                <a:latin typeface="Sylfaen" pitchFamily="18" charset="0"/>
              </a:rPr>
              <a:t>Fiber Optic </a:t>
            </a:r>
            <a:r>
              <a:rPr lang="en-US" sz="3600" b="1" dirty="0" smtClean="0">
                <a:solidFill>
                  <a:srgbClr val="0000FF"/>
                </a:solidFill>
                <a:effectLst/>
                <a:latin typeface="Sylfaen" pitchFamily="18" charset="0"/>
              </a:rPr>
              <a:t>Cable Connector</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609600" y="914400"/>
            <a:ext cx="7772400" cy="5562600"/>
          </a:xfrm>
        </p:spPr>
        <p:txBody>
          <a:bodyPr>
            <a:noAutofit/>
          </a:bodyPr>
          <a:lstStyle/>
          <a:p>
            <a:pPr algn="just">
              <a:lnSpc>
                <a:spcPct val="120000"/>
              </a:lnSpc>
              <a:buFont typeface="Wingdings" pitchFamily="2" charset="2"/>
              <a:buChar char="Ø"/>
            </a:pPr>
            <a:r>
              <a:rPr lang="en-US" sz="2400" dirty="0">
                <a:latin typeface="Sylfaen" pitchFamily="18" charset="0"/>
              </a:rPr>
              <a:t>The most common connector used with fiber optic cable is an ST connector. </a:t>
            </a:r>
            <a:endParaRPr lang="en-US" sz="2400" dirty="0" smtClean="0">
              <a:latin typeface="Sylfaen" pitchFamily="18" charset="0"/>
            </a:endParaRPr>
          </a:p>
          <a:p>
            <a:pPr algn="just">
              <a:lnSpc>
                <a:spcPct val="120000"/>
              </a:lnSpc>
              <a:buFont typeface="Wingdings" pitchFamily="2" charset="2"/>
              <a:buChar char="Ø"/>
            </a:pPr>
            <a:r>
              <a:rPr lang="en-US" sz="2400" dirty="0" smtClean="0">
                <a:latin typeface="Sylfaen" pitchFamily="18" charset="0"/>
              </a:rPr>
              <a:t>It </a:t>
            </a:r>
            <a:r>
              <a:rPr lang="en-US" sz="2400" dirty="0">
                <a:latin typeface="Sylfaen" pitchFamily="18" charset="0"/>
              </a:rPr>
              <a:t>is barrel shaped, similar to a BNC connector. </a:t>
            </a:r>
            <a:endParaRPr lang="en-US" sz="2400" dirty="0" smtClean="0">
              <a:latin typeface="Sylfaen" pitchFamily="18" charset="0"/>
            </a:endParaRPr>
          </a:p>
          <a:p>
            <a:pPr algn="just">
              <a:lnSpc>
                <a:spcPct val="120000"/>
              </a:lnSpc>
              <a:buFont typeface="Wingdings" pitchFamily="2" charset="2"/>
              <a:buChar char="Ø"/>
            </a:pPr>
            <a:r>
              <a:rPr lang="en-US" sz="2400" dirty="0" smtClean="0">
                <a:latin typeface="Sylfaen" pitchFamily="18" charset="0"/>
              </a:rPr>
              <a:t>A </a:t>
            </a:r>
            <a:r>
              <a:rPr lang="en-US" sz="2400" dirty="0">
                <a:latin typeface="Sylfaen" pitchFamily="18" charset="0"/>
              </a:rPr>
              <a:t>newer connector, the SC, is becoming more popular. </a:t>
            </a:r>
            <a:endParaRPr lang="en-US" sz="2400" dirty="0" smtClean="0">
              <a:latin typeface="Sylfaen" pitchFamily="18" charset="0"/>
            </a:endParaRPr>
          </a:p>
          <a:p>
            <a:pPr algn="just">
              <a:lnSpc>
                <a:spcPct val="120000"/>
              </a:lnSpc>
              <a:buFont typeface="Wingdings" pitchFamily="2" charset="2"/>
              <a:buChar char="Ø"/>
            </a:pPr>
            <a:r>
              <a:rPr lang="en-US" sz="2400" dirty="0" smtClean="0">
                <a:latin typeface="Sylfaen" pitchFamily="18" charset="0"/>
              </a:rPr>
              <a:t>It </a:t>
            </a:r>
            <a:r>
              <a:rPr lang="en-US" sz="2400" dirty="0">
                <a:latin typeface="Sylfaen" pitchFamily="18" charset="0"/>
              </a:rPr>
              <a:t>has a squared face and is easier to connect in a confined space.</a:t>
            </a:r>
          </a:p>
          <a:p>
            <a:pPr algn="just">
              <a:lnSpc>
                <a:spcPct val="120000"/>
              </a:lnSpc>
              <a:buFont typeface="Wingdings" pitchFamily="2" charset="2"/>
              <a:buChar char="Ø"/>
            </a:pPr>
            <a:r>
              <a:rPr lang="en-US" sz="2400" dirty="0">
                <a:latin typeface="Sylfaen" pitchFamily="18" charset="0"/>
              </a:rPr>
              <a:t>ST connectors are more common than SC connectors</a:t>
            </a:r>
          </a:p>
        </p:txBody>
      </p:sp>
      <p:sp>
        <p:nvSpPr>
          <p:cNvPr id="4" name="Slide Number Placeholder 3"/>
          <p:cNvSpPr>
            <a:spLocks noGrp="1"/>
          </p:cNvSpPr>
          <p:nvPr>
            <p:ph type="sldNum" sz="quarter" idx="12"/>
          </p:nvPr>
        </p:nvSpPr>
        <p:spPr/>
        <p:txBody>
          <a:bodyPr/>
          <a:lstStyle/>
          <a:p>
            <a:fld id="{65443D5E-E9D3-4D36-8129-09AFD79524BB}" type="slidenum">
              <a:rPr lang="en-US" smtClean="0"/>
              <a:t>63</a:t>
            </a:fld>
            <a:endParaRPr lang="en-US"/>
          </a:p>
        </p:txBody>
      </p:sp>
    </p:spTree>
    <p:extLst>
      <p:ext uri="{BB962C8B-B14F-4D97-AF65-F5344CB8AC3E}">
        <p14:creationId xmlns:p14="http://schemas.microsoft.com/office/powerpoint/2010/main" val="257106018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498080" cy="990600"/>
          </a:xfrm>
        </p:spPr>
        <p:txBody>
          <a:bodyPr>
            <a:normAutofit/>
          </a:bodyPr>
          <a:lstStyle/>
          <a:p>
            <a:pPr marL="82296" indent="0"/>
            <a:r>
              <a:rPr lang="en-US" sz="3600" b="1" dirty="0">
                <a:solidFill>
                  <a:srgbClr val="0000FF"/>
                </a:solidFill>
                <a:effectLst/>
                <a:latin typeface="Sylfaen" pitchFamily="18" charset="0"/>
              </a:rPr>
              <a:t>Fiber Optic </a:t>
            </a:r>
            <a:r>
              <a:rPr lang="en-US" sz="3600" b="1" dirty="0" smtClean="0">
                <a:solidFill>
                  <a:srgbClr val="0000FF"/>
                </a:solidFill>
                <a:effectLst/>
                <a:latin typeface="Sylfaen" pitchFamily="18" charset="0"/>
              </a:rPr>
              <a:t>Cable Applications</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685800" y="914400"/>
            <a:ext cx="7772400" cy="5562600"/>
          </a:xfrm>
        </p:spPr>
        <p:txBody>
          <a:bodyPr>
            <a:noAutofit/>
          </a:bodyPr>
          <a:lstStyle/>
          <a:p>
            <a:pPr marL="82296" indent="0">
              <a:buNone/>
            </a:pPr>
            <a:r>
              <a:rPr lang="en-US" sz="2400" dirty="0">
                <a:latin typeface="Sylfaen" pitchFamily="18" charset="0"/>
              </a:rPr>
              <a:t>Five basic categories of application have become important for optical fiber:</a:t>
            </a:r>
          </a:p>
          <a:p>
            <a:pPr marL="82296" indent="0">
              <a:buNone/>
            </a:pPr>
            <a:r>
              <a:rPr lang="en-US" sz="2400" dirty="0">
                <a:latin typeface="Sylfaen" pitchFamily="18" charset="0"/>
              </a:rPr>
              <a:t>• Long-haul trunks</a:t>
            </a:r>
          </a:p>
          <a:p>
            <a:pPr marL="82296" indent="0">
              <a:buNone/>
            </a:pPr>
            <a:r>
              <a:rPr lang="en-US" sz="2400" dirty="0">
                <a:latin typeface="Sylfaen" pitchFamily="18" charset="0"/>
              </a:rPr>
              <a:t>• Metropolitan trunks</a:t>
            </a:r>
          </a:p>
          <a:p>
            <a:pPr marL="82296" indent="0">
              <a:buNone/>
            </a:pPr>
            <a:r>
              <a:rPr lang="en-US" sz="2400" dirty="0">
                <a:latin typeface="Sylfaen" pitchFamily="18" charset="0"/>
              </a:rPr>
              <a:t>• Rural exchange trunks</a:t>
            </a:r>
          </a:p>
          <a:p>
            <a:pPr marL="82296" indent="0">
              <a:buNone/>
            </a:pPr>
            <a:r>
              <a:rPr lang="en-US" sz="2400" dirty="0">
                <a:latin typeface="Sylfaen" pitchFamily="18" charset="0"/>
              </a:rPr>
              <a:t>• Subscriber loops</a:t>
            </a:r>
          </a:p>
          <a:p>
            <a:pPr marL="82296" indent="0">
              <a:buNone/>
            </a:pPr>
            <a:r>
              <a:rPr lang="en-US" sz="2400" dirty="0">
                <a:latin typeface="Sylfaen" pitchFamily="18" charset="0"/>
              </a:rPr>
              <a:t>• Local area networks</a:t>
            </a:r>
          </a:p>
        </p:txBody>
      </p:sp>
      <p:sp>
        <p:nvSpPr>
          <p:cNvPr id="4" name="Slide Number Placeholder 3"/>
          <p:cNvSpPr>
            <a:spLocks noGrp="1"/>
          </p:cNvSpPr>
          <p:nvPr>
            <p:ph type="sldNum" sz="quarter" idx="12"/>
          </p:nvPr>
        </p:nvSpPr>
        <p:spPr/>
        <p:txBody>
          <a:bodyPr/>
          <a:lstStyle/>
          <a:p>
            <a:fld id="{65443D5E-E9D3-4D36-8129-09AFD79524BB}" type="slidenum">
              <a:rPr lang="en-US" smtClean="0"/>
              <a:t>64</a:t>
            </a:fld>
            <a:endParaRPr lang="en-US"/>
          </a:p>
        </p:txBody>
      </p:sp>
    </p:spTree>
    <p:extLst>
      <p:ext uri="{BB962C8B-B14F-4D97-AF65-F5344CB8AC3E}">
        <p14:creationId xmlns:p14="http://schemas.microsoft.com/office/powerpoint/2010/main" val="27536695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498080" cy="990600"/>
          </a:xfrm>
        </p:spPr>
        <p:txBody>
          <a:bodyPr>
            <a:normAutofit/>
          </a:bodyPr>
          <a:lstStyle/>
          <a:p>
            <a:pPr marL="82296" indent="0"/>
            <a:r>
              <a:rPr lang="en-US" sz="3600" b="1" dirty="0">
                <a:solidFill>
                  <a:srgbClr val="002060"/>
                </a:solidFill>
                <a:effectLst/>
                <a:latin typeface="Sylfaen" pitchFamily="18" charset="0"/>
              </a:rPr>
              <a:t>Installing Cable - Some Guidelines</a:t>
            </a:r>
            <a:endParaRPr lang="en-US" sz="3600" b="1" dirty="0">
              <a:solidFill>
                <a:srgbClr val="002060"/>
              </a:solidFill>
              <a:effectLst/>
              <a:latin typeface="Sylfaen" pitchFamily="18" charset="0"/>
              <a:cs typeface="Times New Roman" pitchFamily="18" charset="0"/>
            </a:endParaRPr>
          </a:p>
        </p:txBody>
      </p:sp>
      <p:sp>
        <p:nvSpPr>
          <p:cNvPr id="3" name="Content Placeholder 2"/>
          <p:cNvSpPr>
            <a:spLocks noGrp="1"/>
          </p:cNvSpPr>
          <p:nvPr>
            <p:ph idx="1"/>
          </p:nvPr>
        </p:nvSpPr>
        <p:spPr>
          <a:xfrm>
            <a:off x="762000" y="914400"/>
            <a:ext cx="7772400" cy="5562600"/>
          </a:xfrm>
        </p:spPr>
        <p:txBody>
          <a:bodyPr>
            <a:noAutofit/>
          </a:bodyPr>
          <a:lstStyle/>
          <a:p>
            <a:pPr>
              <a:lnSpc>
                <a:spcPct val="80000"/>
              </a:lnSpc>
              <a:buFont typeface="Wingdings" pitchFamily="2" charset="2"/>
              <a:buChar char="Ø"/>
              <a:defRPr/>
            </a:pPr>
            <a:endParaRPr lang="en-US" sz="2400" dirty="0">
              <a:latin typeface="Sylfaen" pitchFamily="18" charset="0"/>
            </a:endParaRPr>
          </a:p>
          <a:p>
            <a:pPr>
              <a:lnSpc>
                <a:spcPct val="80000"/>
              </a:lnSpc>
              <a:buFont typeface="Wingdings" pitchFamily="2" charset="2"/>
              <a:buChar char="Ø"/>
              <a:defRPr/>
            </a:pPr>
            <a:r>
              <a:rPr lang="en-US" sz="2400" dirty="0">
                <a:latin typeface="Sylfaen" pitchFamily="18" charset="0"/>
              </a:rPr>
              <a:t>Always use more cable than you need. Leave plenty of cable. </a:t>
            </a:r>
          </a:p>
          <a:p>
            <a:pPr>
              <a:lnSpc>
                <a:spcPct val="80000"/>
              </a:lnSpc>
              <a:buFont typeface="Wingdings" pitchFamily="2" charset="2"/>
              <a:buChar char="Ø"/>
              <a:defRPr/>
            </a:pPr>
            <a:r>
              <a:rPr lang="en-US" sz="2400" dirty="0">
                <a:latin typeface="Sylfaen" pitchFamily="18" charset="0"/>
              </a:rPr>
              <a:t>Test every part of a network as you install it. Even if it is brand new, it may have problems that will be difficult to isolate later. </a:t>
            </a:r>
          </a:p>
          <a:p>
            <a:pPr>
              <a:lnSpc>
                <a:spcPct val="80000"/>
              </a:lnSpc>
              <a:buFont typeface="Wingdings" pitchFamily="2" charset="2"/>
              <a:buChar char="Ø"/>
              <a:defRPr/>
            </a:pPr>
            <a:r>
              <a:rPr lang="en-US" sz="2400" dirty="0">
                <a:latin typeface="Sylfaen" pitchFamily="18" charset="0"/>
              </a:rPr>
              <a:t>Stay at least 3 feet away from fluorescent light boxes and other sources of electrical interference. </a:t>
            </a:r>
          </a:p>
          <a:p>
            <a:pPr>
              <a:lnSpc>
                <a:spcPct val="80000"/>
              </a:lnSpc>
              <a:buFont typeface="Wingdings" pitchFamily="2" charset="2"/>
              <a:buChar char="Ø"/>
              <a:defRPr/>
            </a:pPr>
            <a:r>
              <a:rPr lang="en-US" sz="2400" dirty="0">
                <a:latin typeface="Sylfaen" pitchFamily="18" charset="0"/>
              </a:rPr>
              <a:t>If it is necessary to run cable across the floor, cover the cable with cable protectors. </a:t>
            </a:r>
          </a:p>
          <a:p>
            <a:pPr>
              <a:lnSpc>
                <a:spcPct val="80000"/>
              </a:lnSpc>
              <a:buFont typeface="Wingdings" pitchFamily="2" charset="2"/>
              <a:buChar char="Ø"/>
              <a:defRPr/>
            </a:pPr>
            <a:r>
              <a:rPr lang="en-US" sz="2400" dirty="0">
                <a:latin typeface="Sylfaen" pitchFamily="18" charset="0"/>
              </a:rPr>
              <a:t>Label both ends of each cable. </a:t>
            </a:r>
          </a:p>
          <a:p>
            <a:pPr>
              <a:lnSpc>
                <a:spcPct val="80000"/>
              </a:lnSpc>
              <a:buFont typeface="Wingdings" pitchFamily="2" charset="2"/>
              <a:buChar char="Ø"/>
              <a:defRPr/>
            </a:pPr>
            <a:r>
              <a:rPr lang="en-US" sz="2400" dirty="0">
                <a:latin typeface="Sylfaen" pitchFamily="18" charset="0"/>
              </a:rPr>
              <a:t>Use cable ties  to keep cables in the same location together. </a:t>
            </a:r>
          </a:p>
          <a:p>
            <a:pPr algn="just">
              <a:lnSpc>
                <a:spcPct val="120000"/>
              </a:lnSpc>
              <a:buFont typeface="Wingdings" pitchFamily="2" charset="2"/>
              <a:buChar char="Ø"/>
            </a:pPr>
            <a:endParaRPr lang="en-US" sz="24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65</a:t>
            </a:fld>
            <a:endParaRPr lang="en-US"/>
          </a:p>
        </p:txBody>
      </p:sp>
    </p:spTree>
    <p:extLst>
      <p:ext uri="{BB962C8B-B14F-4D97-AF65-F5344CB8AC3E}">
        <p14:creationId xmlns:p14="http://schemas.microsoft.com/office/powerpoint/2010/main" val="254514711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924800" cy="685800"/>
          </a:xfrm>
        </p:spPr>
        <p:txBody>
          <a:bodyPr>
            <a:normAutofit fontScale="90000"/>
          </a:bodyPr>
          <a:lstStyle/>
          <a:p>
            <a:pPr marL="82296" indent="0"/>
            <a:r>
              <a:rPr lang="en-US" sz="3600" b="1" dirty="0">
                <a:solidFill>
                  <a:srgbClr val="002060"/>
                </a:solidFill>
                <a:effectLst/>
                <a:latin typeface="Sylfaen" pitchFamily="18" charset="0"/>
                <a:cs typeface="Times New Roman" pitchFamily="18" charset="0"/>
              </a:rPr>
              <a:t>2</a:t>
            </a:r>
            <a:r>
              <a:rPr lang="en-US" sz="3600" b="1" dirty="0" smtClean="0">
                <a:solidFill>
                  <a:srgbClr val="002060"/>
                </a:solidFill>
                <a:effectLst/>
                <a:latin typeface="Sylfaen" pitchFamily="18" charset="0"/>
                <a:cs typeface="Times New Roman" pitchFamily="18" charset="0"/>
              </a:rPr>
              <a:t>.8 </a:t>
            </a:r>
            <a:r>
              <a:rPr lang="en-US" altLang="en-US" sz="3600" b="1" dirty="0" smtClean="0">
                <a:solidFill>
                  <a:srgbClr val="002060"/>
                </a:solidFill>
                <a:latin typeface="Sylfaen" pitchFamily="18" charset="0"/>
              </a:rPr>
              <a:t>Wireless (Unguided Media) Transmission</a:t>
            </a:r>
            <a:endParaRPr lang="en-US" sz="3600" b="1" dirty="0">
              <a:solidFill>
                <a:srgbClr val="002060"/>
              </a:solidFill>
              <a:effectLst/>
              <a:latin typeface="Sylfaen" pitchFamily="18" charset="0"/>
              <a:cs typeface="Times New Roman" pitchFamily="18" charset="0"/>
            </a:endParaRPr>
          </a:p>
        </p:txBody>
      </p:sp>
      <p:sp>
        <p:nvSpPr>
          <p:cNvPr id="3" name="Content Placeholder 2"/>
          <p:cNvSpPr>
            <a:spLocks noGrp="1"/>
          </p:cNvSpPr>
          <p:nvPr>
            <p:ph idx="1"/>
          </p:nvPr>
        </p:nvSpPr>
        <p:spPr>
          <a:xfrm>
            <a:off x="685800" y="914400"/>
            <a:ext cx="7772400" cy="5562600"/>
          </a:xfrm>
        </p:spPr>
        <p:txBody>
          <a:bodyPr>
            <a:noAutofit/>
          </a:bodyPr>
          <a:lstStyle/>
          <a:p>
            <a:pPr marL="82296" indent="0">
              <a:buNone/>
            </a:pPr>
            <a:r>
              <a:rPr lang="en-US" altLang="en-US" sz="2400" dirty="0">
                <a:latin typeface="Sylfaen" pitchFamily="18" charset="0"/>
              </a:rPr>
              <a:t>Transmission and reception are achieved by means of an antenna</a:t>
            </a:r>
          </a:p>
          <a:p>
            <a:pPr>
              <a:buFont typeface="Wingdings" pitchFamily="2" charset="2"/>
              <a:buChar char="q"/>
            </a:pPr>
            <a:r>
              <a:rPr lang="en-US" altLang="en-US" sz="2400" dirty="0" smtClean="0">
                <a:latin typeface="Sylfaen" pitchFamily="18" charset="0"/>
              </a:rPr>
              <a:t>Directional</a:t>
            </a:r>
            <a:endParaRPr lang="en-US" altLang="en-US" sz="2400" dirty="0">
              <a:latin typeface="Sylfaen" pitchFamily="18" charset="0"/>
            </a:endParaRPr>
          </a:p>
          <a:p>
            <a:pPr lvl="1">
              <a:buFont typeface="Wingdings" pitchFamily="2" charset="2"/>
              <a:buChar char="ü"/>
            </a:pPr>
            <a:r>
              <a:rPr lang="en-US" altLang="en-US" sz="2400" dirty="0">
                <a:latin typeface="Sylfaen" pitchFamily="18" charset="0"/>
              </a:rPr>
              <a:t>transmitting antenna puts out focused beam(ray)</a:t>
            </a:r>
          </a:p>
          <a:p>
            <a:pPr lvl="1">
              <a:buFont typeface="Wingdings" pitchFamily="2" charset="2"/>
              <a:buChar char="ü"/>
            </a:pPr>
            <a:r>
              <a:rPr lang="en-US" altLang="en-US" sz="2400" dirty="0">
                <a:latin typeface="Sylfaen" pitchFamily="18" charset="0"/>
              </a:rPr>
              <a:t>transmitter and receiver must be aligned</a:t>
            </a:r>
          </a:p>
          <a:p>
            <a:pPr>
              <a:buFont typeface="Wingdings" pitchFamily="2" charset="2"/>
              <a:buChar char="q"/>
            </a:pPr>
            <a:r>
              <a:rPr lang="en-US" altLang="en-US" sz="2400" dirty="0" smtClean="0">
                <a:latin typeface="Sylfaen" pitchFamily="18" charset="0"/>
              </a:rPr>
              <a:t>Omnidirectional</a:t>
            </a:r>
            <a:endParaRPr lang="en-US" altLang="en-US" sz="2400" dirty="0">
              <a:latin typeface="Sylfaen" pitchFamily="18" charset="0"/>
            </a:endParaRPr>
          </a:p>
          <a:p>
            <a:pPr lvl="1">
              <a:buFont typeface="Wingdings" pitchFamily="2" charset="2"/>
              <a:buChar char="ü"/>
            </a:pPr>
            <a:r>
              <a:rPr lang="en-US" altLang="en-US" sz="2400" dirty="0">
                <a:latin typeface="Sylfaen" pitchFamily="18" charset="0"/>
              </a:rPr>
              <a:t>signal spreads out in all directions</a:t>
            </a:r>
          </a:p>
          <a:p>
            <a:pPr lvl="1">
              <a:buFont typeface="Wingdings" pitchFamily="2" charset="2"/>
              <a:buChar char="ü"/>
            </a:pPr>
            <a:r>
              <a:rPr lang="en-US" altLang="en-US" sz="2400" dirty="0">
                <a:latin typeface="Sylfaen" pitchFamily="18" charset="0"/>
              </a:rPr>
              <a:t>can be received by many antennas</a:t>
            </a:r>
          </a:p>
          <a:p>
            <a:pPr algn="just">
              <a:lnSpc>
                <a:spcPct val="120000"/>
              </a:lnSpc>
              <a:buFont typeface="Wingdings" pitchFamily="2" charset="2"/>
              <a:buChar char="q"/>
            </a:pPr>
            <a:endParaRPr lang="en-US" sz="24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66</a:t>
            </a:fld>
            <a:endParaRPr lang="en-US"/>
          </a:p>
        </p:txBody>
      </p:sp>
    </p:spTree>
    <p:extLst>
      <p:ext uri="{BB962C8B-B14F-4D97-AF65-F5344CB8AC3E}">
        <p14:creationId xmlns:p14="http://schemas.microsoft.com/office/powerpoint/2010/main" val="326653796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7498080" cy="685800"/>
          </a:xfrm>
        </p:spPr>
        <p:txBody>
          <a:bodyPr>
            <a:normAutofit/>
          </a:bodyPr>
          <a:lstStyle/>
          <a:p>
            <a:pPr marL="82296" indent="0"/>
            <a:r>
              <a:rPr lang="en-US" altLang="en-US" sz="3600" b="1" dirty="0" smtClean="0">
                <a:solidFill>
                  <a:srgbClr val="002060"/>
                </a:solidFill>
                <a:effectLst/>
                <a:latin typeface="Times New Roman" pitchFamily="18" charset="0"/>
                <a:cs typeface="Times New Roman" pitchFamily="18" charset="0"/>
              </a:rPr>
              <a:t>Wireless Transmission Media Types </a:t>
            </a:r>
            <a:endParaRPr lang="en-US" sz="3600" b="1" dirty="0">
              <a:solidFill>
                <a:srgbClr val="002060"/>
              </a:solidFill>
              <a:effectLst/>
              <a:latin typeface="Times New Roman" pitchFamily="18" charset="0"/>
              <a:cs typeface="Times New Roman" pitchFamily="18" charset="0"/>
            </a:endParaRPr>
          </a:p>
        </p:txBody>
      </p:sp>
      <p:sp>
        <p:nvSpPr>
          <p:cNvPr id="3" name="Content Placeholder 2"/>
          <p:cNvSpPr>
            <a:spLocks noGrp="1"/>
          </p:cNvSpPr>
          <p:nvPr>
            <p:ph idx="1"/>
          </p:nvPr>
        </p:nvSpPr>
        <p:spPr>
          <a:xfrm>
            <a:off x="685800" y="838200"/>
            <a:ext cx="7772400" cy="5562600"/>
          </a:xfrm>
        </p:spPr>
        <p:txBody>
          <a:bodyPr>
            <a:noAutofit/>
          </a:bodyPr>
          <a:lstStyle/>
          <a:p>
            <a:pPr marL="117475" indent="0">
              <a:buNone/>
            </a:pPr>
            <a:r>
              <a:rPr lang="en-US" altLang="en-US" sz="2400" b="1" dirty="0">
                <a:latin typeface="Sylfaen" pitchFamily="18" charset="0"/>
              </a:rPr>
              <a:t>We can divide wireless transmission into three broad groups:</a:t>
            </a:r>
          </a:p>
          <a:p>
            <a:pPr marL="1547813" indent="-457200">
              <a:buFont typeface="Wingdings" pitchFamily="2" charset="2"/>
              <a:buChar char="q"/>
            </a:pPr>
            <a:r>
              <a:rPr lang="en-US" altLang="en-US" sz="2400" b="1" dirty="0" smtClean="0">
                <a:latin typeface="Sylfaen" pitchFamily="18" charset="0"/>
              </a:rPr>
              <a:t>Radio Waves</a:t>
            </a:r>
          </a:p>
          <a:p>
            <a:pPr marL="1547813" indent="-457200">
              <a:buFont typeface="Wingdings" pitchFamily="2" charset="2"/>
              <a:buChar char="q"/>
            </a:pPr>
            <a:r>
              <a:rPr lang="en-US" altLang="en-US" sz="2400" b="1" dirty="0" smtClean="0">
                <a:latin typeface="Sylfaen" pitchFamily="18" charset="0"/>
              </a:rPr>
              <a:t> Microwaves</a:t>
            </a:r>
          </a:p>
          <a:p>
            <a:pPr marL="1547813" indent="-457200">
              <a:buFont typeface="Wingdings" pitchFamily="2" charset="2"/>
              <a:buChar char="q"/>
            </a:pPr>
            <a:r>
              <a:rPr lang="en-US" altLang="en-US" sz="2400" b="1" dirty="0" smtClean="0">
                <a:latin typeface="Sylfaen" pitchFamily="18" charset="0"/>
              </a:rPr>
              <a:t> Infrared Waves</a:t>
            </a:r>
            <a:endParaRPr lang="en-US" altLang="en-US" sz="2400" dirty="0" smtClean="0">
              <a:latin typeface="Sylfaen" pitchFamily="18" charset="0"/>
            </a:endParaRPr>
          </a:p>
          <a:p>
            <a:pPr algn="just">
              <a:lnSpc>
                <a:spcPct val="120000"/>
              </a:lnSpc>
              <a:buFont typeface="Wingdings" pitchFamily="2" charset="2"/>
              <a:buChar char="q"/>
            </a:pPr>
            <a:endParaRPr lang="en-US" sz="24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67</a:t>
            </a:fld>
            <a:endParaRPr lang="en-US"/>
          </a:p>
        </p:txBody>
      </p:sp>
    </p:spTree>
    <p:extLst>
      <p:ext uri="{BB962C8B-B14F-4D97-AF65-F5344CB8AC3E}">
        <p14:creationId xmlns:p14="http://schemas.microsoft.com/office/powerpoint/2010/main" val="155070963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7498080" cy="685800"/>
          </a:xfrm>
        </p:spPr>
        <p:txBody>
          <a:bodyPr>
            <a:normAutofit/>
          </a:bodyPr>
          <a:lstStyle/>
          <a:p>
            <a:pPr marL="82296" indent="0"/>
            <a:r>
              <a:rPr lang="en-US" sz="3600" b="1" dirty="0" smtClean="0">
                <a:solidFill>
                  <a:srgbClr val="7030A0"/>
                </a:solidFill>
                <a:effectLst/>
                <a:latin typeface="Sylfaen" pitchFamily="18" charset="0"/>
                <a:cs typeface="Times New Roman" pitchFamily="18" charset="0"/>
              </a:rPr>
              <a:t>Radio Waves</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609600" y="990600"/>
            <a:ext cx="7772400" cy="5562600"/>
          </a:xfrm>
        </p:spPr>
        <p:txBody>
          <a:bodyPr>
            <a:noAutofit/>
          </a:bodyPr>
          <a:lstStyle/>
          <a:p>
            <a:pPr algn="just">
              <a:buFont typeface="Wingdings" pitchFamily="2" charset="2"/>
              <a:buChar char="Ø"/>
            </a:pPr>
            <a:r>
              <a:rPr lang="en-US" sz="2400" dirty="0">
                <a:latin typeface="Sylfaen" pitchFamily="18" charset="0"/>
              </a:rPr>
              <a:t>Electromagnetic waves ranging in frequencies between 3 kHz and 1 GHz</a:t>
            </a:r>
          </a:p>
          <a:p>
            <a:pPr>
              <a:buFont typeface="Wingdings" pitchFamily="2" charset="2"/>
              <a:buChar char="Ø"/>
            </a:pPr>
            <a:r>
              <a:rPr lang="en-US" sz="2400" dirty="0">
                <a:latin typeface="Sylfaen" pitchFamily="18" charset="0"/>
              </a:rPr>
              <a:t>Radio waves use </a:t>
            </a:r>
            <a:r>
              <a:rPr lang="en-US" sz="2400" b="1" dirty="0">
                <a:latin typeface="Sylfaen" pitchFamily="18" charset="0"/>
              </a:rPr>
              <a:t>omnidirectional</a:t>
            </a:r>
            <a:r>
              <a:rPr lang="en-US" sz="2400" dirty="0">
                <a:latin typeface="Sylfaen" pitchFamily="18" charset="0"/>
              </a:rPr>
              <a:t> antennas that </a:t>
            </a:r>
            <a:r>
              <a:rPr lang="en-US" sz="2400" dirty="0" err="1" smtClean="0">
                <a:latin typeface="Sylfaen" pitchFamily="18" charset="0"/>
              </a:rPr>
              <a:t>sendout</a:t>
            </a:r>
            <a:r>
              <a:rPr lang="en-US" sz="2400" dirty="0" smtClean="0">
                <a:latin typeface="Sylfaen" pitchFamily="18" charset="0"/>
              </a:rPr>
              <a:t> </a:t>
            </a:r>
            <a:r>
              <a:rPr lang="en-US" sz="2400" dirty="0">
                <a:latin typeface="Sylfaen" pitchFamily="18" charset="0"/>
              </a:rPr>
              <a:t>signals in all directions. </a:t>
            </a:r>
          </a:p>
          <a:p>
            <a:pPr>
              <a:buFont typeface="Wingdings" pitchFamily="2" charset="2"/>
              <a:buChar char="Ø"/>
            </a:pPr>
            <a:r>
              <a:rPr lang="en-US" sz="2400" dirty="0">
                <a:latin typeface="Sylfaen" pitchFamily="18" charset="0"/>
              </a:rPr>
              <a:t>Radio waves can travel long distances. This makes radio waves a good candidate for long-distance broadcasting such as AM radio.</a:t>
            </a:r>
          </a:p>
          <a:p>
            <a:pPr>
              <a:buFont typeface="Wingdings" pitchFamily="2" charset="2"/>
              <a:buChar char="Ø"/>
            </a:pPr>
            <a:r>
              <a:rPr lang="en-US" sz="2400" dirty="0">
                <a:latin typeface="Sylfaen" pitchFamily="18" charset="0"/>
              </a:rPr>
              <a:t>One sender but many receivers. AM and FM radio, television, maritime  and radios  are examples of multicasting</a:t>
            </a:r>
          </a:p>
          <a:p>
            <a:pPr>
              <a:buFont typeface="Wingdings" pitchFamily="2" charset="2"/>
              <a:buChar char="Ø"/>
            </a:pPr>
            <a:endParaRPr lang="en-US" sz="2400" dirty="0">
              <a:latin typeface="Sylfaen" pitchFamily="18" charset="0"/>
            </a:endParaRPr>
          </a:p>
          <a:p>
            <a:pPr algn="just">
              <a:lnSpc>
                <a:spcPct val="120000"/>
              </a:lnSpc>
              <a:buFont typeface="Wingdings" pitchFamily="2" charset="2"/>
              <a:buChar char="Ø"/>
            </a:pPr>
            <a:endParaRPr lang="en-US" sz="24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68</a:t>
            </a:fld>
            <a:endParaRPr lang="en-US"/>
          </a:p>
        </p:txBody>
      </p:sp>
    </p:spTree>
    <p:extLst>
      <p:ext uri="{BB962C8B-B14F-4D97-AF65-F5344CB8AC3E}">
        <p14:creationId xmlns:p14="http://schemas.microsoft.com/office/powerpoint/2010/main" val="285783467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498080" cy="685800"/>
          </a:xfrm>
        </p:spPr>
        <p:txBody>
          <a:bodyPr>
            <a:normAutofit/>
          </a:bodyPr>
          <a:lstStyle/>
          <a:p>
            <a:pPr marL="82296" indent="0"/>
            <a:r>
              <a:rPr lang="en-US" sz="3600" b="1" dirty="0" smtClean="0">
                <a:solidFill>
                  <a:srgbClr val="7030A0"/>
                </a:solidFill>
                <a:effectLst/>
                <a:latin typeface="Sylfaen" pitchFamily="18" charset="0"/>
                <a:cs typeface="Times New Roman" pitchFamily="18" charset="0"/>
              </a:rPr>
              <a:t>Infrared </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762000" y="914400"/>
            <a:ext cx="7772400" cy="5562600"/>
          </a:xfrm>
        </p:spPr>
        <p:txBody>
          <a:bodyPr>
            <a:noAutofit/>
          </a:bodyPr>
          <a:lstStyle/>
          <a:p>
            <a:r>
              <a:rPr lang="en-US" sz="2400" dirty="0">
                <a:latin typeface="Sylfaen" pitchFamily="18" charset="0"/>
              </a:rPr>
              <a:t>Can be used for short-range communication</a:t>
            </a:r>
          </a:p>
          <a:p>
            <a:pPr marL="693738" lvl="0" indent="558800">
              <a:buFont typeface="Wingdings" pitchFamily="2" charset="2"/>
              <a:buChar char="ü"/>
            </a:pPr>
            <a:r>
              <a:rPr lang="en-US" sz="2400" dirty="0">
                <a:latin typeface="Sylfaen" pitchFamily="18" charset="0"/>
              </a:rPr>
              <a:t>Remote controls for TVs, VCRs, and stereos </a:t>
            </a:r>
          </a:p>
          <a:p>
            <a:pPr marL="693738" lvl="0" indent="558800">
              <a:buFont typeface="Wingdings" pitchFamily="2" charset="2"/>
              <a:buChar char="ü"/>
            </a:pPr>
            <a:r>
              <a:rPr lang="en-US" sz="2400" dirty="0">
                <a:latin typeface="Sylfaen" pitchFamily="18" charset="0"/>
              </a:rPr>
              <a:t>Indoor wireless LANs </a:t>
            </a:r>
          </a:p>
          <a:p>
            <a:pPr lvl="0"/>
            <a:r>
              <a:rPr lang="en-US" sz="2400" dirty="0">
                <a:latin typeface="Sylfaen" pitchFamily="18" charset="0"/>
              </a:rPr>
              <a:t>Do not pass through solid walls </a:t>
            </a:r>
          </a:p>
          <a:p>
            <a:pPr marL="973138" lvl="0" indent="-279400">
              <a:buFont typeface="Wingdings" pitchFamily="2" charset="2"/>
              <a:buChar char="ü"/>
            </a:pPr>
            <a:r>
              <a:rPr lang="en-US" sz="2400" dirty="0">
                <a:latin typeface="Sylfaen" pitchFamily="18" charset="0"/>
              </a:rPr>
              <a:t> Better security and no interference (with a similar system in adjacent rooms)</a:t>
            </a:r>
          </a:p>
          <a:p>
            <a:pPr lvl="0"/>
            <a:r>
              <a:rPr lang="en-US" sz="2400" dirty="0">
                <a:latin typeface="Sylfaen" pitchFamily="18" charset="0"/>
              </a:rPr>
              <a:t>Cannot be used outdoors (due to the sunshine) </a:t>
            </a:r>
          </a:p>
          <a:p>
            <a:endParaRPr lang="en-US" sz="2400" dirty="0">
              <a:latin typeface="Sylfaen" pitchFamily="18" charset="0"/>
            </a:endParaRPr>
          </a:p>
          <a:p>
            <a:pPr marL="82296" indent="0" algn="just">
              <a:lnSpc>
                <a:spcPct val="120000"/>
              </a:lnSpc>
              <a:buNone/>
            </a:pPr>
            <a:endParaRPr lang="en-US" sz="24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69</a:t>
            </a:fld>
            <a:endParaRPr lang="en-US"/>
          </a:p>
        </p:txBody>
      </p:sp>
    </p:spTree>
    <p:extLst>
      <p:ext uri="{BB962C8B-B14F-4D97-AF65-F5344CB8AC3E}">
        <p14:creationId xmlns:p14="http://schemas.microsoft.com/office/powerpoint/2010/main" val="10663509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002060"/>
                </a:solidFill>
                <a:latin typeface="Sylfaen" pitchFamily="18" charset="0"/>
                <a:cs typeface="Times New Roman" pitchFamily="18" charset="0"/>
              </a:rPr>
              <a:t>Data Transmission </a:t>
            </a:r>
            <a:endParaRPr lang="en-US" dirty="0"/>
          </a:p>
        </p:txBody>
      </p:sp>
      <p:sp>
        <p:nvSpPr>
          <p:cNvPr id="3" name="Content Placeholder 2"/>
          <p:cNvSpPr>
            <a:spLocks noGrp="1"/>
          </p:cNvSpPr>
          <p:nvPr>
            <p:ph idx="1"/>
          </p:nvPr>
        </p:nvSpPr>
        <p:spPr/>
        <p:txBody>
          <a:bodyPr>
            <a:normAutofit fontScale="85000" lnSpcReduction="10000"/>
          </a:bodyPr>
          <a:lstStyle/>
          <a:p>
            <a:pPr algn="just">
              <a:buFont typeface="Wingdings" pitchFamily="2" charset="2"/>
              <a:buChar char="Ø"/>
            </a:pPr>
            <a:r>
              <a:rPr lang="en-US" dirty="0" smtClean="0">
                <a:latin typeface="Sylfaen" pitchFamily="18" charset="0"/>
                <a:cs typeface="Times New Roman" pitchFamily="18" charset="0"/>
              </a:rPr>
              <a:t>Computers </a:t>
            </a:r>
            <a:r>
              <a:rPr lang="en-US" dirty="0">
                <a:latin typeface="Sylfaen" pitchFamily="18" charset="0"/>
                <a:cs typeface="Times New Roman" pitchFamily="18" charset="0"/>
              </a:rPr>
              <a:t>encode and transmit data, voice, and video over networks via various transmission media.</a:t>
            </a:r>
          </a:p>
          <a:p>
            <a:pPr algn="just">
              <a:buFont typeface="Wingdings" pitchFamily="2" charset="2"/>
              <a:buChar char="Ø"/>
            </a:pPr>
            <a:r>
              <a:rPr lang="en-US" dirty="0">
                <a:latin typeface="Sylfaen" pitchFamily="18" charset="0"/>
                <a:cs typeface="Times New Roman" pitchFamily="18" charset="0"/>
              </a:rPr>
              <a:t>Encoding is the process of transforming information into digital and analog signals</a:t>
            </a:r>
            <a:endParaRPr lang="en-US" b="1" dirty="0">
              <a:solidFill>
                <a:srgbClr val="002060"/>
              </a:solidFill>
              <a:latin typeface="Sylfaen" pitchFamily="18" charset="0"/>
              <a:cs typeface="Times New Roman" pitchFamily="18" charset="0"/>
            </a:endParaRPr>
          </a:p>
          <a:p>
            <a:pPr algn="just">
              <a:buFont typeface="Wingdings" pitchFamily="2" charset="2"/>
              <a:buChar char="Ø"/>
            </a:pPr>
            <a:r>
              <a:rPr lang="en-US" dirty="0">
                <a:latin typeface="Sylfaen" pitchFamily="18" charset="0"/>
                <a:cs typeface="Times New Roman" pitchFamily="18" charset="0"/>
              </a:rPr>
              <a:t>Data is transmitted over networks using signals, which are transformed, or encoded,  by computers into the voice, video, graphics, and/or the print we see on our computer screens.</a:t>
            </a:r>
          </a:p>
          <a:p>
            <a:pPr algn="just">
              <a:buFont typeface="Wingdings" pitchFamily="2" charset="2"/>
              <a:buChar char="Ø"/>
            </a:pPr>
            <a:r>
              <a:rPr lang="en-US" dirty="0">
                <a:latin typeface="Sylfaen" pitchFamily="18" charset="0"/>
                <a:cs typeface="Times New Roman" pitchFamily="18" charset="0"/>
              </a:rPr>
              <a:t>Transmission is communication of data by propagation and processing of signals</a:t>
            </a:r>
            <a:endParaRPr lang="en-US" dirty="0"/>
          </a:p>
        </p:txBody>
      </p:sp>
      <p:sp>
        <p:nvSpPr>
          <p:cNvPr id="5" name="Slide Number Placeholder 4"/>
          <p:cNvSpPr>
            <a:spLocks noGrp="1"/>
          </p:cNvSpPr>
          <p:nvPr>
            <p:ph type="sldNum" sz="quarter" idx="12"/>
          </p:nvPr>
        </p:nvSpPr>
        <p:spPr/>
        <p:txBody>
          <a:bodyPr/>
          <a:lstStyle/>
          <a:p>
            <a:fld id="{65443D5E-E9D3-4D36-8129-09AFD79524BB}" type="slidenum">
              <a:rPr lang="en-US" smtClean="0"/>
              <a:t>7</a:t>
            </a:fld>
            <a:endParaRPr lang="en-US"/>
          </a:p>
        </p:txBody>
      </p:sp>
    </p:spTree>
    <p:extLst>
      <p:ext uri="{BB962C8B-B14F-4D97-AF65-F5344CB8AC3E}">
        <p14:creationId xmlns:p14="http://schemas.microsoft.com/office/powerpoint/2010/main" val="291700717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98080" cy="685800"/>
          </a:xfrm>
        </p:spPr>
        <p:txBody>
          <a:bodyPr>
            <a:normAutofit/>
          </a:bodyPr>
          <a:lstStyle/>
          <a:p>
            <a:pPr marL="82296" indent="0"/>
            <a:r>
              <a:rPr lang="en-US" sz="3600" b="1" dirty="0" smtClean="0">
                <a:solidFill>
                  <a:srgbClr val="7030A0"/>
                </a:solidFill>
                <a:effectLst/>
                <a:latin typeface="Sylfaen" pitchFamily="18" charset="0"/>
                <a:cs typeface="Times New Roman" pitchFamily="18" charset="0"/>
              </a:rPr>
              <a:t>Microwaves</a:t>
            </a:r>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609600" y="914400"/>
            <a:ext cx="7772400" cy="5562600"/>
          </a:xfrm>
        </p:spPr>
        <p:txBody>
          <a:bodyPr>
            <a:noAutofit/>
          </a:bodyPr>
          <a:lstStyle/>
          <a:p>
            <a:r>
              <a:rPr lang="en-US" sz="2000" dirty="0">
                <a:latin typeface="Sylfaen" pitchFamily="18" charset="0"/>
              </a:rPr>
              <a:t>Electromagnetic waves having frequencies between 1  and 300 GHz are called microwaves.</a:t>
            </a:r>
          </a:p>
          <a:p>
            <a:r>
              <a:rPr lang="en-US" sz="2000" dirty="0">
                <a:latin typeface="Sylfaen" pitchFamily="18" charset="0"/>
              </a:rPr>
              <a:t>Microwaves are unidirectional</a:t>
            </a:r>
          </a:p>
          <a:p>
            <a:r>
              <a:rPr lang="en-US" sz="2000" dirty="0">
                <a:latin typeface="Sylfaen" pitchFamily="18" charset="0"/>
              </a:rPr>
              <a:t>Two types of antennas are used for microwave communications: the </a:t>
            </a:r>
            <a:r>
              <a:rPr lang="en-US" sz="2000" b="1" dirty="0">
                <a:latin typeface="Sylfaen" pitchFamily="18" charset="0"/>
              </a:rPr>
              <a:t>parabolic dish</a:t>
            </a:r>
            <a:r>
              <a:rPr lang="en-US" sz="2000" dirty="0">
                <a:latin typeface="Sylfaen" pitchFamily="18" charset="0"/>
              </a:rPr>
              <a:t> and the </a:t>
            </a:r>
            <a:r>
              <a:rPr lang="en-US" sz="2000" b="1" dirty="0">
                <a:latin typeface="Sylfaen" pitchFamily="18" charset="0"/>
              </a:rPr>
              <a:t>horn</a:t>
            </a:r>
          </a:p>
          <a:p>
            <a:r>
              <a:rPr lang="en-US" sz="2000" dirty="0">
                <a:latin typeface="Sylfaen" pitchFamily="18" charset="0"/>
              </a:rPr>
              <a:t>Microwaves are very useful when unicast (one-to-one) communication is needed between the sender and the receiver. They are used in </a:t>
            </a:r>
            <a:r>
              <a:rPr lang="en-US" sz="2000" b="1" dirty="0">
                <a:solidFill>
                  <a:srgbClr val="FF0000"/>
                </a:solidFill>
                <a:latin typeface="Sylfaen" pitchFamily="18" charset="0"/>
              </a:rPr>
              <a:t>cellular phones</a:t>
            </a:r>
            <a:r>
              <a:rPr lang="en-US" sz="2000" dirty="0">
                <a:solidFill>
                  <a:srgbClr val="FF0000"/>
                </a:solidFill>
                <a:latin typeface="Sylfaen" pitchFamily="18" charset="0"/>
              </a:rPr>
              <a:t>, </a:t>
            </a:r>
            <a:r>
              <a:rPr lang="en-US" sz="2000" b="1" dirty="0">
                <a:solidFill>
                  <a:srgbClr val="FF0000"/>
                </a:solidFill>
                <a:latin typeface="Sylfaen" pitchFamily="18" charset="0"/>
              </a:rPr>
              <a:t>satellite networks</a:t>
            </a:r>
            <a:r>
              <a:rPr lang="en-US" sz="2000" dirty="0">
                <a:solidFill>
                  <a:srgbClr val="FF0000"/>
                </a:solidFill>
                <a:latin typeface="Sylfaen" pitchFamily="18" charset="0"/>
              </a:rPr>
              <a:t>, and </a:t>
            </a:r>
            <a:r>
              <a:rPr lang="en-US" sz="2000" b="1" dirty="0">
                <a:solidFill>
                  <a:srgbClr val="FF0000"/>
                </a:solidFill>
                <a:latin typeface="Sylfaen" pitchFamily="18" charset="0"/>
              </a:rPr>
              <a:t>wireless LANs</a:t>
            </a:r>
          </a:p>
          <a:p>
            <a:pPr marL="82296" indent="0" algn="just">
              <a:lnSpc>
                <a:spcPct val="120000"/>
              </a:lnSpc>
              <a:buNone/>
            </a:pPr>
            <a:endParaRPr lang="en-US" sz="20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70</a:t>
            </a:fld>
            <a:endParaRPr lang="en-US"/>
          </a:p>
        </p:txBody>
      </p:sp>
    </p:spTree>
    <p:extLst>
      <p:ext uri="{BB962C8B-B14F-4D97-AF65-F5344CB8AC3E}">
        <p14:creationId xmlns:p14="http://schemas.microsoft.com/office/powerpoint/2010/main" val="240836327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152400"/>
            <a:ext cx="7498080" cy="685800"/>
          </a:xfrm>
        </p:spPr>
        <p:txBody>
          <a:bodyPr>
            <a:normAutofit/>
          </a:bodyPr>
          <a:lstStyle/>
          <a:p>
            <a:pPr marL="82296" indent="0"/>
            <a:endParaRPr lang="en-US" sz="3600" b="1" dirty="0">
              <a:solidFill>
                <a:srgbClr val="7030A0"/>
              </a:solidFill>
              <a:effectLst/>
              <a:latin typeface="Sylfaen" pitchFamily="18" charset="0"/>
              <a:cs typeface="Times New Roman" pitchFamily="18" charset="0"/>
            </a:endParaRPr>
          </a:p>
        </p:txBody>
      </p:sp>
      <p:sp>
        <p:nvSpPr>
          <p:cNvPr id="3" name="Content Placeholder 2"/>
          <p:cNvSpPr>
            <a:spLocks noGrp="1"/>
          </p:cNvSpPr>
          <p:nvPr>
            <p:ph idx="1"/>
          </p:nvPr>
        </p:nvSpPr>
        <p:spPr>
          <a:xfrm>
            <a:off x="1219200" y="914400"/>
            <a:ext cx="7772400" cy="5562600"/>
          </a:xfrm>
          <a:scene3d>
            <a:camera prst="isometricRightUp"/>
            <a:lightRig rig="threePt" dir="t"/>
          </a:scene3d>
        </p:spPr>
        <p:txBody>
          <a:bodyPr>
            <a:noAutofit/>
          </a:bodyPr>
          <a:lstStyle/>
          <a:p>
            <a:pPr marL="1847088" lvl="8" indent="0">
              <a:buNone/>
            </a:pPr>
            <a:endParaRPr lang="en-US" sz="6600" dirty="0" smtClean="0">
              <a:solidFill>
                <a:srgbClr val="FF0000"/>
              </a:solidFill>
              <a:latin typeface="Algerian" pitchFamily="82" charset="0"/>
            </a:endParaRPr>
          </a:p>
          <a:p>
            <a:pPr marL="1847088" lvl="8" indent="0">
              <a:buNone/>
            </a:pPr>
            <a:endParaRPr lang="en-US" sz="6600" dirty="0">
              <a:solidFill>
                <a:srgbClr val="FF0000"/>
              </a:solidFill>
              <a:latin typeface="Algerian" pitchFamily="82" charset="0"/>
            </a:endParaRPr>
          </a:p>
          <a:p>
            <a:pPr marL="1847088" lvl="8" indent="0">
              <a:buNone/>
            </a:pPr>
            <a:r>
              <a:rPr lang="en-US" sz="6600" dirty="0" smtClean="0">
                <a:solidFill>
                  <a:srgbClr val="FF0000"/>
                </a:solidFill>
                <a:latin typeface="Algerian" pitchFamily="82" charset="0"/>
              </a:rPr>
              <a:t>CHAPTER </a:t>
            </a:r>
            <a:r>
              <a:rPr lang="en-US" sz="6600" dirty="0">
                <a:solidFill>
                  <a:srgbClr val="FF0000"/>
                </a:solidFill>
                <a:latin typeface="Algerian" pitchFamily="82" charset="0"/>
              </a:rPr>
              <a:t>END</a:t>
            </a:r>
          </a:p>
          <a:p>
            <a:pPr marL="1847088" lvl="8" indent="0">
              <a:buNone/>
            </a:pPr>
            <a:r>
              <a:rPr lang="en-US" sz="6600" dirty="0">
                <a:solidFill>
                  <a:srgbClr val="FF0000"/>
                </a:solidFill>
                <a:latin typeface="Algerian" pitchFamily="82" charset="0"/>
              </a:rPr>
              <a:t>  ???</a:t>
            </a:r>
          </a:p>
          <a:p>
            <a:pPr marL="82296" indent="0" algn="just">
              <a:lnSpc>
                <a:spcPct val="120000"/>
              </a:lnSpc>
              <a:buNone/>
            </a:pPr>
            <a:endParaRPr lang="en-US" sz="2000" dirty="0">
              <a:latin typeface="Sylfae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71</a:t>
            </a:fld>
            <a:endParaRPr lang="en-US"/>
          </a:p>
        </p:txBody>
      </p:sp>
    </p:spTree>
    <p:extLst>
      <p:ext uri="{BB962C8B-B14F-4D97-AF65-F5344CB8AC3E}">
        <p14:creationId xmlns:p14="http://schemas.microsoft.com/office/powerpoint/2010/main" val="12800247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76200"/>
            <a:ext cx="7498080" cy="990600"/>
          </a:xfrm>
        </p:spPr>
        <p:txBody>
          <a:bodyPr>
            <a:normAutofit fontScale="90000"/>
          </a:bodyPr>
          <a:lstStyle/>
          <a:p>
            <a:pPr marL="82296" indent="0"/>
            <a:r>
              <a:rPr lang="en-US" b="1" dirty="0" smtClean="0">
                <a:solidFill>
                  <a:srgbClr val="002060"/>
                </a:solidFill>
                <a:latin typeface="Colonna MT" pitchFamily="82" charset="0"/>
              </a:rPr>
              <a:t>	</a:t>
            </a:r>
            <a:br>
              <a:rPr lang="en-US" b="1" dirty="0" smtClean="0">
                <a:solidFill>
                  <a:srgbClr val="002060"/>
                </a:solidFill>
                <a:latin typeface="Colonna MT" pitchFamily="82" charset="0"/>
              </a:rPr>
            </a:br>
            <a:r>
              <a:rPr lang="en-US" b="1" dirty="0" smtClean="0">
                <a:solidFill>
                  <a:srgbClr val="002060"/>
                </a:solidFill>
                <a:latin typeface="Colonna MT" pitchFamily="82" charset="0"/>
              </a:rPr>
              <a:t> </a:t>
            </a:r>
            <a:r>
              <a:rPr lang="en-US" sz="3200" b="1" dirty="0">
                <a:solidFill>
                  <a:srgbClr val="002060"/>
                </a:solidFill>
                <a:latin typeface="Sylfaen" pitchFamily="18" charset="0"/>
                <a:cs typeface="Times New Roman" pitchFamily="18" charset="0"/>
              </a:rPr>
              <a:t>Data </a:t>
            </a:r>
            <a:r>
              <a:rPr lang="en-US" sz="3200" b="1" dirty="0" smtClean="0">
                <a:solidFill>
                  <a:srgbClr val="002060"/>
                </a:solidFill>
                <a:latin typeface="Sylfaen" pitchFamily="18" charset="0"/>
                <a:cs typeface="Times New Roman" pitchFamily="18" charset="0"/>
              </a:rPr>
              <a:t>Transmission…</a:t>
            </a: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304800" y="1066800"/>
            <a:ext cx="8077200" cy="5334000"/>
          </a:xfrm>
        </p:spPr>
        <p:txBody>
          <a:bodyPr>
            <a:normAutofit/>
          </a:bodyPr>
          <a:lstStyle/>
          <a:p>
            <a:pPr algn="just">
              <a:buFont typeface="Wingdings" pitchFamily="2" charset="2"/>
              <a:buChar char="Ø"/>
            </a:pPr>
            <a:r>
              <a:rPr lang="en-US" dirty="0" smtClean="0">
                <a:latin typeface="Times New Roman" pitchFamily="18" charset="0"/>
                <a:cs typeface="Times New Roman" pitchFamily="18" charset="0"/>
              </a:rPr>
              <a:t>The successful transmission of data depends on two  factors:</a:t>
            </a:r>
            <a:endParaRPr lang="en-US" b="1" dirty="0" smtClean="0">
              <a:solidFill>
                <a:srgbClr val="002060"/>
              </a:solidFill>
              <a:latin typeface="Times New Roman" pitchFamily="18" charset="0"/>
              <a:cs typeface="Times New Roman" pitchFamily="18" charset="0"/>
            </a:endParaRPr>
          </a:p>
          <a:p>
            <a:pPr marL="973836" lvl="1" indent="-571500">
              <a:buFont typeface="+mj-lt"/>
              <a:buAutoNum type="romanUcPeriod"/>
            </a:pPr>
            <a:r>
              <a:rPr lang="en-US" sz="3100" dirty="0" smtClean="0">
                <a:solidFill>
                  <a:srgbClr val="002060"/>
                </a:solidFill>
                <a:latin typeface="Times New Roman" pitchFamily="18" charset="0"/>
                <a:cs typeface="Times New Roman" pitchFamily="18" charset="0"/>
              </a:rPr>
              <a:t>Quality of the signal being transmitted</a:t>
            </a:r>
          </a:p>
          <a:p>
            <a:pPr marL="973836" lvl="1" indent="-571500">
              <a:buFont typeface="+mj-lt"/>
              <a:buAutoNum type="romanUcPeriod"/>
            </a:pPr>
            <a:r>
              <a:rPr lang="en-US" sz="3100" dirty="0" smtClean="0">
                <a:solidFill>
                  <a:srgbClr val="002060"/>
                </a:solidFill>
                <a:latin typeface="Times New Roman" pitchFamily="18" charset="0"/>
                <a:cs typeface="Times New Roman" pitchFamily="18" charset="0"/>
              </a:rPr>
              <a:t>Characteristics of the transmission medium</a:t>
            </a:r>
            <a:endParaRPr lang="en-US" sz="2800" dirty="0" smtClean="0">
              <a:latin typeface="Sylfaen" pitchFamily="18" charset="0"/>
              <a:cs typeface="Times New Roman" pitchFamily="18" charset="0"/>
            </a:endParaRPr>
          </a:p>
          <a:p>
            <a:pPr>
              <a:buClr>
                <a:srgbClr val="FF0066"/>
              </a:buClr>
              <a:buSzPct val="101000"/>
              <a:buFont typeface="Wingdings" pitchFamily="2" charset="2"/>
              <a:buChar char="Ü"/>
            </a:pPr>
            <a:r>
              <a:rPr lang="en-US" sz="2800" dirty="0" smtClean="0">
                <a:latin typeface="Sylfaen" pitchFamily="18" charset="0"/>
                <a:cs typeface="Times New Roman" pitchFamily="18" charset="0"/>
              </a:rPr>
              <a:t>Data transmission is the process of sending digital or analog data over a communication medium to one or more computing, network, communication or electronic devices.</a:t>
            </a:r>
            <a:endParaRPr lang="en-US" sz="2800" b="1" dirty="0" smtClean="0">
              <a:solidFill>
                <a:srgbClr val="00206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8</a:t>
            </a:fld>
            <a:endParaRPr lang="en-US"/>
          </a:p>
        </p:txBody>
      </p:sp>
    </p:spTree>
    <p:extLst>
      <p:ext uri="{BB962C8B-B14F-4D97-AF65-F5344CB8AC3E}">
        <p14:creationId xmlns:p14="http://schemas.microsoft.com/office/powerpoint/2010/main" val="534005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80">
                                          <p:stCondLst>
                                            <p:cond delay="0"/>
                                          </p:stCondLst>
                                        </p:cTn>
                                        <p:tgtEl>
                                          <p:spTgt spid="3">
                                            <p:txEl>
                                              <p:pRg st="3" end="3"/>
                                            </p:txEl>
                                          </p:spTgt>
                                        </p:tgtEl>
                                      </p:cBhvr>
                                    </p:animEffect>
                                    <p:anim calcmode="lin" valueType="num">
                                      <p:cBhvr>
                                        <p:cTn id="8"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3" end="3"/>
                                            </p:txEl>
                                          </p:spTgt>
                                        </p:tgtEl>
                                      </p:cBhvr>
                                      <p:to x="100000" y="60000"/>
                                    </p:animScale>
                                    <p:animScale>
                                      <p:cBhvr>
                                        <p:cTn id="14" dur="166" decel="50000">
                                          <p:stCondLst>
                                            <p:cond delay="676"/>
                                          </p:stCondLst>
                                        </p:cTn>
                                        <p:tgtEl>
                                          <p:spTgt spid="3">
                                            <p:txEl>
                                              <p:pRg st="3" end="3"/>
                                            </p:txEl>
                                          </p:spTgt>
                                        </p:tgtEl>
                                      </p:cBhvr>
                                      <p:to x="100000" y="100000"/>
                                    </p:animScale>
                                    <p:animScale>
                                      <p:cBhvr>
                                        <p:cTn id="15" dur="26">
                                          <p:stCondLst>
                                            <p:cond delay="1312"/>
                                          </p:stCondLst>
                                        </p:cTn>
                                        <p:tgtEl>
                                          <p:spTgt spid="3">
                                            <p:txEl>
                                              <p:pRg st="3" end="3"/>
                                            </p:txEl>
                                          </p:spTgt>
                                        </p:tgtEl>
                                      </p:cBhvr>
                                      <p:to x="100000" y="80000"/>
                                    </p:animScale>
                                    <p:animScale>
                                      <p:cBhvr>
                                        <p:cTn id="16" dur="166" decel="50000">
                                          <p:stCondLst>
                                            <p:cond delay="1338"/>
                                          </p:stCondLst>
                                        </p:cTn>
                                        <p:tgtEl>
                                          <p:spTgt spid="3">
                                            <p:txEl>
                                              <p:pRg st="3" end="3"/>
                                            </p:txEl>
                                          </p:spTgt>
                                        </p:tgtEl>
                                      </p:cBhvr>
                                      <p:to x="100000" y="100000"/>
                                    </p:animScale>
                                    <p:animScale>
                                      <p:cBhvr>
                                        <p:cTn id="17" dur="26">
                                          <p:stCondLst>
                                            <p:cond delay="1642"/>
                                          </p:stCondLst>
                                        </p:cTn>
                                        <p:tgtEl>
                                          <p:spTgt spid="3">
                                            <p:txEl>
                                              <p:pRg st="3" end="3"/>
                                            </p:txEl>
                                          </p:spTgt>
                                        </p:tgtEl>
                                      </p:cBhvr>
                                      <p:to x="100000" y="90000"/>
                                    </p:animScale>
                                    <p:animScale>
                                      <p:cBhvr>
                                        <p:cTn id="18" dur="166" decel="50000">
                                          <p:stCondLst>
                                            <p:cond delay="1668"/>
                                          </p:stCondLst>
                                        </p:cTn>
                                        <p:tgtEl>
                                          <p:spTgt spid="3">
                                            <p:txEl>
                                              <p:pRg st="3" end="3"/>
                                            </p:txEl>
                                          </p:spTgt>
                                        </p:tgtEl>
                                      </p:cBhvr>
                                      <p:to x="100000" y="100000"/>
                                    </p:animScale>
                                    <p:animScale>
                                      <p:cBhvr>
                                        <p:cTn id="19" dur="26">
                                          <p:stCondLst>
                                            <p:cond delay="1808"/>
                                          </p:stCondLst>
                                        </p:cTn>
                                        <p:tgtEl>
                                          <p:spTgt spid="3">
                                            <p:txEl>
                                              <p:pRg st="3" end="3"/>
                                            </p:txEl>
                                          </p:spTgt>
                                        </p:tgtEl>
                                      </p:cBhvr>
                                      <p:to x="100000" y="95000"/>
                                    </p:animScale>
                                    <p:animScale>
                                      <p:cBhvr>
                                        <p:cTn id="20"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7498080" cy="990600"/>
          </a:xfrm>
        </p:spPr>
        <p:txBody>
          <a:bodyPr>
            <a:normAutofit/>
          </a:bodyPr>
          <a:lstStyle/>
          <a:p>
            <a:pPr marL="82296" indent="0"/>
            <a:r>
              <a:rPr lang="en-US" sz="3600" b="1" dirty="0" smtClean="0">
                <a:solidFill>
                  <a:srgbClr val="002060"/>
                </a:solidFill>
                <a:latin typeface="Times New Roman" pitchFamily="18" charset="0"/>
                <a:cs typeface="Times New Roman" pitchFamily="18" charset="0"/>
              </a:rPr>
              <a:t>2.2 </a:t>
            </a:r>
            <a:r>
              <a:rPr lang="en-US" sz="3600" b="1" dirty="0">
                <a:solidFill>
                  <a:srgbClr val="002060"/>
                </a:solidFill>
                <a:effectLst/>
                <a:latin typeface="Times New Roman" pitchFamily="18" charset="0"/>
                <a:cs typeface="Times New Roman" pitchFamily="18" charset="0"/>
              </a:rPr>
              <a:t>Concepts and Terminology </a:t>
            </a:r>
            <a:endParaRPr lang="en-US" sz="3600" b="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533400" y="1219200"/>
            <a:ext cx="7924800" cy="5334000"/>
          </a:xfrm>
        </p:spPr>
        <p:txBody>
          <a:bodyPr>
            <a:normAutofit fontScale="92500" lnSpcReduction="20000"/>
          </a:bodyPr>
          <a:lstStyle/>
          <a:p>
            <a:pPr marL="82296" indent="0" algn="just">
              <a:buNone/>
            </a:pPr>
            <a:r>
              <a:rPr lang="en-US" sz="2800" b="1" dirty="0" smtClean="0">
                <a:solidFill>
                  <a:srgbClr val="002060"/>
                </a:solidFill>
                <a:latin typeface="Sylfaen" pitchFamily="18" charset="0"/>
              </a:rPr>
              <a:t>                 Transmission Terminology</a:t>
            </a:r>
          </a:p>
          <a:p>
            <a:pPr algn="just">
              <a:buFont typeface="Wingdings" pitchFamily="2" charset="2"/>
              <a:buChar char="ü"/>
            </a:pPr>
            <a:r>
              <a:rPr lang="en-US" sz="2800" dirty="0">
                <a:latin typeface="Sylfaen" pitchFamily="18" charset="0"/>
              </a:rPr>
              <a:t>Data transmission occurs between transmitter and receiver over some </a:t>
            </a:r>
            <a:r>
              <a:rPr lang="en-US" sz="2800" dirty="0" smtClean="0">
                <a:solidFill>
                  <a:srgbClr val="FF0000"/>
                </a:solidFill>
                <a:latin typeface="Sylfaen" pitchFamily="18" charset="0"/>
              </a:rPr>
              <a:t>transmission medium.</a:t>
            </a:r>
          </a:p>
          <a:p>
            <a:pPr algn="just">
              <a:buFont typeface="Wingdings" pitchFamily="2" charset="2"/>
              <a:buChar char="ü"/>
            </a:pPr>
            <a:r>
              <a:rPr lang="en-US" sz="2800" dirty="0">
                <a:latin typeface="Sylfaen" pitchFamily="18" charset="0"/>
              </a:rPr>
              <a:t>Transmission media may be classified as </a:t>
            </a:r>
            <a:r>
              <a:rPr lang="en-US" sz="2800" dirty="0">
                <a:solidFill>
                  <a:srgbClr val="FF0000"/>
                </a:solidFill>
                <a:latin typeface="Sylfaen" pitchFamily="18" charset="0"/>
              </a:rPr>
              <a:t>guided or unguided. </a:t>
            </a:r>
            <a:endParaRPr lang="en-US" sz="2800" dirty="0" smtClean="0">
              <a:solidFill>
                <a:srgbClr val="FF0000"/>
              </a:solidFill>
              <a:latin typeface="Sylfaen" pitchFamily="18" charset="0"/>
            </a:endParaRPr>
          </a:p>
          <a:p>
            <a:pPr algn="just">
              <a:buFont typeface="Wingdings" pitchFamily="2" charset="2"/>
              <a:buChar char="ü"/>
            </a:pPr>
            <a:r>
              <a:rPr lang="en-US" sz="2800" dirty="0" smtClean="0">
                <a:latin typeface="Sylfaen" pitchFamily="18" charset="0"/>
              </a:rPr>
              <a:t>In both cases</a:t>
            </a:r>
            <a:r>
              <a:rPr lang="en-US" sz="2800" dirty="0">
                <a:latin typeface="Sylfaen" pitchFamily="18" charset="0"/>
              </a:rPr>
              <a:t>, communication is in the form of electromagnetic waves. With guided </a:t>
            </a:r>
            <a:r>
              <a:rPr lang="en-US" sz="2800" dirty="0" smtClean="0">
                <a:latin typeface="Sylfaen" pitchFamily="18" charset="0"/>
              </a:rPr>
              <a:t>media, the waves are </a:t>
            </a:r>
            <a:r>
              <a:rPr lang="en-US" sz="2800" dirty="0">
                <a:latin typeface="Sylfaen" pitchFamily="18" charset="0"/>
              </a:rPr>
              <a:t>guided along a physical path; </a:t>
            </a:r>
            <a:r>
              <a:rPr lang="en-US" sz="2800" dirty="0" smtClean="0">
                <a:latin typeface="Sylfaen" pitchFamily="18" charset="0"/>
              </a:rPr>
              <a:t>examples </a:t>
            </a:r>
            <a:r>
              <a:rPr lang="en-US" sz="2800" dirty="0">
                <a:latin typeface="Sylfaen" pitchFamily="18" charset="0"/>
              </a:rPr>
              <a:t>of guided media are </a:t>
            </a:r>
            <a:r>
              <a:rPr lang="en-US" sz="2800" dirty="0" smtClean="0">
                <a:latin typeface="Sylfaen" pitchFamily="18" charset="0"/>
              </a:rPr>
              <a:t>twisted pair</a:t>
            </a:r>
            <a:r>
              <a:rPr lang="en-US" sz="2800" dirty="0">
                <a:latin typeface="Sylfaen" pitchFamily="18" charset="0"/>
              </a:rPr>
              <a:t>, coaxial cable, and optical </a:t>
            </a:r>
            <a:r>
              <a:rPr lang="en-US" sz="2800" dirty="0" smtClean="0">
                <a:latin typeface="Sylfaen" pitchFamily="18" charset="0"/>
              </a:rPr>
              <a:t>fiber.</a:t>
            </a:r>
          </a:p>
          <a:p>
            <a:pPr algn="just">
              <a:buFont typeface="Wingdings" pitchFamily="2" charset="2"/>
              <a:buChar char="ü"/>
            </a:pPr>
            <a:r>
              <a:rPr lang="en-US" sz="2800" dirty="0" smtClean="0">
                <a:latin typeface="Sylfaen" pitchFamily="18" charset="0"/>
              </a:rPr>
              <a:t>Unguided </a:t>
            </a:r>
            <a:r>
              <a:rPr lang="en-US" sz="2800" dirty="0">
                <a:latin typeface="Sylfaen" pitchFamily="18" charset="0"/>
              </a:rPr>
              <a:t>media provide a means for </a:t>
            </a:r>
            <a:r>
              <a:rPr lang="en-US" sz="2800" dirty="0" smtClean="0">
                <a:latin typeface="Sylfaen" pitchFamily="18" charset="0"/>
              </a:rPr>
              <a:t>transmitting electromagnetic </a:t>
            </a:r>
            <a:r>
              <a:rPr lang="en-US" sz="2800" dirty="0">
                <a:latin typeface="Sylfaen" pitchFamily="18" charset="0"/>
              </a:rPr>
              <a:t>waves but do not guide </a:t>
            </a:r>
            <a:r>
              <a:rPr lang="en-US" sz="2800" dirty="0" smtClean="0">
                <a:latin typeface="Sylfaen" pitchFamily="18" charset="0"/>
              </a:rPr>
              <a:t>them examples </a:t>
            </a:r>
            <a:r>
              <a:rPr lang="en-US" sz="2800" dirty="0">
                <a:latin typeface="Sylfaen" pitchFamily="18" charset="0"/>
              </a:rPr>
              <a:t>are </a:t>
            </a:r>
            <a:r>
              <a:rPr lang="en-US" sz="2800" dirty="0" smtClean="0">
                <a:latin typeface="Sylfaen" pitchFamily="18" charset="0"/>
              </a:rPr>
              <a:t>propagation through </a:t>
            </a:r>
            <a:r>
              <a:rPr lang="en-US" sz="2800" dirty="0">
                <a:latin typeface="Sylfaen" pitchFamily="18" charset="0"/>
              </a:rPr>
              <a:t>air, vacuum, and sea water</a:t>
            </a:r>
            <a:endParaRPr lang="en-US" sz="2800" b="1" dirty="0" smtClean="0">
              <a:solidFill>
                <a:srgbClr val="002060"/>
              </a:solidFill>
              <a:latin typeface="Sylfae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65443D5E-E9D3-4D36-8129-09AFD79524BB}" type="slidenum">
              <a:rPr lang="en-US" smtClean="0"/>
              <a:t>9</a:t>
            </a:fld>
            <a:endParaRPr lang="en-US"/>
          </a:p>
        </p:txBody>
      </p:sp>
    </p:spTree>
    <p:extLst>
      <p:ext uri="{BB962C8B-B14F-4D97-AF65-F5344CB8AC3E}">
        <p14:creationId xmlns:p14="http://schemas.microsoft.com/office/powerpoint/2010/main" val="10160850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23886</TotalTime>
  <Words>6298</Words>
  <Application>Microsoft Office PowerPoint</Application>
  <PresentationFormat>On-screen Show (4:3)</PresentationFormat>
  <Paragraphs>770</Paragraphs>
  <Slides>71</Slides>
  <Notes>71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71</vt:i4>
      </vt:variant>
    </vt:vector>
  </HeadingPairs>
  <TitlesOfParts>
    <vt:vector size="73" baseType="lpstr">
      <vt:lpstr>Office Theme</vt:lpstr>
      <vt:lpstr>Photo Editor Photo</vt:lpstr>
      <vt:lpstr>PowerPoint Presentation</vt:lpstr>
      <vt:lpstr>  Chapter 2:   Data Communications </vt:lpstr>
      <vt:lpstr>Cont… </vt:lpstr>
      <vt:lpstr>   Data communication…</vt:lpstr>
      <vt:lpstr>   The Platform for Communication</vt:lpstr>
      <vt:lpstr>PowerPoint Presentation</vt:lpstr>
      <vt:lpstr>Data Transmission </vt:lpstr>
      <vt:lpstr>   Data Transmission…</vt:lpstr>
      <vt:lpstr>2.2 Concepts and Terminology </vt:lpstr>
      <vt:lpstr>Transmission Terminology…   Types of Connection</vt:lpstr>
      <vt:lpstr>Types of connection… </vt:lpstr>
      <vt:lpstr>Mode of Transmission </vt:lpstr>
      <vt:lpstr>PowerPoint Presentation</vt:lpstr>
      <vt:lpstr>PowerPoint Presentation</vt:lpstr>
      <vt:lpstr>Cont…  </vt:lpstr>
      <vt:lpstr>Cont…  </vt:lpstr>
      <vt:lpstr>Cont…  </vt:lpstr>
      <vt:lpstr>Cont…  </vt:lpstr>
      <vt:lpstr>   Key Differences Between Synchronous and Asynchronous Transmission   </vt:lpstr>
      <vt:lpstr>2.3 Analog and Digital Data Transmission</vt:lpstr>
      <vt:lpstr>Analog and Digital Data Transmission…</vt:lpstr>
      <vt:lpstr>PowerPoint Presentation</vt:lpstr>
      <vt:lpstr>Signals </vt:lpstr>
      <vt:lpstr>Signals… </vt:lpstr>
      <vt:lpstr>Data and Signals </vt:lpstr>
      <vt:lpstr>Data and Signals…</vt:lpstr>
      <vt:lpstr>Transmission</vt:lpstr>
      <vt:lpstr>Transmission… </vt:lpstr>
      <vt:lpstr>2.4 Transmission Impairments</vt:lpstr>
      <vt:lpstr> 1.  Attenuation</vt:lpstr>
      <vt:lpstr>Attenuation…</vt:lpstr>
      <vt:lpstr>Attenuation…</vt:lpstr>
      <vt:lpstr> 2. Delay Distortion </vt:lpstr>
      <vt:lpstr>Delay Distortion… </vt:lpstr>
      <vt:lpstr>  3. Noise </vt:lpstr>
      <vt:lpstr>  Noise…  </vt:lpstr>
      <vt:lpstr>  Noise…  </vt:lpstr>
      <vt:lpstr>2.5 Channel Capacity</vt:lpstr>
      <vt:lpstr>2.6 Transmission Media</vt:lpstr>
      <vt:lpstr>Transmission Media… </vt:lpstr>
      <vt:lpstr>2.7 GUIDED TRANSMISSION MEDIA</vt:lpstr>
      <vt:lpstr>Twisted Pairs</vt:lpstr>
      <vt:lpstr>Twisted Pairs…</vt:lpstr>
      <vt:lpstr>Unshielded Twisted Pair (UTP)</vt:lpstr>
      <vt:lpstr>UTP Cable</vt:lpstr>
      <vt:lpstr>Crimping  UTP Cable</vt:lpstr>
      <vt:lpstr>Straight through Cable</vt:lpstr>
      <vt:lpstr>Straight through Cable…</vt:lpstr>
      <vt:lpstr>Straight through cable crimping :</vt:lpstr>
      <vt:lpstr>Crossover Cable</vt:lpstr>
      <vt:lpstr>Crossover Cable crimping:</vt:lpstr>
      <vt:lpstr>Shielded Twisted Pair (STP)</vt:lpstr>
      <vt:lpstr>Shielded Twisted Pair (STP)…</vt:lpstr>
      <vt:lpstr>Coaxial Cable </vt:lpstr>
      <vt:lpstr>Coaxial Cable </vt:lpstr>
      <vt:lpstr>Coaxial Cable Connectors</vt:lpstr>
      <vt:lpstr>Coaxial Cable …</vt:lpstr>
      <vt:lpstr>Coaxial Cable …</vt:lpstr>
      <vt:lpstr>Coaxial Cable Applications</vt:lpstr>
      <vt:lpstr>Fiber Optic Cable</vt:lpstr>
      <vt:lpstr>Fiber Optic Cable…</vt:lpstr>
      <vt:lpstr>Fiber Optic Cable…</vt:lpstr>
      <vt:lpstr>Fiber Optic Cable Connector</vt:lpstr>
      <vt:lpstr>Fiber Optic Cable Applications</vt:lpstr>
      <vt:lpstr>Installing Cable - Some Guidelines</vt:lpstr>
      <vt:lpstr>2.8 Wireless (Unguided Media) Transmission</vt:lpstr>
      <vt:lpstr>Wireless Transmission Media Types </vt:lpstr>
      <vt:lpstr>Radio Waves</vt:lpstr>
      <vt:lpstr>Infrared </vt:lpstr>
      <vt:lpstr>Microwaves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ABU MUAZ</dc:creator>
  <cp:lastModifiedBy>YULI</cp:lastModifiedBy>
  <cp:revision>227</cp:revision>
  <cp:lastPrinted>2018-04-17T12:10:07Z</cp:lastPrinted>
  <dcterms:created xsi:type="dcterms:W3CDTF">2017-10-11T03:54:48Z</dcterms:created>
  <dcterms:modified xsi:type="dcterms:W3CDTF">2020-05-20T19:28:31Z</dcterms:modified>
</cp:coreProperties>
</file>