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48"/>
  </p:notesMasterIdLst>
  <p:sldIdLst>
    <p:sldId id="357" r:id="rId2"/>
    <p:sldId id="349" r:id="rId3"/>
    <p:sldId id="350" r:id="rId4"/>
    <p:sldId id="351" r:id="rId5"/>
    <p:sldId id="352" r:id="rId6"/>
    <p:sldId id="353" r:id="rId7"/>
    <p:sldId id="354" r:id="rId8"/>
    <p:sldId id="358" r:id="rId9"/>
    <p:sldId id="257" r:id="rId10"/>
    <p:sldId id="260" r:id="rId11"/>
    <p:sldId id="259" r:id="rId12"/>
    <p:sldId id="261" r:id="rId13"/>
    <p:sldId id="262" r:id="rId14"/>
    <p:sldId id="263" r:id="rId15"/>
    <p:sldId id="323" r:id="rId16"/>
    <p:sldId id="264" r:id="rId17"/>
    <p:sldId id="306" r:id="rId18"/>
    <p:sldId id="307" r:id="rId19"/>
    <p:sldId id="308" r:id="rId20"/>
    <p:sldId id="309" r:id="rId21"/>
    <p:sldId id="310" r:id="rId22"/>
    <p:sldId id="325" r:id="rId23"/>
    <p:sldId id="326" r:id="rId24"/>
    <p:sldId id="327" r:id="rId25"/>
    <p:sldId id="328" r:id="rId26"/>
    <p:sldId id="329" r:id="rId27"/>
    <p:sldId id="330" r:id="rId28"/>
    <p:sldId id="331" r:id="rId29"/>
    <p:sldId id="332" r:id="rId30"/>
    <p:sldId id="333" r:id="rId31"/>
    <p:sldId id="334" r:id="rId32"/>
    <p:sldId id="335" r:id="rId33"/>
    <p:sldId id="336" r:id="rId34"/>
    <p:sldId id="337" r:id="rId35"/>
    <p:sldId id="338" r:id="rId36"/>
    <p:sldId id="339" r:id="rId37"/>
    <p:sldId id="340" r:id="rId38"/>
    <p:sldId id="341" r:id="rId39"/>
    <p:sldId id="342" r:id="rId40"/>
    <p:sldId id="343" r:id="rId41"/>
    <p:sldId id="344" r:id="rId42"/>
    <p:sldId id="345" r:id="rId43"/>
    <p:sldId id="346" r:id="rId44"/>
    <p:sldId id="347" r:id="rId45"/>
    <p:sldId id="348" r:id="rId46"/>
    <p:sldId id="356"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0E4EAA-CB70-43E1-ABCA-C2EB18CD8437}" type="datetimeFigureOut">
              <a:rPr lang="en-US" smtClean="0"/>
              <a:pPr/>
              <a:t>5/20/2020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D2B321-1C79-4115-960C-7BD632939DCB}" type="slidenum">
              <a:rPr lang="en-US" smtClean="0"/>
              <a:pPr/>
              <a:t>‹#›</a:t>
            </a:fld>
            <a:endParaRPr lang="en-US"/>
          </a:p>
        </p:txBody>
      </p:sp>
    </p:spTree>
    <p:extLst>
      <p:ext uri="{BB962C8B-B14F-4D97-AF65-F5344CB8AC3E}">
        <p14:creationId xmlns:p14="http://schemas.microsoft.com/office/powerpoint/2010/main" val="2446930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C4ACCAFE-B0F0-4543-B929-25FBDEB1996D}" type="slidenum">
              <a:rPr lang="en-US" smtClean="0"/>
              <a:pPr/>
              <a:t>25</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21FF105C-A96F-4E12-BD82-5B10C91F88F0}" type="slidenum">
              <a:rPr lang="en-US" smtClean="0"/>
              <a:pPr/>
              <a:t>26</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B558FE76-CC41-4CB9-B660-FC1C848AE642}" type="slidenum">
              <a:rPr lang="en-US" smtClean="0"/>
              <a:pPr/>
              <a:t>27</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1E09D0BA-6D0B-4AC7-A658-3B9F5AD2F0D3}" type="slidenum">
              <a:rPr lang="en-US" smtClean="0"/>
              <a:pPr/>
              <a:t>28</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20852B34-3A12-499C-9C4F-AC596C22B3BA}" type="slidenum">
              <a:rPr lang="en-US" smtClean="0"/>
              <a:pPr/>
              <a:t>29</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D396ACA3-931B-4DDC-BC06-7C23A4E32885}" type="slidenum">
              <a:rPr lang="en-US" smtClean="0"/>
              <a:pPr/>
              <a:t>30</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13BB1356-74C8-47D1-895A-3D7DE0202AA1}" type="slidenum">
              <a:rPr lang="en-US" smtClean="0"/>
              <a:pPr/>
              <a:t>31</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FB733CE9-BE30-400B-A467-FA6498D0049F}" type="slidenum">
              <a:rPr lang="en-US" smtClean="0"/>
              <a:pPr/>
              <a:t>32</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80C9A8D8-5652-4284-8756-7C5D2ABD79A1}" type="slidenum">
              <a:rPr lang="en-US" smtClean="0"/>
              <a:pPr/>
              <a:t>33</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91B6EBC8-1F29-4F32-B57E-9F783A688257}" type="slidenum">
              <a:rPr lang="en-US" smtClean="0"/>
              <a:pPr/>
              <a:t>34</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PlaceHolder 1"/>
          <p:cNvSpPr>
            <a:spLocks noGrp="1"/>
          </p:cNvSpPr>
          <p:nvPr>
            <p:ph type="body"/>
          </p:nvPr>
        </p:nvSpPr>
        <p:spPr>
          <a:xfrm>
            <a:off x="0" y="0"/>
            <a:ext cx="360" cy="360"/>
          </a:xfrm>
          <a:prstGeom prst="rect">
            <a:avLst/>
          </a:prstGeom>
        </p:spPr>
        <p:txBody>
          <a:bodyPr lIns="90000" tIns="45000" rIns="90000" bIns="45000"/>
          <a:lstStyle/>
          <a:p>
            <a:r>
              <a:rPr lang="en-US" dirty="0"/>
              <a:t>The path that a message takes from source to destination can be as simple as a single cable connecting one computer to another or as complex as a network that literally spans the globe. This network infrastructure is the platform that supports our human network. It provides the stable and reliable channel over which our communications can occur. </a:t>
            </a:r>
            <a:endParaRPr dirty="0"/>
          </a:p>
          <a:p>
            <a:endParaRPr dirty="0"/>
          </a:p>
          <a:p>
            <a:r>
              <a:rPr lang="en-US" dirty="0"/>
              <a:t>Devices and media are the physical elements or hardware of the network. Hardware is often the visible components of the network platform such as a laptop, a PC, a switch, or the cabling used to connect the devices. Occasionally, some components may not be so visible. In the case of wireless media, messages are transmitted through the air using invisible radio frequency or infrared waves.</a:t>
            </a:r>
            <a:endParaRPr dirty="0"/>
          </a:p>
          <a:p>
            <a:endParaRPr dirty="0"/>
          </a:p>
          <a:p>
            <a:r>
              <a:rPr lang="en-US" dirty="0"/>
              <a:t>Services and processes are the communication programs, called software, that run on the networked devices. A network service provides information in response to a request. Services include many of the common network applications people use every day, like e-mail hosting services and web hosting services. Processes provide the functionality that directs and moves the messages through the network. Processes are less obvious to us but are critical to the operation of networks. </a:t>
            </a:r>
            <a:endParaRPr dirty="0"/>
          </a:p>
          <a:p>
            <a:endParaRPr dirty="0"/>
          </a:p>
          <a:p>
            <a:endParaRPr dirty="0"/>
          </a:p>
        </p:txBody>
      </p:sp>
      <p:sp>
        <p:nvSpPr>
          <p:cNvPr id="275" name="TextShape 2"/>
          <p:cNvSpPr txBox="1"/>
          <p:nvPr/>
        </p:nvSpPr>
        <p:spPr>
          <a:xfrm>
            <a:off x="0" y="0"/>
            <a:ext cx="360" cy="360"/>
          </a:xfrm>
          <a:prstGeom prst="rect">
            <a:avLst/>
          </a:prstGeom>
        </p:spPr>
        <p:txBody>
          <a:bodyPr lIns="90000" tIns="45000" rIns="90000" bIns="45000"/>
          <a:lstStyle/>
          <a:p>
            <a:fld id="{0171B121-51D1-41E1-B121-21F171A1F1D1}" type="slidenum">
              <a:rPr lang="en-US">
                <a:solidFill>
                  <a:srgbClr val="000000"/>
                </a:solidFill>
                <a:latin typeface="+mn-lt"/>
                <a:ea typeface="+mn-ea"/>
              </a:rPr>
              <a:pP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DEB6E446-BC06-4100-8145-9F0777575F1E}" type="slidenum">
              <a:rPr lang="en-US" smtClean="0"/>
              <a:pPr/>
              <a:t>35</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68F5418E-C727-4CF0-9A2A-97386F767B36}" type="slidenum">
              <a:rPr lang="en-US" smtClean="0"/>
              <a:pPr/>
              <a:t>36</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54147ED9-BBFD-4C6A-AA89-B321530139B9}" type="slidenum">
              <a:rPr lang="en-US" smtClean="0"/>
              <a:pPr/>
              <a:t>37</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2E8D2050-074A-4ED5-BC3E-39E3CB91FB20}" type="slidenum">
              <a:rPr lang="en-US" smtClean="0"/>
              <a:pPr/>
              <a:t>38</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8A838753-C54F-4084-928D-83890A6F624E}" type="slidenum">
              <a:rPr lang="en-US" smtClean="0"/>
              <a:pPr/>
              <a:t>39</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11F5DA9B-A1FC-47E9-A266-399C800FE711}" type="slidenum">
              <a:rPr lang="en-US" smtClean="0"/>
              <a:pPr/>
              <a:t>40</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6EE0A415-00EB-4252-A947-98D92664D928}" type="slidenum">
              <a:rPr lang="en-US" smtClean="0"/>
              <a:pPr/>
              <a:t>41</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2DB7971C-BB28-49B2-A218-14BB718398A6}" type="slidenum">
              <a:rPr lang="en-US" smtClean="0"/>
              <a:pPr/>
              <a:t>42</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5537985A-D752-495D-9A4F-F2ED325FFF09}" type="slidenum">
              <a:rPr lang="en-US" smtClean="0"/>
              <a:pPr/>
              <a:t>43</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0233E515-94BB-4BD4-A7AF-33A5181691AE}" type="slidenum">
              <a:rPr lang="en-US" smtClean="0"/>
              <a:pPr/>
              <a:t>44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PlaceHolder 1"/>
          <p:cNvSpPr>
            <a:spLocks noGrp="1"/>
          </p:cNvSpPr>
          <p:nvPr>
            <p:ph type="body"/>
          </p:nvPr>
        </p:nvSpPr>
        <p:spPr>
          <a:xfrm>
            <a:off x="0" y="0"/>
            <a:ext cx="360" cy="360"/>
          </a:xfrm>
          <a:prstGeom prst="rect">
            <a:avLst/>
          </a:prstGeom>
        </p:spPr>
        <p:txBody>
          <a:bodyPr lIns="90000" tIns="45000" rIns="90000" bIns="45000"/>
          <a:lstStyle/>
          <a:p>
            <a:r>
              <a:rPr lang="en-US" b="1" dirty="0"/>
              <a:t>Devices and media </a:t>
            </a:r>
            <a:r>
              <a:rPr lang="en-US" dirty="0"/>
              <a:t>are the physical elements or hardware of the network. Hardware is often the visible components of the network platform such as a laptop, a PC, a switch, or the cabling used to connect the devices. Occasionally, some components may not be so visible. In the case of wireless media, messages are transmitted through the air using invisible radio frequency or infrared waves.</a:t>
            </a:r>
            <a:endParaRPr/>
          </a:p>
          <a:p>
            <a:endParaRPr/>
          </a:p>
          <a:p>
            <a:r>
              <a:rPr lang="en-US" b="1" dirty="0"/>
              <a:t>Services and processes </a:t>
            </a:r>
            <a:r>
              <a:rPr lang="en-US" dirty="0"/>
              <a:t>are the communication programs, called software, that run on the networked devices. A network service provides information in response to a request. Services include many of the common network applications people use every day, like e-mail hosting services and web hosting services. Processes provide the functionality that directs and moves the messages through the network. Processes are less obvious to us but are critical to the operation of networks. </a:t>
            </a:r>
            <a:endParaRPr/>
          </a:p>
          <a:p>
            <a:endParaRPr/>
          </a:p>
          <a:p>
            <a:endParaRPr/>
          </a:p>
        </p:txBody>
      </p:sp>
      <p:sp>
        <p:nvSpPr>
          <p:cNvPr id="277" name="TextShape 2"/>
          <p:cNvSpPr txBox="1"/>
          <p:nvPr/>
        </p:nvSpPr>
        <p:spPr>
          <a:xfrm>
            <a:off x="0" y="0"/>
            <a:ext cx="360" cy="360"/>
          </a:xfrm>
          <a:prstGeom prst="rect">
            <a:avLst/>
          </a:prstGeom>
        </p:spPr>
        <p:txBody>
          <a:bodyPr lIns="90000" tIns="45000" rIns="90000" bIns="45000"/>
          <a:lstStyle/>
          <a:p>
            <a:fld id="{B1E14131-E171-4101-A1B1-C13151516171}" type="slidenum">
              <a:rPr lang="en-US">
                <a:solidFill>
                  <a:srgbClr val="000000"/>
                </a:solidFill>
                <a:latin typeface="+mn-lt"/>
                <a:ea typeface="+mn-ea"/>
              </a:rPr>
              <a:pP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5A6A2E57-FAE7-4F04-8C6C-D87EFE895336}" type="slidenum">
              <a:rPr lang="en-US" smtClean="0"/>
              <a:pPr/>
              <a:t>45</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PlaceHolder 1"/>
          <p:cNvSpPr>
            <a:spLocks noGrp="1"/>
          </p:cNvSpPr>
          <p:nvPr>
            <p:ph type="body"/>
          </p:nvPr>
        </p:nvSpPr>
        <p:spPr>
          <a:xfrm>
            <a:off x="0" y="0"/>
            <a:ext cx="360" cy="360"/>
          </a:xfrm>
          <a:prstGeom prst="rect">
            <a:avLst/>
          </a:prstGeom>
        </p:spPr>
        <p:txBody>
          <a:bodyPr lIns="90000" tIns="45000" rIns="90000" bIns="45000"/>
          <a:lstStyle/>
          <a:p>
            <a:r>
              <a:rPr lang="en-US"/>
              <a:t>The network devices that people are most familiar with are called end devices. These devices form the interface between the human network and the underlying communication network. Some examples of end devices are:</a:t>
            </a:r>
            <a:endParaRPr/>
          </a:p>
          <a:p>
            <a:pPr lvl="1">
              <a:buSzPct val="45000"/>
              <a:buFont typeface="Wingdings"/>
              <a:buChar char="ü"/>
            </a:pPr>
            <a:r>
              <a:rPr lang="en-US"/>
              <a:t>Computers (work stations, laptops, file servers, web servers)</a:t>
            </a:r>
            <a:endParaRPr/>
          </a:p>
          <a:p>
            <a:pPr lvl="1">
              <a:buSzPct val="45000"/>
              <a:buFont typeface="Wingdings"/>
              <a:buChar char="ü"/>
            </a:pPr>
            <a:r>
              <a:rPr lang="en-US"/>
              <a:t>Network printers</a:t>
            </a:r>
            <a:endParaRPr/>
          </a:p>
          <a:p>
            <a:pPr lvl="1">
              <a:buSzPct val="45000"/>
              <a:buFont typeface="Wingdings"/>
              <a:buChar char="ü"/>
            </a:pPr>
            <a:r>
              <a:rPr lang="en-US"/>
              <a:t>VoIP phones</a:t>
            </a:r>
            <a:endParaRPr/>
          </a:p>
          <a:p>
            <a:pPr lvl="1">
              <a:buSzPct val="45000"/>
              <a:buFont typeface="Wingdings"/>
              <a:buChar char="ü"/>
            </a:pPr>
            <a:r>
              <a:rPr lang="en-US"/>
              <a:t>Security cameras</a:t>
            </a:r>
            <a:endParaRPr/>
          </a:p>
          <a:p>
            <a:pPr lvl="1">
              <a:buSzPct val="45000"/>
              <a:buFont typeface="Wingdings"/>
              <a:buChar char="ü"/>
            </a:pPr>
            <a:r>
              <a:rPr lang="en-US"/>
              <a:t>Mobile handheld devices (such as wireless barcode scanners, PDAs)</a:t>
            </a:r>
            <a:endParaRPr/>
          </a:p>
          <a:p>
            <a:endParaRPr/>
          </a:p>
          <a:p>
            <a:r>
              <a:rPr lang="en-US" sz="1400">
                <a:solidFill>
                  <a:srgbClr val="FF0000"/>
                </a:solidFill>
              </a:rPr>
              <a:t>In the context of a network, end devices are referred to as </a:t>
            </a:r>
            <a:r>
              <a:rPr lang="en-US" sz="1400" b="1">
                <a:solidFill>
                  <a:srgbClr val="FF0000"/>
                </a:solidFill>
              </a:rPr>
              <a:t>hosts</a:t>
            </a:r>
            <a:r>
              <a:rPr lang="en-US" sz="1400">
                <a:solidFill>
                  <a:srgbClr val="FF0000"/>
                </a:solidFill>
              </a:rPr>
              <a:t>. A host device is either the source or destination of a message transmitted over the network. In order to distinguish one host from another, each host on a network is identified by an</a:t>
            </a:r>
            <a:r>
              <a:rPr lang="en-US" sz="1400" b="1" i="1">
                <a:solidFill>
                  <a:srgbClr val="FF0000"/>
                </a:solidFill>
              </a:rPr>
              <a:t> address</a:t>
            </a:r>
            <a:r>
              <a:rPr lang="en-US" sz="1400">
                <a:solidFill>
                  <a:srgbClr val="FF0000"/>
                </a:solidFill>
              </a:rPr>
              <a:t>. When a host initiates communication, it uses the address of the destination host to specify where the message should be sent.</a:t>
            </a:r>
            <a:endParaRPr/>
          </a:p>
          <a:p>
            <a:endParaRPr/>
          </a:p>
          <a:p>
            <a:r>
              <a:rPr lang="en-US" sz="1400">
                <a:solidFill>
                  <a:srgbClr val="FF0000"/>
                </a:solidFill>
              </a:rPr>
              <a:t>A host can act as a client, a server, or both. Software installed on the host determines which role it plays on the network.</a:t>
            </a:r>
            <a:endParaRPr/>
          </a:p>
          <a:p>
            <a:endParaRPr/>
          </a:p>
          <a:p>
            <a:r>
              <a:rPr lang="en-US" sz="1400" b="1">
                <a:solidFill>
                  <a:srgbClr val="FF0000"/>
                </a:solidFill>
              </a:rPr>
              <a:t>Servers</a:t>
            </a:r>
            <a:r>
              <a:rPr lang="en-US" sz="1400">
                <a:solidFill>
                  <a:srgbClr val="FF0000"/>
                </a:solidFill>
              </a:rPr>
              <a:t> are hosts that have software installed that enables them to provide information and services, like e-mail or web pages, to other hosts on the network.</a:t>
            </a:r>
            <a:endParaRPr/>
          </a:p>
          <a:p>
            <a:endParaRPr/>
          </a:p>
          <a:p>
            <a:r>
              <a:rPr lang="en-US" sz="1400" b="1">
                <a:solidFill>
                  <a:srgbClr val="FF0000"/>
                </a:solidFill>
              </a:rPr>
              <a:t>Clients</a:t>
            </a:r>
            <a:r>
              <a:rPr lang="en-US" sz="1400">
                <a:solidFill>
                  <a:srgbClr val="FF0000"/>
                </a:solidFill>
              </a:rPr>
              <a:t> are hosts that have software installed that enables them to request and display the information obtained from the server. </a:t>
            </a:r>
            <a:endParaRPr/>
          </a:p>
        </p:txBody>
      </p:sp>
      <p:sp>
        <p:nvSpPr>
          <p:cNvPr id="279" name="TextShape 2"/>
          <p:cNvSpPr txBox="1"/>
          <p:nvPr/>
        </p:nvSpPr>
        <p:spPr>
          <a:xfrm>
            <a:off x="0" y="0"/>
            <a:ext cx="360" cy="360"/>
          </a:xfrm>
          <a:prstGeom prst="rect">
            <a:avLst/>
          </a:prstGeom>
        </p:spPr>
        <p:txBody>
          <a:bodyPr lIns="90000" tIns="45000" rIns="90000" bIns="45000"/>
          <a:lstStyle/>
          <a:p>
            <a:fld id="{71517161-51E1-4141-B1A1-5181D1E15151}" type="slidenum">
              <a:rPr lang="en-US">
                <a:solidFill>
                  <a:srgbClr val="000000"/>
                </a:solidFill>
                <a:latin typeface="+mn-lt"/>
                <a:ea typeface="+mn-ea"/>
              </a:rPr>
              <a:pP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PlaceHolder 1"/>
          <p:cNvSpPr>
            <a:spLocks noGrp="1"/>
          </p:cNvSpPr>
          <p:nvPr>
            <p:ph type="body"/>
          </p:nvPr>
        </p:nvSpPr>
        <p:spPr>
          <a:xfrm>
            <a:off x="0" y="0"/>
            <a:ext cx="360" cy="360"/>
          </a:xfrm>
          <a:prstGeom prst="rect">
            <a:avLst/>
          </a:prstGeom>
        </p:spPr>
        <p:txBody>
          <a:bodyPr lIns="90000" tIns="45000" rIns="90000" bIns="45000"/>
          <a:lstStyle/>
          <a:p>
            <a:r>
              <a:rPr lang="en-US" dirty="0"/>
              <a:t>Networks rely on intermediary devices to provide connectivity and to work behind the scenes to ensure that data flows across the network. These devices connect the individual hosts to the network and can connect multiple individual networks to form an internetwork. </a:t>
            </a:r>
            <a:endParaRPr/>
          </a:p>
          <a:p>
            <a:endParaRPr/>
          </a:p>
        </p:txBody>
      </p:sp>
      <p:sp>
        <p:nvSpPr>
          <p:cNvPr id="281" name="TextShape 2"/>
          <p:cNvSpPr txBox="1"/>
          <p:nvPr/>
        </p:nvSpPr>
        <p:spPr>
          <a:xfrm>
            <a:off x="0" y="0"/>
            <a:ext cx="360" cy="360"/>
          </a:xfrm>
          <a:prstGeom prst="rect">
            <a:avLst/>
          </a:prstGeom>
        </p:spPr>
        <p:txBody>
          <a:bodyPr lIns="90000" tIns="45000" rIns="90000" bIns="45000"/>
          <a:lstStyle/>
          <a:p>
            <a:fld id="{A1815181-81B1-4101-B191-8141C19171A1}" type="slidenum">
              <a:rPr lang="en-US">
                <a:solidFill>
                  <a:srgbClr val="000000"/>
                </a:solidFill>
                <a:latin typeface="+mn-lt"/>
                <a:ea typeface="+mn-ea"/>
              </a:rPr>
              <a:pPr/>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PlaceHolder 1"/>
          <p:cNvSpPr>
            <a:spLocks noGrp="1"/>
          </p:cNvSpPr>
          <p:nvPr>
            <p:ph type="body"/>
          </p:nvPr>
        </p:nvSpPr>
        <p:spPr>
          <a:xfrm>
            <a:off x="0" y="0"/>
            <a:ext cx="360" cy="360"/>
          </a:xfrm>
          <a:prstGeom prst="rect">
            <a:avLst/>
          </a:prstGeom>
        </p:spPr>
        <p:txBody>
          <a:bodyPr lIns="90000" tIns="45000" rIns="90000" bIns="45000"/>
          <a:lstStyle/>
          <a:p>
            <a:r>
              <a:rPr lang="en-US" b="1" dirty="0"/>
              <a:t>Examples:</a:t>
            </a:r>
            <a:endParaRPr/>
          </a:p>
          <a:p>
            <a:pPr lvl="1">
              <a:buSzPct val="45000"/>
              <a:buFont typeface="Wingdings"/>
              <a:buChar char="ü"/>
            </a:pPr>
            <a:r>
              <a:rPr lang="en-US" dirty="0"/>
              <a:t>Network Access Devices (Hubs, switches, and wireless access points)</a:t>
            </a:r>
            <a:endParaRPr/>
          </a:p>
          <a:p>
            <a:pPr lvl="1">
              <a:buSzPct val="45000"/>
              <a:buFont typeface="Wingdings"/>
              <a:buChar char="ü"/>
            </a:pPr>
            <a:r>
              <a:rPr lang="en-US" dirty="0"/>
              <a:t>Internetworking Devices (routers)</a:t>
            </a:r>
            <a:endParaRPr/>
          </a:p>
          <a:p>
            <a:pPr lvl="1">
              <a:buSzPct val="45000"/>
              <a:buFont typeface="Wingdings"/>
              <a:buChar char="ü"/>
            </a:pPr>
            <a:r>
              <a:rPr lang="en-US" dirty="0"/>
              <a:t>Communication Servers and Modems</a:t>
            </a:r>
            <a:endParaRPr/>
          </a:p>
          <a:p>
            <a:pPr lvl="1">
              <a:buSzPct val="45000"/>
              <a:buFont typeface="Wingdings"/>
              <a:buChar char="ü"/>
            </a:pPr>
            <a:r>
              <a:rPr lang="en-US" dirty="0"/>
              <a:t>Security Devices (firewalls)</a:t>
            </a:r>
            <a:endParaRPr/>
          </a:p>
          <a:p>
            <a:endParaRPr/>
          </a:p>
          <a:p>
            <a:r>
              <a:rPr lang="en-US" dirty="0"/>
              <a:t>The </a:t>
            </a:r>
            <a:r>
              <a:rPr lang="en-US" i="1" dirty="0"/>
              <a:t>management of data as it flows through the network</a:t>
            </a:r>
            <a:r>
              <a:rPr lang="en-US" dirty="0"/>
              <a:t> is also a role of the intermediary devices. These devices use the destination host address, in conjunction with information about the network interconnections, to determine the path that messages should take through the network. Processes running on the intermediary network devices perform these </a:t>
            </a:r>
            <a:r>
              <a:rPr lang="en-US" b="1" dirty="0"/>
              <a:t>functions</a:t>
            </a:r>
            <a:r>
              <a:rPr lang="en-US" dirty="0"/>
              <a:t>:</a:t>
            </a:r>
            <a:endParaRPr/>
          </a:p>
          <a:p>
            <a:endParaRPr/>
          </a:p>
          <a:p>
            <a:pPr lvl="1">
              <a:buSzPct val="45000"/>
              <a:buFont typeface="Wingdings"/>
              <a:buChar char="ü"/>
            </a:pPr>
            <a:r>
              <a:rPr lang="en-US" dirty="0"/>
              <a:t>Regenerate and retransmit data signals</a:t>
            </a:r>
            <a:endParaRPr/>
          </a:p>
          <a:p>
            <a:pPr lvl="1">
              <a:buSzPct val="45000"/>
              <a:buFont typeface="Wingdings"/>
              <a:buChar char="ü"/>
            </a:pPr>
            <a:r>
              <a:rPr lang="en-US" dirty="0"/>
              <a:t>Maintain information about what pathways exist through the network and internetwork</a:t>
            </a:r>
            <a:endParaRPr/>
          </a:p>
          <a:p>
            <a:pPr lvl="1">
              <a:buSzPct val="45000"/>
              <a:buFont typeface="Wingdings"/>
              <a:buChar char="ü"/>
            </a:pPr>
            <a:r>
              <a:rPr lang="en-US" dirty="0"/>
              <a:t>Notify other devices of errors and communication failures</a:t>
            </a:r>
            <a:endParaRPr/>
          </a:p>
          <a:p>
            <a:pPr lvl="1">
              <a:buSzPct val="45000"/>
              <a:buFont typeface="Wingdings"/>
              <a:buChar char="ü"/>
            </a:pPr>
            <a:r>
              <a:rPr lang="en-US" dirty="0"/>
              <a:t>Direct data along alternate pathways when there is a link failure</a:t>
            </a:r>
            <a:endParaRPr/>
          </a:p>
          <a:p>
            <a:pPr lvl="1">
              <a:buSzPct val="45000"/>
              <a:buFont typeface="Wingdings"/>
              <a:buChar char="ü"/>
            </a:pPr>
            <a:r>
              <a:rPr lang="en-US" dirty="0"/>
              <a:t>Classify and direct messages according to QoS priorities</a:t>
            </a:r>
            <a:endParaRPr/>
          </a:p>
          <a:p>
            <a:pPr lvl="1">
              <a:buSzPct val="45000"/>
              <a:buFont typeface="Wingdings"/>
              <a:buChar char="ü"/>
            </a:pPr>
            <a:r>
              <a:rPr lang="en-US" dirty="0"/>
              <a:t>Permit or deny the flow of data, based on security settings </a:t>
            </a:r>
            <a:endParaRPr/>
          </a:p>
          <a:p>
            <a:endParaRPr/>
          </a:p>
          <a:p>
            <a:endParaRPr/>
          </a:p>
          <a:p>
            <a:endParaRPr/>
          </a:p>
        </p:txBody>
      </p:sp>
      <p:sp>
        <p:nvSpPr>
          <p:cNvPr id="283" name="TextShape 2"/>
          <p:cNvSpPr txBox="1"/>
          <p:nvPr/>
        </p:nvSpPr>
        <p:spPr>
          <a:xfrm>
            <a:off x="0" y="0"/>
            <a:ext cx="360" cy="360"/>
          </a:xfrm>
          <a:prstGeom prst="rect">
            <a:avLst/>
          </a:prstGeom>
        </p:spPr>
        <p:txBody>
          <a:bodyPr lIns="90000" tIns="45000" rIns="90000" bIns="45000"/>
          <a:lstStyle/>
          <a:p>
            <a:fld id="{D1C14161-A101-4181-8121-B1B101B131D1}" type="slidenum">
              <a:rPr lang="en-US">
                <a:solidFill>
                  <a:srgbClr val="000000"/>
                </a:solidFill>
                <a:latin typeface="+mn-lt"/>
                <a:ea typeface="+mn-ea"/>
              </a:rPr>
              <a:pPr/>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DB5FD5E7-1578-4594-B657-7DCB35069C33}" type="slidenum">
              <a:rPr lang="en-US" smtClean="0"/>
              <a:pPr/>
              <a:t>22</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35575ED1-C98D-4850-91A1-E120BDFA34FE}" type="slidenum">
              <a:rPr lang="en-US" smtClean="0"/>
              <a:pPr/>
              <a:t>23</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FF84F604-7685-4104-8DB7-C3F9B8D486DB}" type="slidenum">
              <a:rPr lang="en-US" smtClean="0"/>
              <a:pPr/>
              <a:t>24</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a:p>
        </p:txBody>
      </p:sp>
      <p:sp>
        <p:nvSpPr>
          <p:cNvPr id="6" name="Slide Number Placeholder 5"/>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141451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a:p>
        </p:txBody>
      </p:sp>
      <p:sp>
        <p:nvSpPr>
          <p:cNvPr id="6" name="Slide Number Placeholder 5"/>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57601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a:p>
        </p:txBody>
      </p:sp>
      <p:sp>
        <p:nvSpPr>
          <p:cNvPr id="6" name="Slide Number Placeholder 5"/>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3998427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686062"/>
      </p:ext>
    </p:extLst>
  </p:cSld>
  <p:clrMapOvr>
    <a:masterClrMapping/>
  </p:clrMapOvr>
  <p:transition spd="med">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a:p>
        </p:txBody>
      </p:sp>
      <p:sp>
        <p:nvSpPr>
          <p:cNvPr id="6" name="Slide Number Placeholder 5"/>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4167662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WOLLO UNIVERSITY                                                                                                            By ABU MUAZ</a:t>
            </a:r>
            <a:endParaRPr lang="en-US"/>
          </a:p>
        </p:txBody>
      </p:sp>
      <p:sp>
        <p:nvSpPr>
          <p:cNvPr id="6" name="Slide Number Placeholder 5"/>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2077272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WOLLO UNIVERSITY                                                                                                            By ABU MUAZ</a:t>
            </a:r>
            <a:endParaRPr lang="en-US"/>
          </a:p>
        </p:txBody>
      </p:sp>
      <p:sp>
        <p:nvSpPr>
          <p:cNvPr id="7" name="Slide Number Placeholder 6"/>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1905122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WOLLO UNIVERSITY                                                                                                            By ABU MUAZ</a:t>
            </a:r>
            <a:endParaRPr lang="en-US"/>
          </a:p>
        </p:txBody>
      </p:sp>
      <p:sp>
        <p:nvSpPr>
          <p:cNvPr id="9" name="Slide Number Placeholder 8"/>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833127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WOLLO UNIVERSITY                                                                                                            By ABU MUAZ</a:t>
            </a:r>
            <a:endParaRPr lang="en-US"/>
          </a:p>
        </p:txBody>
      </p:sp>
      <p:sp>
        <p:nvSpPr>
          <p:cNvPr id="5" name="Slide Number Placeholder 4"/>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973050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WOLLO UNIVERSITY                                                                                                            By ABU MUAZ</a:t>
            </a:r>
            <a:endParaRPr lang="en-US"/>
          </a:p>
        </p:txBody>
      </p:sp>
      <p:sp>
        <p:nvSpPr>
          <p:cNvPr id="4" name="Slide Number Placeholder 3"/>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3170280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WOLLO UNIVERSITY                                                                                                            By ABU MUAZ</a:t>
            </a:r>
            <a:endParaRPr lang="en-US"/>
          </a:p>
        </p:txBody>
      </p:sp>
      <p:sp>
        <p:nvSpPr>
          <p:cNvPr id="7" name="Slide Number Placeholder 6"/>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1309356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WOLLO UNIVERSITY                                                                                                            By ABU MUAZ</a:t>
            </a:r>
            <a:endParaRPr lang="en-US"/>
          </a:p>
        </p:txBody>
      </p:sp>
      <p:sp>
        <p:nvSpPr>
          <p:cNvPr id="7" name="Slide Number Placeholder 6"/>
          <p:cNvSpPr>
            <a:spLocks noGrp="1"/>
          </p:cNvSpPr>
          <p:nvPr>
            <p:ph type="sldNum" sz="quarter" idx="12"/>
          </p:nvPr>
        </p:nvSpPr>
        <p:spPr/>
        <p:txBody>
          <a:bodyPr/>
          <a:lstStyle/>
          <a:p>
            <a:fld id="{781236B8-36C8-49FE-BE73-C0C3E35D570C}" type="slidenum">
              <a:rPr lang="en-US" smtClean="0"/>
              <a:pPr/>
              <a:t>‹#›</a:t>
            </a:fld>
            <a:endParaRPr lang="en-US"/>
          </a:p>
        </p:txBody>
      </p:sp>
    </p:spTree>
    <p:extLst>
      <p:ext uri="{BB962C8B-B14F-4D97-AF65-F5344CB8AC3E}">
        <p14:creationId xmlns:p14="http://schemas.microsoft.com/office/powerpoint/2010/main" val="649667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WOLLO UNIVERSITY                                                                                                            By ABU MUAZ</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1236B8-36C8-49FE-BE73-C0C3E35D570C}" type="slidenum">
              <a:rPr lang="en-US" smtClean="0"/>
              <a:pPr/>
              <a:t>‹#›</a:t>
            </a:fld>
            <a:endParaRPr lang="en-US"/>
          </a:p>
        </p:txBody>
      </p:sp>
    </p:spTree>
    <p:extLst>
      <p:ext uri="{BB962C8B-B14F-4D97-AF65-F5344CB8AC3E}">
        <p14:creationId xmlns:p14="http://schemas.microsoft.com/office/powerpoint/2010/main" val="415204122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6.bin"/><Relationship Id="rId18" Type="http://schemas.openxmlformats.org/officeDocument/2006/relationships/oleObject" Target="../embeddings/oleObject11.bin"/><Relationship Id="rId3" Type="http://schemas.openxmlformats.org/officeDocument/2006/relationships/image" Target="../media/image9.wmf"/><Relationship Id="rId21" Type="http://schemas.openxmlformats.org/officeDocument/2006/relationships/image" Target="../media/image11.png"/><Relationship Id="rId7" Type="http://schemas.openxmlformats.org/officeDocument/2006/relationships/oleObject" Target="../embeddings/oleObject2.bin"/><Relationship Id="rId12" Type="http://schemas.openxmlformats.org/officeDocument/2006/relationships/image" Target="../media/image8.wmf"/><Relationship Id="rId17" Type="http://schemas.openxmlformats.org/officeDocument/2006/relationships/oleObject" Target="../embeddings/oleObject10.bin"/><Relationship Id="rId2" Type="http://schemas.openxmlformats.org/officeDocument/2006/relationships/slideLayout" Target="../slideLayouts/slideLayout4.xml"/><Relationship Id="rId16" Type="http://schemas.openxmlformats.org/officeDocument/2006/relationships/oleObject" Target="../embeddings/oleObject9.bin"/><Relationship Id="rId20" Type="http://schemas.openxmlformats.org/officeDocument/2006/relationships/oleObject" Target="../embeddings/oleObject13.bin"/><Relationship Id="rId1" Type="http://schemas.openxmlformats.org/officeDocument/2006/relationships/vmlDrawing" Target="../drawings/vmlDrawing1.vml"/><Relationship Id="rId6" Type="http://schemas.openxmlformats.org/officeDocument/2006/relationships/image" Target="../media/image6.wmf"/><Relationship Id="rId11" Type="http://schemas.openxmlformats.org/officeDocument/2006/relationships/oleObject" Target="../embeddings/oleObject5.bin"/><Relationship Id="rId5" Type="http://schemas.openxmlformats.org/officeDocument/2006/relationships/oleObject" Target="../embeddings/oleObject1.bin"/><Relationship Id="rId15" Type="http://schemas.openxmlformats.org/officeDocument/2006/relationships/oleObject" Target="../embeddings/oleObject8.bin"/><Relationship Id="rId10" Type="http://schemas.openxmlformats.org/officeDocument/2006/relationships/oleObject" Target="../embeddings/oleObject4.bin"/><Relationship Id="rId19" Type="http://schemas.openxmlformats.org/officeDocument/2006/relationships/oleObject" Target="../embeddings/oleObject12.bin"/><Relationship Id="rId4" Type="http://schemas.openxmlformats.org/officeDocument/2006/relationships/image" Target="../media/image10.png"/><Relationship Id="rId9" Type="http://schemas.openxmlformats.org/officeDocument/2006/relationships/oleObject" Target="../embeddings/oleObject3.bin"/><Relationship Id="rId14" Type="http://schemas.openxmlformats.org/officeDocument/2006/relationships/oleObject" Target="../embeddings/oleObject7.bin"/></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19.bin"/><Relationship Id="rId18" Type="http://schemas.openxmlformats.org/officeDocument/2006/relationships/oleObject" Target="../embeddings/oleObject24.bin"/><Relationship Id="rId3" Type="http://schemas.openxmlformats.org/officeDocument/2006/relationships/image" Target="../media/image9.wmf"/><Relationship Id="rId21" Type="http://schemas.openxmlformats.org/officeDocument/2006/relationships/image" Target="../media/image11.png"/><Relationship Id="rId7" Type="http://schemas.openxmlformats.org/officeDocument/2006/relationships/oleObject" Target="../embeddings/oleObject15.bin"/><Relationship Id="rId12" Type="http://schemas.openxmlformats.org/officeDocument/2006/relationships/image" Target="../media/image8.wmf"/><Relationship Id="rId17" Type="http://schemas.openxmlformats.org/officeDocument/2006/relationships/oleObject" Target="../embeddings/oleObject23.bin"/><Relationship Id="rId2" Type="http://schemas.openxmlformats.org/officeDocument/2006/relationships/slideLayout" Target="../slideLayouts/slideLayout4.xml"/><Relationship Id="rId16" Type="http://schemas.openxmlformats.org/officeDocument/2006/relationships/oleObject" Target="../embeddings/oleObject22.bin"/><Relationship Id="rId20" Type="http://schemas.openxmlformats.org/officeDocument/2006/relationships/oleObject" Target="../embeddings/oleObject26.bin"/><Relationship Id="rId1" Type="http://schemas.openxmlformats.org/officeDocument/2006/relationships/vmlDrawing" Target="../drawings/vmlDrawing2.vml"/><Relationship Id="rId6" Type="http://schemas.openxmlformats.org/officeDocument/2006/relationships/image" Target="../media/image6.wmf"/><Relationship Id="rId11" Type="http://schemas.openxmlformats.org/officeDocument/2006/relationships/oleObject" Target="../embeddings/oleObject18.bin"/><Relationship Id="rId5" Type="http://schemas.openxmlformats.org/officeDocument/2006/relationships/oleObject" Target="../embeddings/oleObject14.bin"/><Relationship Id="rId15" Type="http://schemas.openxmlformats.org/officeDocument/2006/relationships/oleObject" Target="../embeddings/oleObject21.bin"/><Relationship Id="rId10" Type="http://schemas.openxmlformats.org/officeDocument/2006/relationships/oleObject" Target="../embeddings/oleObject17.bin"/><Relationship Id="rId19" Type="http://schemas.openxmlformats.org/officeDocument/2006/relationships/oleObject" Target="../embeddings/oleObject25.bin"/><Relationship Id="rId4" Type="http://schemas.openxmlformats.org/officeDocument/2006/relationships/image" Target="../media/image10.png"/><Relationship Id="rId9" Type="http://schemas.openxmlformats.org/officeDocument/2006/relationships/oleObject" Target="../embeddings/oleObject16.bin"/><Relationship Id="rId14" Type="http://schemas.openxmlformats.org/officeDocument/2006/relationships/oleObject" Target="../embeddings/oleObject20.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fcit.usf.edu/network/glossary.htm#node" TargetMode="External"/><Relationship Id="rId5" Type="http://schemas.openxmlformats.org/officeDocument/2006/relationships/hyperlink" Target="http://fcit.usf.edu/network/glossary.htm#terminator" TargetMode="External"/><Relationship Id="rId4" Type="http://schemas.openxmlformats.org/officeDocument/2006/relationships/image" Target="http://fcit.usf.edu/network/chap5/pics/linebus.gif"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http://fcit.usf.edu/network/chap5/pics/star.gif"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6.png"/><Relationship Id="rId4" Type="http://schemas.openxmlformats.org/officeDocument/2006/relationships/oleObject" Target="../embeddings/oleObject27.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7.png"/><Relationship Id="rId4" Type="http://schemas.openxmlformats.org/officeDocument/2006/relationships/oleObject" Target="../embeddings/oleObject28.bin"/></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8.png"/><Relationship Id="rId4" Type="http://schemas.openxmlformats.org/officeDocument/2006/relationships/oleObject" Target="../embeddings/oleObject29.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0327" y="249383"/>
            <a:ext cx="8077200" cy="6248399"/>
          </a:xfrm>
        </p:spPr>
        <p:txBody>
          <a:bodyPr>
            <a:normAutofit fontScale="92500" lnSpcReduction="20000"/>
          </a:bodyPr>
          <a:lstStyle/>
          <a:p>
            <a:pPr marL="82296" indent="0" algn="ctr">
              <a:buNone/>
            </a:pPr>
            <a:endParaRPr lang="en-US" b="1" dirty="0" smtClean="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r>
              <a:rPr lang="en-US" b="1" dirty="0" err="1" smtClean="0">
                <a:solidFill>
                  <a:srgbClr val="0070C0"/>
                </a:solidFill>
                <a:latin typeface="Colonna MT" pitchFamily="82" charset="0"/>
              </a:rPr>
              <a:t>Wollo</a:t>
            </a:r>
            <a:r>
              <a:rPr lang="en-US" b="1" dirty="0" smtClean="0">
                <a:solidFill>
                  <a:srgbClr val="0070C0"/>
                </a:solidFill>
                <a:latin typeface="Colonna MT" pitchFamily="82" charset="0"/>
              </a:rPr>
              <a:t> University</a:t>
            </a:r>
          </a:p>
          <a:p>
            <a:pPr marL="82296" indent="0" algn="ctr">
              <a:buNone/>
            </a:pPr>
            <a:r>
              <a:rPr lang="en-US" b="1" dirty="0" err="1" smtClean="0">
                <a:solidFill>
                  <a:srgbClr val="0070C0"/>
                </a:solidFill>
                <a:latin typeface="Colonna MT" pitchFamily="82" charset="0"/>
              </a:rPr>
              <a:t>Kombolcha</a:t>
            </a:r>
            <a:r>
              <a:rPr lang="en-US" b="1" dirty="0" smtClean="0">
                <a:solidFill>
                  <a:srgbClr val="0070C0"/>
                </a:solidFill>
                <a:latin typeface="Colonna MT" pitchFamily="82" charset="0"/>
              </a:rPr>
              <a:t> Institute of Technology</a:t>
            </a:r>
          </a:p>
          <a:p>
            <a:pPr marL="82296" indent="0" algn="ctr">
              <a:buNone/>
            </a:pPr>
            <a:r>
              <a:rPr lang="en-US" b="1" dirty="0" smtClean="0">
                <a:solidFill>
                  <a:srgbClr val="0070C0"/>
                </a:solidFill>
                <a:latin typeface="Colonna MT" pitchFamily="82" charset="0"/>
              </a:rPr>
              <a:t>Department of Information System</a:t>
            </a:r>
          </a:p>
          <a:p>
            <a:pPr marL="82296" indent="0" algn="ctr">
              <a:buNone/>
            </a:pPr>
            <a:endParaRPr lang="en-US" b="1" dirty="0" smtClean="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sz="2000" b="1" dirty="0" smtClean="0">
              <a:solidFill>
                <a:srgbClr val="0070C0"/>
              </a:solidFill>
              <a:latin typeface="Colonna MT" pitchFamily="82" charset="0"/>
            </a:endParaRPr>
          </a:p>
          <a:p>
            <a:pPr marL="82296" indent="0" algn="ctr">
              <a:buNone/>
            </a:pPr>
            <a:r>
              <a:rPr lang="en-US" sz="1600" b="1" dirty="0" smtClean="0">
                <a:solidFill>
                  <a:srgbClr val="00B050"/>
                </a:solidFill>
                <a:latin typeface="Lucida Calligraphy" pitchFamily="66" charset="0"/>
              </a:rPr>
              <a:t>Data Communication and Computer Networks</a:t>
            </a:r>
            <a:endParaRPr lang="en-US" sz="2000" b="1" dirty="0">
              <a:solidFill>
                <a:srgbClr val="00B050"/>
              </a:solidFill>
              <a:latin typeface="Lucida Calligraphy" pitchFamily="66" charset="0"/>
            </a:endParaRPr>
          </a:p>
        </p:txBody>
      </p:sp>
      <p:sp>
        <p:nvSpPr>
          <p:cNvPr id="2" name="Slide Number Placeholder 1"/>
          <p:cNvSpPr>
            <a:spLocks noGrp="1"/>
          </p:cNvSpPr>
          <p:nvPr>
            <p:ph type="sldNum" sz="quarter" idx="12"/>
          </p:nvPr>
        </p:nvSpPr>
        <p:spPr/>
        <p:txBody>
          <a:bodyPr/>
          <a:lstStyle/>
          <a:p>
            <a:fld id="{65443D5E-E9D3-4D36-8129-09AFD79524BB}" type="slidenum">
              <a:rPr lang="en-US" smtClean="0"/>
              <a:t>1</a:t>
            </a:fld>
            <a:endParaRPr lang="en-US"/>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2" y="1"/>
            <a:ext cx="2285999" cy="220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46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Metropolitan Area Network</a:t>
            </a:r>
            <a:endPar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a:bodyPr>
          <a:lstStyle/>
          <a:p>
            <a:pPr>
              <a:buFont typeface="Wingdings" pitchFamily="2" charset="2"/>
              <a:buChar char="q"/>
            </a:pPr>
            <a:r>
              <a:rPr lang="en-US" sz="2200" dirty="0" smtClean="0">
                <a:latin typeface="Times New Roman" pitchFamily="18" charset="0"/>
                <a:cs typeface="Times New Roman" pitchFamily="18" charset="0"/>
              </a:rPr>
              <a:t>A </a:t>
            </a:r>
            <a:r>
              <a:rPr lang="en-US" sz="2200" b="1" dirty="0" smtClean="0">
                <a:latin typeface="Times New Roman" pitchFamily="18" charset="0"/>
                <a:cs typeface="Times New Roman" pitchFamily="18" charset="0"/>
              </a:rPr>
              <a:t>metropolitan area network</a:t>
            </a:r>
            <a:r>
              <a:rPr lang="en-US" sz="2200" dirty="0" smtClean="0">
                <a:latin typeface="Times New Roman" pitchFamily="18" charset="0"/>
                <a:cs typeface="Times New Roman" pitchFamily="18" charset="0"/>
              </a:rPr>
              <a:t> (</a:t>
            </a:r>
            <a:r>
              <a:rPr lang="en-US" sz="2200" b="1" dirty="0" smtClean="0">
                <a:latin typeface="Times New Roman" pitchFamily="18" charset="0"/>
                <a:cs typeface="Times New Roman" pitchFamily="18" charset="0"/>
              </a:rPr>
              <a:t>MAN</a:t>
            </a:r>
            <a:r>
              <a:rPr lang="en-US" sz="2200" dirty="0" smtClean="0">
                <a:latin typeface="Times New Roman" pitchFamily="18" charset="0"/>
                <a:cs typeface="Times New Roman" pitchFamily="18" charset="0"/>
              </a:rPr>
              <a:t>) is a computer network that usually </a:t>
            </a:r>
            <a:r>
              <a:rPr lang="en-US" sz="2200" dirty="0" smtClean="0">
                <a:solidFill>
                  <a:srgbClr val="FF0000"/>
                </a:solidFill>
                <a:latin typeface="Times New Roman" pitchFamily="18" charset="0"/>
                <a:cs typeface="Times New Roman" pitchFamily="18" charset="0"/>
              </a:rPr>
              <a:t>spans a city or a large campus</a:t>
            </a:r>
            <a:r>
              <a:rPr lang="en-US" sz="2200" dirty="0" smtClean="0">
                <a:latin typeface="Times New Roman" pitchFamily="18" charset="0"/>
                <a:cs typeface="Times New Roman" pitchFamily="18" charset="0"/>
              </a:rPr>
              <a:t>. </a:t>
            </a:r>
          </a:p>
          <a:p>
            <a:pPr>
              <a:buFont typeface="Wingdings" pitchFamily="2" charset="2"/>
              <a:buChar char="q"/>
            </a:pPr>
            <a:r>
              <a:rPr lang="en-US" sz="2200" dirty="0" smtClean="0">
                <a:latin typeface="Times New Roman" pitchFamily="18" charset="0"/>
                <a:cs typeface="Times New Roman" pitchFamily="18" charset="0"/>
              </a:rPr>
              <a:t>A MAN usually </a:t>
            </a:r>
            <a:r>
              <a:rPr lang="en-US" sz="2200" dirty="0" smtClean="0">
                <a:solidFill>
                  <a:srgbClr val="FF0000"/>
                </a:solidFill>
                <a:latin typeface="Times New Roman" pitchFamily="18" charset="0"/>
                <a:cs typeface="Times New Roman" pitchFamily="18" charset="0"/>
              </a:rPr>
              <a:t>interconnects a number of local area networks (LANs) using a high-capacity backbone technology</a:t>
            </a:r>
            <a:r>
              <a:rPr lang="en-US" sz="2200" dirty="0" smtClean="0">
                <a:latin typeface="Times New Roman" pitchFamily="18" charset="0"/>
                <a:cs typeface="Times New Roman" pitchFamily="18" charset="0"/>
              </a:rPr>
              <a:t>, such as fiber-optical links, and provides </a:t>
            </a:r>
            <a:r>
              <a:rPr lang="en-US" sz="2200" dirty="0" smtClean="0">
                <a:solidFill>
                  <a:srgbClr val="FF0000"/>
                </a:solidFill>
                <a:latin typeface="Times New Roman" pitchFamily="18" charset="0"/>
                <a:cs typeface="Times New Roman" pitchFamily="18" charset="0"/>
              </a:rPr>
              <a:t>up-link services to wide area networks(or WAN) and the Internet.</a:t>
            </a:r>
          </a:p>
          <a:p>
            <a:pPr>
              <a:buFont typeface="Wingdings" pitchFamily="2" charset="2"/>
              <a:buChar char="q"/>
            </a:pPr>
            <a:r>
              <a:rPr lang="en-US" sz="2200" dirty="0" smtClean="0">
                <a:latin typeface="Times New Roman" pitchFamily="18" charset="0"/>
                <a:cs typeface="Times New Roman" pitchFamily="18" charset="0"/>
              </a:rPr>
              <a:t>A MAN is optimized for a larger geographical area than a LAN, ranging from </a:t>
            </a:r>
            <a:r>
              <a:rPr lang="en-US" sz="2200" dirty="0" smtClean="0">
                <a:solidFill>
                  <a:srgbClr val="FF0000"/>
                </a:solidFill>
                <a:latin typeface="Times New Roman" pitchFamily="18" charset="0"/>
                <a:cs typeface="Times New Roman" pitchFamily="18" charset="0"/>
              </a:rPr>
              <a:t>several blocks of buildings to entire cities.</a:t>
            </a:r>
          </a:p>
          <a:p>
            <a:pPr>
              <a:buFont typeface="Wingdings" pitchFamily="2" charset="2"/>
              <a:buChar char="q"/>
            </a:pPr>
            <a:r>
              <a:rPr lang="en-US" sz="2200" dirty="0" smtClean="0">
                <a:latin typeface="Times New Roman" pitchFamily="18" charset="0"/>
                <a:cs typeface="Times New Roman" pitchFamily="18" charset="0"/>
              </a:rPr>
              <a:t> MANs can also depend on communications channels of </a:t>
            </a:r>
            <a:r>
              <a:rPr lang="en-US" sz="2200" dirty="0" smtClean="0">
                <a:solidFill>
                  <a:srgbClr val="FF0000"/>
                </a:solidFill>
                <a:latin typeface="Times New Roman" pitchFamily="18" charset="0"/>
                <a:cs typeface="Times New Roman" pitchFamily="18" charset="0"/>
              </a:rPr>
              <a:t>moderate-to-high data rates. </a:t>
            </a:r>
          </a:p>
          <a:p>
            <a:pPr>
              <a:buFont typeface="Wingdings" pitchFamily="2" charset="2"/>
              <a:buChar char="q"/>
            </a:pPr>
            <a:r>
              <a:rPr lang="en-US" sz="2200" dirty="0" smtClean="0">
                <a:latin typeface="Times New Roman" pitchFamily="18" charset="0"/>
                <a:cs typeface="Times New Roman" pitchFamily="18" charset="0"/>
              </a:rPr>
              <a:t>A MAN might be owned and operated by a single organization, but it usually will be used by many </a:t>
            </a:r>
            <a:r>
              <a:rPr lang="en-US" sz="2200" dirty="0" smtClean="0">
                <a:solidFill>
                  <a:srgbClr val="FF0000"/>
                </a:solidFill>
                <a:latin typeface="Times New Roman" pitchFamily="18" charset="0"/>
                <a:cs typeface="Times New Roman" pitchFamily="18" charset="0"/>
              </a:rPr>
              <a:t>individuals and organizations</a:t>
            </a:r>
            <a:r>
              <a:rPr lang="en-US" sz="2200" dirty="0" smtClean="0">
                <a:latin typeface="Times New Roman" pitchFamily="18" charset="0"/>
                <a:cs typeface="Times New Roman" pitchFamily="18" charset="0"/>
              </a:rPr>
              <a:t>. </a:t>
            </a:r>
          </a:p>
          <a:p>
            <a:pPr>
              <a:buFont typeface="Wingdings" pitchFamily="2" charset="2"/>
              <a:buChar char="q"/>
            </a:pPr>
            <a:r>
              <a:rPr lang="en-US" sz="2200" dirty="0" smtClean="0">
                <a:latin typeface="Times New Roman" pitchFamily="18" charset="0"/>
                <a:cs typeface="Times New Roman" pitchFamily="18" charset="0"/>
              </a:rPr>
              <a:t>MANs might also be owned and operated as public utilities. </a:t>
            </a:r>
          </a:p>
          <a:p>
            <a:pPr>
              <a:buFont typeface="Wingdings" pitchFamily="2" charset="2"/>
              <a:buChar char="q"/>
            </a:pPr>
            <a:r>
              <a:rPr lang="en-US" sz="2200" dirty="0" smtClean="0">
                <a:latin typeface="Times New Roman" pitchFamily="18" charset="0"/>
                <a:cs typeface="Times New Roman" pitchFamily="18" charset="0"/>
              </a:rPr>
              <a:t>They will often provide means for internetworking of local networks</a:t>
            </a:r>
            <a:endParaRPr lang="en-US"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Wide Area Network</a:t>
            </a:r>
            <a:endPar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a:bodyPr>
          <a:lstStyle/>
          <a:p>
            <a:pPr>
              <a:buFont typeface="Wingdings" pitchFamily="2" charset="2"/>
              <a:buChar char="q"/>
            </a:pPr>
            <a:r>
              <a:rPr lang="en-US" sz="2200" dirty="0" smtClean="0">
                <a:latin typeface="Times New Roman" pitchFamily="18" charset="0"/>
                <a:cs typeface="Times New Roman" pitchFamily="18" charset="0"/>
              </a:rPr>
              <a:t>When a company or organization has locations that are </a:t>
            </a:r>
            <a:r>
              <a:rPr lang="en-US" sz="2200" dirty="0" smtClean="0">
                <a:solidFill>
                  <a:srgbClr val="FF0000"/>
                </a:solidFill>
                <a:latin typeface="Times New Roman" pitchFamily="18" charset="0"/>
                <a:cs typeface="Times New Roman" pitchFamily="18" charset="0"/>
              </a:rPr>
              <a:t>separated by large geographical distances, it may be necessary to use a telecommunications service provider (TSP) to interconnect </a:t>
            </a:r>
            <a:r>
              <a:rPr lang="en-US" sz="2200" dirty="0" smtClean="0">
                <a:latin typeface="Times New Roman" pitchFamily="18" charset="0"/>
                <a:cs typeface="Times New Roman" pitchFamily="18" charset="0"/>
              </a:rPr>
              <a:t>the LANs at the different locations. </a:t>
            </a:r>
          </a:p>
          <a:p>
            <a:pPr>
              <a:buFont typeface="Wingdings" pitchFamily="2" charset="2"/>
              <a:buChar char="q"/>
            </a:pPr>
            <a:r>
              <a:rPr lang="en-US" sz="2200" dirty="0" smtClean="0">
                <a:latin typeface="Times New Roman" pitchFamily="18" charset="0"/>
                <a:cs typeface="Times New Roman" pitchFamily="18" charset="0"/>
              </a:rPr>
              <a:t>Telecommunications service providers operate </a:t>
            </a:r>
            <a:r>
              <a:rPr lang="en-US" sz="2200" dirty="0" smtClean="0">
                <a:solidFill>
                  <a:srgbClr val="FF0000"/>
                </a:solidFill>
                <a:latin typeface="Times New Roman" pitchFamily="18" charset="0"/>
                <a:cs typeface="Times New Roman" pitchFamily="18" charset="0"/>
              </a:rPr>
              <a:t>large regional networks that can span long distances. </a:t>
            </a:r>
          </a:p>
          <a:p>
            <a:pPr>
              <a:buFont typeface="Wingdings" pitchFamily="2" charset="2"/>
              <a:buChar char="q"/>
            </a:pPr>
            <a:r>
              <a:rPr lang="en-US" sz="2200" dirty="0" smtClean="0">
                <a:latin typeface="Times New Roman" pitchFamily="18" charset="0"/>
                <a:cs typeface="Times New Roman" pitchFamily="18" charset="0"/>
              </a:rPr>
              <a:t>Traditionally, TSPs transported </a:t>
            </a:r>
            <a:r>
              <a:rPr lang="en-US" sz="2200" dirty="0" smtClean="0">
                <a:solidFill>
                  <a:srgbClr val="FF0000"/>
                </a:solidFill>
                <a:latin typeface="Times New Roman" pitchFamily="18" charset="0"/>
                <a:cs typeface="Times New Roman" pitchFamily="18" charset="0"/>
              </a:rPr>
              <a:t>voice and data communications on separate networks. </a:t>
            </a:r>
          </a:p>
          <a:p>
            <a:pPr>
              <a:buFont typeface="Wingdings" pitchFamily="2" charset="2"/>
              <a:buChar char="q"/>
            </a:pPr>
            <a:r>
              <a:rPr lang="en-US" sz="2200" dirty="0" smtClean="0">
                <a:latin typeface="Times New Roman" pitchFamily="18" charset="0"/>
                <a:cs typeface="Times New Roman" pitchFamily="18" charset="0"/>
              </a:rPr>
              <a:t>Increasingly, these providers are offering converged information network services to their subscribers. </a:t>
            </a:r>
          </a:p>
          <a:p>
            <a:pPr>
              <a:buFont typeface="Wingdings" pitchFamily="2" charset="2"/>
              <a:buChar char="q"/>
            </a:pPr>
            <a:r>
              <a:rPr lang="en-US" sz="2200" dirty="0" smtClean="0">
                <a:latin typeface="Times New Roman" pitchFamily="18" charset="0"/>
                <a:cs typeface="Times New Roman" pitchFamily="18" charset="0"/>
              </a:rPr>
              <a:t>Individual organizations usually </a:t>
            </a:r>
            <a:r>
              <a:rPr lang="en-US" sz="2200" dirty="0" smtClean="0">
                <a:solidFill>
                  <a:srgbClr val="FF0000"/>
                </a:solidFill>
                <a:latin typeface="Times New Roman" pitchFamily="18" charset="0"/>
                <a:cs typeface="Times New Roman" pitchFamily="18" charset="0"/>
              </a:rPr>
              <a:t>lease connections </a:t>
            </a:r>
            <a:r>
              <a:rPr lang="en-US" sz="2200" dirty="0" smtClean="0">
                <a:latin typeface="Times New Roman" pitchFamily="18" charset="0"/>
                <a:cs typeface="Times New Roman" pitchFamily="18" charset="0"/>
              </a:rPr>
              <a:t>through a telecommunications service provider network. </a:t>
            </a:r>
          </a:p>
          <a:p>
            <a:pPr>
              <a:buFont typeface="Wingdings" pitchFamily="2" charset="2"/>
              <a:buChar char="q"/>
            </a:pPr>
            <a:r>
              <a:rPr lang="en-US" sz="2200" dirty="0" smtClean="0">
                <a:latin typeface="Times New Roman" pitchFamily="18" charset="0"/>
                <a:cs typeface="Times New Roman" pitchFamily="18" charset="0"/>
              </a:rPr>
              <a:t>These networks that connect LANs in geographically separated locations are referred to as </a:t>
            </a:r>
            <a:r>
              <a:rPr lang="en-US" sz="2200" dirty="0" smtClean="0">
                <a:solidFill>
                  <a:srgbClr val="FF0000"/>
                </a:solidFill>
                <a:latin typeface="Times New Roman" pitchFamily="18" charset="0"/>
                <a:cs typeface="Times New Roman" pitchFamily="18" charset="0"/>
              </a:rPr>
              <a:t>Wide Area Networks (WANs).</a:t>
            </a:r>
          </a:p>
          <a:p>
            <a:pPr>
              <a:buFont typeface="Wingdings" pitchFamily="2" charset="2"/>
              <a:buChar char="q"/>
            </a:pPr>
            <a:endParaRPr lang="en-US" sz="2200" dirty="0" smtClean="0">
              <a:latin typeface="Times New Roman" pitchFamily="18" charset="0"/>
              <a:cs typeface="Times New Roman" pitchFamily="18" charset="0"/>
            </a:endParaRPr>
          </a:p>
          <a:p>
            <a:pPr>
              <a:buFont typeface="Wingdings" pitchFamily="2" charset="2"/>
              <a:buChar char="q"/>
            </a:pPr>
            <a:endParaRPr lang="en-US" sz="22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WAN(cont…)</a:t>
            </a:r>
            <a:endPar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pPr>
              <a:buFont typeface="Wingdings" pitchFamily="2" charset="2"/>
              <a:buChar char="q"/>
            </a:pPr>
            <a:r>
              <a:rPr lang="en-US" sz="2200" dirty="0" smtClean="0">
                <a:latin typeface="Times New Roman" pitchFamily="18" charset="0"/>
                <a:cs typeface="Times New Roman" pitchFamily="18" charset="0"/>
              </a:rPr>
              <a:t>Although the organization maintains all of the policies and administration of the LANs at both ends of the connection, the policies within the communications service provider network are controlled by the TSP. </a:t>
            </a:r>
          </a:p>
          <a:p>
            <a:pPr>
              <a:buFont typeface="Wingdings" pitchFamily="2" charset="2"/>
              <a:buChar char="q"/>
            </a:pPr>
            <a:r>
              <a:rPr lang="en-US" sz="2200" dirty="0" smtClean="0">
                <a:latin typeface="Times New Roman" pitchFamily="18" charset="0"/>
                <a:cs typeface="Times New Roman" pitchFamily="18" charset="0"/>
              </a:rPr>
              <a:t>WANs use specifically designed network devices to make the interconnections between LANs. </a:t>
            </a:r>
          </a:p>
          <a:p>
            <a:pPr>
              <a:buFont typeface="Wingdings" pitchFamily="2" charset="2"/>
              <a:buChar char="q"/>
            </a:pPr>
            <a:r>
              <a:rPr lang="en-US" sz="2200" dirty="0" smtClean="0">
                <a:latin typeface="Times New Roman" pitchFamily="18" charset="0"/>
                <a:cs typeface="Times New Roman" pitchFamily="18" charset="0"/>
              </a:rPr>
              <a:t>Because of the importance of these devices to the network, configuring, installing and maintaining these devices are skills that are integral to the function of an organization's network.</a:t>
            </a:r>
          </a:p>
          <a:p>
            <a:pPr>
              <a:buFont typeface="Wingdings" pitchFamily="2" charset="2"/>
              <a:buChar char="q"/>
            </a:pPr>
            <a:r>
              <a:rPr lang="en-US" sz="2200" dirty="0" smtClean="0">
                <a:latin typeface="Times New Roman" pitchFamily="18" charset="0"/>
                <a:cs typeface="Times New Roman" pitchFamily="18" charset="0"/>
              </a:rPr>
              <a:t>LANs and WANs are very useful to individual organizations. They connect the users within the organization. </a:t>
            </a:r>
          </a:p>
          <a:p>
            <a:pPr>
              <a:buFont typeface="Wingdings" pitchFamily="2" charset="2"/>
              <a:buChar char="q"/>
            </a:pPr>
            <a:r>
              <a:rPr lang="en-US" sz="2200" dirty="0" smtClean="0">
                <a:latin typeface="Times New Roman" pitchFamily="18" charset="0"/>
                <a:cs typeface="Times New Roman" pitchFamily="18" charset="0"/>
              </a:rPr>
              <a:t>They allow many forms of communication including exchange e-mails, corporate training, and other resource sharing.</a:t>
            </a:r>
          </a:p>
          <a:p>
            <a:pPr>
              <a:buFont typeface="Wingdings" pitchFamily="2" charset="2"/>
              <a:buChar char="q"/>
            </a:pPr>
            <a:endParaRPr lang="en-US"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Internet: A network of Networks</a:t>
            </a:r>
            <a:endPar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pPr>
              <a:buFont typeface="Wingdings" pitchFamily="2" charset="2"/>
              <a:buChar char="q"/>
            </a:pPr>
            <a:r>
              <a:rPr lang="en-US" sz="2200" dirty="0" smtClean="0">
                <a:latin typeface="Times New Roman" pitchFamily="18" charset="0"/>
                <a:cs typeface="Times New Roman" pitchFamily="18" charset="0"/>
              </a:rPr>
              <a:t>Although there are benefits to using a LAN or WAN, most of us need to communicate with a resource on another network, outside of our local organization.</a:t>
            </a:r>
          </a:p>
          <a:p>
            <a:pPr>
              <a:buFont typeface="Wingdings" pitchFamily="2" charset="2"/>
              <a:buChar char="q"/>
            </a:pPr>
            <a:r>
              <a:rPr lang="en-US" sz="2200" dirty="0" smtClean="0">
                <a:latin typeface="Times New Roman" pitchFamily="18" charset="0"/>
                <a:cs typeface="Times New Roman" pitchFamily="18" charset="0"/>
              </a:rPr>
              <a:t>Examples of this type of communication include:</a:t>
            </a:r>
          </a:p>
          <a:p>
            <a:pPr lvl="1">
              <a:buFont typeface="Arial" pitchFamily="34" charset="0"/>
              <a:buChar char="•"/>
            </a:pPr>
            <a:r>
              <a:rPr lang="en-US" sz="2000" dirty="0" smtClean="0">
                <a:latin typeface="Times New Roman" pitchFamily="18" charset="0"/>
                <a:cs typeface="Times New Roman" pitchFamily="18" charset="0"/>
              </a:rPr>
              <a:t>Sending an e-mail to a friend in another country</a:t>
            </a:r>
          </a:p>
          <a:p>
            <a:pPr lvl="1">
              <a:buFont typeface="Arial" pitchFamily="34" charset="0"/>
              <a:buChar char="•"/>
            </a:pPr>
            <a:r>
              <a:rPr lang="en-US" sz="2000" dirty="0" smtClean="0">
                <a:latin typeface="Times New Roman" pitchFamily="18" charset="0"/>
                <a:cs typeface="Times New Roman" pitchFamily="18" charset="0"/>
              </a:rPr>
              <a:t>Accessing news or products on a website </a:t>
            </a:r>
          </a:p>
          <a:p>
            <a:pPr lvl="1">
              <a:buFont typeface="Arial" pitchFamily="34" charset="0"/>
              <a:buChar char="•"/>
            </a:pPr>
            <a:r>
              <a:rPr lang="en-US" sz="2000" dirty="0" smtClean="0">
                <a:latin typeface="Times New Roman" pitchFamily="18" charset="0"/>
                <a:cs typeface="Times New Roman" pitchFamily="18" charset="0"/>
              </a:rPr>
              <a:t>Getting a file from a neighbor's computer </a:t>
            </a:r>
          </a:p>
          <a:p>
            <a:pPr lvl="1">
              <a:buFont typeface="Arial" pitchFamily="34" charset="0"/>
              <a:buChar char="•"/>
            </a:pPr>
            <a:r>
              <a:rPr lang="en-US" sz="2000" dirty="0" smtClean="0">
                <a:latin typeface="Times New Roman" pitchFamily="18" charset="0"/>
                <a:cs typeface="Times New Roman" pitchFamily="18" charset="0"/>
              </a:rPr>
              <a:t>Instant messaging with a relative in another city </a:t>
            </a:r>
          </a:p>
          <a:p>
            <a:pPr lvl="1">
              <a:buFont typeface="Arial" pitchFamily="34" charset="0"/>
              <a:buChar char="•"/>
            </a:pPr>
            <a:r>
              <a:rPr lang="en-US" sz="2000" dirty="0" smtClean="0">
                <a:latin typeface="Times New Roman" pitchFamily="18" charset="0"/>
                <a:cs typeface="Times New Roman" pitchFamily="18" charset="0"/>
              </a:rPr>
              <a:t>Following a favorite sporting team's performance on a cell phone</a:t>
            </a:r>
          </a:p>
          <a:p>
            <a:pPr>
              <a:buNone/>
            </a:pPr>
            <a:r>
              <a:rPr lang="en-US" sz="22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Internetwork</a:t>
            </a:r>
          </a:p>
          <a:p>
            <a:pPr>
              <a:buFont typeface="Wingdings" pitchFamily="2" charset="2"/>
              <a:buChar char="q"/>
            </a:pPr>
            <a:r>
              <a:rPr lang="en-US" sz="2200" dirty="0" smtClean="0">
                <a:latin typeface="Times New Roman" pitchFamily="18" charset="0"/>
                <a:cs typeface="Times New Roman" pitchFamily="18" charset="0"/>
              </a:rPr>
              <a:t>A global mesh of interconnected networks (internetworks) meets these human communication needs. </a:t>
            </a:r>
          </a:p>
          <a:p>
            <a:pPr>
              <a:buFont typeface="Wingdings" pitchFamily="2" charset="2"/>
              <a:buChar char="q"/>
            </a:pPr>
            <a:r>
              <a:rPr lang="en-US" sz="2200" dirty="0" smtClean="0">
                <a:latin typeface="Times New Roman" pitchFamily="18" charset="0"/>
                <a:cs typeface="Times New Roman" pitchFamily="18" charset="0"/>
              </a:rPr>
              <a:t>Some of these interconnected networks are owned by large public and private organizations, such as government agencies or industrial enterprises, and are reserved for their exclusive use. </a:t>
            </a:r>
            <a:endParaRPr lang="en-US"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Internet(cont…)</a:t>
            </a:r>
            <a:endPar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q"/>
            </a:pPr>
            <a:r>
              <a:rPr lang="en-US" sz="2200" dirty="0" smtClean="0">
                <a:latin typeface="Times New Roman" pitchFamily="18" charset="0"/>
                <a:cs typeface="Times New Roman" pitchFamily="18" charset="0"/>
              </a:rPr>
              <a:t>The most well-known and widely used publicly-accessible internetwork is the Internet.</a:t>
            </a:r>
          </a:p>
          <a:p>
            <a:pPr>
              <a:buFont typeface="Wingdings" pitchFamily="2" charset="2"/>
              <a:buChar char="q"/>
            </a:pPr>
            <a:r>
              <a:rPr lang="en-US" sz="2200" dirty="0" smtClean="0">
                <a:latin typeface="Times New Roman" pitchFamily="18" charset="0"/>
                <a:cs typeface="Times New Roman" pitchFamily="18" charset="0"/>
              </a:rPr>
              <a:t>The Internet is created by the interconnection of networks belonging to Internet Service Providers (ISPs). </a:t>
            </a:r>
          </a:p>
          <a:p>
            <a:pPr>
              <a:buFont typeface="Wingdings" pitchFamily="2" charset="2"/>
              <a:buChar char="q"/>
            </a:pPr>
            <a:r>
              <a:rPr lang="en-US" sz="2200" dirty="0" smtClean="0">
                <a:latin typeface="Times New Roman" pitchFamily="18" charset="0"/>
                <a:cs typeface="Times New Roman" pitchFamily="18" charset="0"/>
              </a:rPr>
              <a:t>These ISP networks connect to each other to provide access for millions of users all over the world. </a:t>
            </a:r>
          </a:p>
          <a:p>
            <a:pPr>
              <a:buFont typeface="Wingdings" pitchFamily="2" charset="2"/>
              <a:buChar char="q"/>
            </a:pPr>
            <a:r>
              <a:rPr lang="en-US" sz="2200" dirty="0" smtClean="0">
                <a:latin typeface="Times New Roman" pitchFamily="18" charset="0"/>
                <a:cs typeface="Times New Roman" pitchFamily="18" charset="0"/>
              </a:rPr>
              <a:t>Ensuring effective communication across this diverse infrastructure requires the application of consistent and commonly recognized technologies and protocols as well as the cooperation of many network administration agencies.</a:t>
            </a:r>
          </a:p>
          <a:p>
            <a:pPr>
              <a:buNone/>
            </a:pPr>
            <a:r>
              <a:rPr lang="en-US" sz="2200" dirty="0" smtClean="0">
                <a:solidFill>
                  <a:srgbClr val="FF0000"/>
                </a:solidFill>
                <a:latin typeface="Times New Roman" pitchFamily="18" charset="0"/>
                <a:cs typeface="Times New Roman" pitchFamily="18" charset="0"/>
              </a:rPr>
              <a:t>Intranet</a:t>
            </a:r>
          </a:p>
          <a:p>
            <a:pPr>
              <a:buFont typeface="Wingdings" pitchFamily="2" charset="2"/>
              <a:buChar char="q"/>
            </a:pPr>
            <a:r>
              <a:rPr lang="en-US" sz="2200" dirty="0" smtClean="0">
                <a:latin typeface="Times New Roman" pitchFamily="18" charset="0"/>
                <a:cs typeface="Times New Roman" pitchFamily="18" charset="0"/>
              </a:rPr>
              <a:t>The term intranet is often used to refer to a private connection of LANs and WANs that belongs to an organization, and is designed to be accessible only by the organization's members, employees, or others with authorization.</a:t>
            </a:r>
          </a:p>
          <a:p>
            <a:pPr>
              <a:buFont typeface="Wingdings" pitchFamily="2" charset="2"/>
              <a:buChar char="q"/>
            </a:pPr>
            <a:endParaRPr lang="en-US" sz="2200" dirty="0" smtClean="0">
              <a:latin typeface="Times New Roman" pitchFamily="18" charset="0"/>
              <a:cs typeface="Times New Roman" pitchFamily="18" charset="0"/>
            </a:endParaRPr>
          </a:p>
          <a:p>
            <a:pPr>
              <a:buFont typeface="Wingdings" pitchFamily="2" charset="2"/>
              <a:buChar char="q"/>
            </a:pPr>
            <a:endParaRPr lang="en-US"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Internet(cont…)</a:t>
            </a:r>
            <a:endPar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10000"/>
          </a:bodyPr>
          <a:lstStyle/>
          <a:p>
            <a:pPr marL="0" indent="0" algn="just">
              <a:buNone/>
            </a:pPr>
            <a:r>
              <a:rPr lang="en-US" sz="2400" dirty="0">
                <a:solidFill>
                  <a:srgbClr val="FF0000"/>
                </a:solidFill>
                <a:latin typeface="Times New Roman" pitchFamily="18" charset="0"/>
                <a:cs typeface="Times New Roman" pitchFamily="18" charset="0"/>
              </a:rPr>
              <a:t>Extranet</a:t>
            </a:r>
            <a:r>
              <a:rPr lang="en-US" sz="2400" dirty="0">
                <a:latin typeface="Times New Roman" pitchFamily="18" charset="0"/>
                <a:cs typeface="Times New Roman" pitchFamily="18" charset="0"/>
              </a:rPr>
              <a:t> is part of an Intranet, which is also categorized as a “Private Network”. </a:t>
            </a:r>
            <a:endParaRPr lang="en-US" sz="2400" dirty="0" smtClean="0">
              <a:latin typeface="Times New Roman" pitchFamily="18" charset="0"/>
              <a:cs typeface="Times New Roman" pitchFamily="18" charset="0"/>
            </a:endParaRPr>
          </a:p>
          <a:p>
            <a:pPr algn="just">
              <a:buFont typeface="Wingdings" pitchFamily="2" charset="2"/>
              <a:buChar char="q"/>
            </a:pPr>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is controlled and managed by an organization, to provide secure access to Intranet from the outside world. </a:t>
            </a:r>
            <a:endParaRPr lang="en-US" sz="2400" dirty="0" smtClean="0">
              <a:latin typeface="Times New Roman" pitchFamily="18" charset="0"/>
              <a:cs typeface="Times New Roman" pitchFamily="18" charset="0"/>
            </a:endParaRPr>
          </a:p>
          <a:p>
            <a:pPr algn="just">
              <a:buFont typeface="Wingdings" pitchFamily="2" charset="2"/>
              <a:buChar char="q"/>
            </a:pPr>
            <a:r>
              <a:rPr lang="en-US" sz="2400" dirty="0" smtClean="0">
                <a:latin typeface="Times New Roman" pitchFamily="18" charset="0"/>
                <a:cs typeface="Times New Roman" pitchFamily="18" charset="0"/>
              </a:rPr>
              <a:t>Many </a:t>
            </a:r>
            <a:r>
              <a:rPr lang="en-US" sz="2400" dirty="0">
                <a:latin typeface="Times New Roman" pitchFamily="18" charset="0"/>
                <a:cs typeface="Times New Roman" pitchFamily="18" charset="0"/>
              </a:rPr>
              <a:t>business organizations need their business partners and customers to connect to Intranet to enhance communication and efficiency. </a:t>
            </a:r>
            <a:endParaRPr lang="en-US" sz="2400" dirty="0" smtClean="0">
              <a:latin typeface="Times New Roman" pitchFamily="18" charset="0"/>
              <a:cs typeface="Times New Roman" pitchFamily="18" charset="0"/>
            </a:endParaRPr>
          </a:p>
          <a:p>
            <a:pPr algn="just">
              <a:buFont typeface="Wingdings" pitchFamily="2" charset="2"/>
              <a:buChar char="q"/>
            </a:pPr>
            <a:r>
              <a:rPr lang="en-US" sz="2400" dirty="0" smtClean="0">
                <a:latin typeface="Times New Roman" pitchFamily="18" charset="0"/>
                <a:cs typeface="Times New Roman" pitchFamily="18" charset="0"/>
              </a:rPr>
              <a:t>Since </a:t>
            </a:r>
            <a:r>
              <a:rPr lang="en-US" sz="2400" dirty="0">
                <a:latin typeface="Times New Roman" pitchFamily="18" charset="0"/>
                <a:cs typeface="Times New Roman" pitchFamily="18" charset="0"/>
              </a:rPr>
              <a:t>the Intranet permits only internal members to gain access, external members (partners and customers) use Extranet to access the </a:t>
            </a:r>
            <a:r>
              <a:rPr lang="en-US" sz="2400" dirty="0" smtClean="0">
                <a:latin typeface="Times New Roman" pitchFamily="18" charset="0"/>
                <a:cs typeface="Times New Roman" pitchFamily="18" charset="0"/>
              </a:rPr>
              <a:t>network</a:t>
            </a:r>
          </a:p>
          <a:p>
            <a:pPr algn="just">
              <a:buFont typeface="Wingdings" pitchFamily="2" charset="2"/>
              <a:buChar char="q"/>
            </a:pPr>
            <a:r>
              <a:rPr lang="en-US" sz="2400" dirty="0" smtClean="0">
                <a:latin typeface="Times New Roman" pitchFamily="18" charset="0"/>
                <a:cs typeface="Times New Roman" pitchFamily="18" charset="0"/>
              </a:rPr>
              <a:t>system </a:t>
            </a:r>
            <a:r>
              <a:rPr lang="en-US" sz="2400" dirty="0">
                <a:latin typeface="Times New Roman" pitchFamily="18" charset="0"/>
                <a:cs typeface="Times New Roman" pitchFamily="18" charset="0"/>
              </a:rPr>
              <a:t>administration/management can decide which users should allow through Extranet. Generally, external users are given limited access over the Intranet</a:t>
            </a:r>
            <a:r>
              <a:rPr lang="en-US" sz="2400" dirty="0" smtClean="0">
                <a:latin typeface="Times New Roman" pitchFamily="18" charset="0"/>
                <a:cs typeface="Times New Roman" pitchFamily="18" charset="0"/>
              </a:rPr>
              <a:t>.</a:t>
            </a:r>
          </a:p>
          <a:p>
            <a:pPr algn="just">
              <a:buFont typeface="Wingdings" pitchFamily="2" charset="2"/>
              <a:buChar char="q"/>
            </a:pPr>
            <a:r>
              <a:rPr lang="en-US" sz="2400" dirty="0">
                <a:latin typeface="Times New Roman" pitchFamily="18" charset="0"/>
                <a:cs typeface="Times New Roman" pitchFamily="18" charset="0"/>
              </a:rPr>
              <a:t>Not only external users, sometimes members of the organization itself who may need to access the network over the Internet can use Extranet.</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19567712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half" idx="1"/>
          </p:nvPr>
        </p:nvSpPr>
        <p:spPr>
          <a:xfrm>
            <a:off x="914400" y="1524000"/>
            <a:ext cx="3657600" cy="4663440"/>
          </a:xfrm>
        </p:spPr>
        <p:txBody>
          <a:bodyPr>
            <a:normAutofit fontScale="70000" lnSpcReduction="20000"/>
          </a:bodyPr>
          <a:lstStyle/>
          <a:p>
            <a:pPr>
              <a:buFont typeface="Wingdings" pitchFamily="2" charset="2"/>
              <a:buChar char="q"/>
            </a:pPr>
            <a:r>
              <a:rPr lang="en-US" dirty="0">
                <a:latin typeface="Times New Roman" pitchFamily="18" charset="0"/>
                <a:cs typeface="Times New Roman" pitchFamily="18" charset="0"/>
              </a:rPr>
              <a:t>Note: The following terms may be interchangeable: internetwork, data network, and network. </a:t>
            </a:r>
          </a:p>
          <a:p>
            <a:pPr>
              <a:buFont typeface="Wingdings" pitchFamily="2" charset="2"/>
              <a:buChar char="q"/>
            </a:pPr>
            <a:r>
              <a:rPr lang="en-US" dirty="0">
                <a:latin typeface="Times New Roman" pitchFamily="18" charset="0"/>
                <a:cs typeface="Times New Roman" pitchFamily="18" charset="0"/>
              </a:rPr>
              <a:t>A connection of two or more data networks forms an internetwork - a network of networks. </a:t>
            </a:r>
          </a:p>
          <a:p>
            <a:pPr>
              <a:buFont typeface="Wingdings" pitchFamily="2" charset="2"/>
              <a:buChar char="q"/>
            </a:pPr>
            <a:r>
              <a:rPr lang="en-US" dirty="0">
                <a:latin typeface="Times New Roman" pitchFamily="18" charset="0"/>
                <a:cs typeface="Times New Roman" pitchFamily="18" charset="0"/>
              </a:rPr>
              <a:t>It is also common to refer to an internetwork as a data network - or simply as a network - when considering communications at a high level. The usage of terms depends on the context at the time and terms may often be interchanged.</a:t>
            </a:r>
          </a:p>
          <a:p>
            <a:endParaRPr lang="en-US" dirty="0"/>
          </a:p>
        </p:txBody>
      </p:sp>
      <p:sp>
        <p:nvSpPr>
          <p:cNvPr id="6" name="Content Placeholder 5"/>
          <p:cNvSpPr>
            <a:spLocks noGrp="1"/>
          </p:cNvSpPr>
          <p:nvPr>
            <p:ph sz="half" idx="2"/>
          </p:nvPr>
        </p:nvSpPr>
        <p:spPr/>
        <p:txBody>
          <a:bodyPr>
            <a:normAutofit fontScale="70000" lnSpcReduction="20000"/>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4495800" y="228600"/>
            <a:ext cx="4419600" cy="6096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Grp="1" noChangeArrowheads="1"/>
          </p:cNvSpPr>
          <p:nvPr>
            <p:ph type="title"/>
          </p:nvPr>
        </p:nvSpPr>
        <p:spPr/>
        <p:txBody>
          <a:bodyPr>
            <a:normAutofit/>
          </a:bodyPr>
          <a:lstStyle/>
          <a:p>
            <a:r>
              <a:rPr lang="en-US" sz="3000" u="none" smtClean="0">
                <a:latin typeface="Times New Roman" pitchFamily="18" charset="0"/>
                <a:cs typeface="Times New Roman" pitchFamily="18" charset="0"/>
              </a:rPr>
              <a:t>Network Application Architecture </a:t>
            </a:r>
          </a:p>
        </p:txBody>
      </p:sp>
      <p:sp>
        <p:nvSpPr>
          <p:cNvPr id="34821" name="Rectangle 3"/>
          <p:cNvSpPr>
            <a:spLocks noGrp="1" noChangeArrowheads="1"/>
          </p:cNvSpPr>
          <p:nvPr>
            <p:ph idx="1"/>
          </p:nvPr>
        </p:nvSpPr>
        <p:spPr/>
        <p:txBody>
          <a:bodyPr/>
          <a:lstStyle/>
          <a:p>
            <a:pPr>
              <a:lnSpc>
                <a:spcPct val="140000"/>
              </a:lnSpc>
              <a:buFont typeface="Arial" pitchFamily="34" charset="0"/>
              <a:buChar char="•"/>
              <a:defRPr/>
            </a:pPr>
            <a:r>
              <a:rPr lang="en-US" sz="2000" dirty="0" smtClean="0">
                <a:latin typeface="Times New Roman" pitchFamily="18" charset="0"/>
                <a:cs typeface="Times New Roman" pitchFamily="18" charset="0"/>
              </a:rPr>
              <a:t>Application architecture is designed by the application developer and dictates how the application is structured over the various end systems.</a:t>
            </a:r>
          </a:p>
          <a:p>
            <a:pPr>
              <a:lnSpc>
                <a:spcPct val="140000"/>
              </a:lnSpc>
              <a:buFont typeface="Arial" pitchFamily="34" charset="0"/>
              <a:buChar char="•"/>
              <a:defRPr/>
            </a:pPr>
            <a:r>
              <a:rPr lang="en-US" sz="2000" dirty="0" smtClean="0">
                <a:latin typeface="Times New Roman" pitchFamily="18" charset="0"/>
                <a:cs typeface="Times New Roman" pitchFamily="18" charset="0"/>
              </a:rPr>
              <a:t>When choosing the developer can choose among the two predominant architectural paradigms used in modern network application.</a:t>
            </a:r>
          </a:p>
          <a:p>
            <a:pPr lvl="2">
              <a:lnSpc>
                <a:spcPct val="140000"/>
              </a:lnSpc>
              <a:buFont typeface="Arial" pitchFamily="34" charset="0"/>
              <a:buChar char="•"/>
              <a:defRPr/>
            </a:pPr>
            <a:r>
              <a:rPr lang="en-US" sz="2200" dirty="0" smtClean="0">
                <a:solidFill>
                  <a:srgbClr val="FF0000"/>
                </a:solidFill>
                <a:latin typeface="Times New Roman" pitchFamily="18" charset="0"/>
                <a:cs typeface="Times New Roman" pitchFamily="18" charset="0"/>
              </a:rPr>
              <a:t>Client server architecture and </a:t>
            </a:r>
          </a:p>
          <a:p>
            <a:pPr lvl="2">
              <a:lnSpc>
                <a:spcPct val="140000"/>
              </a:lnSpc>
              <a:buFont typeface="Arial" pitchFamily="34" charset="0"/>
              <a:buChar char="•"/>
              <a:defRPr/>
            </a:pPr>
            <a:r>
              <a:rPr lang="en-US" sz="2200" dirty="0" smtClean="0">
                <a:solidFill>
                  <a:srgbClr val="FF0000"/>
                </a:solidFill>
                <a:latin typeface="Times New Roman" pitchFamily="18" charset="0"/>
                <a:cs typeface="Times New Roman" pitchFamily="18" charset="0"/>
              </a:rPr>
              <a:t>Peer to peer architecture</a:t>
            </a:r>
          </a:p>
          <a:p>
            <a:pPr lvl="2">
              <a:lnSpc>
                <a:spcPct val="140000"/>
              </a:lnSpc>
              <a:buFont typeface="Arial" pitchFamily="34" charset="0"/>
              <a:buChar char="•"/>
              <a:defRPr/>
            </a:pPr>
            <a:r>
              <a:rPr lang="en-US" sz="2200" dirty="0" smtClean="0">
                <a:solidFill>
                  <a:srgbClr val="FF0000"/>
                </a:solidFill>
                <a:latin typeface="Times New Roman" pitchFamily="18" charset="0"/>
                <a:cs typeface="Times New Roman" pitchFamily="18" charset="0"/>
              </a:rPr>
              <a:t>Hybrid of client-server and P2P</a:t>
            </a:r>
          </a:p>
        </p:txBody>
      </p:sp>
      <p:sp>
        <p:nvSpPr>
          <p:cNvPr id="33798" name="Rectangle 5"/>
          <p:cNvSpPr>
            <a:spLocks noChangeArrowheads="1"/>
          </p:cNvSpPr>
          <p:nvPr/>
        </p:nvSpPr>
        <p:spPr bwMode="auto">
          <a:xfrm>
            <a:off x="5283200" y="3175000"/>
            <a:ext cx="1371600" cy="698500"/>
          </a:xfrm>
          <a:prstGeom prst="rect">
            <a:avLst/>
          </a:prstGeom>
          <a:noFill/>
          <a:ln w="9525" algn="ctr">
            <a:noFill/>
            <a:round/>
            <a:headEnd/>
            <a:tailEnd/>
          </a:ln>
        </p:spPr>
        <p:txBody>
          <a:bodyPr/>
          <a:lstStyle/>
          <a:p>
            <a:pPr marL="342900" indent="-342900"/>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5" name="Rectangle 4"/>
          <p:cNvSpPr>
            <a:spLocks noGrp="1" noChangeArrowheads="1"/>
          </p:cNvSpPr>
          <p:nvPr>
            <p:ph type="title"/>
          </p:nvPr>
        </p:nvSpPr>
        <p:spPr/>
        <p:txBody>
          <a:bodyPr/>
          <a:lstStyle/>
          <a:p>
            <a:pPr>
              <a:defRPr/>
            </a:pPr>
            <a:r>
              <a:rPr lang="en-US" sz="3000" u="none" dirty="0" smtClean="0">
                <a:effectLst>
                  <a:outerShdw blurRad="38100" dist="38100" dir="2700000" algn="tl">
                    <a:srgbClr val="000000">
                      <a:alpha val="43137"/>
                    </a:srgbClr>
                  </a:outerShdw>
                </a:effectLst>
                <a:latin typeface="Times New Roman" pitchFamily="18" charset="0"/>
                <a:cs typeface="Times New Roman" pitchFamily="18" charset="0"/>
              </a:rPr>
              <a:t>Client-server architecture</a:t>
            </a:r>
          </a:p>
        </p:txBody>
      </p:sp>
      <p:sp>
        <p:nvSpPr>
          <p:cNvPr id="1150" name="Content Placeholder 1149"/>
          <p:cNvSpPr>
            <a:spLocks noGrp="1"/>
          </p:cNvSpPr>
          <p:nvPr>
            <p:ph sz="half" idx="1"/>
          </p:nvPr>
        </p:nvSpPr>
        <p:spPr>
          <a:xfrm>
            <a:off x="1435608" y="1912752"/>
            <a:ext cx="3657600" cy="4274687"/>
          </a:xfrm>
        </p:spPr>
        <p:txBody>
          <a:bodyPr>
            <a:normAutofit lnSpcReduction="10000"/>
          </a:bodyPr>
          <a:lstStyle/>
          <a:p>
            <a:pPr marL="82296" indent="0">
              <a:buNone/>
            </a:pPr>
            <a:endParaRPr lang="en-US" dirty="0"/>
          </a:p>
        </p:txBody>
      </p:sp>
      <p:sp>
        <p:nvSpPr>
          <p:cNvPr id="1151" name="Content Placeholder 1150"/>
          <p:cNvSpPr>
            <a:spLocks noGrp="1"/>
          </p:cNvSpPr>
          <p:nvPr>
            <p:ph sz="half" idx="2"/>
          </p:nvPr>
        </p:nvSpPr>
        <p:spPr/>
        <p:txBody>
          <a:bodyPr>
            <a:normAutofit lnSpcReduction="10000"/>
          </a:bodyPr>
          <a:lstStyle/>
          <a:p>
            <a:pPr>
              <a:buFont typeface="ZapfDingbats" pitchFamily="82" charset="2"/>
              <a:buNone/>
            </a:pPr>
            <a:r>
              <a:rPr lang="en-US" sz="2300" dirty="0">
                <a:solidFill>
                  <a:srgbClr val="FF0000"/>
                </a:solidFill>
                <a:latin typeface="Times New Roman" pitchFamily="18" charset="0"/>
                <a:cs typeface="Times New Roman" pitchFamily="18" charset="0"/>
              </a:rPr>
              <a:t>server:</a:t>
            </a:r>
            <a:r>
              <a:rPr lang="en-US" sz="2300" dirty="0">
                <a:latin typeface="Times New Roman" pitchFamily="18" charset="0"/>
                <a:cs typeface="Times New Roman" pitchFamily="18" charset="0"/>
              </a:rPr>
              <a:t> </a:t>
            </a:r>
          </a:p>
          <a:p>
            <a:pPr lvl="1"/>
            <a:r>
              <a:rPr lang="en-US" sz="2300" dirty="0">
                <a:latin typeface="Times New Roman" pitchFamily="18" charset="0"/>
                <a:cs typeface="Times New Roman" pitchFamily="18" charset="0"/>
              </a:rPr>
              <a:t>always-on host</a:t>
            </a:r>
          </a:p>
          <a:p>
            <a:pPr lvl="1"/>
            <a:r>
              <a:rPr lang="en-US" sz="2300" dirty="0">
                <a:latin typeface="Times New Roman" pitchFamily="18" charset="0"/>
                <a:cs typeface="Times New Roman" pitchFamily="18" charset="0"/>
              </a:rPr>
              <a:t>permanent IP address</a:t>
            </a:r>
          </a:p>
          <a:p>
            <a:pPr lvl="1"/>
            <a:r>
              <a:rPr lang="en-US" sz="2300" dirty="0">
                <a:latin typeface="Times New Roman" pitchFamily="18" charset="0"/>
                <a:cs typeface="Times New Roman" pitchFamily="18" charset="0"/>
              </a:rPr>
              <a:t>server farms for scaling</a:t>
            </a:r>
          </a:p>
          <a:p>
            <a:pPr>
              <a:buFont typeface="ZapfDingbats" pitchFamily="82" charset="2"/>
              <a:buNone/>
            </a:pPr>
            <a:r>
              <a:rPr lang="en-US" sz="2300" dirty="0">
                <a:solidFill>
                  <a:srgbClr val="FF0000"/>
                </a:solidFill>
                <a:latin typeface="Times New Roman" pitchFamily="18" charset="0"/>
                <a:cs typeface="Times New Roman" pitchFamily="18" charset="0"/>
              </a:rPr>
              <a:t>clients:</a:t>
            </a:r>
          </a:p>
          <a:p>
            <a:pPr lvl="1"/>
            <a:r>
              <a:rPr lang="en-US" sz="2300" dirty="0">
                <a:latin typeface="Times New Roman" pitchFamily="18" charset="0"/>
                <a:cs typeface="Times New Roman" pitchFamily="18" charset="0"/>
              </a:rPr>
              <a:t>communicate with server</a:t>
            </a:r>
          </a:p>
          <a:p>
            <a:pPr lvl="1"/>
            <a:r>
              <a:rPr lang="en-US" sz="2300" dirty="0">
                <a:latin typeface="Times New Roman" pitchFamily="18" charset="0"/>
                <a:cs typeface="Times New Roman" pitchFamily="18" charset="0"/>
              </a:rPr>
              <a:t>may b intermittently connected</a:t>
            </a:r>
          </a:p>
          <a:p>
            <a:pPr lvl="1"/>
            <a:r>
              <a:rPr lang="en-US" sz="2300" dirty="0">
                <a:latin typeface="Times New Roman" pitchFamily="18" charset="0"/>
                <a:cs typeface="Times New Roman" pitchFamily="18" charset="0"/>
              </a:rPr>
              <a:t>may have dynamic IP addresses</a:t>
            </a:r>
          </a:p>
          <a:p>
            <a:pPr lvl="1"/>
            <a:r>
              <a:rPr lang="en-US" sz="2300" dirty="0">
                <a:latin typeface="Times New Roman" pitchFamily="18" charset="0"/>
                <a:cs typeface="Times New Roman" pitchFamily="18" charset="0"/>
              </a:rPr>
              <a:t>do not communicate directly with each other</a:t>
            </a:r>
          </a:p>
          <a:p>
            <a:pPr marL="82296" indent="0">
              <a:buNone/>
            </a:pPr>
            <a:endParaRPr lang="en-US" dirty="0"/>
          </a:p>
        </p:txBody>
      </p:sp>
      <p:sp>
        <p:nvSpPr>
          <p:cNvPr id="1043" name="Freeform 462"/>
          <p:cNvSpPr>
            <a:spLocks/>
          </p:cNvSpPr>
          <p:nvPr/>
        </p:nvSpPr>
        <p:spPr bwMode="auto">
          <a:xfrm>
            <a:off x="2771775" y="3540125"/>
            <a:ext cx="1314450" cy="674688"/>
          </a:xfrm>
          <a:custGeom>
            <a:avLst/>
            <a:gdLst>
              <a:gd name="T0" fmla="*/ 2147483647 w 828"/>
              <a:gd name="T1" fmla="*/ 2147483647 h 425"/>
              <a:gd name="T2" fmla="*/ 2147483647 w 828"/>
              <a:gd name="T3" fmla="*/ 2147483647 h 425"/>
              <a:gd name="T4" fmla="*/ 2147483647 w 828"/>
              <a:gd name="T5" fmla="*/ 2147483647 h 425"/>
              <a:gd name="T6" fmla="*/ 2147483647 w 828"/>
              <a:gd name="T7" fmla="*/ 2147483647 h 425"/>
              <a:gd name="T8" fmla="*/ 2147483647 w 828"/>
              <a:gd name="T9" fmla="*/ 2147483647 h 425"/>
              <a:gd name="T10" fmla="*/ 2147483647 w 828"/>
              <a:gd name="T11" fmla="*/ 2147483647 h 425"/>
              <a:gd name="T12" fmla="*/ 2147483647 w 828"/>
              <a:gd name="T13" fmla="*/ 2147483647 h 425"/>
              <a:gd name="T14" fmla="*/ 2147483647 w 828"/>
              <a:gd name="T15" fmla="*/ 2147483647 h 425"/>
              <a:gd name="T16" fmla="*/ 2147483647 w 828"/>
              <a:gd name="T17" fmla="*/ 2147483647 h 425"/>
              <a:gd name="T18" fmla="*/ 2147483647 w 828"/>
              <a:gd name="T19" fmla="*/ 2147483647 h 425"/>
              <a:gd name="T20" fmla="*/ 2147483647 w 828"/>
              <a:gd name="T21" fmla="*/ 2147483647 h 425"/>
              <a:gd name="T22" fmla="*/ 2147483647 w 828"/>
              <a:gd name="T23" fmla="*/ 2147483647 h 4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8"/>
              <a:gd name="T37" fmla="*/ 0 h 425"/>
              <a:gd name="T38" fmla="*/ 828 w 828"/>
              <a:gd name="T39" fmla="*/ 425 h 4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8" h="425">
                <a:moveTo>
                  <a:pt x="382" y="30"/>
                </a:moveTo>
                <a:cubicBezTo>
                  <a:pt x="350" y="29"/>
                  <a:pt x="413" y="30"/>
                  <a:pt x="370" y="30"/>
                </a:cubicBezTo>
                <a:cubicBezTo>
                  <a:pt x="327" y="30"/>
                  <a:pt x="187" y="16"/>
                  <a:pt x="126" y="32"/>
                </a:cubicBezTo>
                <a:cubicBezTo>
                  <a:pt x="65" y="48"/>
                  <a:pt x="12" y="86"/>
                  <a:pt x="6" y="126"/>
                </a:cubicBezTo>
                <a:cubicBezTo>
                  <a:pt x="0" y="166"/>
                  <a:pt x="44" y="231"/>
                  <a:pt x="92" y="274"/>
                </a:cubicBezTo>
                <a:cubicBezTo>
                  <a:pt x="140" y="317"/>
                  <a:pt x="217" y="360"/>
                  <a:pt x="292" y="384"/>
                </a:cubicBezTo>
                <a:cubicBezTo>
                  <a:pt x="367" y="408"/>
                  <a:pt x="472" y="425"/>
                  <a:pt x="540" y="416"/>
                </a:cubicBezTo>
                <a:cubicBezTo>
                  <a:pt x="608" y="407"/>
                  <a:pt x="659" y="371"/>
                  <a:pt x="698" y="330"/>
                </a:cubicBezTo>
                <a:cubicBezTo>
                  <a:pt x="737" y="289"/>
                  <a:pt x="760" y="221"/>
                  <a:pt x="776" y="170"/>
                </a:cubicBezTo>
                <a:cubicBezTo>
                  <a:pt x="792" y="119"/>
                  <a:pt x="828" y="44"/>
                  <a:pt x="792" y="22"/>
                </a:cubicBezTo>
                <a:cubicBezTo>
                  <a:pt x="756" y="0"/>
                  <a:pt x="630" y="37"/>
                  <a:pt x="560" y="38"/>
                </a:cubicBezTo>
                <a:cubicBezTo>
                  <a:pt x="490" y="39"/>
                  <a:pt x="414" y="31"/>
                  <a:pt x="382" y="30"/>
                </a:cubicBezTo>
                <a:close/>
              </a:path>
            </a:pathLst>
          </a:custGeom>
          <a:solidFill>
            <a:srgbClr val="DDDDDD"/>
          </a:solidFill>
          <a:ln w="9525">
            <a:noFill/>
            <a:round/>
            <a:headEnd/>
            <a:tailEnd/>
          </a:ln>
        </p:spPr>
        <p:txBody>
          <a:bodyPr/>
          <a:lstStyle/>
          <a:p>
            <a:endParaRPr lang="en-US"/>
          </a:p>
        </p:txBody>
      </p:sp>
      <p:sp>
        <p:nvSpPr>
          <p:cNvPr id="1044" name="Freeform 463"/>
          <p:cNvSpPr>
            <a:spLocks/>
          </p:cNvSpPr>
          <p:nvPr/>
        </p:nvSpPr>
        <p:spPr bwMode="auto">
          <a:xfrm>
            <a:off x="2790825" y="2014538"/>
            <a:ext cx="1730375" cy="1044575"/>
          </a:xfrm>
          <a:custGeom>
            <a:avLst/>
            <a:gdLst>
              <a:gd name="T0" fmla="*/ 2147483647 w 765"/>
              <a:gd name="T1" fmla="*/ 2147483647 h 459"/>
              <a:gd name="T2" fmla="*/ 2147483647 w 765"/>
              <a:gd name="T3" fmla="*/ 2147483647 h 459"/>
              <a:gd name="T4" fmla="*/ 2147483647 w 765"/>
              <a:gd name="T5" fmla="*/ 2147483647 h 459"/>
              <a:gd name="T6" fmla="*/ 2147483647 w 765"/>
              <a:gd name="T7" fmla="*/ 2147483647 h 459"/>
              <a:gd name="T8" fmla="*/ 2147483647 w 765"/>
              <a:gd name="T9" fmla="*/ 2147483647 h 459"/>
              <a:gd name="T10" fmla="*/ 2147483647 w 765"/>
              <a:gd name="T11" fmla="*/ 2147483647 h 459"/>
              <a:gd name="T12" fmla="*/ 2147483647 w 765"/>
              <a:gd name="T13" fmla="*/ 2147483647 h 459"/>
              <a:gd name="T14" fmla="*/ 2147483647 w 765"/>
              <a:gd name="T15" fmla="*/ 2147483647 h 459"/>
              <a:gd name="T16" fmla="*/ 2147483647 w 765"/>
              <a:gd name="T17" fmla="*/ 2147483647 h 459"/>
              <a:gd name="T18" fmla="*/ 2147483647 w 765"/>
              <a:gd name="T19" fmla="*/ 2147483647 h 459"/>
              <a:gd name="T20" fmla="*/ 2147483647 w 765"/>
              <a:gd name="T21" fmla="*/ 2147483647 h 459"/>
              <a:gd name="T22" fmla="*/ 2147483647 w 765"/>
              <a:gd name="T23" fmla="*/ 2147483647 h 4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5"/>
              <a:gd name="T37" fmla="*/ 0 h 459"/>
              <a:gd name="T38" fmla="*/ 765 w 765"/>
              <a:gd name="T39" fmla="*/ 459 h 4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5" h="459">
                <a:moveTo>
                  <a:pt x="424" y="10"/>
                </a:moveTo>
                <a:cubicBezTo>
                  <a:pt x="362" y="16"/>
                  <a:pt x="343" y="55"/>
                  <a:pt x="288" y="70"/>
                </a:cubicBezTo>
                <a:cubicBezTo>
                  <a:pt x="233" y="85"/>
                  <a:pt x="142" y="56"/>
                  <a:pt x="96" y="100"/>
                </a:cubicBezTo>
                <a:cubicBezTo>
                  <a:pt x="50" y="144"/>
                  <a:pt x="0" y="279"/>
                  <a:pt x="14" y="336"/>
                </a:cubicBezTo>
                <a:cubicBezTo>
                  <a:pt x="28" y="393"/>
                  <a:pt x="125" y="429"/>
                  <a:pt x="180" y="444"/>
                </a:cubicBezTo>
                <a:cubicBezTo>
                  <a:pt x="235" y="459"/>
                  <a:pt x="279" y="426"/>
                  <a:pt x="346" y="426"/>
                </a:cubicBezTo>
                <a:cubicBezTo>
                  <a:pt x="413" y="426"/>
                  <a:pt x="525" y="443"/>
                  <a:pt x="584" y="444"/>
                </a:cubicBezTo>
                <a:cubicBezTo>
                  <a:pt x="643" y="445"/>
                  <a:pt x="670" y="446"/>
                  <a:pt x="698" y="434"/>
                </a:cubicBezTo>
                <a:cubicBezTo>
                  <a:pt x="726" y="422"/>
                  <a:pt x="743" y="418"/>
                  <a:pt x="752" y="372"/>
                </a:cubicBezTo>
                <a:cubicBezTo>
                  <a:pt x="761" y="326"/>
                  <a:pt x="765" y="214"/>
                  <a:pt x="750" y="158"/>
                </a:cubicBezTo>
                <a:cubicBezTo>
                  <a:pt x="735" y="102"/>
                  <a:pt x="716" y="58"/>
                  <a:pt x="662" y="34"/>
                </a:cubicBezTo>
                <a:cubicBezTo>
                  <a:pt x="608" y="10"/>
                  <a:pt x="505" y="0"/>
                  <a:pt x="424" y="10"/>
                </a:cubicBezTo>
                <a:close/>
              </a:path>
            </a:pathLst>
          </a:custGeom>
          <a:gradFill rotWithShape="1">
            <a:gsLst>
              <a:gs pos="0">
                <a:srgbClr val="DDDDDD"/>
              </a:gs>
              <a:gs pos="100000">
                <a:schemeClr val="bg1"/>
              </a:gs>
            </a:gsLst>
            <a:lin ang="0" scaled="1"/>
          </a:gradFill>
          <a:ln w="9525">
            <a:noFill/>
            <a:round/>
            <a:headEnd/>
            <a:tailEnd/>
          </a:ln>
        </p:spPr>
        <p:txBody>
          <a:bodyPr/>
          <a:lstStyle/>
          <a:p>
            <a:endParaRPr lang="en-US"/>
          </a:p>
        </p:txBody>
      </p:sp>
      <p:sp>
        <p:nvSpPr>
          <p:cNvPr id="1045" name="Freeform 464"/>
          <p:cNvSpPr>
            <a:spLocks/>
          </p:cNvSpPr>
          <p:nvPr/>
        </p:nvSpPr>
        <p:spPr bwMode="auto">
          <a:xfrm>
            <a:off x="1050925" y="1722438"/>
            <a:ext cx="1644650" cy="1071562"/>
          </a:xfrm>
          <a:custGeom>
            <a:avLst/>
            <a:gdLst>
              <a:gd name="T0" fmla="*/ 2147483647 w 1036"/>
              <a:gd name="T1" fmla="*/ 2147483647 h 675"/>
              <a:gd name="T2" fmla="*/ 2147483647 w 1036"/>
              <a:gd name="T3" fmla="*/ 2147483647 h 675"/>
              <a:gd name="T4" fmla="*/ 2147483647 w 1036"/>
              <a:gd name="T5" fmla="*/ 2147483647 h 675"/>
              <a:gd name="T6" fmla="*/ 2147483647 w 1036"/>
              <a:gd name="T7" fmla="*/ 2147483647 h 675"/>
              <a:gd name="T8" fmla="*/ 2147483647 w 1036"/>
              <a:gd name="T9" fmla="*/ 2147483647 h 675"/>
              <a:gd name="T10" fmla="*/ 2147483647 w 1036"/>
              <a:gd name="T11" fmla="*/ 2147483647 h 675"/>
              <a:gd name="T12" fmla="*/ 2147483647 w 1036"/>
              <a:gd name="T13" fmla="*/ 2147483647 h 675"/>
              <a:gd name="T14" fmla="*/ 2147483647 w 1036"/>
              <a:gd name="T15" fmla="*/ 2147483647 h 675"/>
              <a:gd name="T16" fmla="*/ 2147483647 w 1036"/>
              <a:gd name="T17" fmla="*/ 2147483647 h 675"/>
              <a:gd name="T18" fmla="*/ 2147483647 w 1036"/>
              <a:gd name="T19" fmla="*/ 2147483647 h 675"/>
              <a:gd name="T20" fmla="*/ 2147483647 w 1036"/>
              <a:gd name="T21" fmla="*/ 2147483647 h 675"/>
              <a:gd name="T22" fmla="*/ 2147483647 w 1036"/>
              <a:gd name="T23" fmla="*/ 2147483647 h 675"/>
              <a:gd name="T24" fmla="*/ 2147483647 w 1036"/>
              <a:gd name="T25" fmla="*/ 2147483647 h 675"/>
              <a:gd name="T26" fmla="*/ 2147483647 w 1036"/>
              <a:gd name="T27" fmla="*/ 2147483647 h 675"/>
              <a:gd name="T28" fmla="*/ 2147483647 w 1036"/>
              <a:gd name="T29" fmla="*/ 2147483647 h 675"/>
              <a:gd name="T30" fmla="*/ 2147483647 w 1036"/>
              <a:gd name="T31" fmla="*/ 2147483647 h 675"/>
              <a:gd name="T32" fmla="*/ 2147483647 w 1036"/>
              <a:gd name="T33" fmla="*/ 2147483647 h 675"/>
              <a:gd name="T34" fmla="*/ 2147483647 w 1036"/>
              <a:gd name="T35" fmla="*/ 2147483647 h 6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36"/>
              <a:gd name="T55" fmla="*/ 0 h 675"/>
              <a:gd name="T56" fmla="*/ 1036 w 1036"/>
              <a:gd name="T57" fmla="*/ 675 h 6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36" h="675">
                <a:moveTo>
                  <a:pt x="648" y="11"/>
                </a:moveTo>
                <a:cubicBezTo>
                  <a:pt x="584" y="19"/>
                  <a:pt x="464" y="33"/>
                  <a:pt x="390" y="53"/>
                </a:cubicBezTo>
                <a:cubicBezTo>
                  <a:pt x="316" y="73"/>
                  <a:pt x="246" y="100"/>
                  <a:pt x="206" y="129"/>
                </a:cubicBezTo>
                <a:cubicBezTo>
                  <a:pt x="166" y="158"/>
                  <a:pt x="183" y="201"/>
                  <a:pt x="152" y="229"/>
                </a:cubicBezTo>
                <a:cubicBezTo>
                  <a:pt x="121" y="257"/>
                  <a:pt x="44" y="259"/>
                  <a:pt x="22" y="297"/>
                </a:cubicBezTo>
                <a:cubicBezTo>
                  <a:pt x="0" y="335"/>
                  <a:pt x="0" y="427"/>
                  <a:pt x="18" y="459"/>
                </a:cubicBezTo>
                <a:cubicBezTo>
                  <a:pt x="36" y="491"/>
                  <a:pt x="59" y="484"/>
                  <a:pt x="132" y="489"/>
                </a:cubicBezTo>
                <a:cubicBezTo>
                  <a:pt x="205" y="494"/>
                  <a:pt x="380" y="478"/>
                  <a:pt x="458" y="489"/>
                </a:cubicBezTo>
                <a:cubicBezTo>
                  <a:pt x="536" y="500"/>
                  <a:pt x="549" y="527"/>
                  <a:pt x="598" y="555"/>
                </a:cubicBezTo>
                <a:cubicBezTo>
                  <a:pt x="647" y="583"/>
                  <a:pt x="707" y="639"/>
                  <a:pt x="752" y="657"/>
                </a:cubicBezTo>
                <a:cubicBezTo>
                  <a:pt x="797" y="675"/>
                  <a:pt x="837" y="670"/>
                  <a:pt x="870" y="661"/>
                </a:cubicBezTo>
                <a:cubicBezTo>
                  <a:pt x="903" y="652"/>
                  <a:pt x="932" y="639"/>
                  <a:pt x="952" y="603"/>
                </a:cubicBezTo>
                <a:cubicBezTo>
                  <a:pt x="972" y="567"/>
                  <a:pt x="981" y="497"/>
                  <a:pt x="992" y="445"/>
                </a:cubicBezTo>
                <a:cubicBezTo>
                  <a:pt x="1003" y="393"/>
                  <a:pt x="1013" y="347"/>
                  <a:pt x="1018" y="291"/>
                </a:cubicBezTo>
                <a:cubicBezTo>
                  <a:pt x="1023" y="235"/>
                  <a:pt x="1036" y="153"/>
                  <a:pt x="1022" y="107"/>
                </a:cubicBezTo>
                <a:cubicBezTo>
                  <a:pt x="1008" y="61"/>
                  <a:pt x="975" y="34"/>
                  <a:pt x="934" y="17"/>
                </a:cubicBezTo>
                <a:cubicBezTo>
                  <a:pt x="893" y="0"/>
                  <a:pt x="824" y="4"/>
                  <a:pt x="776" y="3"/>
                </a:cubicBezTo>
                <a:cubicBezTo>
                  <a:pt x="728" y="2"/>
                  <a:pt x="712" y="3"/>
                  <a:pt x="648" y="11"/>
                </a:cubicBezTo>
                <a:close/>
              </a:path>
            </a:pathLst>
          </a:custGeom>
          <a:solidFill>
            <a:srgbClr val="DDDDDD"/>
          </a:solidFill>
          <a:ln w="9525">
            <a:noFill/>
            <a:round/>
            <a:headEnd/>
            <a:tailEnd/>
          </a:ln>
        </p:spPr>
        <p:txBody>
          <a:bodyPr/>
          <a:lstStyle/>
          <a:p>
            <a:endParaRPr lang="en-US"/>
          </a:p>
        </p:txBody>
      </p:sp>
      <p:grpSp>
        <p:nvGrpSpPr>
          <p:cNvPr id="2" name="Group 465"/>
          <p:cNvGrpSpPr>
            <a:grpSpLocks/>
          </p:cNvGrpSpPr>
          <p:nvPr/>
        </p:nvGrpSpPr>
        <p:grpSpPr bwMode="auto">
          <a:xfrm>
            <a:off x="1138238" y="3057525"/>
            <a:ext cx="1458912" cy="933450"/>
            <a:chOff x="2889" y="1631"/>
            <a:chExt cx="980" cy="743"/>
          </a:xfrm>
        </p:grpSpPr>
        <p:sp>
          <p:nvSpPr>
            <p:cNvPr id="1370" name="Rectangle 466"/>
            <p:cNvSpPr>
              <a:spLocks noChangeArrowheads="1"/>
            </p:cNvSpPr>
            <p:nvPr/>
          </p:nvSpPr>
          <p:spPr bwMode="auto">
            <a:xfrm>
              <a:off x="3046" y="1841"/>
              <a:ext cx="663" cy="533"/>
            </a:xfrm>
            <a:prstGeom prst="rect">
              <a:avLst/>
            </a:prstGeom>
            <a:solidFill>
              <a:srgbClr val="DDDDDD"/>
            </a:solidFill>
            <a:ln w="9525">
              <a:noFill/>
              <a:miter lim="800000"/>
              <a:headEnd/>
              <a:tailEnd/>
            </a:ln>
          </p:spPr>
          <p:txBody>
            <a:bodyPr wrap="none" anchor="ctr"/>
            <a:lstStyle/>
            <a:p>
              <a:endParaRPr lang="en-US"/>
            </a:p>
          </p:txBody>
        </p:sp>
        <p:sp>
          <p:nvSpPr>
            <p:cNvPr id="1371" name="AutoShape 467"/>
            <p:cNvSpPr>
              <a:spLocks noChangeArrowheads="1"/>
            </p:cNvSpPr>
            <p:nvPr/>
          </p:nvSpPr>
          <p:spPr bwMode="auto">
            <a:xfrm>
              <a:off x="2889" y="1631"/>
              <a:ext cx="980" cy="253"/>
            </a:xfrm>
            <a:prstGeom prst="triangle">
              <a:avLst>
                <a:gd name="adj" fmla="val 50000"/>
              </a:avLst>
            </a:prstGeom>
            <a:solidFill>
              <a:srgbClr val="DDDDDD"/>
            </a:solidFill>
            <a:ln w="9525">
              <a:noFill/>
              <a:miter lim="800000"/>
              <a:headEnd/>
              <a:tailEnd/>
            </a:ln>
          </p:spPr>
          <p:txBody>
            <a:bodyPr wrap="none" anchor="ctr"/>
            <a:lstStyle/>
            <a:p>
              <a:pPr algn="ctr">
                <a:spcBef>
                  <a:spcPct val="0"/>
                </a:spcBef>
                <a:buClrTx/>
                <a:buSzTx/>
                <a:buFontTx/>
                <a:buNone/>
              </a:pPr>
              <a:endParaRPr lang="en-US">
                <a:solidFill>
                  <a:srgbClr val="00CCFF"/>
                </a:solidFill>
                <a:latin typeface="Times New Roman" pitchFamily="18" charset="0"/>
              </a:endParaRPr>
            </a:p>
          </p:txBody>
        </p:sp>
      </p:grpSp>
      <p:grpSp>
        <p:nvGrpSpPr>
          <p:cNvPr id="3" name="Group 468"/>
          <p:cNvGrpSpPr>
            <a:grpSpLocks/>
          </p:cNvGrpSpPr>
          <p:nvPr/>
        </p:nvGrpSpPr>
        <p:grpSpPr bwMode="auto">
          <a:xfrm>
            <a:off x="1839913" y="1914525"/>
            <a:ext cx="336550" cy="531813"/>
            <a:chOff x="3796" y="1043"/>
            <a:chExt cx="865" cy="1237"/>
          </a:xfrm>
        </p:grpSpPr>
        <p:sp>
          <p:nvSpPr>
            <p:cNvPr id="1340" name="Line 469"/>
            <p:cNvSpPr>
              <a:spLocks noChangeShapeType="1"/>
            </p:cNvSpPr>
            <p:nvPr/>
          </p:nvSpPr>
          <p:spPr bwMode="auto">
            <a:xfrm flipH="1">
              <a:off x="3992" y="1481"/>
              <a:ext cx="235" cy="724"/>
            </a:xfrm>
            <a:prstGeom prst="line">
              <a:avLst/>
            </a:prstGeom>
            <a:noFill/>
            <a:ln w="9525">
              <a:solidFill>
                <a:schemeClr val="bg2"/>
              </a:solidFill>
              <a:round/>
              <a:headEnd/>
              <a:tailEnd/>
            </a:ln>
          </p:spPr>
          <p:txBody>
            <a:bodyPr wrap="none"/>
            <a:lstStyle/>
            <a:p>
              <a:endParaRPr lang="en-US"/>
            </a:p>
          </p:txBody>
        </p:sp>
        <p:sp>
          <p:nvSpPr>
            <p:cNvPr id="1341" name="Line 470"/>
            <p:cNvSpPr>
              <a:spLocks noChangeShapeType="1"/>
            </p:cNvSpPr>
            <p:nvPr/>
          </p:nvSpPr>
          <p:spPr bwMode="auto">
            <a:xfrm>
              <a:off x="4227" y="1481"/>
              <a:ext cx="236" cy="720"/>
            </a:xfrm>
            <a:prstGeom prst="line">
              <a:avLst/>
            </a:prstGeom>
            <a:noFill/>
            <a:ln w="9525">
              <a:solidFill>
                <a:schemeClr val="bg2"/>
              </a:solidFill>
              <a:round/>
              <a:headEnd/>
              <a:tailEnd/>
            </a:ln>
          </p:spPr>
          <p:txBody>
            <a:bodyPr wrap="none"/>
            <a:lstStyle/>
            <a:p>
              <a:endParaRPr lang="en-US"/>
            </a:p>
          </p:txBody>
        </p:sp>
        <p:sp>
          <p:nvSpPr>
            <p:cNvPr id="1342" name="Line 471"/>
            <p:cNvSpPr>
              <a:spLocks noChangeShapeType="1"/>
            </p:cNvSpPr>
            <p:nvPr/>
          </p:nvSpPr>
          <p:spPr bwMode="auto">
            <a:xfrm>
              <a:off x="3992" y="2201"/>
              <a:ext cx="235" cy="79"/>
            </a:xfrm>
            <a:prstGeom prst="line">
              <a:avLst/>
            </a:prstGeom>
            <a:noFill/>
            <a:ln w="9525">
              <a:solidFill>
                <a:schemeClr val="bg2"/>
              </a:solidFill>
              <a:round/>
              <a:headEnd/>
              <a:tailEnd/>
            </a:ln>
          </p:spPr>
          <p:txBody>
            <a:bodyPr wrap="none"/>
            <a:lstStyle/>
            <a:p>
              <a:endParaRPr lang="en-US"/>
            </a:p>
          </p:txBody>
        </p:sp>
        <p:sp>
          <p:nvSpPr>
            <p:cNvPr id="1343" name="Line 472"/>
            <p:cNvSpPr>
              <a:spLocks noChangeShapeType="1"/>
            </p:cNvSpPr>
            <p:nvPr/>
          </p:nvSpPr>
          <p:spPr bwMode="auto">
            <a:xfrm flipH="1">
              <a:off x="4227" y="2201"/>
              <a:ext cx="236" cy="79"/>
            </a:xfrm>
            <a:prstGeom prst="line">
              <a:avLst/>
            </a:prstGeom>
            <a:noFill/>
            <a:ln w="9525">
              <a:solidFill>
                <a:schemeClr val="bg2"/>
              </a:solidFill>
              <a:round/>
              <a:headEnd/>
              <a:tailEnd/>
            </a:ln>
          </p:spPr>
          <p:txBody>
            <a:bodyPr wrap="none"/>
            <a:lstStyle/>
            <a:p>
              <a:endParaRPr lang="en-US"/>
            </a:p>
          </p:txBody>
        </p:sp>
        <p:sp>
          <p:nvSpPr>
            <p:cNvPr id="1344" name="Line 473"/>
            <p:cNvSpPr>
              <a:spLocks noChangeShapeType="1"/>
            </p:cNvSpPr>
            <p:nvPr/>
          </p:nvSpPr>
          <p:spPr bwMode="auto">
            <a:xfrm>
              <a:off x="4227" y="1497"/>
              <a:ext cx="0" cy="783"/>
            </a:xfrm>
            <a:prstGeom prst="line">
              <a:avLst/>
            </a:prstGeom>
            <a:noFill/>
            <a:ln w="9525">
              <a:solidFill>
                <a:schemeClr val="bg2"/>
              </a:solidFill>
              <a:round/>
              <a:headEnd/>
              <a:tailEnd/>
            </a:ln>
          </p:spPr>
          <p:txBody>
            <a:bodyPr wrap="none"/>
            <a:lstStyle/>
            <a:p>
              <a:endParaRPr lang="en-US"/>
            </a:p>
          </p:txBody>
        </p:sp>
        <p:sp>
          <p:nvSpPr>
            <p:cNvPr id="1345" name="Line 474"/>
            <p:cNvSpPr>
              <a:spLocks noChangeShapeType="1"/>
            </p:cNvSpPr>
            <p:nvPr/>
          </p:nvSpPr>
          <p:spPr bwMode="auto">
            <a:xfrm flipV="1">
              <a:off x="3992" y="2127"/>
              <a:ext cx="235" cy="78"/>
            </a:xfrm>
            <a:prstGeom prst="line">
              <a:avLst/>
            </a:prstGeom>
            <a:noFill/>
            <a:ln w="9525">
              <a:solidFill>
                <a:schemeClr val="bg2"/>
              </a:solidFill>
              <a:round/>
              <a:headEnd/>
              <a:tailEnd/>
            </a:ln>
          </p:spPr>
          <p:txBody>
            <a:bodyPr wrap="none"/>
            <a:lstStyle/>
            <a:p>
              <a:endParaRPr lang="en-US"/>
            </a:p>
          </p:txBody>
        </p:sp>
        <p:sp>
          <p:nvSpPr>
            <p:cNvPr id="1346" name="Line 475"/>
            <p:cNvSpPr>
              <a:spLocks noChangeShapeType="1"/>
            </p:cNvSpPr>
            <p:nvPr/>
          </p:nvSpPr>
          <p:spPr bwMode="auto">
            <a:xfrm flipH="1" flipV="1">
              <a:off x="4227" y="2127"/>
              <a:ext cx="236" cy="74"/>
            </a:xfrm>
            <a:prstGeom prst="line">
              <a:avLst/>
            </a:prstGeom>
            <a:noFill/>
            <a:ln w="9525">
              <a:solidFill>
                <a:schemeClr val="bg2"/>
              </a:solidFill>
              <a:round/>
              <a:headEnd/>
              <a:tailEnd/>
            </a:ln>
          </p:spPr>
          <p:txBody>
            <a:bodyPr wrap="none"/>
            <a:lstStyle/>
            <a:p>
              <a:endParaRPr lang="en-US"/>
            </a:p>
          </p:txBody>
        </p:sp>
        <p:sp>
          <p:nvSpPr>
            <p:cNvPr id="1347" name="Line 476"/>
            <p:cNvSpPr>
              <a:spLocks noChangeShapeType="1"/>
            </p:cNvSpPr>
            <p:nvPr/>
          </p:nvSpPr>
          <p:spPr bwMode="auto">
            <a:xfrm>
              <a:off x="4092" y="1890"/>
              <a:ext cx="135" cy="60"/>
            </a:xfrm>
            <a:prstGeom prst="line">
              <a:avLst/>
            </a:prstGeom>
            <a:noFill/>
            <a:ln w="9525">
              <a:solidFill>
                <a:schemeClr val="bg2"/>
              </a:solidFill>
              <a:round/>
              <a:headEnd/>
              <a:tailEnd/>
            </a:ln>
          </p:spPr>
          <p:txBody>
            <a:bodyPr wrap="none"/>
            <a:lstStyle/>
            <a:p>
              <a:endParaRPr lang="en-US"/>
            </a:p>
          </p:txBody>
        </p:sp>
        <p:sp>
          <p:nvSpPr>
            <p:cNvPr id="1348" name="Line 477"/>
            <p:cNvSpPr>
              <a:spLocks noChangeShapeType="1"/>
            </p:cNvSpPr>
            <p:nvPr/>
          </p:nvSpPr>
          <p:spPr bwMode="auto">
            <a:xfrm flipV="1">
              <a:off x="4227" y="1890"/>
              <a:ext cx="143" cy="60"/>
            </a:xfrm>
            <a:prstGeom prst="line">
              <a:avLst/>
            </a:prstGeom>
            <a:noFill/>
            <a:ln w="9525">
              <a:solidFill>
                <a:schemeClr val="bg2"/>
              </a:solidFill>
              <a:round/>
              <a:headEnd/>
              <a:tailEnd/>
            </a:ln>
          </p:spPr>
          <p:txBody>
            <a:bodyPr wrap="none"/>
            <a:lstStyle/>
            <a:p>
              <a:endParaRPr lang="en-US"/>
            </a:p>
          </p:txBody>
        </p:sp>
        <p:sp>
          <p:nvSpPr>
            <p:cNvPr id="1349" name="Line 478"/>
            <p:cNvSpPr>
              <a:spLocks noChangeShapeType="1"/>
            </p:cNvSpPr>
            <p:nvPr/>
          </p:nvSpPr>
          <p:spPr bwMode="auto">
            <a:xfrm>
              <a:off x="4047" y="1996"/>
              <a:ext cx="175" cy="81"/>
            </a:xfrm>
            <a:prstGeom prst="line">
              <a:avLst/>
            </a:prstGeom>
            <a:noFill/>
            <a:ln w="9525">
              <a:solidFill>
                <a:schemeClr val="bg2"/>
              </a:solidFill>
              <a:round/>
              <a:headEnd/>
              <a:tailEnd/>
            </a:ln>
          </p:spPr>
          <p:txBody>
            <a:bodyPr wrap="none"/>
            <a:lstStyle/>
            <a:p>
              <a:endParaRPr lang="en-US"/>
            </a:p>
          </p:txBody>
        </p:sp>
        <p:sp>
          <p:nvSpPr>
            <p:cNvPr id="1350" name="Line 479"/>
            <p:cNvSpPr>
              <a:spLocks noChangeShapeType="1"/>
            </p:cNvSpPr>
            <p:nvPr/>
          </p:nvSpPr>
          <p:spPr bwMode="auto">
            <a:xfrm flipV="1">
              <a:off x="4227" y="2012"/>
              <a:ext cx="176" cy="71"/>
            </a:xfrm>
            <a:prstGeom prst="line">
              <a:avLst/>
            </a:prstGeom>
            <a:noFill/>
            <a:ln w="9525">
              <a:solidFill>
                <a:schemeClr val="bg2"/>
              </a:solidFill>
              <a:round/>
              <a:headEnd/>
              <a:tailEnd/>
            </a:ln>
          </p:spPr>
          <p:txBody>
            <a:bodyPr wrap="none"/>
            <a:lstStyle/>
            <a:p>
              <a:endParaRPr lang="en-US"/>
            </a:p>
          </p:txBody>
        </p:sp>
        <p:sp>
          <p:nvSpPr>
            <p:cNvPr id="1351" name="Line 480"/>
            <p:cNvSpPr>
              <a:spLocks noChangeShapeType="1"/>
            </p:cNvSpPr>
            <p:nvPr/>
          </p:nvSpPr>
          <p:spPr bwMode="auto">
            <a:xfrm flipV="1">
              <a:off x="4227" y="1782"/>
              <a:ext cx="90" cy="29"/>
            </a:xfrm>
            <a:prstGeom prst="line">
              <a:avLst/>
            </a:prstGeom>
            <a:noFill/>
            <a:ln w="9525">
              <a:solidFill>
                <a:schemeClr val="bg2"/>
              </a:solidFill>
              <a:round/>
              <a:headEnd/>
              <a:tailEnd/>
            </a:ln>
          </p:spPr>
          <p:txBody>
            <a:bodyPr wrap="none"/>
            <a:lstStyle/>
            <a:p>
              <a:endParaRPr lang="en-US"/>
            </a:p>
          </p:txBody>
        </p:sp>
        <p:sp>
          <p:nvSpPr>
            <p:cNvPr id="1352" name="Line 481"/>
            <p:cNvSpPr>
              <a:spLocks noChangeShapeType="1"/>
            </p:cNvSpPr>
            <p:nvPr/>
          </p:nvSpPr>
          <p:spPr bwMode="auto">
            <a:xfrm flipV="1">
              <a:off x="4227" y="1632"/>
              <a:ext cx="57" cy="22"/>
            </a:xfrm>
            <a:prstGeom prst="line">
              <a:avLst/>
            </a:prstGeom>
            <a:noFill/>
            <a:ln w="9525">
              <a:solidFill>
                <a:schemeClr val="bg2"/>
              </a:solidFill>
              <a:round/>
              <a:headEnd/>
              <a:tailEnd/>
            </a:ln>
          </p:spPr>
          <p:txBody>
            <a:bodyPr wrap="none"/>
            <a:lstStyle/>
            <a:p>
              <a:endParaRPr lang="en-US"/>
            </a:p>
          </p:txBody>
        </p:sp>
        <p:sp>
          <p:nvSpPr>
            <p:cNvPr id="1353" name="Line 482"/>
            <p:cNvSpPr>
              <a:spLocks noChangeShapeType="1"/>
            </p:cNvSpPr>
            <p:nvPr/>
          </p:nvSpPr>
          <p:spPr bwMode="auto">
            <a:xfrm>
              <a:off x="4126" y="1772"/>
              <a:ext cx="109" cy="39"/>
            </a:xfrm>
            <a:prstGeom prst="line">
              <a:avLst/>
            </a:prstGeom>
            <a:noFill/>
            <a:ln w="9525">
              <a:solidFill>
                <a:schemeClr val="bg2"/>
              </a:solidFill>
              <a:round/>
              <a:headEnd/>
              <a:tailEnd/>
            </a:ln>
          </p:spPr>
          <p:txBody>
            <a:bodyPr wrap="none"/>
            <a:lstStyle/>
            <a:p>
              <a:endParaRPr lang="en-US"/>
            </a:p>
          </p:txBody>
        </p:sp>
        <p:sp>
          <p:nvSpPr>
            <p:cNvPr id="1354" name="Line 483"/>
            <p:cNvSpPr>
              <a:spLocks noChangeShapeType="1"/>
            </p:cNvSpPr>
            <p:nvPr/>
          </p:nvSpPr>
          <p:spPr bwMode="auto">
            <a:xfrm>
              <a:off x="4175" y="1625"/>
              <a:ext cx="63" cy="39"/>
            </a:xfrm>
            <a:prstGeom prst="line">
              <a:avLst/>
            </a:prstGeom>
            <a:noFill/>
            <a:ln w="9525">
              <a:solidFill>
                <a:schemeClr val="bg2"/>
              </a:solidFill>
              <a:round/>
              <a:headEnd/>
              <a:tailEnd/>
            </a:ln>
          </p:spPr>
          <p:txBody>
            <a:bodyPr wrap="none"/>
            <a:lstStyle/>
            <a:p>
              <a:endParaRPr lang="en-US"/>
            </a:p>
          </p:txBody>
        </p:sp>
        <p:grpSp>
          <p:nvGrpSpPr>
            <p:cNvPr id="4" name="Group 484"/>
            <p:cNvGrpSpPr>
              <a:grpSpLocks/>
            </p:cNvGrpSpPr>
            <p:nvPr/>
          </p:nvGrpSpPr>
          <p:grpSpPr bwMode="auto">
            <a:xfrm>
              <a:off x="4269" y="1415"/>
              <a:ext cx="392" cy="137"/>
              <a:chOff x="4227" y="1360"/>
              <a:chExt cx="863" cy="270"/>
            </a:xfrm>
          </p:grpSpPr>
          <p:sp>
            <p:nvSpPr>
              <p:cNvPr id="1366" name="Line 485"/>
              <p:cNvSpPr>
                <a:spLocks noChangeShapeType="1"/>
              </p:cNvSpPr>
              <p:nvPr/>
            </p:nvSpPr>
            <p:spPr bwMode="auto">
              <a:xfrm>
                <a:off x="4227" y="1604"/>
                <a:ext cx="0" cy="0"/>
              </a:xfrm>
              <a:prstGeom prst="line">
                <a:avLst/>
              </a:prstGeom>
              <a:noFill/>
              <a:ln w="9525">
                <a:solidFill>
                  <a:schemeClr val="bg2"/>
                </a:solidFill>
                <a:round/>
                <a:headEnd/>
                <a:tailEnd/>
              </a:ln>
            </p:spPr>
            <p:txBody>
              <a:bodyPr wrap="none"/>
              <a:lstStyle/>
              <a:p>
                <a:endParaRPr lang="en-US"/>
              </a:p>
            </p:txBody>
          </p:sp>
          <p:sp>
            <p:nvSpPr>
              <p:cNvPr id="1367" name="Line 486"/>
              <p:cNvSpPr>
                <a:spLocks noChangeShapeType="1"/>
              </p:cNvSpPr>
              <p:nvPr/>
            </p:nvSpPr>
            <p:spPr bwMode="auto">
              <a:xfrm rot="6361956" flipH="1" flipV="1">
                <a:off x="4464" y="1205"/>
                <a:ext cx="189" cy="500"/>
              </a:xfrm>
              <a:prstGeom prst="line">
                <a:avLst/>
              </a:prstGeom>
              <a:noFill/>
              <a:ln w="31750">
                <a:solidFill>
                  <a:schemeClr val="bg2"/>
                </a:solidFill>
                <a:round/>
                <a:headEnd/>
                <a:tailEnd/>
              </a:ln>
            </p:spPr>
            <p:txBody>
              <a:bodyPr wrap="none"/>
              <a:lstStyle/>
              <a:p>
                <a:endParaRPr lang="en-US"/>
              </a:p>
            </p:txBody>
          </p:sp>
          <p:sp>
            <p:nvSpPr>
              <p:cNvPr id="1368" name="Line 487"/>
              <p:cNvSpPr>
                <a:spLocks noChangeShapeType="1"/>
              </p:cNvSpPr>
              <p:nvPr/>
            </p:nvSpPr>
            <p:spPr bwMode="auto">
              <a:xfrm rot="6361956">
                <a:off x="4602" y="1393"/>
                <a:ext cx="189" cy="203"/>
              </a:xfrm>
              <a:prstGeom prst="line">
                <a:avLst/>
              </a:prstGeom>
              <a:noFill/>
              <a:ln w="31750">
                <a:solidFill>
                  <a:schemeClr val="bg2"/>
                </a:solidFill>
                <a:round/>
                <a:headEnd/>
                <a:tailEnd/>
              </a:ln>
            </p:spPr>
            <p:txBody>
              <a:bodyPr wrap="none"/>
              <a:lstStyle/>
              <a:p>
                <a:endParaRPr lang="en-US"/>
              </a:p>
            </p:txBody>
          </p:sp>
          <p:sp>
            <p:nvSpPr>
              <p:cNvPr id="1369" name="Line 488"/>
              <p:cNvSpPr>
                <a:spLocks noChangeShapeType="1"/>
              </p:cNvSpPr>
              <p:nvPr/>
            </p:nvSpPr>
            <p:spPr bwMode="auto">
              <a:xfrm rot="6361956" flipH="1" flipV="1">
                <a:off x="4745" y="1286"/>
                <a:ext cx="189" cy="500"/>
              </a:xfrm>
              <a:prstGeom prst="line">
                <a:avLst/>
              </a:prstGeom>
              <a:noFill/>
              <a:ln w="31750">
                <a:solidFill>
                  <a:schemeClr val="bg2"/>
                </a:solidFill>
                <a:round/>
                <a:headEnd/>
                <a:tailEnd/>
              </a:ln>
            </p:spPr>
            <p:txBody>
              <a:bodyPr wrap="none"/>
              <a:lstStyle/>
              <a:p>
                <a:endParaRPr lang="en-US"/>
              </a:p>
            </p:txBody>
          </p:sp>
        </p:grpSp>
        <p:grpSp>
          <p:nvGrpSpPr>
            <p:cNvPr id="5" name="Group 489"/>
            <p:cNvGrpSpPr>
              <a:grpSpLocks/>
            </p:cNvGrpSpPr>
            <p:nvPr/>
          </p:nvGrpSpPr>
          <p:grpSpPr bwMode="auto">
            <a:xfrm rot="5700496">
              <a:off x="4053" y="1170"/>
              <a:ext cx="392" cy="137"/>
              <a:chOff x="4227" y="1360"/>
              <a:chExt cx="863" cy="270"/>
            </a:xfrm>
          </p:grpSpPr>
          <p:sp>
            <p:nvSpPr>
              <p:cNvPr id="1362" name="Line 490"/>
              <p:cNvSpPr>
                <a:spLocks noChangeShapeType="1"/>
              </p:cNvSpPr>
              <p:nvPr/>
            </p:nvSpPr>
            <p:spPr bwMode="auto">
              <a:xfrm>
                <a:off x="4227" y="1604"/>
                <a:ext cx="0" cy="0"/>
              </a:xfrm>
              <a:prstGeom prst="line">
                <a:avLst/>
              </a:prstGeom>
              <a:noFill/>
              <a:ln w="9525">
                <a:solidFill>
                  <a:schemeClr val="bg2"/>
                </a:solidFill>
                <a:round/>
                <a:headEnd/>
                <a:tailEnd/>
              </a:ln>
            </p:spPr>
            <p:txBody>
              <a:bodyPr wrap="none"/>
              <a:lstStyle/>
              <a:p>
                <a:endParaRPr lang="en-US"/>
              </a:p>
            </p:txBody>
          </p:sp>
          <p:sp>
            <p:nvSpPr>
              <p:cNvPr id="1363" name="Line 491"/>
              <p:cNvSpPr>
                <a:spLocks noChangeShapeType="1"/>
              </p:cNvSpPr>
              <p:nvPr/>
            </p:nvSpPr>
            <p:spPr bwMode="auto">
              <a:xfrm rot="6361956" flipH="1" flipV="1">
                <a:off x="4464" y="1205"/>
                <a:ext cx="189" cy="500"/>
              </a:xfrm>
              <a:prstGeom prst="line">
                <a:avLst/>
              </a:prstGeom>
              <a:noFill/>
              <a:ln w="31750">
                <a:solidFill>
                  <a:schemeClr val="bg2"/>
                </a:solidFill>
                <a:round/>
                <a:headEnd/>
                <a:tailEnd/>
              </a:ln>
            </p:spPr>
            <p:txBody>
              <a:bodyPr wrap="none"/>
              <a:lstStyle/>
              <a:p>
                <a:endParaRPr lang="en-US"/>
              </a:p>
            </p:txBody>
          </p:sp>
          <p:sp>
            <p:nvSpPr>
              <p:cNvPr id="1364" name="Line 492"/>
              <p:cNvSpPr>
                <a:spLocks noChangeShapeType="1"/>
              </p:cNvSpPr>
              <p:nvPr/>
            </p:nvSpPr>
            <p:spPr bwMode="auto">
              <a:xfrm rot="6361956">
                <a:off x="4602" y="1393"/>
                <a:ext cx="189" cy="203"/>
              </a:xfrm>
              <a:prstGeom prst="line">
                <a:avLst/>
              </a:prstGeom>
              <a:noFill/>
              <a:ln w="31750">
                <a:solidFill>
                  <a:schemeClr val="bg2"/>
                </a:solidFill>
                <a:round/>
                <a:headEnd/>
                <a:tailEnd/>
              </a:ln>
            </p:spPr>
            <p:txBody>
              <a:bodyPr wrap="none"/>
              <a:lstStyle/>
              <a:p>
                <a:endParaRPr lang="en-US"/>
              </a:p>
            </p:txBody>
          </p:sp>
          <p:sp>
            <p:nvSpPr>
              <p:cNvPr id="1365" name="Line 493"/>
              <p:cNvSpPr>
                <a:spLocks noChangeShapeType="1"/>
              </p:cNvSpPr>
              <p:nvPr/>
            </p:nvSpPr>
            <p:spPr bwMode="auto">
              <a:xfrm rot="6361956" flipH="1" flipV="1">
                <a:off x="4745" y="1286"/>
                <a:ext cx="189" cy="500"/>
              </a:xfrm>
              <a:prstGeom prst="line">
                <a:avLst/>
              </a:prstGeom>
              <a:noFill/>
              <a:ln w="31750">
                <a:solidFill>
                  <a:schemeClr val="bg2"/>
                </a:solidFill>
                <a:round/>
                <a:headEnd/>
                <a:tailEnd/>
              </a:ln>
            </p:spPr>
            <p:txBody>
              <a:bodyPr wrap="none"/>
              <a:lstStyle/>
              <a:p>
                <a:endParaRPr lang="en-US"/>
              </a:p>
            </p:txBody>
          </p:sp>
        </p:grpSp>
        <p:grpSp>
          <p:nvGrpSpPr>
            <p:cNvPr id="6" name="Group 494"/>
            <p:cNvGrpSpPr>
              <a:grpSpLocks/>
            </p:cNvGrpSpPr>
            <p:nvPr/>
          </p:nvGrpSpPr>
          <p:grpSpPr bwMode="auto">
            <a:xfrm rot="10800000">
              <a:off x="3796" y="1402"/>
              <a:ext cx="392" cy="137"/>
              <a:chOff x="4227" y="1360"/>
              <a:chExt cx="863" cy="270"/>
            </a:xfrm>
          </p:grpSpPr>
          <p:sp>
            <p:nvSpPr>
              <p:cNvPr id="1358" name="Line 495"/>
              <p:cNvSpPr>
                <a:spLocks noChangeShapeType="1"/>
              </p:cNvSpPr>
              <p:nvPr/>
            </p:nvSpPr>
            <p:spPr bwMode="auto">
              <a:xfrm>
                <a:off x="4227" y="1604"/>
                <a:ext cx="0" cy="0"/>
              </a:xfrm>
              <a:prstGeom prst="line">
                <a:avLst/>
              </a:prstGeom>
              <a:noFill/>
              <a:ln w="9525">
                <a:solidFill>
                  <a:schemeClr val="bg2"/>
                </a:solidFill>
                <a:round/>
                <a:headEnd/>
                <a:tailEnd/>
              </a:ln>
            </p:spPr>
            <p:txBody>
              <a:bodyPr wrap="none"/>
              <a:lstStyle/>
              <a:p>
                <a:endParaRPr lang="en-US"/>
              </a:p>
            </p:txBody>
          </p:sp>
          <p:sp>
            <p:nvSpPr>
              <p:cNvPr id="1359" name="Line 496"/>
              <p:cNvSpPr>
                <a:spLocks noChangeShapeType="1"/>
              </p:cNvSpPr>
              <p:nvPr/>
            </p:nvSpPr>
            <p:spPr bwMode="auto">
              <a:xfrm rot="6361956" flipH="1" flipV="1">
                <a:off x="4464" y="1205"/>
                <a:ext cx="189" cy="500"/>
              </a:xfrm>
              <a:prstGeom prst="line">
                <a:avLst/>
              </a:prstGeom>
              <a:noFill/>
              <a:ln w="31750">
                <a:solidFill>
                  <a:schemeClr val="bg2"/>
                </a:solidFill>
                <a:round/>
                <a:headEnd/>
                <a:tailEnd/>
              </a:ln>
            </p:spPr>
            <p:txBody>
              <a:bodyPr wrap="none"/>
              <a:lstStyle/>
              <a:p>
                <a:endParaRPr lang="en-US"/>
              </a:p>
            </p:txBody>
          </p:sp>
          <p:sp>
            <p:nvSpPr>
              <p:cNvPr id="1360" name="Line 497"/>
              <p:cNvSpPr>
                <a:spLocks noChangeShapeType="1"/>
              </p:cNvSpPr>
              <p:nvPr/>
            </p:nvSpPr>
            <p:spPr bwMode="auto">
              <a:xfrm rot="6361956">
                <a:off x="4602" y="1393"/>
                <a:ext cx="189" cy="203"/>
              </a:xfrm>
              <a:prstGeom prst="line">
                <a:avLst/>
              </a:prstGeom>
              <a:noFill/>
              <a:ln w="31750">
                <a:solidFill>
                  <a:schemeClr val="bg2"/>
                </a:solidFill>
                <a:round/>
                <a:headEnd/>
                <a:tailEnd/>
              </a:ln>
            </p:spPr>
            <p:txBody>
              <a:bodyPr wrap="none"/>
              <a:lstStyle/>
              <a:p>
                <a:endParaRPr lang="en-US"/>
              </a:p>
            </p:txBody>
          </p:sp>
          <p:sp>
            <p:nvSpPr>
              <p:cNvPr id="1361" name="Line 498"/>
              <p:cNvSpPr>
                <a:spLocks noChangeShapeType="1"/>
              </p:cNvSpPr>
              <p:nvPr/>
            </p:nvSpPr>
            <p:spPr bwMode="auto">
              <a:xfrm rot="6361956" flipH="1" flipV="1">
                <a:off x="4745" y="1286"/>
                <a:ext cx="189" cy="500"/>
              </a:xfrm>
              <a:prstGeom prst="line">
                <a:avLst/>
              </a:prstGeom>
              <a:noFill/>
              <a:ln w="31750">
                <a:solidFill>
                  <a:schemeClr val="bg2"/>
                </a:solidFill>
                <a:round/>
                <a:headEnd/>
                <a:tailEnd/>
              </a:ln>
            </p:spPr>
            <p:txBody>
              <a:bodyPr wrap="none"/>
              <a:lstStyle/>
              <a:p>
                <a:endParaRPr lang="en-US"/>
              </a:p>
            </p:txBody>
          </p:sp>
        </p:grpSp>
      </p:grpSp>
      <p:sp>
        <p:nvSpPr>
          <p:cNvPr id="1048" name="Oval 499"/>
          <p:cNvSpPr>
            <a:spLocks noChangeArrowheads="1"/>
          </p:cNvSpPr>
          <p:nvPr/>
        </p:nvSpPr>
        <p:spPr bwMode="auto">
          <a:xfrm>
            <a:off x="2897188" y="373538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049" name="Line 500"/>
          <p:cNvSpPr>
            <a:spLocks noChangeShapeType="1"/>
          </p:cNvSpPr>
          <p:nvPr/>
        </p:nvSpPr>
        <p:spPr bwMode="auto">
          <a:xfrm>
            <a:off x="2897188" y="3727450"/>
            <a:ext cx="0" cy="58738"/>
          </a:xfrm>
          <a:prstGeom prst="line">
            <a:avLst/>
          </a:prstGeom>
          <a:noFill/>
          <a:ln w="12700">
            <a:solidFill>
              <a:schemeClr val="folHlink"/>
            </a:solidFill>
            <a:round/>
            <a:headEnd/>
            <a:tailEnd/>
          </a:ln>
        </p:spPr>
        <p:txBody>
          <a:bodyPr wrap="none" anchor="ctr"/>
          <a:lstStyle/>
          <a:p>
            <a:endParaRPr lang="en-US"/>
          </a:p>
        </p:txBody>
      </p:sp>
      <p:sp>
        <p:nvSpPr>
          <p:cNvPr id="1050" name="Line 501"/>
          <p:cNvSpPr>
            <a:spLocks noChangeShapeType="1"/>
          </p:cNvSpPr>
          <p:nvPr/>
        </p:nvSpPr>
        <p:spPr bwMode="auto">
          <a:xfrm>
            <a:off x="3255963" y="3727450"/>
            <a:ext cx="0" cy="58738"/>
          </a:xfrm>
          <a:prstGeom prst="line">
            <a:avLst/>
          </a:prstGeom>
          <a:noFill/>
          <a:ln w="12700">
            <a:solidFill>
              <a:schemeClr val="folHlink"/>
            </a:solidFill>
            <a:round/>
            <a:headEnd/>
            <a:tailEnd/>
          </a:ln>
        </p:spPr>
        <p:txBody>
          <a:bodyPr wrap="none" anchor="ctr"/>
          <a:lstStyle/>
          <a:p>
            <a:endParaRPr lang="en-US"/>
          </a:p>
        </p:txBody>
      </p:sp>
      <p:sp>
        <p:nvSpPr>
          <p:cNvPr id="1051" name="Rectangle 502"/>
          <p:cNvSpPr>
            <a:spLocks noChangeArrowheads="1"/>
          </p:cNvSpPr>
          <p:nvPr/>
        </p:nvSpPr>
        <p:spPr bwMode="auto">
          <a:xfrm>
            <a:off x="2897188" y="372745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052" name="Oval 503"/>
          <p:cNvSpPr>
            <a:spLocks noChangeArrowheads="1"/>
          </p:cNvSpPr>
          <p:nvPr/>
        </p:nvSpPr>
        <p:spPr bwMode="auto">
          <a:xfrm>
            <a:off x="2894013" y="365918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7" name="Group 504"/>
          <p:cNvGrpSpPr>
            <a:grpSpLocks/>
          </p:cNvGrpSpPr>
          <p:nvPr/>
        </p:nvGrpSpPr>
        <p:grpSpPr bwMode="auto">
          <a:xfrm>
            <a:off x="2979738" y="3683000"/>
            <a:ext cx="179387" cy="65088"/>
            <a:chOff x="2848" y="848"/>
            <a:chExt cx="140" cy="98"/>
          </a:xfrm>
        </p:grpSpPr>
        <p:sp>
          <p:nvSpPr>
            <p:cNvPr id="1337" name="Line 505"/>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38" name="Line 506"/>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39" name="Line 507"/>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8" name="Group 508"/>
          <p:cNvGrpSpPr>
            <a:grpSpLocks/>
          </p:cNvGrpSpPr>
          <p:nvPr/>
        </p:nvGrpSpPr>
        <p:grpSpPr bwMode="auto">
          <a:xfrm flipV="1">
            <a:off x="2979738" y="3683000"/>
            <a:ext cx="179387" cy="65088"/>
            <a:chOff x="2848" y="848"/>
            <a:chExt cx="140" cy="98"/>
          </a:xfrm>
        </p:grpSpPr>
        <p:sp>
          <p:nvSpPr>
            <p:cNvPr id="1334" name="Line 509"/>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35" name="Line 510"/>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36" name="Line 511"/>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1055" name="Oval 512"/>
          <p:cNvSpPr>
            <a:spLocks noChangeArrowheads="1"/>
          </p:cNvSpPr>
          <p:nvPr/>
        </p:nvSpPr>
        <p:spPr bwMode="auto">
          <a:xfrm>
            <a:off x="3252788" y="401478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056" name="Line 513"/>
          <p:cNvSpPr>
            <a:spLocks noChangeShapeType="1"/>
          </p:cNvSpPr>
          <p:nvPr/>
        </p:nvSpPr>
        <p:spPr bwMode="auto">
          <a:xfrm>
            <a:off x="3252788" y="4006850"/>
            <a:ext cx="0" cy="58738"/>
          </a:xfrm>
          <a:prstGeom prst="line">
            <a:avLst/>
          </a:prstGeom>
          <a:noFill/>
          <a:ln w="12700">
            <a:solidFill>
              <a:schemeClr val="folHlink"/>
            </a:solidFill>
            <a:round/>
            <a:headEnd/>
            <a:tailEnd/>
          </a:ln>
        </p:spPr>
        <p:txBody>
          <a:bodyPr wrap="none" anchor="ctr"/>
          <a:lstStyle/>
          <a:p>
            <a:endParaRPr lang="en-US"/>
          </a:p>
        </p:txBody>
      </p:sp>
      <p:sp>
        <p:nvSpPr>
          <p:cNvPr id="1057" name="Line 514"/>
          <p:cNvSpPr>
            <a:spLocks noChangeShapeType="1"/>
          </p:cNvSpPr>
          <p:nvPr/>
        </p:nvSpPr>
        <p:spPr bwMode="auto">
          <a:xfrm>
            <a:off x="3611563" y="4006850"/>
            <a:ext cx="0" cy="58738"/>
          </a:xfrm>
          <a:prstGeom prst="line">
            <a:avLst/>
          </a:prstGeom>
          <a:noFill/>
          <a:ln w="12700">
            <a:solidFill>
              <a:schemeClr val="folHlink"/>
            </a:solidFill>
            <a:round/>
            <a:headEnd/>
            <a:tailEnd/>
          </a:ln>
        </p:spPr>
        <p:txBody>
          <a:bodyPr wrap="none" anchor="ctr"/>
          <a:lstStyle/>
          <a:p>
            <a:endParaRPr lang="en-US"/>
          </a:p>
        </p:txBody>
      </p:sp>
      <p:sp>
        <p:nvSpPr>
          <p:cNvPr id="1058" name="Rectangle 515"/>
          <p:cNvSpPr>
            <a:spLocks noChangeArrowheads="1"/>
          </p:cNvSpPr>
          <p:nvPr/>
        </p:nvSpPr>
        <p:spPr bwMode="auto">
          <a:xfrm>
            <a:off x="3252788" y="400685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059" name="Oval 516"/>
          <p:cNvSpPr>
            <a:spLocks noChangeArrowheads="1"/>
          </p:cNvSpPr>
          <p:nvPr/>
        </p:nvSpPr>
        <p:spPr bwMode="auto">
          <a:xfrm>
            <a:off x="3249613" y="393858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9" name="Group 517"/>
          <p:cNvGrpSpPr>
            <a:grpSpLocks/>
          </p:cNvGrpSpPr>
          <p:nvPr/>
        </p:nvGrpSpPr>
        <p:grpSpPr bwMode="auto">
          <a:xfrm>
            <a:off x="3335338" y="3962400"/>
            <a:ext cx="179387" cy="65088"/>
            <a:chOff x="2848" y="848"/>
            <a:chExt cx="140" cy="98"/>
          </a:xfrm>
        </p:grpSpPr>
        <p:sp>
          <p:nvSpPr>
            <p:cNvPr id="1331" name="Line 518"/>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32" name="Line 519"/>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33" name="Line 520"/>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0" name="Group 521"/>
          <p:cNvGrpSpPr>
            <a:grpSpLocks/>
          </p:cNvGrpSpPr>
          <p:nvPr/>
        </p:nvGrpSpPr>
        <p:grpSpPr bwMode="auto">
          <a:xfrm flipV="1">
            <a:off x="3335338" y="3962400"/>
            <a:ext cx="179387" cy="65088"/>
            <a:chOff x="2848" y="848"/>
            <a:chExt cx="140" cy="98"/>
          </a:xfrm>
        </p:grpSpPr>
        <p:sp>
          <p:nvSpPr>
            <p:cNvPr id="1328" name="Line 522"/>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29" name="Line 523"/>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30" name="Line 524"/>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1062" name="Oval 525"/>
          <p:cNvSpPr>
            <a:spLocks noChangeArrowheads="1"/>
          </p:cNvSpPr>
          <p:nvPr/>
        </p:nvSpPr>
        <p:spPr bwMode="auto">
          <a:xfrm>
            <a:off x="3532188" y="374808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063" name="Line 526"/>
          <p:cNvSpPr>
            <a:spLocks noChangeShapeType="1"/>
          </p:cNvSpPr>
          <p:nvPr/>
        </p:nvSpPr>
        <p:spPr bwMode="auto">
          <a:xfrm>
            <a:off x="3532188" y="3740150"/>
            <a:ext cx="0" cy="58738"/>
          </a:xfrm>
          <a:prstGeom prst="line">
            <a:avLst/>
          </a:prstGeom>
          <a:noFill/>
          <a:ln w="12700">
            <a:solidFill>
              <a:schemeClr val="folHlink"/>
            </a:solidFill>
            <a:round/>
            <a:headEnd/>
            <a:tailEnd/>
          </a:ln>
        </p:spPr>
        <p:txBody>
          <a:bodyPr wrap="none" anchor="ctr"/>
          <a:lstStyle/>
          <a:p>
            <a:endParaRPr lang="en-US"/>
          </a:p>
        </p:txBody>
      </p:sp>
      <p:sp>
        <p:nvSpPr>
          <p:cNvPr id="1064" name="Line 527"/>
          <p:cNvSpPr>
            <a:spLocks noChangeShapeType="1"/>
          </p:cNvSpPr>
          <p:nvPr/>
        </p:nvSpPr>
        <p:spPr bwMode="auto">
          <a:xfrm>
            <a:off x="3890963" y="3740150"/>
            <a:ext cx="0" cy="58738"/>
          </a:xfrm>
          <a:prstGeom prst="line">
            <a:avLst/>
          </a:prstGeom>
          <a:noFill/>
          <a:ln w="12700">
            <a:solidFill>
              <a:schemeClr val="folHlink"/>
            </a:solidFill>
            <a:round/>
            <a:headEnd/>
            <a:tailEnd/>
          </a:ln>
        </p:spPr>
        <p:txBody>
          <a:bodyPr wrap="none" anchor="ctr"/>
          <a:lstStyle/>
          <a:p>
            <a:endParaRPr lang="en-US"/>
          </a:p>
        </p:txBody>
      </p:sp>
      <p:sp>
        <p:nvSpPr>
          <p:cNvPr id="1065" name="Rectangle 528"/>
          <p:cNvSpPr>
            <a:spLocks noChangeArrowheads="1"/>
          </p:cNvSpPr>
          <p:nvPr/>
        </p:nvSpPr>
        <p:spPr bwMode="auto">
          <a:xfrm>
            <a:off x="3532188" y="374015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066" name="Oval 529"/>
          <p:cNvSpPr>
            <a:spLocks noChangeArrowheads="1"/>
          </p:cNvSpPr>
          <p:nvPr/>
        </p:nvSpPr>
        <p:spPr bwMode="auto">
          <a:xfrm>
            <a:off x="3529013" y="367188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1" name="Group 530"/>
          <p:cNvGrpSpPr>
            <a:grpSpLocks/>
          </p:cNvGrpSpPr>
          <p:nvPr/>
        </p:nvGrpSpPr>
        <p:grpSpPr bwMode="auto">
          <a:xfrm>
            <a:off x="3614738" y="3695700"/>
            <a:ext cx="179387" cy="65088"/>
            <a:chOff x="2848" y="848"/>
            <a:chExt cx="140" cy="98"/>
          </a:xfrm>
        </p:grpSpPr>
        <p:sp>
          <p:nvSpPr>
            <p:cNvPr id="1325" name="Line 531"/>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26" name="Line 532"/>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27" name="Line 533"/>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2" name="Group 534"/>
          <p:cNvGrpSpPr>
            <a:grpSpLocks/>
          </p:cNvGrpSpPr>
          <p:nvPr/>
        </p:nvGrpSpPr>
        <p:grpSpPr bwMode="auto">
          <a:xfrm flipV="1">
            <a:off x="3614738" y="3695700"/>
            <a:ext cx="179387" cy="65088"/>
            <a:chOff x="2848" y="848"/>
            <a:chExt cx="140" cy="98"/>
          </a:xfrm>
        </p:grpSpPr>
        <p:sp>
          <p:nvSpPr>
            <p:cNvPr id="1322" name="Line 535"/>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23" name="Line 536"/>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24" name="Line 537"/>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1069" name="Oval 538"/>
          <p:cNvSpPr>
            <a:spLocks noChangeArrowheads="1"/>
          </p:cNvSpPr>
          <p:nvPr/>
        </p:nvSpPr>
        <p:spPr bwMode="auto">
          <a:xfrm>
            <a:off x="2997200" y="2586038"/>
            <a:ext cx="347663" cy="8890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070" name="Line 539"/>
          <p:cNvSpPr>
            <a:spLocks noChangeShapeType="1"/>
          </p:cNvSpPr>
          <p:nvPr/>
        </p:nvSpPr>
        <p:spPr bwMode="auto">
          <a:xfrm>
            <a:off x="2997200" y="2578100"/>
            <a:ext cx="0" cy="55563"/>
          </a:xfrm>
          <a:prstGeom prst="line">
            <a:avLst/>
          </a:prstGeom>
          <a:noFill/>
          <a:ln w="12700">
            <a:solidFill>
              <a:schemeClr val="folHlink"/>
            </a:solidFill>
            <a:round/>
            <a:headEnd/>
            <a:tailEnd/>
          </a:ln>
        </p:spPr>
        <p:txBody>
          <a:bodyPr wrap="none" anchor="ctr"/>
          <a:lstStyle/>
          <a:p>
            <a:endParaRPr lang="en-US"/>
          </a:p>
        </p:txBody>
      </p:sp>
      <p:sp>
        <p:nvSpPr>
          <p:cNvPr id="1071" name="Line 540"/>
          <p:cNvSpPr>
            <a:spLocks noChangeShapeType="1"/>
          </p:cNvSpPr>
          <p:nvPr/>
        </p:nvSpPr>
        <p:spPr bwMode="auto">
          <a:xfrm>
            <a:off x="3344863" y="2578100"/>
            <a:ext cx="0" cy="55563"/>
          </a:xfrm>
          <a:prstGeom prst="line">
            <a:avLst/>
          </a:prstGeom>
          <a:noFill/>
          <a:ln w="12700">
            <a:solidFill>
              <a:schemeClr val="folHlink"/>
            </a:solidFill>
            <a:round/>
            <a:headEnd/>
            <a:tailEnd/>
          </a:ln>
        </p:spPr>
        <p:txBody>
          <a:bodyPr wrap="none" anchor="ctr"/>
          <a:lstStyle/>
          <a:p>
            <a:endParaRPr lang="en-US"/>
          </a:p>
        </p:txBody>
      </p:sp>
      <p:sp>
        <p:nvSpPr>
          <p:cNvPr id="1072" name="Rectangle 541"/>
          <p:cNvSpPr>
            <a:spLocks noChangeArrowheads="1"/>
          </p:cNvSpPr>
          <p:nvPr/>
        </p:nvSpPr>
        <p:spPr bwMode="auto">
          <a:xfrm>
            <a:off x="2997200" y="2578100"/>
            <a:ext cx="344488" cy="53975"/>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073" name="Oval 542"/>
          <p:cNvSpPr>
            <a:spLocks noChangeArrowheads="1"/>
          </p:cNvSpPr>
          <p:nvPr/>
        </p:nvSpPr>
        <p:spPr bwMode="auto">
          <a:xfrm>
            <a:off x="2994025" y="2514600"/>
            <a:ext cx="347663" cy="103188"/>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3" name="Group 543"/>
          <p:cNvGrpSpPr>
            <a:grpSpLocks/>
          </p:cNvGrpSpPr>
          <p:nvPr/>
        </p:nvGrpSpPr>
        <p:grpSpPr bwMode="auto">
          <a:xfrm>
            <a:off x="3078163" y="2536825"/>
            <a:ext cx="171450" cy="61913"/>
            <a:chOff x="2848" y="848"/>
            <a:chExt cx="140" cy="98"/>
          </a:xfrm>
        </p:grpSpPr>
        <p:sp>
          <p:nvSpPr>
            <p:cNvPr id="1319" name="Line 544"/>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20" name="Line 545"/>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21" name="Line 546"/>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4" name="Group 547"/>
          <p:cNvGrpSpPr>
            <a:grpSpLocks/>
          </p:cNvGrpSpPr>
          <p:nvPr/>
        </p:nvGrpSpPr>
        <p:grpSpPr bwMode="auto">
          <a:xfrm flipV="1">
            <a:off x="3078163" y="2536825"/>
            <a:ext cx="171450" cy="60325"/>
            <a:chOff x="2848" y="848"/>
            <a:chExt cx="140" cy="98"/>
          </a:xfrm>
        </p:grpSpPr>
        <p:sp>
          <p:nvSpPr>
            <p:cNvPr id="1316" name="Line 548"/>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17" name="Line 549"/>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18" name="Line 550"/>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1076" name="Oval 551"/>
          <p:cNvSpPr>
            <a:spLocks noChangeArrowheads="1"/>
          </p:cNvSpPr>
          <p:nvPr/>
        </p:nvSpPr>
        <p:spPr bwMode="auto">
          <a:xfrm>
            <a:off x="2995613" y="284638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077" name="Line 552"/>
          <p:cNvSpPr>
            <a:spLocks noChangeShapeType="1"/>
          </p:cNvSpPr>
          <p:nvPr/>
        </p:nvSpPr>
        <p:spPr bwMode="auto">
          <a:xfrm>
            <a:off x="2995613" y="2838450"/>
            <a:ext cx="0" cy="58738"/>
          </a:xfrm>
          <a:prstGeom prst="line">
            <a:avLst/>
          </a:prstGeom>
          <a:noFill/>
          <a:ln w="12700">
            <a:solidFill>
              <a:schemeClr val="folHlink"/>
            </a:solidFill>
            <a:round/>
            <a:headEnd/>
            <a:tailEnd/>
          </a:ln>
        </p:spPr>
        <p:txBody>
          <a:bodyPr wrap="none" anchor="ctr"/>
          <a:lstStyle/>
          <a:p>
            <a:endParaRPr lang="en-US"/>
          </a:p>
        </p:txBody>
      </p:sp>
      <p:sp>
        <p:nvSpPr>
          <p:cNvPr id="1078" name="Line 553"/>
          <p:cNvSpPr>
            <a:spLocks noChangeShapeType="1"/>
          </p:cNvSpPr>
          <p:nvPr/>
        </p:nvSpPr>
        <p:spPr bwMode="auto">
          <a:xfrm>
            <a:off x="3354388" y="2838450"/>
            <a:ext cx="0" cy="58738"/>
          </a:xfrm>
          <a:prstGeom prst="line">
            <a:avLst/>
          </a:prstGeom>
          <a:noFill/>
          <a:ln w="12700">
            <a:solidFill>
              <a:schemeClr val="folHlink"/>
            </a:solidFill>
            <a:round/>
            <a:headEnd/>
            <a:tailEnd/>
          </a:ln>
        </p:spPr>
        <p:txBody>
          <a:bodyPr wrap="none" anchor="ctr"/>
          <a:lstStyle/>
          <a:p>
            <a:endParaRPr lang="en-US"/>
          </a:p>
        </p:txBody>
      </p:sp>
      <p:sp>
        <p:nvSpPr>
          <p:cNvPr id="1079" name="Rectangle 554"/>
          <p:cNvSpPr>
            <a:spLocks noChangeArrowheads="1"/>
          </p:cNvSpPr>
          <p:nvPr/>
        </p:nvSpPr>
        <p:spPr bwMode="auto">
          <a:xfrm>
            <a:off x="2995613" y="283845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080" name="Oval 555"/>
          <p:cNvSpPr>
            <a:spLocks noChangeArrowheads="1"/>
          </p:cNvSpPr>
          <p:nvPr/>
        </p:nvSpPr>
        <p:spPr bwMode="auto">
          <a:xfrm>
            <a:off x="2992438" y="277018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5" name="Group 556"/>
          <p:cNvGrpSpPr>
            <a:grpSpLocks/>
          </p:cNvGrpSpPr>
          <p:nvPr/>
        </p:nvGrpSpPr>
        <p:grpSpPr bwMode="auto">
          <a:xfrm>
            <a:off x="3078163" y="2794000"/>
            <a:ext cx="179387" cy="65088"/>
            <a:chOff x="2848" y="848"/>
            <a:chExt cx="140" cy="98"/>
          </a:xfrm>
        </p:grpSpPr>
        <p:sp>
          <p:nvSpPr>
            <p:cNvPr id="1313" name="Line 557"/>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14" name="Line 558"/>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15" name="Line 559"/>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6" name="Group 560"/>
          <p:cNvGrpSpPr>
            <a:grpSpLocks/>
          </p:cNvGrpSpPr>
          <p:nvPr/>
        </p:nvGrpSpPr>
        <p:grpSpPr bwMode="auto">
          <a:xfrm flipV="1">
            <a:off x="3078163" y="2794000"/>
            <a:ext cx="179387" cy="65088"/>
            <a:chOff x="2848" y="848"/>
            <a:chExt cx="140" cy="98"/>
          </a:xfrm>
        </p:grpSpPr>
        <p:sp>
          <p:nvSpPr>
            <p:cNvPr id="1310" name="Line 561"/>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11" name="Line 562"/>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12" name="Line 563"/>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1083" name="Oval 564"/>
          <p:cNvSpPr>
            <a:spLocks noChangeArrowheads="1"/>
          </p:cNvSpPr>
          <p:nvPr/>
        </p:nvSpPr>
        <p:spPr bwMode="auto">
          <a:xfrm>
            <a:off x="3471863" y="2487613"/>
            <a:ext cx="330200" cy="85725"/>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084" name="Line 565"/>
          <p:cNvSpPr>
            <a:spLocks noChangeShapeType="1"/>
          </p:cNvSpPr>
          <p:nvPr/>
        </p:nvSpPr>
        <p:spPr bwMode="auto">
          <a:xfrm>
            <a:off x="3471863" y="2481263"/>
            <a:ext cx="0" cy="52387"/>
          </a:xfrm>
          <a:prstGeom prst="line">
            <a:avLst/>
          </a:prstGeom>
          <a:noFill/>
          <a:ln w="12700">
            <a:solidFill>
              <a:schemeClr val="folHlink"/>
            </a:solidFill>
            <a:round/>
            <a:headEnd/>
            <a:tailEnd/>
          </a:ln>
        </p:spPr>
        <p:txBody>
          <a:bodyPr wrap="none" anchor="ctr"/>
          <a:lstStyle/>
          <a:p>
            <a:endParaRPr lang="en-US"/>
          </a:p>
        </p:txBody>
      </p:sp>
      <p:sp>
        <p:nvSpPr>
          <p:cNvPr id="1085" name="Line 566"/>
          <p:cNvSpPr>
            <a:spLocks noChangeShapeType="1"/>
          </p:cNvSpPr>
          <p:nvPr/>
        </p:nvSpPr>
        <p:spPr bwMode="auto">
          <a:xfrm>
            <a:off x="3802063" y="2481263"/>
            <a:ext cx="0" cy="52387"/>
          </a:xfrm>
          <a:prstGeom prst="line">
            <a:avLst/>
          </a:prstGeom>
          <a:noFill/>
          <a:ln w="12700">
            <a:solidFill>
              <a:schemeClr val="folHlink"/>
            </a:solidFill>
            <a:round/>
            <a:headEnd/>
            <a:tailEnd/>
          </a:ln>
        </p:spPr>
        <p:txBody>
          <a:bodyPr wrap="none" anchor="ctr"/>
          <a:lstStyle/>
          <a:p>
            <a:endParaRPr lang="en-US"/>
          </a:p>
        </p:txBody>
      </p:sp>
      <p:sp>
        <p:nvSpPr>
          <p:cNvPr id="1086" name="Rectangle 567"/>
          <p:cNvSpPr>
            <a:spLocks noChangeArrowheads="1"/>
          </p:cNvSpPr>
          <p:nvPr/>
        </p:nvSpPr>
        <p:spPr bwMode="auto">
          <a:xfrm>
            <a:off x="3471863" y="2481263"/>
            <a:ext cx="327025" cy="52387"/>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solidFill>
                <a:schemeClr val="bg2"/>
              </a:solidFill>
              <a:latin typeface="Times New Roman" pitchFamily="18" charset="0"/>
            </a:endParaRPr>
          </a:p>
        </p:txBody>
      </p:sp>
      <p:sp>
        <p:nvSpPr>
          <p:cNvPr id="1087" name="Oval 568"/>
          <p:cNvSpPr>
            <a:spLocks noChangeArrowheads="1"/>
          </p:cNvSpPr>
          <p:nvPr/>
        </p:nvSpPr>
        <p:spPr bwMode="auto">
          <a:xfrm>
            <a:off x="3468688" y="2419350"/>
            <a:ext cx="330200" cy="100013"/>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7" name="Group 569"/>
          <p:cNvGrpSpPr>
            <a:grpSpLocks/>
          </p:cNvGrpSpPr>
          <p:nvPr/>
        </p:nvGrpSpPr>
        <p:grpSpPr bwMode="auto">
          <a:xfrm>
            <a:off x="3548063" y="2441575"/>
            <a:ext cx="163512" cy="57150"/>
            <a:chOff x="2848" y="848"/>
            <a:chExt cx="140" cy="98"/>
          </a:xfrm>
        </p:grpSpPr>
        <p:sp>
          <p:nvSpPr>
            <p:cNvPr id="1307" name="Line 570"/>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08" name="Line 571"/>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09" name="Line 572"/>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8" name="Group 573"/>
          <p:cNvGrpSpPr>
            <a:grpSpLocks/>
          </p:cNvGrpSpPr>
          <p:nvPr/>
        </p:nvGrpSpPr>
        <p:grpSpPr bwMode="auto">
          <a:xfrm flipV="1">
            <a:off x="3548063" y="2439988"/>
            <a:ext cx="163512" cy="58737"/>
            <a:chOff x="2848" y="848"/>
            <a:chExt cx="140" cy="98"/>
          </a:xfrm>
        </p:grpSpPr>
        <p:sp>
          <p:nvSpPr>
            <p:cNvPr id="1304" name="Line 574"/>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05" name="Line 575"/>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06" name="Line 576"/>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1090" name="Oval 577"/>
          <p:cNvSpPr>
            <a:spLocks noChangeArrowheads="1"/>
          </p:cNvSpPr>
          <p:nvPr/>
        </p:nvSpPr>
        <p:spPr bwMode="auto">
          <a:xfrm>
            <a:off x="3557588" y="284638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091" name="Line 578"/>
          <p:cNvSpPr>
            <a:spLocks noChangeShapeType="1"/>
          </p:cNvSpPr>
          <p:nvPr/>
        </p:nvSpPr>
        <p:spPr bwMode="auto">
          <a:xfrm>
            <a:off x="3557588" y="2838450"/>
            <a:ext cx="0" cy="58738"/>
          </a:xfrm>
          <a:prstGeom prst="line">
            <a:avLst/>
          </a:prstGeom>
          <a:noFill/>
          <a:ln w="12700">
            <a:solidFill>
              <a:schemeClr val="folHlink"/>
            </a:solidFill>
            <a:round/>
            <a:headEnd/>
            <a:tailEnd/>
          </a:ln>
        </p:spPr>
        <p:txBody>
          <a:bodyPr wrap="none" anchor="ctr"/>
          <a:lstStyle/>
          <a:p>
            <a:endParaRPr lang="en-US"/>
          </a:p>
        </p:txBody>
      </p:sp>
      <p:sp>
        <p:nvSpPr>
          <p:cNvPr id="1092" name="Line 579"/>
          <p:cNvSpPr>
            <a:spLocks noChangeShapeType="1"/>
          </p:cNvSpPr>
          <p:nvPr/>
        </p:nvSpPr>
        <p:spPr bwMode="auto">
          <a:xfrm>
            <a:off x="3916363" y="2838450"/>
            <a:ext cx="0" cy="58738"/>
          </a:xfrm>
          <a:prstGeom prst="line">
            <a:avLst/>
          </a:prstGeom>
          <a:noFill/>
          <a:ln w="12700">
            <a:solidFill>
              <a:schemeClr val="folHlink"/>
            </a:solidFill>
            <a:round/>
            <a:headEnd/>
            <a:tailEnd/>
          </a:ln>
        </p:spPr>
        <p:txBody>
          <a:bodyPr wrap="none" anchor="ctr"/>
          <a:lstStyle/>
          <a:p>
            <a:endParaRPr lang="en-US"/>
          </a:p>
        </p:txBody>
      </p:sp>
      <p:sp>
        <p:nvSpPr>
          <p:cNvPr id="1093" name="Rectangle 580"/>
          <p:cNvSpPr>
            <a:spLocks noChangeArrowheads="1"/>
          </p:cNvSpPr>
          <p:nvPr/>
        </p:nvSpPr>
        <p:spPr bwMode="auto">
          <a:xfrm>
            <a:off x="3557588" y="283845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094" name="Oval 581"/>
          <p:cNvSpPr>
            <a:spLocks noChangeArrowheads="1"/>
          </p:cNvSpPr>
          <p:nvPr/>
        </p:nvSpPr>
        <p:spPr bwMode="auto">
          <a:xfrm>
            <a:off x="3554413" y="277018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9" name="Group 582"/>
          <p:cNvGrpSpPr>
            <a:grpSpLocks/>
          </p:cNvGrpSpPr>
          <p:nvPr/>
        </p:nvGrpSpPr>
        <p:grpSpPr bwMode="auto">
          <a:xfrm>
            <a:off x="3640138" y="2794000"/>
            <a:ext cx="179387" cy="65088"/>
            <a:chOff x="2848" y="848"/>
            <a:chExt cx="140" cy="98"/>
          </a:xfrm>
        </p:grpSpPr>
        <p:sp>
          <p:nvSpPr>
            <p:cNvPr id="1301" name="Line 583"/>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302" name="Line 584"/>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03" name="Line 585"/>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0" name="Group 586"/>
          <p:cNvGrpSpPr>
            <a:grpSpLocks/>
          </p:cNvGrpSpPr>
          <p:nvPr/>
        </p:nvGrpSpPr>
        <p:grpSpPr bwMode="auto">
          <a:xfrm flipV="1">
            <a:off x="3640138" y="2794000"/>
            <a:ext cx="179387" cy="65088"/>
            <a:chOff x="2848" y="848"/>
            <a:chExt cx="140" cy="98"/>
          </a:xfrm>
        </p:grpSpPr>
        <p:sp>
          <p:nvSpPr>
            <p:cNvPr id="1298" name="Line 587"/>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99" name="Line 588"/>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300" name="Line 589"/>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1097" name="Oval 590"/>
          <p:cNvSpPr>
            <a:spLocks noChangeArrowheads="1"/>
          </p:cNvSpPr>
          <p:nvPr/>
        </p:nvSpPr>
        <p:spPr bwMode="auto">
          <a:xfrm>
            <a:off x="2147888" y="2581275"/>
            <a:ext cx="346075" cy="87313"/>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098" name="Line 591"/>
          <p:cNvSpPr>
            <a:spLocks noChangeShapeType="1"/>
          </p:cNvSpPr>
          <p:nvPr/>
        </p:nvSpPr>
        <p:spPr bwMode="auto">
          <a:xfrm>
            <a:off x="2147888" y="2573338"/>
            <a:ext cx="0" cy="53975"/>
          </a:xfrm>
          <a:prstGeom prst="line">
            <a:avLst/>
          </a:prstGeom>
          <a:noFill/>
          <a:ln w="12700">
            <a:solidFill>
              <a:schemeClr val="folHlink"/>
            </a:solidFill>
            <a:round/>
            <a:headEnd/>
            <a:tailEnd/>
          </a:ln>
        </p:spPr>
        <p:txBody>
          <a:bodyPr wrap="none" anchor="ctr"/>
          <a:lstStyle/>
          <a:p>
            <a:endParaRPr lang="en-US"/>
          </a:p>
        </p:txBody>
      </p:sp>
      <p:sp>
        <p:nvSpPr>
          <p:cNvPr id="1099" name="Line 592"/>
          <p:cNvSpPr>
            <a:spLocks noChangeShapeType="1"/>
          </p:cNvSpPr>
          <p:nvPr/>
        </p:nvSpPr>
        <p:spPr bwMode="auto">
          <a:xfrm>
            <a:off x="2493963" y="2573338"/>
            <a:ext cx="0" cy="53975"/>
          </a:xfrm>
          <a:prstGeom prst="line">
            <a:avLst/>
          </a:prstGeom>
          <a:noFill/>
          <a:ln w="12700">
            <a:solidFill>
              <a:schemeClr val="folHlink"/>
            </a:solidFill>
            <a:round/>
            <a:headEnd/>
            <a:tailEnd/>
          </a:ln>
        </p:spPr>
        <p:txBody>
          <a:bodyPr wrap="none" anchor="ctr"/>
          <a:lstStyle/>
          <a:p>
            <a:endParaRPr lang="en-US"/>
          </a:p>
        </p:txBody>
      </p:sp>
      <p:sp>
        <p:nvSpPr>
          <p:cNvPr id="1100" name="Rectangle 593"/>
          <p:cNvSpPr>
            <a:spLocks noChangeArrowheads="1"/>
          </p:cNvSpPr>
          <p:nvPr/>
        </p:nvSpPr>
        <p:spPr bwMode="auto">
          <a:xfrm>
            <a:off x="2147888" y="2573338"/>
            <a:ext cx="342900" cy="53975"/>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101" name="Oval 594"/>
          <p:cNvSpPr>
            <a:spLocks noChangeArrowheads="1"/>
          </p:cNvSpPr>
          <p:nvPr/>
        </p:nvSpPr>
        <p:spPr bwMode="auto">
          <a:xfrm>
            <a:off x="2144713" y="2509838"/>
            <a:ext cx="346075" cy="103187"/>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21" name="Group 595"/>
          <p:cNvGrpSpPr>
            <a:grpSpLocks/>
          </p:cNvGrpSpPr>
          <p:nvPr/>
        </p:nvGrpSpPr>
        <p:grpSpPr bwMode="auto">
          <a:xfrm>
            <a:off x="2228850" y="2532063"/>
            <a:ext cx="171450" cy="60325"/>
            <a:chOff x="2848" y="848"/>
            <a:chExt cx="140" cy="98"/>
          </a:xfrm>
        </p:grpSpPr>
        <p:sp>
          <p:nvSpPr>
            <p:cNvPr id="1295" name="Line 596"/>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96" name="Line 597"/>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97" name="Line 598"/>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2" name="Group 599"/>
          <p:cNvGrpSpPr>
            <a:grpSpLocks/>
          </p:cNvGrpSpPr>
          <p:nvPr/>
        </p:nvGrpSpPr>
        <p:grpSpPr bwMode="auto">
          <a:xfrm flipV="1">
            <a:off x="2228850" y="2532063"/>
            <a:ext cx="171450" cy="58737"/>
            <a:chOff x="2848" y="848"/>
            <a:chExt cx="140" cy="98"/>
          </a:xfrm>
        </p:grpSpPr>
        <p:sp>
          <p:nvSpPr>
            <p:cNvPr id="1292" name="Line 600"/>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93" name="Line 601"/>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94" name="Line 602"/>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1104" name="Oval 603"/>
          <p:cNvSpPr>
            <a:spLocks noChangeArrowheads="1"/>
          </p:cNvSpPr>
          <p:nvPr/>
        </p:nvSpPr>
        <p:spPr bwMode="auto">
          <a:xfrm>
            <a:off x="1841500" y="3730625"/>
            <a:ext cx="346075" cy="87313"/>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105" name="Line 604"/>
          <p:cNvSpPr>
            <a:spLocks noChangeShapeType="1"/>
          </p:cNvSpPr>
          <p:nvPr/>
        </p:nvSpPr>
        <p:spPr bwMode="auto">
          <a:xfrm>
            <a:off x="1841500" y="3722688"/>
            <a:ext cx="0" cy="53975"/>
          </a:xfrm>
          <a:prstGeom prst="line">
            <a:avLst/>
          </a:prstGeom>
          <a:noFill/>
          <a:ln w="12700">
            <a:solidFill>
              <a:schemeClr val="folHlink"/>
            </a:solidFill>
            <a:round/>
            <a:headEnd/>
            <a:tailEnd/>
          </a:ln>
        </p:spPr>
        <p:txBody>
          <a:bodyPr wrap="none" anchor="ctr"/>
          <a:lstStyle/>
          <a:p>
            <a:endParaRPr lang="en-US"/>
          </a:p>
        </p:txBody>
      </p:sp>
      <p:sp>
        <p:nvSpPr>
          <p:cNvPr id="1106" name="Line 605"/>
          <p:cNvSpPr>
            <a:spLocks noChangeShapeType="1"/>
          </p:cNvSpPr>
          <p:nvPr/>
        </p:nvSpPr>
        <p:spPr bwMode="auto">
          <a:xfrm>
            <a:off x="2187575" y="3722688"/>
            <a:ext cx="0" cy="53975"/>
          </a:xfrm>
          <a:prstGeom prst="line">
            <a:avLst/>
          </a:prstGeom>
          <a:noFill/>
          <a:ln w="12700">
            <a:solidFill>
              <a:schemeClr val="folHlink"/>
            </a:solidFill>
            <a:round/>
            <a:headEnd/>
            <a:tailEnd/>
          </a:ln>
        </p:spPr>
        <p:txBody>
          <a:bodyPr wrap="none" anchor="ctr"/>
          <a:lstStyle/>
          <a:p>
            <a:endParaRPr lang="en-US"/>
          </a:p>
        </p:txBody>
      </p:sp>
      <p:sp>
        <p:nvSpPr>
          <p:cNvPr id="1107" name="Rectangle 606"/>
          <p:cNvSpPr>
            <a:spLocks noChangeArrowheads="1"/>
          </p:cNvSpPr>
          <p:nvPr/>
        </p:nvSpPr>
        <p:spPr bwMode="auto">
          <a:xfrm>
            <a:off x="1841500" y="3722688"/>
            <a:ext cx="342900" cy="53975"/>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108" name="Oval 607"/>
          <p:cNvSpPr>
            <a:spLocks noChangeArrowheads="1"/>
          </p:cNvSpPr>
          <p:nvPr/>
        </p:nvSpPr>
        <p:spPr bwMode="auto">
          <a:xfrm>
            <a:off x="1838325" y="3659188"/>
            <a:ext cx="346075" cy="103187"/>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23" name="Group 608"/>
          <p:cNvGrpSpPr>
            <a:grpSpLocks/>
          </p:cNvGrpSpPr>
          <p:nvPr/>
        </p:nvGrpSpPr>
        <p:grpSpPr bwMode="auto">
          <a:xfrm>
            <a:off x="1922463" y="3681413"/>
            <a:ext cx="171450" cy="60325"/>
            <a:chOff x="2848" y="848"/>
            <a:chExt cx="140" cy="98"/>
          </a:xfrm>
        </p:grpSpPr>
        <p:sp>
          <p:nvSpPr>
            <p:cNvPr id="1289" name="Line 609"/>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90" name="Line 610"/>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91" name="Line 611"/>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4" name="Group 612"/>
          <p:cNvGrpSpPr>
            <a:grpSpLocks/>
          </p:cNvGrpSpPr>
          <p:nvPr/>
        </p:nvGrpSpPr>
        <p:grpSpPr bwMode="auto">
          <a:xfrm flipV="1">
            <a:off x="1922463" y="3681413"/>
            <a:ext cx="171450" cy="58737"/>
            <a:chOff x="2848" y="848"/>
            <a:chExt cx="140" cy="98"/>
          </a:xfrm>
        </p:grpSpPr>
        <p:sp>
          <p:nvSpPr>
            <p:cNvPr id="1286" name="Line 613"/>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87" name="Line 614"/>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88" name="Line 615"/>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1111" name="Line 616"/>
          <p:cNvSpPr>
            <a:spLocks noChangeShapeType="1"/>
          </p:cNvSpPr>
          <p:nvPr/>
        </p:nvSpPr>
        <p:spPr bwMode="auto">
          <a:xfrm flipV="1">
            <a:off x="3040063" y="4087813"/>
            <a:ext cx="227012" cy="436562"/>
          </a:xfrm>
          <a:prstGeom prst="line">
            <a:avLst/>
          </a:prstGeom>
          <a:noFill/>
          <a:ln w="9525">
            <a:solidFill>
              <a:schemeClr val="bg2"/>
            </a:solidFill>
            <a:round/>
            <a:headEnd/>
            <a:tailEnd/>
          </a:ln>
        </p:spPr>
        <p:txBody>
          <a:bodyPr/>
          <a:lstStyle/>
          <a:p>
            <a:endParaRPr lang="en-US"/>
          </a:p>
        </p:txBody>
      </p:sp>
      <p:sp>
        <p:nvSpPr>
          <p:cNvPr id="1112" name="Line 617"/>
          <p:cNvSpPr>
            <a:spLocks noChangeShapeType="1"/>
          </p:cNvSpPr>
          <p:nvPr/>
        </p:nvSpPr>
        <p:spPr bwMode="auto">
          <a:xfrm>
            <a:off x="3163888" y="3825875"/>
            <a:ext cx="163512" cy="120650"/>
          </a:xfrm>
          <a:prstGeom prst="line">
            <a:avLst/>
          </a:prstGeom>
          <a:noFill/>
          <a:ln w="9525">
            <a:solidFill>
              <a:schemeClr val="bg2"/>
            </a:solidFill>
            <a:round/>
            <a:headEnd/>
            <a:tailEnd/>
          </a:ln>
        </p:spPr>
        <p:txBody>
          <a:bodyPr/>
          <a:lstStyle/>
          <a:p>
            <a:endParaRPr lang="en-US"/>
          </a:p>
        </p:txBody>
      </p:sp>
      <p:sp>
        <p:nvSpPr>
          <p:cNvPr id="1113" name="Line 618"/>
          <p:cNvSpPr>
            <a:spLocks noChangeShapeType="1"/>
          </p:cNvSpPr>
          <p:nvPr/>
        </p:nvSpPr>
        <p:spPr bwMode="auto">
          <a:xfrm>
            <a:off x="3260725" y="3746500"/>
            <a:ext cx="279400" cy="0"/>
          </a:xfrm>
          <a:prstGeom prst="line">
            <a:avLst/>
          </a:prstGeom>
          <a:noFill/>
          <a:ln w="9525">
            <a:solidFill>
              <a:schemeClr val="bg2"/>
            </a:solidFill>
            <a:round/>
            <a:headEnd/>
            <a:tailEnd/>
          </a:ln>
        </p:spPr>
        <p:txBody>
          <a:bodyPr/>
          <a:lstStyle/>
          <a:p>
            <a:endParaRPr lang="en-US"/>
          </a:p>
        </p:txBody>
      </p:sp>
      <p:sp>
        <p:nvSpPr>
          <p:cNvPr id="1114" name="Line 619"/>
          <p:cNvSpPr>
            <a:spLocks noChangeShapeType="1"/>
          </p:cNvSpPr>
          <p:nvPr/>
        </p:nvSpPr>
        <p:spPr bwMode="auto">
          <a:xfrm flipV="1">
            <a:off x="3497263" y="3832225"/>
            <a:ext cx="134937" cy="104775"/>
          </a:xfrm>
          <a:prstGeom prst="line">
            <a:avLst/>
          </a:prstGeom>
          <a:noFill/>
          <a:ln w="9525">
            <a:solidFill>
              <a:schemeClr val="bg2"/>
            </a:solidFill>
            <a:round/>
            <a:headEnd/>
            <a:tailEnd/>
          </a:ln>
        </p:spPr>
        <p:txBody>
          <a:bodyPr/>
          <a:lstStyle/>
          <a:p>
            <a:endParaRPr lang="en-US"/>
          </a:p>
        </p:txBody>
      </p:sp>
      <p:sp>
        <p:nvSpPr>
          <p:cNvPr id="1115" name="Line 620"/>
          <p:cNvSpPr>
            <a:spLocks noChangeShapeType="1"/>
          </p:cNvSpPr>
          <p:nvPr/>
        </p:nvSpPr>
        <p:spPr bwMode="auto">
          <a:xfrm>
            <a:off x="2195513" y="3752850"/>
            <a:ext cx="679450" cy="0"/>
          </a:xfrm>
          <a:prstGeom prst="line">
            <a:avLst/>
          </a:prstGeom>
          <a:noFill/>
          <a:ln w="9525">
            <a:solidFill>
              <a:schemeClr val="bg2"/>
            </a:solidFill>
            <a:round/>
            <a:headEnd/>
            <a:tailEnd/>
          </a:ln>
        </p:spPr>
        <p:txBody>
          <a:bodyPr/>
          <a:lstStyle/>
          <a:p>
            <a:endParaRPr lang="en-US"/>
          </a:p>
        </p:txBody>
      </p:sp>
      <p:sp>
        <p:nvSpPr>
          <p:cNvPr id="1116" name="Line 621"/>
          <p:cNvSpPr>
            <a:spLocks noChangeShapeType="1"/>
          </p:cNvSpPr>
          <p:nvPr/>
        </p:nvSpPr>
        <p:spPr bwMode="auto">
          <a:xfrm>
            <a:off x="2490788" y="2600325"/>
            <a:ext cx="509587" cy="3175"/>
          </a:xfrm>
          <a:prstGeom prst="line">
            <a:avLst/>
          </a:prstGeom>
          <a:noFill/>
          <a:ln w="9525">
            <a:solidFill>
              <a:schemeClr val="bg2"/>
            </a:solidFill>
            <a:round/>
            <a:headEnd/>
            <a:tailEnd/>
          </a:ln>
        </p:spPr>
        <p:txBody>
          <a:bodyPr/>
          <a:lstStyle/>
          <a:p>
            <a:endParaRPr lang="en-US"/>
          </a:p>
        </p:txBody>
      </p:sp>
      <p:sp>
        <p:nvSpPr>
          <p:cNvPr id="1117" name="Line 622"/>
          <p:cNvSpPr>
            <a:spLocks noChangeShapeType="1"/>
          </p:cNvSpPr>
          <p:nvPr/>
        </p:nvSpPr>
        <p:spPr bwMode="auto">
          <a:xfrm>
            <a:off x="2057400" y="2428875"/>
            <a:ext cx="152400" cy="82550"/>
          </a:xfrm>
          <a:prstGeom prst="line">
            <a:avLst/>
          </a:prstGeom>
          <a:noFill/>
          <a:ln w="9525">
            <a:solidFill>
              <a:schemeClr val="bg2"/>
            </a:solidFill>
            <a:round/>
            <a:headEnd/>
            <a:tailEnd/>
          </a:ln>
        </p:spPr>
        <p:txBody>
          <a:bodyPr/>
          <a:lstStyle/>
          <a:p>
            <a:endParaRPr lang="en-US"/>
          </a:p>
        </p:txBody>
      </p:sp>
      <p:sp>
        <p:nvSpPr>
          <p:cNvPr id="1118" name="Freeform 623"/>
          <p:cNvSpPr>
            <a:spLocks/>
          </p:cNvSpPr>
          <p:nvPr/>
        </p:nvSpPr>
        <p:spPr bwMode="auto">
          <a:xfrm>
            <a:off x="1377950" y="4435475"/>
            <a:ext cx="2979738" cy="1455738"/>
          </a:xfrm>
          <a:custGeom>
            <a:avLst/>
            <a:gdLst>
              <a:gd name="T0" fmla="*/ 2147483647 w 1877"/>
              <a:gd name="T1" fmla="*/ 2147483647 h 917"/>
              <a:gd name="T2" fmla="*/ 2147483647 w 1877"/>
              <a:gd name="T3" fmla="*/ 2147483647 h 917"/>
              <a:gd name="T4" fmla="*/ 2147483647 w 1877"/>
              <a:gd name="T5" fmla="*/ 2147483647 h 917"/>
              <a:gd name="T6" fmla="*/ 2147483647 w 1877"/>
              <a:gd name="T7" fmla="*/ 2147483647 h 917"/>
              <a:gd name="T8" fmla="*/ 2147483647 w 1877"/>
              <a:gd name="T9" fmla="*/ 2147483647 h 917"/>
              <a:gd name="T10" fmla="*/ 2147483647 w 1877"/>
              <a:gd name="T11" fmla="*/ 2147483647 h 917"/>
              <a:gd name="T12" fmla="*/ 2147483647 w 1877"/>
              <a:gd name="T13" fmla="*/ 2147483647 h 917"/>
              <a:gd name="T14" fmla="*/ 2147483647 w 1877"/>
              <a:gd name="T15" fmla="*/ 2147483647 h 917"/>
              <a:gd name="T16" fmla="*/ 2147483647 w 1877"/>
              <a:gd name="T17" fmla="*/ 2147483647 h 917"/>
              <a:gd name="T18" fmla="*/ 2147483647 w 1877"/>
              <a:gd name="T19" fmla="*/ 2147483647 h 917"/>
              <a:gd name="T20" fmla="*/ 2147483647 w 1877"/>
              <a:gd name="T21" fmla="*/ 2147483647 h 917"/>
              <a:gd name="T22" fmla="*/ 2147483647 w 1877"/>
              <a:gd name="T23" fmla="*/ 2147483647 h 917"/>
              <a:gd name="T24" fmla="*/ 2147483647 w 1877"/>
              <a:gd name="T25" fmla="*/ 2147483647 h 917"/>
              <a:gd name="T26" fmla="*/ 2147483647 w 1877"/>
              <a:gd name="T27" fmla="*/ 2147483647 h 917"/>
              <a:gd name="T28" fmla="*/ 2147483647 w 1877"/>
              <a:gd name="T29" fmla="*/ 2147483647 h 917"/>
              <a:gd name="T30" fmla="*/ 2147483647 w 1877"/>
              <a:gd name="T31" fmla="*/ 2147483647 h 9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77"/>
              <a:gd name="T49" fmla="*/ 0 h 917"/>
              <a:gd name="T50" fmla="*/ 1877 w 1877"/>
              <a:gd name="T51" fmla="*/ 917 h 9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77" h="917">
                <a:moveTo>
                  <a:pt x="889" y="23"/>
                </a:moveTo>
                <a:cubicBezTo>
                  <a:pt x="804" y="39"/>
                  <a:pt x="771" y="98"/>
                  <a:pt x="692" y="109"/>
                </a:cubicBezTo>
                <a:cubicBezTo>
                  <a:pt x="613" y="120"/>
                  <a:pt x="511" y="81"/>
                  <a:pt x="415" y="91"/>
                </a:cubicBezTo>
                <a:cubicBezTo>
                  <a:pt x="319" y="101"/>
                  <a:pt x="174" y="126"/>
                  <a:pt x="112" y="170"/>
                </a:cubicBezTo>
                <a:cubicBezTo>
                  <a:pt x="51" y="214"/>
                  <a:pt x="66" y="294"/>
                  <a:pt x="50" y="353"/>
                </a:cubicBezTo>
                <a:cubicBezTo>
                  <a:pt x="34" y="412"/>
                  <a:pt x="0" y="479"/>
                  <a:pt x="14" y="528"/>
                </a:cubicBezTo>
                <a:cubicBezTo>
                  <a:pt x="29" y="577"/>
                  <a:pt x="57" y="608"/>
                  <a:pt x="139" y="650"/>
                </a:cubicBezTo>
                <a:cubicBezTo>
                  <a:pt x="221" y="692"/>
                  <a:pt x="372" y="742"/>
                  <a:pt x="505" y="781"/>
                </a:cubicBezTo>
                <a:cubicBezTo>
                  <a:pt x="638" y="820"/>
                  <a:pt x="789" y="866"/>
                  <a:pt x="933" y="886"/>
                </a:cubicBezTo>
                <a:cubicBezTo>
                  <a:pt x="1077" y="906"/>
                  <a:pt x="1246" y="917"/>
                  <a:pt x="1370" y="901"/>
                </a:cubicBezTo>
                <a:cubicBezTo>
                  <a:pt x="1494" y="885"/>
                  <a:pt x="1594" y="839"/>
                  <a:pt x="1676" y="793"/>
                </a:cubicBezTo>
                <a:cubicBezTo>
                  <a:pt x="1758" y="747"/>
                  <a:pt x="1843" y="720"/>
                  <a:pt x="1860" y="624"/>
                </a:cubicBezTo>
                <a:cubicBezTo>
                  <a:pt x="1877" y="528"/>
                  <a:pt x="1835" y="306"/>
                  <a:pt x="1776" y="219"/>
                </a:cubicBezTo>
                <a:cubicBezTo>
                  <a:pt x="1717" y="132"/>
                  <a:pt x="1599" y="134"/>
                  <a:pt x="1503" y="100"/>
                </a:cubicBezTo>
                <a:cubicBezTo>
                  <a:pt x="1407" y="66"/>
                  <a:pt x="1302" y="26"/>
                  <a:pt x="1200" y="13"/>
                </a:cubicBezTo>
                <a:cubicBezTo>
                  <a:pt x="1098" y="0"/>
                  <a:pt x="974" y="7"/>
                  <a:pt x="889" y="23"/>
                </a:cubicBezTo>
                <a:close/>
              </a:path>
            </a:pathLst>
          </a:custGeom>
          <a:solidFill>
            <a:srgbClr val="DDDDDD"/>
          </a:solidFill>
          <a:ln w="9525">
            <a:noFill/>
            <a:round/>
            <a:headEnd/>
            <a:tailEnd/>
          </a:ln>
        </p:spPr>
        <p:txBody>
          <a:bodyPr/>
          <a:lstStyle/>
          <a:p>
            <a:endParaRPr lang="en-US"/>
          </a:p>
        </p:txBody>
      </p:sp>
      <p:sp>
        <p:nvSpPr>
          <p:cNvPr id="1119" name="Line 624"/>
          <p:cNvSpPr>
            <a:spLocks noChangeShapeType="1"/>
          </p:cNvSpPr>
          <p:nvPr/>
        </p:nvSpPr>
        <p:spPr bwMode="auto">
          <a:xfrm rot="-5400000">
            <a:off x="3613150" y="5172076"/>
            <a:ext cx="523875" cy="139700"/>
          </a:xfrm>
          <a:prstGeom prst="line">
            <a:avLst/>
          </a:prstGeom>
          <a:noFill/>
          <a:ln w="12700">
            <a:solidFill>
              <a:schemeClr val="bg2"/>
            </a:solidFill>
            <a:round/>
            <a:headEnd/>
            <a:tailEnd/>
          </a:ln>
        </p:spPr>
        <p:txBody>
          <a:bodyPr wrap="none" anchor="ctr"/>
          <a:lstStyle/>
          <a:p>
            <a:endParaRPr lang="en-US"/>
          </a:p>
        </p:txBody>
      </p:sp>
      <p:sp>
        <p:nvSpPr>
          <p:cNvPr id="1120" name="Line 625"/>
          <p:cNvSpPr>
            <a:spLocks noChangeShapeType="1"/>
          </p:cNvSpPr>
          <p:nvPr/>
        </p:nvSpPr>
        <p:spPr bwMode="auto">
          <a:xfrm rot="5400000" flipV="1">
            <a:off x="3759200" y="5453063"/>
            <a:ext cx="3175" cy="85725"/>
          </a:xfrm>
          <a:prstGeom prst="line">
            <a:avLst/>
          </a:prstGeom>
          <a:noFill/>
          <a:ln w="12700">
            <a:solidFill>
              <a:schemeClr val="bg2"/>
            </a:solidFill>
            <a:round/>
            <a:headEnd/>
            <a:tailEnd/>
          </a:ln>
        </p:spPr>
        <p:txBody>
          <a:bodyPr wrap="none" anchor="ctr"/>
          <a:lstStyle/>
          <a:p>
            <a:endParaRPr lang="en-US"/>
          </a:p>
        </p:txBody>
      </p:sp>
      <p:sp>
        <p:nvSpPr>
          <p:cNvPr id="1121" name="Line 626"/>
          <p:cNvSpPr>
            <a:spLocks noChangeShapeType="1"/>
          </p:cNvSpPr>
          <p:nvPr/>
        </p:nvSpPr>
        <p:spPr bwMode="auto">
          <a:xfrm rot="-5400000">
            <a:off x="3944938" y="5129213"/>
            <a:ext cx="0" cy="114300"/>
          </a:xfrm>
          <a:prstGeom prst="line">
            <a:avLst/>
          </a:prstGeom>
          <a:noFill/>
          <a:ln w="12700">
            <a:solidFill>
              <a:schemeClr val="bg2"/>
            </a:solidFill>
            <a:round/>
            <a:headEnd/>
            <a:tailEnd/>
          </a:ln>
        </p:spPr>
        <p:txBody>
          <a:bodyPr wrap="none" anchor="ctr"/>
          <a:lstStyle/>
          <a:p>
            <a:endParaRPr lang="en-US"/>
          </a:p>
        </p:txBody>
      </p:sp>
      <p:grpSp>
        <p:nvGrpSpPr>
          <p:cNvPr id="25" name="Group 627"/>
          <p:cNvGrpSpPr>
            <a:grpSpLocks/>
          </p:cNvGrpSpPr>
          <p:nvPr/>
        </p:nvGrpSpPr>
        <p:grpSpPr bwMode="auto">
          <a:xfrm>
            <a:off x="3524250" y="4838700"/>
            <a:ext cx="501650" cy="234950"/>
            <a:chOff x="4701" y="2996"/>
            <a:chExt cx="316" cy="148"/>
          </a:xfrm>
        </p:grpSpPr>
        <p:sp>
          <p:nvSpPr>
            <p:cNvPr id="1273" name="Oval 628"/>
            <p:cNvSpPr>
              <a:spLocks noChangeArrowheads="1"/>
            </p:cNvSpPr>
            <p:nvPr/>
          </p:nvSpPr>
          <p:spPr bwMode="auto">
            <a:xfrm>
              <a:off x="4704" y="3062"/>
              <a:ext cx="313" cy="82"/>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274" name="Line 629"/>
            <p:cNvSpPr>
              <a:spLocks noChangeShapeType="1"/>
            </p:cNvSpPr>
            <p:nvPr/>
          </p:nvSpPr>
          <p:spPr bwMode="auto">
            <a:xfrm>
              <a:off x="4704" y="3055"/>
              <a:ext cx="0" cy="51"/>
            </a:xfrm>
            <a:prstGeom prst="line">
              <a:avLst/>
            </a:prstGeom>
            <a:noFill/>
            <a:ln w="12700">
              <a:solidFill>
                <a:schemeClr val="folHlink"/>
              </a:solidFill>
              <a:round/>
              <a:headEnd/>
              <a:tailEnd/>
            </a:ln>
          </p:spPr>
          <p:txBody>
            <a:bodyPr wrap="none" anchor="ctr"/>
            <a:lstStyle/>
            <a:p>
              <a:endParaRPr lang="en-US"/>
            </a:p>
          </p:txBody>
        </p:sp>
        <p:sp>
          <p:nvSpPr>
            <p:cNvPr id="1275" name="Line 630"/>
            <p:cNvSpPr>
              <a:spLocks noChangeShapeType="1"/>
            </p:cNvSpPr>
            <p:nvPr/>
          </p:nvSpPr>
          <p:spPr bwMode="auto">
            <a:xfrm>
              <a:off x="5017" y="3055"/>
              <a:ext cx="0" cy="51"/>
            </a:xfrm>
            <a:prstGeom prst="line">
              <a:avLst/>
            </a:prstGeom>
            <a:noFill/>
            <a:ln w="12700">
              <a:solidFill>
                <a:schemeClr val="folHlink"/>
              </a:solidFill>
              <a:round/>
              <a:headEnd/>
              <a:tailEnd/>
            </a:ln>
          </p:spPr>
          <p:txBody>
            <a:bodyPr wrap="none" anchor="ctr"/>
            <a:lstStyle/>
            <a:p>
              <a:endParaRPr lang="en-US"/>
            </a:p>
          </p:txBody>
        </p:sp>
        <p:sp>
          <p:nvSpPr>
            <p:cNvPr id="1276" name="Rectangle 631"/>
            <p:cNvSpPr>
              <a:spLocks noChangeArrowheads="1"/>
            </p:cNvSpPr>
            <p:nvPr/>
          </p:nvSpPr>
          <p:spPr bwMode="auto">
            <a:xfrm>
              <a:off x="4704" y="3055"/>
              <a:ext cx="310" cy="50"/>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277" name="Oval 632"/>
            <p:cNvSpPr>
              <a:spLocks noChangeArrowheads="1"/>
            </p:cNvSpPr>
            <p:nvPr/>
          </p:nvSpPr>
          <p:spPr bwMode="auto">
            <a:xfrm>
              <a:off x="4701" y="2996"/>
              <a:ext cx="313" cy="96"/>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26" name="Group 633"/>
            <p:cNvGrpSpPr>
              <a:grpSpLocks/>
            </p:cNvGrpSpPr>
            <p:nvPr/>
          </p:nvGrpSpPr>
          <p:grpSpPr bwMode="auto">
            <a:xfrm>
              <a:off x="4776" y="3017"/>
              <a:ext cx="156" cy="56"/>
              <a:chOff x="2848" y="848"/>
              <a:chExt cx="140" cy="98"/>
            </a:xfrm>
          </p:grpSpPr>
          <p:sp>
            <p:nvSpPr>
              <p:cNvPr id="1283" name="Line 634"/>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84" name="Line 635"/>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85" name="Line 636"/>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7" name="Group 637"/>
            <p:cNvGrpSpPr>
              <a:grpSpLocks/>
            </p:cNvGrpSpPr>
            <p:nvPr/>
          </p:nvGrpSpPr>
          <p:grpSpPr bwMode="auto">
            <a:xfrm flipV="1">
              <a:off x="4776" y="3016"/>
              <a:ext cx="156" cy="56"/>
              <a:chOff x="2848" y="848"/>
              <a:chExt cx="140" cy="98"/>
            </a:xfrm>
          </p:grpSpPr>
          <p:sp>
            <p:nvSpPr>
              <p:cNvPr id="1280" name="Line 638"/>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81" name="Line 639"/>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82" name="Line 640"/>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grpSp>
        <p:nvGrpSpPr>
          <p:cNvPr id="28" name="Group 641"/>
          <p:cNvGrpSpPr>
            <a:grpSpLocks/>
          </p:cNvGrpSpPr>
          <p:nvPr/>
        </p:nvGrpSpPr>
        <p:grpSpPr bwMode="auto">
          <a:xfrm>
            <a:off x="2708275" y="4562475"/>
            <a:ext cx="501650" cy="234950"/>
            <a:chOff x="3600" y="219"/>
            <a:chExt cx="360" cy="175"/>
          </a:xfrm>
        </p:grpSpPr>
        <p:sp>
          <p:nvSpPr>
            <p:cNvPr id="1260" name="Oval 642"/>
            <p:cNvSpPr>
              <a:spLocks noChangeArrowheads="1"/>
            </p:cNvSpPr>
            <p:nvPr/>
          </p:nvSpPr>
          <p:spPr bwMode="auto">
            <a:xfrm>
              <a:off x="3603" y="297"/>
              <a:ext cx="357" cy="97"/>
            </a:xfrm>
            <a:prstGeom prst="ellipse">
              <a:avLst/>
            </a:prstGeom>
            <a:solidFill>
              <a:srgbClr val="DDDDDD"/>
            </a:solidFill>
            <a:ln w="12700">
              <a:solidFill>
                <a:schemeClr val="tx1"/>
              </a:solidFill>
              <a:round/>
              <a:headEnd/>
              <a:tailEnd/>
            </a:ln>
          </p:spPr>
          <p:txBody>
            <a:bodyPr wrap="none" anchor="ctr"/>
            <a:lstStyle/>
            <a:p>
              <a:endParaRPr lang="en-US"/>
            </a:p>
          </p:txBody>
        </p:sp>
        <p:sp>
          <p:nvSpPr>
            <p:cNvPr id="1261" name="Line 643"/>
            <p:cNvSpPr>
              <a:spLocks noChangeShapeType="1"/>
            </p:cNvSpPr>
            <p:nvPr/>
          </p:nvSpPr>
          <p:spPr bwMode="auto">
            <a:xfrm>
              <a:off x="3603" y="289"/>
              <a:ext cx="0" cy="60"/>
            </a:xfrm>
            <a:prstGeom prst="line">
              <a:avLst/>
            </a:prstGeom>
            <a:noFill/>
            <a:ln w="12700">
              <a:solidFill>
                <a:schemeClr val="tx1"/>
              </a:solidFill>
              <a:round/>
              <a:headEnd/>
              <a:tailEnd/>
            </a:ln>
          </p:spPr>
          <p:txBody>
            <a:bodyPr wrap="none" anchor="ctr"/>
            <a:lstStyle/>
            <a:p>
              <a:endParaRPr lang="en-US"/>
            </a:p>
          </p:txBody>
        </p:sp>
        <p:sp>
          <p:nvSpPr>
            <p:cNvPr id="1262" name="Line 644"/>
            <p:cNvSpPr>
              <a:spLocks noChangeShapeType="1"/>
            </p:cNvSpPr>
            <p:nvPr/>
          </p:nvSpPr>
          <p:spPr bwMode="auto">
            <a:xfrm>
              <a:off x="3960" y="289"/>
              <a:ext cx="0" cy="60"/>
            </a:xfrm>
            <a:prstGeom prst="line">
              <a:avLst/>
            </a:prstGeom>
            <a:noFill/>
            <a:ln w="12700">
              <a:solidFill>
                <a:schemeClr val="tx1"/>
              </a:solidFill>
              <a:round/>
              <a:headEnd/>
              <a:tailEnd/>
            </a:ln>
          </p:spPr>
          <p:txBody>
            <a:bodyPr wrap="none" anchor="ctr"/>
            <a:lstStyle/>
            <a:p>
              <a:endParaRPr lang="en-US"/>
            </a:p>
          </p:txBody>
        </p:sp>
        <p:sp>
          <p:nvSpPr>
            <p:cNvPr id="1263" name="Rectangle 645"/>
            <p:cNvSpPr>
              <a:spLocks noChangeArrowheads="1"/>
            </p:cNvSpPr>
            <p:nvPr/>
          </p:nvSpPr>
          <p:spPr bwMode="auto">
            <a:xfrm>
              <a:off x="3603" y="289"/>
              <a:ext cx="354" cy="59"/>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264" name="Oval 646"/>
            <p:cNvSpPr>
              <a:spLocks noChangeArrowheads="1"/>
            </p:cNvSpPr>
            <p:nvPr/>
          </p:nvSpPr>
          <p:spPr bwMode="auto">
            <a:xfrm>
              <a:off x="3600" y="219"/>
              <a:ext cx="357" cy="113"/>
            </a:xfrm>
            <a:prstGeom prst="ellipse">
              <a:avLst/>
            </a:prstGeom>
            <a:solidFill>
              <a:srgbClr val="DDDDDD"/>
            </a:solidFill>
            <a:ln w="12700">
              <a:solidFill>
                <a:schemeClr val="tx1"/>
              </a:solidFill>
              <a:round/>
              <a:headEnd/>
              <a:tailEnd/>
            </a:ln>
          </p:spPr>
          <p:txBody>
            <a:bodyPr wrap="none" anchor="ctr"/>
            <a:lstStyle/>
            <a:p>
              <a:endParaRPr lang="en-US"/>
            </a:p>
          </p:txBody>
        </p:sp>
        <p:grpSp>
          <p:nvGrpSpPr>
            <p:cNvPr id="29" name="Group 647"/>
            <p:cNvGrpSpPr>
              <a:grpSpLocks/>
            </p:cNvGrpSpPr>
            <p:nvPr/>
          </p:nvGrpSpPr>
          <p:grpSpPr bwMode="auto">
            <a:xfrm>
              <a:off x="3686" y="244"/>
              <a:ext cx="177" cy="66"/>
              <a:chOff x="2848" y="848"/>
              <a:chExt cx="140" cy="98"/>
            </a:xfrm>
          </p:grpSpPr>
          <p:sp>
            <p:nvSpPr>
              <p:cNvPr id="1270" name="Line 648"/>
              <p:cNvSpPr>
                <a:spLocks noChangeShapeType="1"/>
              </p:cNvSpPr>
              <p:nvPr/>
            </p:nvSpPr>
            <p:spPr bwMode="auto">
              <a:xfrm flipV="1">
                <a:off x="2848" y="848"/>
                <a:ext cx="50" cy="2"/>
              </a:xfrm>
              <a:prstGeom prst="line">
                <a:avLst/>
              </a:prstGeom>
              <a:noFill/>
              <a:ln w="28575">
                <a:solidFill>
                  <a:schemeClr val="tx1"/>
                </a:solidFill>
                <a:round/>
                <a:headEnd/>
                <a:tailEnd/>
              </a:ln>
            </p:spPr>
            <p:txBody>
              <a:bodyPr wrap="none" anchor="ctr"/>
              <a:lstStyle/>
              <a:p>
                <a:endParaRPr lang="en-US"/>
              </a:p>
            </p:txBody>
          </p:sp>
          <p:sp>
            <p:nvSpPr>
              <p:cNvPr id="1271" name="Line 649"/>
              <p:cNvSpPr>
                <a:spLocks noChangeShapeType="1"/>
              </p:cNvSpPr>
              <p:nvPr/>
            </p:nvSpPr>
            <p:spPr bwMode="auto">
              <a:xfrm>
                <a:off x="2944" y="946"/>
                <a:ext cx="44" cy="0"/>
              </a:xfrm>
              <a:prstGeom prst="line">
                <a:avLst/>
              </a:prstGeom>
              <a:noFill/>
              <a:ln w="28575">
                <a:solidFill>
                  <a:schemeClr val="tx1"/>
                </a:solidFill>
                <a:round/>
                <a:headEnd/>
                <a:tailEnd/>
              </a:ln>
            </p:spPr>
            <p:txBody>
              <a:bodyPr wrap="none" anchor="ctr"/>
              <a:lstStyle/>
              <a:p>
                <a:endParaRPr lang="en-US"/>
              </a:p>
            </p:txBody>
          </p:sp>
          <p:sp>
            <p:nvSpPr>
              <p:cNvPr id="1272" name="Line 650"/>
              <p:cNvSpPr>
                <a:spLocks noChangeShapeType="1"/>
              </p:cNvSpPr>
              <p:nvPr/>
            </p:nvSpPr>
            <p:spPr bwMode="auto">
              <a:xfrm>
                <a:off x="2894" y="850"/>
                <a:ext cx="52" cy="96"/>
              </a:xfrm>
              <a:prstGeom prst="line">
                <a:avLst/>
              </a:prstGeom>
              <a:noFill/>
              <a:ln w="28575">
                <a:solidFill>
                  <a:schemeClr val="tx1"/>
                </a:solidFill>
                <a:round/>
                <a:headEnd/>
                <a:tailEnd/>
              </a:ln>
            </p:spPr>
            <p:txBody>
              <a:bodyPr wrap="none" anchor="ctr"/>
              <a:lstStyle/>
              <a:p>
                <a:endParaRPr lang="en-US"/>
              </a:p>
            </p:txBody>
          </p:sp>
        </p:grpSp>
        <p:grpSp>
          <p:nvGrpSpPr>
            <p:cNvPr id="30" name="Group 651"/>
            <p:cNvGrpSpPr>
              <a:grpSpLocks/>
            </p:cNvGrpSpPr>
            <p:nvPr/>
          </p:nvGrpSpPr>
          <p:grpSpPr bwMode="auto">
            <a:xfrm flipV="1">
              <a:off x="3686" y="243"/>
              <a:ext cx="177" cy="66"/>
              <a:chOff x="2848" y="848"/>
              <a:chExt cx="140" cy="98"/>
            </a:xfrm>
          </p:grpSpPr>
          <p:sp>
            <p:nvSpPr>
              <p:cNvPr id="1267" name="Line 652"/>
              <p:cNvSpPr>
                <a:spLocks noChangeShapeType="1"/>
              </p:cNvSpPr>
              <p:nvPr/>
            </p:nvSpPr>
            <p:spPr bwMode="auto">
              <a:xfrm flipV="1">
                <a:off x="2848" y="848"/>
                <a:ext cx="50" cy="2"/>
              </a:xfrm>
              <a:prstGeom prst="line">
                <a:avLst/>
              </a:prstGeom>
              <a:noFill/>
              <a:ln w="28575">
                <a:solidFill>
                  <a:schemeClr val="tx1"/>
                </a:solidFill>
                <a:round/>
                <a:headEnd/>
                <a:tailEnd/>
              </a:ln>
            </p:spPr>
            <p:txBody>
              <a:bodyPr wrap="none" anchor="ctr"/>
              <a:lstStyle/>
              <a:p>
                <a:endParaRPr lang="en-US"/>
              </a:p>
            </p:txBody>
          </p:sp>
          <p:sp>
            <p:nvSpPr>
              <p:cNvPr id="1268" name="Line 653"/>
              <p:cNvSpPr>
                <a:spLocks noChangeShapeType="1"/>
              </p:cNvSpPr>
              <p:nvPr/>
            </p:nvSpPr>
            <p:spPr bwMode="auto">
              <a:xfrm>
                <a:off x="2944" y="946"/>
                <a:ext cx="44" cy="0"/>
              </a:xfrm>
              <a:prstGeom prst="line">
                <a:avLst/>
              </a:prstGeom>
              <a:noFill/>
              <a:ln w="28575">
                <a:solidFill>
                  <a:schemeClr val="tx1"/>
                </a:solidFill>
                <a:round/>
                <a:headEnd/>
                <a:tailEnd/>
              </a:ln>
            </p:spPr>
            <p:txBody>
              <a:bodyPr wrap="none" anchor="ctr"/>
              <a:lstStyle/>
              <a:p>
                <a:endParaRPr lang="en-US"/>
              </a:p>
            </p:txBody>
          </p:sp>
          <p:sp>
            <p:nvSpPr>
              <p:cNvPr id="1269" name="Line 654"/>
              <p:cNvSpPr>
                <a:spLocks noChangeShapeType="1"/>
              </p:cNvSpPr>
              <p:nvPr/>
            </p:nvSpPr>
            <p:spPr bwMode="auto">
              <a:xfrm>
                <a:off x="2894" y="850"/>
                <a:ext cx="52" cy="96"/>
              </a:xfrm>
              <a:prstGeom prst="line">
                <a:avLst/>
              </a:prstGeom>
              <a:noFill/>
              <a:ln w="28575">
                <a:solidFill>
                  <a:schemeClr val="tx1"/>
                </a:solidFill>
                <a:round/>
                <a:headEnd/>
                <a:tailEnd/>
              </a:ln>
            </p:spPr>
            <p:txBody>
              <a:bodyPr wrap="none" anchor="ctr"/>
              <a:lstStyle/>
              <a:p>
                <a:endParaRPr lang="en-US"/>
              </a:p>
            </p:txBody>
          </p:sp>
        </p:grpSp>
      </p:grpSp>
      <p:grpSp>
        <p:nvGrpSpPr>
          <p:cNvPr id="31" name="Group 655"/>
          <p:cNvGrpSpPr>
            <a:grpSpLocks/>
          </p:cNvGrpSpPr>
          <p:nvPr/>
        </p:nvGrpSpPr>
        <p:grpSpPr bwMode="auto">
          <a:xfrm>
            <a:off x="2043113" y="4867275"/>
            <a:ext cx="501650" cy="234950"/>
            <a:chOff x="3600" y="219"/>
            <a:chExt cx="360" cy="175"/>
          </a:xfrm>
        </p:grpSpPr>
        <p:sp>
          <p:nvSpPr>
            <p:cNvPr id="1247" name="Oval 656"/>
            <p:cNvSpPr>
              <a:spLocks noChangeArrowheads="1"/>
            </p:cNvSpPr>
            <p:nvPr/>
          </p:nvSpPr>
          <p:spPr bwMode="auto">
            <a:xfrm>
              <a:off x="3603" y="297"/>
              <a:ext cx="357" cy="97"/>
            </a:xfrm>
            <a:prstGeom prst="ellipse">
              <a:avLst/>
            </a:prstGeom>
            <a:solidFill>
              <a:srgbClr val="DDDDDD"/>
            </a:solidFill>
            <a:ln w="12700">
              <a:solidFill>
                <a:schemeClr val="tx1"/>
              </a:solidFill>
              <a:round/>
              <a:headEnd/>
              <a:tailEnd/>
            </a:ln>
          </p:spPr>
          <p:txBody>
            <a:bodyPr wrap="none" anchor="ctr"/>
            <a:lstStyle/>
            <a:p>
              <a:endParaRPr lang="en-US"/>
            </a:p>
          </p:txBody>
        </p:sp>
        <p:sp>
          <p:nvSpPr>
            <p:cNvPr id="1248" name="Line 657"/>
            <p:cNvSpPr>
              <a:spLocks noChangeShapeType="1"/>
            </p:cNvSpPr>
            <p:nvPr/>
          </p:nvSpPr>
          <p:spPr bwMode="auto">
            <a:xfrm>
              <a:off x="3603" y="289"/>
              <a:ext cx="0" cy="60"/>
            </a:xfrm>
            <a:prstGeom prst="line">
              <a:avLst/>
            </a:prstGeom>
            <a:noFill/>
            <a:ln w="12700">
              <a:solidFill>
                <a:schemeClr val="tx1"/>
              </a:solidFill>
              <a:round/>
              <a:headEnd/>
              <a:tailEnd/>
            </a:ln>
          </p:spPr>
          <p:txBody>
            <a:bodyPr wrap="none" anchor="ctr"/>
            <a:lstStyle/>
            <a:p>
              <a:endParaRPr lang="en-US"/>
            </a:p>
          </p:txBody>
        </p:sp>
        <p:sp>
          <p:nvSpPr>
            <p:cNvPr id="1249" name="Line 658"/>
            <p:cNvSpPr>
              <a:spLocks noChangeShapeType="1"/>
            </p:cNvSpPr>
            <p:nvPr/>
          </p:nvSpPr>
          <p:spPr bwMode="auto">
            <a:xfrm>
              <a:off x="3960" y="289"/>
              <a:ext cx="0" cy="60"/>
            </a:xfrm>
            <a:prstGeom prst="line">
              <a:avLst/>
            </a:prstGeom>
            <a:noFill/>
            <a:ln w="12700">
              <a:solidFill>
                <a:schemeClr val="tx1"/>
              </a:solidFill>
              <a:round/>
              <a:headEnd/>
              <a:tailEnd/>
            </a:ln>
          </p:spPr>
          <p:txBody>
            <a:bodyPr wrap="none" anchor="ctr"/>
            <a:lstStyle/>
            <a:p>
              <a:endParaRPr lang="en-US"/>
            </a:p>
          </p:txBody>
        </p:sp>
        <p:sp>
          <p:nvSpPr>
            <p:cNvPr id="1250" name="Rectangle 659"/>
            <p:cNvSpPr>
              <a:spLocks noChangeArrowheads="1"/>
            </p:cNvSpPr>
            <p:nvPr/>
          </p:nvSpPr>
          <p:spPr bwMode="auto">
            <a:xfrm>
              <a:off x="3603" y="289"/>
              <a:ext cx="354" cy="59"/>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251" name="Oval 660"/>
            <p:cNvSpPr>
              <a:spLocks noChangeArrowheads="1"/>
            </p:cNvSpPr>
            <p:nvPr/>
          </p:nvSpPr>
          <p:spPr bwMode="auto">
            <a:xfrm>
              <a:off x="3600" y="219"/>
              <a:ext cx="357" cy="113"/>
            </a:xfrm>
            <a:prstGeom prst="ellipse">
              <a:avLst/>
            </a:prstGeom>
            <a:solidFill>
              <a:srgbClr val="DDDDDD"/>
            </a:solidFill>
            <a:ln w="12700">
              <a:solidFill>
                <a:schemeClr val="tx1"/>
              </a:solidFill>
              <a:round/>
              <a:headEnd/>
              <a:tailEnd/>
            </a:ln>
          </p:spPr>
          <p:txBody>
            <a:bodyPr wrap="none" anchor="ctr"/>
            <a:lstStyle/>
            <a:p>
              <a:endParaRPr lang="en-US"/>
            </a:p>
          </p:txBody>
        </p:sp>
        <p:grpSp>
          <p:nvGrpSpPr>
            <p:cNvPr id="1024" name="Group 661"/>
            <p:cNvGrpSpPr>
              <a:grpSpLocks/>
            </p:cNvGrpSpPr>
            <p:nvPr/>
          </p:nvGrpSpPr>
          <p:grpSpPr bwMode="auto">
            <a:xfrm>
              <a:off x="3686" y="244"/>
              <a:ext cx="177" cy="66"/>
              <a:chOff x="2848" y="848"/>
              <a:chExt cx="140" cy="98"/>
            </a:xfrm>
          </p:grpSpPr>
          <p:sp>
            <p:nvSpPr>
              <p:cNvPr id="1257" name="Line 662"/>
              <p:cNvSpPr>
                <a:spLocks noChangeShapeType="1"/>
              </p:cNvSpPr>
              <p:nvPr/>
            </p:nvSpPr>
            <p:spPr bwMode="auto">
              <a:xfrm flipV="1">
                <a:off x="2848" y="848"/>
                <a:ext cx="50" cy="2"/>
              </a:xfrm>
              <a:prstGeom prst="line">
                <a:avLst/>
              </a:prstGeom>
              <a:noFill/>
              <a:ln w="28575">
                <a:solidFill>
                  <a:schemeClr val="tx1"/>
                </a:solidFill>
                <a:round/>
                <a:headEnd/>
                <a:tailEnd/>
              </a:ln>
            </p:spPr>
            <p:txBody>
              <a:bodyPr wrap="none" anchor="ctr"/>
              <a:lstStyle/>
              <a:p>
                <a:endParaRPr lang="en-US"/>
              </a:p>
            </p:txBody>
          </p:sp>
          <p:sp>
            <p:nvSpPr>
              <p:cNvPr id="1258" name="Line 663"/>
              <p:cNvSpPr>
                <a:spLocks noChangeShapeType="1"/>
              </p:cNvSpPr>
              <p:nvPr/>
            </p:nvSpPr>
            <p:spPr bwMode="auto">
              <a:xfrm>
                <a:off x="2944" y="946"/>
                <a:ext cx="44" cy="0"/>
              </a:xfrm>
              <a:prstGeom prst="line">
                <a:avLst/>
              </a:prstGeom>
              <a:noFill/>
              <a:ln w="28575">
                <a:solidFill>
                  <a:schemeClr val="tx1"/>
                </a:solidFill>
                <a:round/>
                <a:headEnd/>
                <a:tailEnd/>
              </a:ln>
            </p:spPr>
            <p:txBody>
              <a:bodyPr wrap="none" anchor="ctr"/>
              <a:lstStyle/>
              <a:p>
                <a:endParaRPr lang="en-US"/>
              </a:p>
            </p:txBody>
          </p:sp>
          <p:sp>
            <p:nvSpPr>
              <p:cNvPr id="1259" name="Line 664"/>
              <p:cNvSpPr>
                <a:spLocks noChangeShapeType="1"/>
              </p:cNvSpPr>
              <p:nvPr/>
            </p:nvSpPr>
            <p:spPr bwMode="auto">
              <a:xfrm>
                <a:off x="2894" y="850"/>
                <a:ext cx="52" cy="96"/>
              </a:xfrm>
              <a:prstGeom prst="line">
                <a:avLst/>
              </a:prstGeom>
              <a:noFill/>
              <a:ln w="28575">
                <a:solidFill>
                  <a:schemeClr val="tx1"/>
                </a:solidFill>
                <a:round/>
                <a:headEnd/>
                <a:tailEnd/>
              </a:ln>
            </p:spPr>
            <p:txBody>
              <a:bodyPr wrap="none" anchor="ctr"/>
              <a:lstStyle/>
              <a:p>
                <a:endParaRPr lang="en-US"/>
              </a:p>
            </p:txBody>
          </p:sp>
        </p:grpSp>
        <p:grpSp>
          <p:nvGrpSpPr>
            <p:cNvPr id="1025" name="Group 665"/>
            <p:cNvGrpSpPr>
              <a:grpSpLocks/>
            </p:cNvGrpSpPr>
            <p:nvPr/>
          </p:nvGrpSpPr>
          <p:grpSpPr bwMode="auto">
            <a:xfrm flipV="1">
              <a:off x="3686" y="243"/>
              <a:ext cx="177" cy="66"/>
              <a:chOff x="2848" y="848"/>
              <a:chExt cx="140" cy="98"/>
            </a:xfrm>
          </p:grpSpPr>
          <p:sp>
            <p:nvSpPr>
              <p:cNvPr id="1254" name="Line 666"/>
              <p:cNvSpPr>
                <a:spLocks noChangeShapeType="1"/>
              </p:cNvSpPr>
              <p:nvPr/>
            </p:nvSpPr>
            <p:spPr bwMode="auto">
              <a:xfrm flipV="1">
                <a:off x="2848" y="848"/>
                <a:ext cx="50" cy="2"/>
              </a:xfrm>
              <a:prstGeom prst="line">
                <a:avLst/>
              </a:prstGeom>
              <a:noFill/>
              <a:ln w="28575">
                <a:solidFill>
                  <a:schemeClr val="tx1"/>
                </a:solidFill>
                <a:round/>
                <a:headEnd/>
                <a:tailEnd/>
              </a:ln>
            </p:spPr>
            <p:txBody>
              <a:bodyPr wrap="none" anchor="ctr"/>
              <a:lstStyle/>
              <a:p>
                <a:endParaRPr lang="en-US"/>
              </a:p>
            </p:txBody>
          </p:sp>
          <p:sp>
            <p:nvSpPr>
              <p:cNvPr id="1255" name="Line 667"/>
              <p:cNvSpPr>
                <a:spLocks noChangeShapeType="1"/>
              </p:cNvSpPr>
              <p:nvPr/>
            </p:nvSpPr>
            <p:spPr bwMode="auto">
              <a:xfrm>
                <a:off x="2944" y="946"/>
                <a:ext cx="44" cy="0"/>
              </a:xfrm>
              <a:prstGeom prst="line">
                <a:avLst/>
              </a:prstGeom>
              <a:noFill/>
              <a:ln w="28575">
                <a:solidFill>
                  <a:schemeClr val="tx1"/>
                </a:solidFill>
                <a:round/>
                <a:headEnd/>
                <a:tailEnd/>
              </a:ln>
            </p:spPr>
            <p:txBody>
              <a:bodyPr wrap="none" anchor="ctr"/>
              <a:lstStyle/>
              <a:p>
                <a:endParaRPr lang="en-US"/>
              </a:p>
            </p:txBody>
          </p:sp>
          <p:sp>
            <p:nvSpPr>
              <p:cNvPr id="1256" name="Line 668"/>
              <p:cNvSpPr>
                <a:spLocks noChangeShapeType="1"/>
              </p:cNvSpPr>
              <p:nvPr/>
            </p:nvSpPr>
            <p:spPr bwMode="auto">
              <a:xfrm>
                <a:off x="2894" y="850"/>
                <a:ext cx="52" cy="96"/>
              </a:xfrm>
              <a:prstGeom prst="line">
                <a:avLst/>
              </a:prstGeom>
              <a:noFill/>
              <a:ln w="28575">
                <a:solidFill>
                  <a:schemeClr val="tx1"/>
                </a:solidFill>
                <a:round/>
                <a:headEnd/>
                <a:tailEnd/>
              </a:ln>
            </p:spPr>
            <p:txBody>
              <a:bodyPr wrap="none" anchor="ctr"/>
              <a:lstStyle/>
              <a:p>
                <a:endParaRPr lang="en-US"/>
              </a:p>
            </p:txBody>
          </p:sp>
        </p:grpSp>
      </p:grpSp>
      <p:sp>
        <p:nvSpPr>
          <p:cNvPr id="1125" name="Line 669"/>
          <p:cNvSpPr>
            <a:spLocks noChangeShapeType="1"/>
          </p:cNvSpPr>
          <p:nvPr/>
        </p:nvSpPr>
        <p:spPr bwMode="auto">
          <a:xfrm>
            <a:off x="3157538" y="4773613"/>
            <a:ext cx="358775" cy="120650"/>
          </a:xfrm>
          <a:prstGeom prst="line">
            <a:avLst/>
          </a:prstGeom>
          <a:noFill/>
          <a:ln w="9525">
            <a:solidFill>
              <a:schemeClr val="bg2"/>
            </a:solidFill>
            <a:round/>
            <a:headEnd/>
            <a:tailEnd/>
          </a:ln>
        </p:spPr>
        <p:txBody>
          <a:bodyPr/>
          <a:lstStyle/>
          <a:p>
            <a:endParaRPr lang="en-US"/>
          </a:p>
        </p:txBody>
      </p:sp>
      <p:sp>
        <p:nvSpPr>
          <p:cNvPr id="1126" name="Line 670"/>
          <p:cNvSpPr>
            <a:spLocks noChangeShapeType="1"/>
          </p:cNvSpPr>
          <p:nvPr/>
        </p:nvSpPr>
        <p:spPr bwMode="auto">
          <a:xfrm flipV="1">
            <a:off x="2505075" y="4786313"/>
            <a:ext cx="277813" cy="109537"/>
          </a:xfrm>
          <a:prstGeom prst="line">
            <a:avLst/>
          </a:prstGeom>
          <a:noFill/>
          <a:ln w="9525">
            <a:solidFill>
              <a:schemeClr val="bg2"/>
            </a:solidFill>
            <a:round/>
            <a:headEnd/>
            <a:tailEnd/>
          </a:ln>
        </p:spPr>
        <p:txBody>
          <a:bodyPr/>
          <a:lstStyle/>
          <a:p>
            <a:endParaRPr lang="en-US"/>
          </a:p>
        </p:txBody>
      </p:sp>
      <p:sp>
        <p:nvSpPr>
          <p:cNvPr id="1127" name="Line 671"/>
          <p:cNvSpPr>
            <a:spLocks noChangeShapeType="1"/>
          </p:cNvSpPr>
          <p:nvPr/>
        </p:nvSpPr>
        <p:spPr bwMode="auto">
          <a:xfrm flipV="1">
            <a:off x="2547938" y="4989513"/>
            <a:ext cx="971550" cy="0"/>
          </a:xfrm>
          <a:prstGeom prst="line">
            <a:avLst/>
          </a:prstGeom>
          <a:noFill/>
          <a:ln w="9525">
            <a:solidFill>
              <a:schemeClr val="bg2"/>
            </a:solidFill>
            <a:round/>
            <a:headEnd/>
            <a:tailEnd/>
          </a:ln>
        </p:spPr>
        <p:txBody>
          <a:bodyPr/>
          <a:lstStyle/>
          <a:p>
            <a:endParaRPr lang="en-US"/>
          </a:p>
        </p:txBody>
      </p:sp>
      <p:sp>
        <p:nvSpPr>
          <p:cNvPr id="1128" name="Line 672"/>
          <p:cNvSpPr>
            <a:spLocks noChangeShapeType="1"/>
          </p:cNvSpPr>
          <p:nvPr/>
        </p:nvSpPr>
        <p:spPr bwMode="auto">
          <a:xfrm flipH="1">
            <a:off x="1843088" y="4735513"/>
            <a:ext cx="254000" cy="469900"/>
          </a:xfrm>
          <a:prstGeom prst="line">
            <a:avLst/>
          </a:prstGeom>
          <a:noFill/>
          <a:ln w="9525">
            <a:solidFill>
              <a:schemeClr val="bg2"/>
            </a:solidFill>
            <a:round/>
            <a:headEnd/>
            <a:tailEnd/>
          </a:ln>
        </p:spPr>
        <p:txBody>
          <a:bodyPr/>
          <a:lstStyle/>
          <a:p>
            <a:endParaRPr lang="en-US"/>
          </a:p>
        </p:txBody>
      </p:sp>
      <p:sp>
        <p:nvSpPr>
          <p:cNvPr id="1129" name="Line 673"/>
          <p:cNvSpPr>
            <a:spLocks noChangeShapeType="1"/>
          </p:cNvSpPr>
          <p:nvPr/>
        </p:nvSpPr>
        <p:spPr bwMode="auto">
          <a:xfrm>
            <a:off x="1868488" y="4786313"/>
            <a:ext cx="196850" cy="0"/>
          </a:xfrm>
          <a:prstGeom prst="line">
            <a:avLst/>
          </a:prstGeom>
          <a:noFill/>
          <a:ln w="9525">
            <a:solidFill>
              <a:schemeClr val="bg2"/>
            </a:solidFill>
            <a:round/>
            <a:headEnd/>
            <a:tailEnd/>
          </a:ln>
        </p:spPr>
        <p:txBody>
          <a:bodyPr/>
          <a:lstStyle/>
          <a:p>
            <a:endParaRPr lang="en-US"/>
          </a:p>
        </p:txBody>
      </p:sp>
      <p:sp>
        <p:nvSpPr>
          <p:cNvPr id="1130" name="Line 674"/>
          <p:cNvSpPr>
            <a:spLocks noChangeShapeType="1"/>
          </p:cNvSpPr>
          <p:nvPr/>
        </p:nvSpPr>
        <p:spPr bwMode="auto">
          <a:xfrm>
            <a:off x="1728788" y="5122863"/>
            <a:ext cx="153987" cy="0"/>
          </a:xfrm>
          <a:prstGeom prst="line">
            <a:avLst/>
          </a:prstGeom>
          <a:noFill/>
          <a:ln w="9525">
            <a:solidFill>
              <a:schemeClr val="bg2"/>
            </a:solidFill>
            <a:round/>
            <a:headEnd/>
            <a:tailEnd/>
          </a:ln>
        </p:spPr>
        <p:txBody>
          <a:bodyPr/>
          <a:lstStyle/>
          <a:p>
            <a:endParaRPr lang="en-US"/>
          </a:p>
        </p:txBody>
      </p:sp>
      <p:sp>
        <p:nvSpPr>
          <p:cNvPr id="1131" name="Line 675"/>
          <p:cNvSpPr>
            <a:spLocks noChangeShapeType="1"/>
          </p:cNvSpPr>
          <p:nvPr/>
        </p:nvSpPr>
        <p:spPr bwMode="auto">
          <a:xfrm>
            <a:off x="1981200" y="5202238"/>
            <a:ext cx="490538" cy="0"/>
          </a:xfrm>
          <a:prstGeom prst="line">
            <a:avLst/>
          </a:prstGeom>
          <a:noFill/>
          <a:ln w="9525">
            <a:solidFill>
              <a:schemeClr val="bg2"/>
            </a:solidFill>
            <a:round/>
            <a:headEnd/>
            <a:tailEnd/>
          </a:ln>
        </p:spPr>
        <p:txBody>
          <a:bodyPr/>
          <a:lstStyle/>
          <a:p>
            <a:endParaRPr lang="en-US"/>
          </a:p>
        </p:txBody>
      </p:sp>
      <p:sp>
        <p:nvSpPr>
          <p:cNvPr id="1132" name="Line 676"/>
          <p:cNvSpPr>
            <a:spLocks noChangeShapeType="1"/>
          </p:cNvSpPr>
          <p:nvPr/>
        </p:nvSpPr>
        <p:spPr bwMode="auto">
          <a:xfrm flipH="1">
            <a:off x="2220913" y="5110163"/>
            <a:ext cx="53975" cy="85725"/>
          </a:xfrm>
          <a:prstGeom prst="line">
            <a:avLst/>
          </a:prstGeom>
          <a:noFill/>
          <a:ln w="9525">
            <a:solidFill>
              <a:schemeClr val="bg2"/>
            </a:solidFill>
            <a:round/>
            <a:headEnd/>
            <a:tailEnd/>
          </a:ln>
        </p:spPr>
        <p:txBody>
          <a:bodyPr/>
          <a:lstStyle/>
          <a:p>
            <a:endParaRPr lang="en-US"/>
          </a:p>
        </p:txBody>
      </p:sp>
      <p:sp>
        <p:nvSpPr>
          <p:cNvPr id="1133" name="Line 677"/>
          <p:cNvSpPr>
            <a:spLocks noChangeShapeType="1"/>
          </p:cNvSpPr>
          <p:nvPr/>
        </p:nvSpPr>
        <p:spPr bwMode="auto">
          <a:xfrm>
            <a:off x="2033588" y="5199063"/>
            <a:ext cx="1587" cy="82550"/>
          </a:xfrm>
          <a:prstGeom prst="line">
            <a:avLst/>
          </a:prstGeom>
          <a:noFill/>
          <a:ln w="9525">
            <a:solidFill>
              <a:schemeClr val="bg2"/>
            </a:solidFill>
            <a:round/>
            <a:headEnd/>
            <a:tailEnd/>
          </a:ln>
        </p:spPr>
        <p:txBody>
          <a:bodyPr/>
          <a:lstStyle/>
          <a:p>
            <a:endParaRPr lang="en-US"/>
          </a:p>
        </p:txBody>
      </p:sp>
      <p:sp>
        <p:nvSpPr>
          <p:cNvPr id="1134" name="Line 678"/>
          <p:cNvSpPr>
            <a:spLocks noChangeShapeType="1"/>
          </p:cNvSpPr>
          <p:nvPr/>
        </p:nvSpPr>
        <p:spPr bwMode="auto">
          <a:xfrm flipH="1" flipV="1">
            <a:off x="2430463" y="5207000"/>
            <a:ext cx="0" cy="76200"/>
          </a:xfrm>
          <a:prstGeom prst="line">
            <a:avLst/>
          </a:prstGeom>
          <a:noFill/>
          <a:ln w="9525">
            <a:solidFill>
              <a:schemeClr val="bg2"/>
            </a:solidFill>
            <a:round/>
            <a:headEnd/>
            <a:tailEnd/>
          </a:ln>
        </p:spPr>
        <p:txBody>
          <a:bodyPr/>
          <a:lstStyle/>
          <a:p>
            <a:endParaRPr lang="en-US"/>
          </a:p>
        </p:txBody>
      </p:sp>
      <p:sp>
        <p:nvSpPr>
          <p:cNvPr id="1135" name="Line 679"/>
          <p:cNvSpPr>
            <a:spLocks noChangeShapeType="1"/>
          </p:cNvSpPr>
          <p:nvPr/>
        </p:nvSpPr>
        <p:spPr bwMode="auto">
          <a:xfrm>
            <a:off x="2511425" y="5065713"/>
            <a:ext cx="503238" cy="269875"/>
          </a:xfrm>
          <a:prstGeom prst="line">
            <a:avLst/>
          </a:prstGeom>
          <a:noFill/>
          <a:ln w="9525">
            <a:solidFill>
              <a:schemeClr val="bg2"/>
            </a:solidFill>
            <a:round/>
            <a:headEnd/>
            <a:tailEnd/>
          </a:ln>
        </p:spPr>
        <p:txBody>
          <a:bodyPr/>
          <a:lstStyle/>
          <a:p>
            <a:endParaRPr lang="en-US"/>
          </a:p>
        </p:txBody>
      </p:sp>
      <p:sp>
        <p:nvSpPr>
          <p:cNvPr id="1136" name="Line 680"/>
          <p:cNvSpPr>
            <a:spLocks noChangeShapeType="1"/>
          </p:cNvSpPr>
          <p:nvPr/>
        </p:nvSpPr>
        <p:spPr bwMode="auto">
          <a:xfrm>
            <a:off x="1960563" y="5000625"/>
            <a:ext cx="80962" cy="0"/>
          </a:xfrm>
          <a:prstGeom prst="line">
            <a:avLst/>
          </a:prstGeom>
          <a:noFill/>
          <a:ln w="9525">
            <a:solidFill>
              <a:schemeClr val="bg2"/>
            </a:solidFill>
            <a:round/>
            <a:headEnd/>
            <a:tailEnd/>
          </a:ln>
        </p:spPr>
        <p:txBody>
          <a:bodyPr/>
          <a:lstStyle/>
          <a:p>
            <a:endParaRPr lang="en-US"/>
          </a:p>
        </p:txBody>
      </p:sp>
      <p:grpSp>
        <p:nvGrpSpPr>
          <p:cNvPr id="1041" name="Group 681"/>
          <p:cNvGrpSpPr>
            <a:grpSpLocks/>
          </p:cNvGrpSpPr>
          <p:nvPr/>
        </p:nvGrpSpPr>
        <p:grpSpPr bwMode="auto">
          <a:xfrm>
            <a:off x="1146175" y="1760538"/>
            <a:ext cx="3021013" cy="3981450"/>
            <a:chOff x="-1203" y="1352"/>
            <a:chExt cx="1903" cy="2508"/>
          </a:xfrm>
        </p:grpSpPr>
        <p:grpSp>
          <p:nvGrpSpPr>
            <p:cNvPr id="1046" name="Group 682"/>
            <p:cNvGrpSpPr>
              <a:grpSpLocks/>
            </p:cNvGrpSpPr>
            <p:nvPr/>
          </p:nvGrpSpPr>
          <p:grpSpPr bwMode="auto">
            <a:xfrm>
              <a:off x="-1203" y="1647"/>
              <a:ext cx="436" cy="114"/>
              <a:chOff x="3072" y="739"/>
              <a:chExt cx="652" cy="146"/>
            </a:xfrm>
          </p:grpSpPr>
          <p:pic>
            <p:nvPicPr>
              <p:cNvPr id="1244" name="Picture 683" descr="lgv_fqmg[1]"/>
              <p:cNvPicPr>
                <a:picLocks noChangeAspect="1" noChangeArrowheads="1"/>
              </p:cNvPicPr>
              <p:nvPr/>
            </p:nvPicPr>
            <p:blipFill>
              <a:blip r:embed="rId3" cstate="print"/>
              <a:srcRect/>
              <a:stretch>
                <a:fillRect/>
              </a:stretch>
            </p:blipFill>
            <p:spPr bwMode="auto">
              <a:xfrm flipH="1">
                <a:off x="3237" y="739"/>
                <a:ext cx="487" cy="146"/>
              </a:xfrm>
              <a:prstGeom prst="rect">
                <a:avLst/>
              </a:prstGeom>
              <a:noFill/>
              <a:ln w="9525">
                <a:noFill/>
                <a:miter lim="800000"/>
                <a:headEnd/>
                <a:tailEnd/>
              </a:ln>
            </p:spPr>
          </p:pic>
          <p:sp>
            <p:nvSpPr>
              <p:cNvPr id="1245" name="Line 684"/>
              <p:cNvSpPr>
                <a:spLocks noChangeShapeType="1"/>
              </p:cNvSpPr>
              <p:nvPr/>
            </p:nvSpPr>
            <p:spPr bwMode="auto">
              <a:xfrm flipH="1">
                <a:off x="3104" y="784"/>
                <a:ext cx="88" cy="0"/>
              </a:xfrm>
              <a:prstGeom prst="line">
                <a:avLst/>
              </a:prstGeom>
              <a:noFill/>
              <a:ln w="9525">
                <a:solidFill>
                  <a:schemeClr val="tx1"/>
                </a:solidFill>
                <a:round/>
                <a:headEnd/>
                <a:tailEnd/>
              </a:ln>
            </p:spPr>
            <p:txBody>
              <a:bodyPr/>
              <a:lstStyle/>
              <a:p>
                <a:endParaRPr lang="en-US"/>
              </a:p>
            </p:txBody>
          </p:sp>
          <p:sp>
            <p:nvSpPr>
              <p:cNvPr id="1246" name="Line 685"/>
              <p:cNvSpPr>
                <a:spLocks noChangeShapeType="1"/>
              </p:cNvSpPr>
              <p:nvPr/>
            </p:nvSpPr>
            <p:spPr bwMode="auto">
              <a:xfrm flipH="1">
                <a:off x="3072" y="760"/>
                <a:ext cx="144" cy="0"/>
              </a:xfrm>
              <a:prstGeom prst="line">
                <a:avLst/>
              </a:prstGeom>
              <a:noFill/>
              <a:ln w="9525">
                <a:solidFill>
                  <a:schemeClr val="tx1"/>
                </a:solidFill>
                <a:round/>
                <a:headEnd/>
                <a:tailEnd/>
              </a:ln>
            </p:spPr>
            <p:txBody>
              <a:bodyPr/>
              <a:lstStyle/>
              <a:p>
                <a:endParaRPr lang="en-US"/>
              </a:p>
            </p:txBody>
          </p:sp>
        </p:grpSp>
        <p:pic>
          <p:nvPicPr>
            <p:cNvPr id="1221" name="Picture 686" descr="imgyjavg[1]"/>
            <p:cNvPicPr>
              <a:picLocks noChangeAspect="1" noChangeArrowheads="1"/>
            </p:cNvPicPr>
            <p:nvPr/>
          </p:nvPicPr>
          <p:blipFill>
            <a:blip r:embed="rId4" cstate="print"/>
            <a:srcRect/>
            <a:stretch>
              <a:fillRect/>
            </a:stretch>
          </p:blipFill>
          <p:spPr bwMode="auto">
            <a:xfrm>
              <a:off x="-1027" y="1466"/>
              <a:ext cx="232" cy="168"/>
            </a:xfrm>
            <a:prstGeom prst="rect">
              <a:avLst/>
            </a:prstGeom>
            <a:noFill/>
            <a:ln w="9525">
              <a:noFill/>
              <a:miter lim="800000"/>
              <a:headEnd/>
              <a:tailEnd/>
            </a:ln>
          </p:spPr>
        </p:pic>
        <p:grpSp>
          <p:nvGrpSpPr>
            <p:cNvPr id="1047" name="Group 687"/>
            <p:cNvGrpSpPr>
              <a:grpSpLocks/>
            </p:cNvGrpSpPr>
            <p:nvPr/>
          </p:nvGrpSpPr>
          <p:grpSpPr bwMode="auto">
            <a:xfrm>
              <a:off x="-546" y="1352"/>
              <a:ext cx="256" cy="269"/>
              <a:chOff x="2870" y="1518"/>
              <a:chExt cx="292" cy="320"/>
            </a:xfrm>
          </p:grpSpPr>
          <p:graphicFrame>
            <p:nvGraphicFramePr>
              <p:cNvPr id="1037" name="Object 688"/>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3646" name="Clip" r:id="rId5" imgW="819000" imgH="847800" progId="">
                      <p:embed/>
                    </p:oleObj>
                  </mc:Choice>
                  <mc:Fallback>
                    <p:oleObj name="Clip" r:id="rId5" imgW="819000" imgH="847800" progId="">
                      <p:embed/>
                      <p:pic>
                        <p:nvPicPr>
                          <p:cNvPr id="0" name="Object 68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8" name="Object 689"/>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3647" name="Clip" r:id="rId7" imgW="1266840" imgH="1200240" progId="">
                      <p:embed/>
                    </p:oleObj>
                  </mc:Choice>
                  <mc:Fallback>
                    <p:oleObj name="Clip" r:id="rId7" imgW="1266840" imgH="1200240" progId="">
                      <p:embed/>
                      <p:pic>
                        <p:nvPicPr>
                          <p:cNvPr id="0" name="Object 68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053" name="Group 690"/>
            <p:cNvGrpSpPr>
              <a:grpSpLocks/>
            </p:cNvGrpSpPr>
            <p:nvPr/>
          </p:nvGrpSpPr>
          <p:grpSpPr bwMode="auto">
            <a:xfrm>
              <a:off x="-1002" y="2262"/>
              <a:ext cx="209" cy="224"/>
              <a:chOff x="2870" y="1518"/>
              <a:chExt cx="292" cy="320"/>
            </a:xfrm>
          </p:grpSpPr>
          <p:graphicFrame>
            <p:nvGraphicFramePr>
              <p:cNvPr id="1035" name="Object 691"/>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3648" name="Clip" r:id="rId9" imgW="819000" imgH="847800" progId="">
                      <p:embed/>
                    </p:oleObj>
                  </mc:Choice>
                  <mc:Fallback>
                    <p:oleObj name="Clip" r:id="rId9" imgW="819000" imgH="847800" progId="">
                      <p:embed/>
                      <p:pic>
                        <p:nvPicPr>
                          <p:cNvPr id="0" name="Object 69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6" name="Object 692"/>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3649" name="Clip" r:id="rId10" imgW="1266840" imgH="1200240" progId="">
                      <p:embed/>
                    </p:oleObj>
                  </mc:Choice>
                  <mc:Fallback>
                    <p:oleObj name="Clip" r:id="rId10" imgW="1266840" imgH="1200240" progId="">
                      <p:embed/>
                      <p:pic>
                        <p:nvPicPr>
                          <p:cNvPr id="0" name="Object 6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026" name="Object 693"/>
            <p:cNvGraphicFramePr>
              <a:graphicFrameLocks noChangeAspect="1"/>
            </p:cNvGraphicFramePr>
            <p:nvPr/>
          </p:nvGraphicFramePr>
          <p:xfrm>
            <a:off x="-732" y="2289"/>
            <a:ext cx="207" cy="173"/>
          </p:xfrm>
          <a:graphic>
            <a:graphicData uri="http://schemas.openxmlformats.org/presentationml/2006/ole">
              <mc:AlternateContent xmlns:mc="http://schemas.openxmlformats.org/markup-compatibility/2006">
                <mc:Choice xmlns:v="urn:schemas-microsoft-com:vml" Requires="v">
                  <p:oleObj spid="_x0000_s3650" name="Clip" r:id="rId11" imgW="1305000" imgH="1085760" progId="">
                    <p:embed/>
                  </p:oleObj>
                </mc:Choice>
                <mc:Fallback>
                  <p:oleObj name="Clip" r:id="rId11" imgW="1305000" imgH="1085760" progId="">
                    <p:embed/>
                    <p:pic>
                      <p:nvPicPr>
                        <p:cNvPr id="0" name="Object 69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2" y="2289"/>
                          <a:ext cx="207" cy="1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054" name="Group 694"/>
            <p:cNvGrpSpPr>
              <a:grpSpLocks/>
            </p:cNvGrpSpPr>
            <p:nvPr/>
          </p:nvGrpSpPr>
          <p:grpSpPr bwMode="auto">
            <a:xfrm>
              <a:off x="310" y="3575"/>
              <a:ext cx="125" cy="230"/>
              <a:chOff x="4180" y="783"/>
              <a:chExt cx="150" cy="307"/>
            </a:xfrm>
          </p:grpSpPr>
          <p:sp>
            <p:nvSpPr>
              <p:cNvPr id="1236" name="AutoShape 695"/>
              <p:cNvSpPr>
                <a:spLocks noChangeArrowheads="1"/>
              </p:cNvSpPr>
              <p:nvPr/>
            </p:nvSpPr>
            <p:spPr bwMode="auto">
              <a:xfrm>
                <a:off x="4180" y="1019"/>
                <a:ext cx="150" cy="71"/>
              </a:xfrm>
              <a:prstGeom prst="parallelogram">
                <a:avLst>
                  <a:gd name="adj" fmla="val 81387"/>
                </a:avLst>
              </a:prstGeom>
              <a:solidFill>
                <a:srgbClr val="33CCCC"/>
              </a:solidFill>
              <a:ln w="9525">
                <a:noFill/>
                <a:miter lim="800000"/>
                <a:headEnd/>
                <a:tailEnd/>
              </a:ln>
            </p:spPr>
            <p:txBody>
              <a:bodyPr wrap="none" anchor="ctr"/>
              <a:lstStyle/>
              <a:p>
                <a:endParaRPr lang="en-US"/>
              </a:p>
            </p:txBody>
          </p:sp>
          <p:sp>
            <p:nvSpPr>
              <p:cNvPr id="1237" name="Rectangle 696"/>
              <p:cNvSpPr>
                <a:spLocks noChangeArrowheads="1"/>
              </p:cNvSpPr>
              <p:nvPr/>
            </p:nvSpPr>
            <p:spPr bwMode="auto">
              <a:xfrm>
                <a:off x="4256" y="785"/>
                <a:ext cx="69" cy="236"/>
              </a:xfrm>
              <a:prstGeom prst="rect">
                <a:avLst/>
              </a:prstGeom>
              <a:solidFill>
                <a:srgbClr val="33CCCC"/>
              </a:solidFill>
              <a:ln w="9525">
                <a:noFill/>
                <a:miter lim="800000"/>
                <a:headEnd/>
                <a:tailEnd/>
              </a:ln>
            </p:spPr>
            <p:txBody>
              <a:bodyPr wrap="none" anchor="ctr"/>
              <a:lstStyle/>
              <a:p>
                <a:endParaRPr lang="en-US"/>
              </a:p>
            </p:txBody>
          </p:sp>
          <p:sp>
            <p:nvSpPr>
              <p:cNvPr id="1238" name="Rectangle 697"/>
              <p:cNvSpPr>
                <a:spLocks noChangeArrowheads="1"/>
              </p:cNvSpPr>
              <p:nvPr/>
            </p:nvSpPr>
            <p:spPr bwMode="auto">
              <a:xfrm>
                <a:off x="4181" y="852"/>
                <a:ext cx="95" cy="236"/>
              </a:xfrm>
              <a:prstGeom prst="rect">
                <a:avLst/>
              </a:prstGeom>
              <a:solidFill>
                <a:srgbClr val="33CCCC"/>
              </a:solidFill>
              <a:ln w="9525">
                <a:solidFill>
                  <a:schemeClr val="tx1"/>
                </a:solidFill>
                <a:miter lim="800000"/>
                <a:headEnd/>
                <a:tailEnd/>
              </a:ln>
            </p:spPr>
            <p:txBody>
              <a:bodyPr wrap="none" anchor="ctr"/>
              <a:lstStyle/>
              <a:p>
                <a:endParaRPr lang="en-US"/>
              </a:p>
            </p:txBody>
          </p:sp>
          <p:sp>
            <p:nvSpPr>
              <p:cNvPr id="1239" name="AutoShape 698"/>
              <p:cNvSpPr>
                <a:spLocks noChangeArrowheads="1"/>
              </p:cNvSpPr>
              <p:nvPr/>
            </p:nvSpPr>
            <p:spPr bwMode="auto">
              <a:xfrm>
                <a:off x="4180" y="783"/>
                <a:ext cx="150" cy="71"/>
              </a:xfrm>
              <a:prstGeom prst="parallelogram">
                <a:avLst>
                  <a:gd name="adj" fmla="val 81387"/>
                </a:avLst>
              </a:prstGeom>
              <a:solidFill>
                <a:srgbClr val="33CCCC"/>
              </a:solidFill>
              <a:ln w="9525">
                <a:solidFill>
                  <a:schemeClr val="tx1"/>
                </a:solidFill>
                <a:miter lim="800000"/>
                <a:headEnd/>
                <a:tailEnd/>
              </a:ln>
            </p:spPr>
            <p:txBody>
              <a:bodyPr wrap="none" anchor="ctr"/>
              <a:lstStyle/>
              <a:p>
                <a:endParaRPr lang="en-US"/>
              </a:p>
            </p:txBody>
          </p:sp>
          <p:sp>
            <p:nvSpPr>
              <p:cNvPr id="1240" name="Line 699"/>
              <p:cNvSpPr>
                <a:spLocks noChangeShapeType="1"/>
              </p:cNvSpPr>
              <p:nvPr/>
            </p:nvSpPr>
            <p:spPr bwMode="auto">
              <a:xfrm>
                <a:off x="4330" y="788"/>
                <a:ext cx="0" cy="231"/>
              </a:xfrm>
              <a:prstGeom prst="line">
                <a:avLst/>
              </a:prstGeom>
              <a:noFill/>
              <a:ln w="9525">
                <a:solidFill>
                  <a:schemeClr val="tx1"/>
                </a:solidFill>
                <a:round/>
                <a:headEnd/>
                <a:tailEnd/>
              </a:ln>
            </p:spPr>
            <p:txBody>
              <a:bodyPr wrap="none" anchor="ctr"/>
              <a:lstStyle/>
              <a:p>
                <a:endParaRPr lang="en-US"/>
              </a:p>
            </p:txBody>
          </p:sp>
          <p:sp>
            <p:nvSpPr>
              <p:cNvPr id="1241" name="Line 700"/>
              <p:cNvSpPr>
                <a:spLocks noChangeShapeType="1"/>
              </p:cNvSpPr>
              <p:nvPr/>
            </p:nvSpPr>
            <p:spPr bwMode="auto">
              <a:xfrm flipH="1">
                <a:off x="4276" y="1019"/>
                <a:ext cx="54" cy="69"/>
              </a:xfrm>
              <a:prstGeom prst="line">
                <a:avLst/>
              </a:prstGeom>
              <a:noFill/>
              <a:ln w="9525">
                <a:solidFill>
                  <a:schemeClr val="tx1"/>
                </a:solidFill>
                <a:round/>
                <a:headEnd/>
                <a:tailEnd/>
              </a:ln>
            </p:spPr>
            <p:txBody>
              <a:bodyPr wrap="none" anchor="ctr"/>
              <a:lstStyle/>
              <a:p>
                <a:endParaRPr lang="en-US"/>
              </a:p>
            </p:txBody>
          </p:sp>
          <p:sp>
            <p:nvSpPr>
              <p:cNvPr id="1242" name="Rectangle 701"/>
              <p:cNvSpPr>
                <a:spLocks noChangeArrowheads="1"/>
              </p:cNvSpPr>
              <p:nvPr/>
            </p:nvSpPr>
            <p:spPr bwMode="auto">
              <a:xfrm>
                <a:off x="4193" y="883"/>
                <a:ext cx="63" cy="136"/>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1243" name="Rectangle 702"/>
              <p:cNvSpPr>
                <a:spLocks noChangeArrowheads="1"/>
              </p:cNvSpPr>
              <p:nvPr/>
            </p:nvSpPr>
            <p:spPr bwMode="auto">
              <a:xfrm>
                <a:off x="4202" y="924"/>
                <a:ext cx="48" cy="48"/>
              </a:xfrm>
              <a:prstGeom prst="rect">
                <a:avLst/>
              </a:prstGeom>
              <a:solidFill>
                <a:schemeClr val="bg1"/>
              </a:solidFill>
              <a:ln w="9525">
                <a:noFill/>
                <a:miter lim="800000"/>
                <a:headEnd/>
                <a:tailEnd/>
              </a:ln>
            </p:spPr>
            <p:txBody>
              <a:bodyPr wrap="none" anchor="ctr"/>
              <a:lstStyle/>
              <a:p>
                <a:endParaRPr lang="en-US"/>
              </a:p>
            </p:txBody>
          </p:sp>
        </p:grpSp>
        <p:graphicFrame>
          <p:nvGraphicFramePr>
            <p:cNvPr id="1027" name="Object 703"/>
            <p:cNvGraphicFramePr>
              <a:graphicFrameLocks noChangeAspect="1"/>
            </p:cNvGraphicFramePr>
            <p:nvPr/>
          </p:nvGraphicFramePr>
          <p:xfrm>
            <a:off x="-975" y="3384"/>
            <a:ext cx="216" cy="180"/>
          </p:xfrm>
          <a:graphic>
            <a:graphicData uri="http://schemas.openxmlformats.org/presentationml/2006/ole">
              <mc:AlternateContent xmlns:mc="http://schemas.openxmlformats.org/markup-compatibility/2006">
                <mc:Choice xmlns:v="urn:schemas-microsoft-com:vml" Requires="v">
                  <p:oleObj spid="_x0000_s3651" name="Clip" r:id="rId13" imgW="1305000" imgH="1085760" progId="">
                    <p:embed/>
                  </p:oleObj>
                </mc:Choice>
                <mc:Fallback>
                  <p:oleObj name="Clip" r:id="rId13" imgW="1305000" imgH="1085760" progId="">
                    <p:embed/>
                    <p:pic>
                      <p:nvPicPr>
                        <p:cNvPr id="0" name="Object 70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5" y="3384"/>
                          <a:ext cx="216" cy="1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8" name="Object 704"/>
            <p:cNvGraphicFramePr>
              <a:graphicFrameLocks noChangeAspect="1"/>
            </p:cNvGraphicFramePr>
            <p:nvPr/>
          </p:nvGraphicFramePr>
          <p:xfrm>
            <a:off x="-871" y="3184"/>
            <a:ext cx="216" cy="180"/>
          </p:xfrm>
          <a:graphic>
            <a:graphicData uri="http://schemas.openxmlformats.org/presentationml/2006/ole">
              <mc:AlternateContent xmlns:mc="http://schemas.openxmlformats.org/markup-compatibility/2006">
                <mc:Choice xmlns:v="urn:schemas-microsoft-com:vml" Requires="v">
                  <p:oleObj spid="_x0000_s3652" name="Clip" r:id="rId14" imgW="1305000" imgH="1085760" progId="">
                    <p:embed/>
                  </p:oleObj>
                </mc:Choice>
                <mc:Fallback>
                  <p:oleObj name="Clip" r:id="rId14" imgW="1305000" imgH="1085760" progId="">
                    <p:embed/>
                    <p:pic>
                      <p:nvPicPr>
                        <p:cNvPr id="0" name="Object 70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71" y="3184"/>
                          <a:ext cx="216" cy="1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9" name="Object 705"/>
            <p:cNvGraphicFramePr>
              <a:graphicFrameLocks noChangeAspect="1"/>
            </p:cNvGraphicFramePr>
            <p:nvPr/>
          </p:nvGraphicFramePr>
          <p:xfrm>
            <a:off x="-703" y="3544"/>
            <a:ext cx="216" cy="180"/>
          </p:xfrm>
          <a:graphic>
            <a:graphicData uri="http://schemas.openxmlformats.org/presentationml/2006/ole">
              <mc:AlternateContent xmlns:mc="http://schemas.openxmlformats.org/markup-compatibility/2006">
                <mc:Choice xmlns:v="urn:schemas-microsoft-com:vml" Requires="v">
                  <p:oleObj spid="_x0000_s3653" name="Clip" r:id="rId15" imgW="1305000" imgH="1085760" progId="">
                    <p:embed/>
                  </p:oleObj>
                </mc:Choice>
                <mc:Fallback>
                  <p:oleObj name="Clip" r:id="rId15" imgW="1305000" imgH="1085760" progId="">
                    <p:embed/>
                    <p:pic>
                      <p:nvPicPr>
                        <p:cNvPr id="0" name="Object 70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3" y="3544"/>
                          <a:ext cx="216" cy="1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0" name="Object 706"/>
            <p:cNvGraphicFramePr>
              <a:graphicFrameLocks noChangeAspect="1"/>
            </p:cNvGraphicFramePr>
            <p:nvPr/>
          </p:nvGraphicFramePr>
          <p:xfrm>
            <a:off x="-489" y="3546"/>
            <a:ext cx="216" cy="180"/>
          </p:xfrm>
          <a:graphic>
            <a:graphicData uri="http://schemas.openxmlformats.org/presentationml/2006/ole">
              <mc:AlternateContent xmlns:mc="http://schemas.openxmlformats.org/markup-compatibility/2006">
                <mc:Choice xmlns:v="urn:schemas-microsoft-com:vml" Requires="v">
                  <p:oleObj spid="_x0000_s3654" name="Clip" r:id="rId16" imgW="1305000" imgH="1085760" progId="">
                    <p:embed/>
                  </p:oleObj>
                </mc:Choice>
                <mc:Fallback>
                  <p:oleObj name="Clip" r:id="rId16" imgW="1305000" imgH="1085760" progId="">
                    <p:embed/>
                    <p:pic>
                      <p:nvPicPr>
                        <p:cNvPr id="0" name="Object 70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9" y="3546"/>
                          <a:ext cx="216" cy="1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060" name="Group 707"/>
            <p:cNvGrpSpPr>
              <a:grpSpLocks/>
            </p:cNvGrpSpPr>
            <p:nvPr/>
          </p:nvGrpSpPr>
          <p:grpSpPr bwMode="auto">
            <a:xfrm>
              <a:off x="83" y="3625"/>
              <a:ext cx="172" cy="215"/>
              <a:chOff x="2870" y="1518"/>
              <a:chExt cx="292" cy="320"/>
            </a:xfrm>
          </p:grpSpPr>
          <p:graphicFrame>
            <p:nvGraphicFramePr>
              <p:cNvPr id="1033" name="Object 708"/>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3655" name="Clip" r:id="rId17" imgW="819000" imgH="847800" progId="">
                      <p:embed/>
                    </p:oleObj>
                  </mc:Choice>
                  <mc:Fallback>
                    <p:oleObj name="Clip" r:id="rId17" imgW="819000" imgH="847800" progId="">
                      <p:embed/>
                      <p:pic>
                        <p:nvPicPr>
                          <p:cNvPr id="0" name="Object 70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4" name="Object 709"/>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3656" name="Clip" r:id="rId18" imgW="1266840" imgH="1200240" progId="">
                      <p:embed/>
                    </p:oleObj>
                  </mc:Choice>
                  <mc:Fallback>
                    <p:oleObj name="Clip" r:id="rId18" imgW="1266840" imgH="1200240" progId="">
                      <p:embed/>
                      <p:pic>
                        <p:nvPicPr>
                          <p:cNvPr id="0" name="Object 70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061" name="Group 710"/>
            <p:cNvGrpSpPr>
              <a:grpSpLocks/>
            </p:cNvGrpSpPr>
            <p:nvPr/>
          </p:nvGrpSpPr>
          <p:grpSpPr bwMode="auto">
            <a:xfrm>
              <a:off x="-201" y="3657"/>
              <a:ext cx="220" cy="203"/>
              <a:chOff x="2870" y="1518"/>
              <a:chExt cx="292" cy="320"/>
            </a:xfrm>
          </p:grpSpPr>
          <p:graphicFrame>
            <p:nvGraphicFramePr>
              <p:cNvPr id="1031" name="Object 711"/>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3657" name="Clip" r:id="rId19" imgW="819000" imgH="847800" progId="">
                      <p:embed/>
                    </p:oleObj>
                  </mc:Choice>
                  <mc:Fallback>
                    <p:oleObj name="Clip" r:id="rId19" imgW="819000" imgH="847800" progId="">
                      <p:embed/>
                      <p:pic>
                        <p:nvPicPr>
                          <p:cNvPr id="0" name="Object 7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32" name="Object 712"/>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3658" name="Clip" r:id="rId20" imgW="1266840" imgH="1200240" progId="">
                      <p:embed/>
                    </p:oleObj>
                  </mc:Choice>
                  <mc:Fallback>
                    <p:oleObj name="Clip" r:id="rId20" imgW="1266840" imgH="1200240" progId="">
                      <p:embed/>
                      <p:pic>
                        <p:nvPicPr>
                          <p:cNvPr id="0" name="Object 7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067" name="Group 713"/>
            <p:cNvGrpSpPr>
              <a:grpSpLocks/>
            </p:cNvGrpSpPr>
            <p:nvPr/>
          </p:nvGrpSpPr>
          <p:grpSpPr bwMode="auto">
            <a:xfrm>
              <a:off x="569" y="3419"/>
              <a:ext cx="131" cy="258"/>
              <a:chOff x="4180" y="783"/>
              <a:chExt cx="150" cy="307"/>
            </a:xfrm>
          </p:grpSpPr>
          <p:sp>
            <p:nvSpPr>
              <p:cNvPr id="1228" name="AutoShape 714"/>
              <p:cNvSpPr>
                <a:spLocks noChangeArrowheads="1"/>
              </p:cNvSpPr>
              <p:nvPr/>
            </p:nvSpPr>
            <p:spPr bwMode="auto">
              <a:xfrm>
                <a:off x="4180" y="1019"/>
                <a:ext cx="150" cy="71"/>
              </a:xfrm>
              <a:prstGeom prst="parallelogram">
                <a:avLst>
                  <a:gd name="adj" fmla="val 81387"/>
                </a:avLst>
              </a:prstGeom>
              <a:solidFill>
                <a:srgbClr val="33CCCC"/>
              </a:solidFill>
              <a:ln w="9525">
                <a:noFill/>
                <a:miter lim="800000"/>
                <a:headEnd/>
                <a:tailEnd/>
              </a:ln>
            </p:spPr>
            <p:txBody>
              <a:bodyPr wrap="none" anchor="ctr"/>
              <a:lstStyle/>
              <a:p>
                <a:endParaRPr lang="en-US"/>
              </a:p>
            </p:txBody>
          </p:sp>
          <p:sp>
            <p:nvSpPr>
              <p:cNvPr id="1229" name="Rectangle 715"/>
              <p:cNvSpPr>
                <a:spLocks noChangeArrowheads="1"/>
              </p:cNvSpPr>
              <p:nvPr/>
            </p:nvSpPr>
            <p:spPr bwMode="auto">
              <a:xfrm>
                <a:off x="4256" y="785"/>
                <a:ext cx="69" cy="236"/>
              </a:xfrm>
              <a:prstGeom prst="rect">
                <a:avLst/>
              </a:prstGeom>
              <a:solidFill>
                <a:srgbClr val="33CCCC"/>
              </a:solidFill>
              <a:ln w="9525">
                <a:noFill/>
                <a:miter lim="800000"/>
                <a:headEnd/>
                <a:tailEnd/>
              </a:ln>
            </p:spPr>
            <p:txBody>
              <a:bodyPr wrap="none" anchor="ctr"/>
              <a:lstStyle/>
              <a:p>
                <a:endParaRPr lang="en-US"/>
              </a:p>
            </p:txBody>
          </p:sp>
          <p:sp>
            <p:nvSpPr>
              <p:cNvPr id="1230" name="Rectangle 716"/>
              <p:cNvSpPr>
                <a:spLocks noChangeArrowheads="1"/>
              </p:cNvSpPr>
              <p:nvPr/>
            </p:nvSpPr>
            <p:spPr bwMode="auto">
              <a:xfrm>
                <a:off x="4181" y="852"/>
                <a:ext cx="95" cy="236"/>
              </a:xfrm>
              <a:prstGeom prst="rect">
                <a:avLst/>
              </a:prstGeom>
              <a:solidFill>
                <a:srgbClr val="33CCCC"/>
              </a:solidFill>
              <a:ln w="9525">
                <a:solidFill>
                  <a:schemeClr val="tx1"/>
                </a:solidFill>
                <a:miter lim="800000"/>
                <a:headEnd/>
                <a:tailEnd/>
              </a:ln>
            </p:spPr>
            <p:txBody>
              <a:bodyPr wrap="none" anchor="ctr"/>
              <a:lstStyle/>
              <a:p>
                <a:endParaRPr lang="en-US"/>
              </a:p>
            </p:txBody>
          </p:sp>
          <p:sp>
            <p:nvSpPr>
              <p:cNvPr id="1231" name="AutoShape 717"/>
              <p:cNvSpPr>
                <a:spLocks noChangeArrowheads="1"/>
              </p:cNvSpPr>
              <p:nvPr/>
            </p:nvSpPr>
            <p:spPr bwMode="auto">
              <a:xfrm>
                <a:off x="4180" y="783"/>
                <a:ext cx="150" cy="71"/>
              </a:xfrm>
              <a:prstGeom prst="parallelogram">
                <a:avLst>
                  <a:gd name="adj" fmla="val 81387"/>
                </a:avLst>
              </a:prstGeom>
              <a:solidFill>
                <a:srgbClr val="33CCCC"/>
              </a:solidFill>
              <a:ln w="9525">
                <a:solidFill>
                  <a:schemeClr val="tx1"/>
                </a:solidFill>
                <a:miter lim="800000"/>
                <a:headEnd/>
                <a:tailEnd/>
              </a:ln>
            </p:spPr>
            <p:txBody>
              <a:bodyPr wrap="none" anchor="ctr"/>
              <a:lstStyle/>
              <a:p>
                <a:endParaRPr lang="en-US"/>
              </a:p>
            </p:txBody>
          </p:sp>
          <p:sp>
            <p:nvSpPr>
              <p:cNvPr id="1232" name="Line 718"/>
              <p:cNvSpPr>
                <a:spLocks noChangeShapeType="1"/>
              </p:cNvSpPr>
              <p:nvPr/>
            </p:nvSpPr>
            <p:spPr bwMode="auto">
              <a:xfrm>
                <a:off x="4330" y="788"/>
                <a:ext cx="0" cy="231"/>
              </a:xfrm>
              <a:prstGeom prst="line">
                <a:avLst/>
              </a:prstGeom>
              <a:noFill/>
              <a:ln w="9525">
                <a:solidFill>
                  <a:schemeClr val="tx1"/>
                </a:solidFill>
                <a:round/>
                <a:headEnd/>
                <a:tailEnd/>
              </a:ln>
            </p:spPr>
            <p:txBody>
              <a:bodyPr wrap="none" anchor="ctr"/>
              <a:lstStyle/>
              <a:p>
                <a:endParaRPr lang="en-US"/>
              </a:p>
            </p:txBody>
          </p:sp>
          <p:sp>
            <p:nvSpPr>
              <p:cNvPr id="1233" name="Line 719"/>
              <p:cNvSpPr>
                <a:spLocks noChangeShapeType="1"/>
              </p:cNvSpPr>
              <p:nvPr/>
            </p:nvSpPr>
            <p:spPr bwMode="auto">
              <a:xfrm flipH="1">
                <a:off x="4276" y="1019"/>
                <a:ext cx="54" cy="69"/>
              </a:xfrm>
              <a:prstGeom prst="line">
                <a:avLst/>
              </a:prstGeom>
              <a:noFill/>
              <a:ln w="9525">
                <a:solidFill>
                  <a:schemeClr val="tx1"/>
                </a:solidFill>
                <a:round/>
                <a:headEnd/>
                <a:tailEnd/>
              </a:ln>
            </p:spPr>
            <p:txBody>
              <a:bodyPr wrap="none" anchor="ctr"/>
              <a:lstStyle/>
              <a:p>
                <a:endParaRPr lang="en-US"/>
              </a:p>
            </p:txBody>
          </p:sp>
          <p:sp>
            <p:nvSpPr>
              <p:cNvPr id="1234" name="Rectangle 720"/>
              <p:cNvSpPr>
                <a:spLocks noChangeArrowheads="1"/>
              </p:cNvSpPr>
              <p:nvPr/>
            </p:nvSpPr>
            <p:spPr bwMode="auto">
              <a:xfrm>
                <a:off x="4193" y="883"/>
                <a:ext cx="63" cy="136"/>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1235" name="Rectangle 721"/>
              <p:cNvSpPr>
                <a:spLocks noChangeArrowheads="1"/>
              </p:cNvSpPr>
              <p:nvPr/>
            </p:nvSpPr>
            <p:spPr bwMode="auto">
              <a:xfrm>
                <a:off x="4202" y="924"/>
                <a:ext cx="48" cy="48"/>
              </a:xfrm>
              <a:prstGeom prst="rect">
                <a:avLst/>
              </a:prstGeom>
              <a:solidFill>
                <a:schemeClr val="bg1"/>
              </a:solidFill>
              <a:ln w="9525">
                <a:noFill/>
                <a:miter lim="800000"/>
                <a:headEnd/>
                <a:tailEnd/>
              </a:ln>
            </p:spPr>
            <p:txBody>
              <a:bodyPr wrap="none" anchor="ctr"/>
              <a:lstStyle/>
              <a:p>
                <a:endParaRPr lang="en-US"/>
              </a:p>
            </p:txBody>
          </p:sp>
        </p:grpSp>
      </p:grpSp>
      <p:sp>
        <p:nvSpPr>
          <p:cNvPr id="1138" name="Line 722"/>
          <p:cNvSpPr>
            <a:spLocks noChangeShapeType="1"/>
          </p:cNvSpPr>
          <p:nvPr/>
        </p:nvSpPr>
        <p:spPr bwMode="auto">
          <a:xfrm flipH="1">
            <a:off x="2049463" y="3522663"/>
            <a:ext cx="3175" cy="144462"/>
          </a:xfrm>
          <a:prstGeom prst="line">
            <a:avLst/>
          </a:prstGeom>
          <a:noFill/>
          <a:ln w="9525">
            <a:solidFill>
              <a:schemeClr val="bg2"/>
            </a:solidFill>
            <a:round/>
            <a:headEnd/>
            <a:tailEnd/>
          </a:ln>
        </p:spPr>
        <p:txBody>
          <a:bodyPr/>
          <a:lstStyle/>
          <a:p>
            <a:endParaRPr lang="en-US"/>
          </a:p>
        </p:txBody>
      </p:sp>
      <p:sp>
        <p:nvSpPr>
          <p:cNvPr id="1139" name="Line 723"/>
          <p:cNvSpPr>
            <a:spLocks noChangeShapeType="1"/>
          </p:cNvSpPr>
          <p:nvPr/>
        </p:nvSpPr>
        <p:spPr bwMode="auto">
          <a:xfrm flipV="1">
            <a:off x="3346450" y="2505075"/>
            <a:ext cx="123825" cy="87313"/>
          </a:xfrm>
          <a:prstGeom prst="line">
            <a:avLst/>
          </a:prstGeom>
          <a:noFill/>
          <a:ln w="9525">
            <a:solidFill>
              <a:schemeClr val="bg2"/>
            </a:solidFill>
            <a:round/>
            <a:headEnd/>
            <a:tailEnd/>
          </a:ln>
        </p:spPr>
        <p:txBody>
          <a:bodyPr/>
          <a:lstStyle/>
          <a:p>
            <a:endParaRPr lang="en-US"/>
          </a:p>
        </p:txBody>
      </p:sp>
      <p:sp>
        <p:nvSpPr>
          <p:cNvPr id="1140" name="Line 724"/>
          <p:cNvSpPr>
            <a:spLocks noChangeShapeType="1"/>
          </p:cNvSpPr>
          <p:nvPr/>
        </p:nvSpPr>
        <p:spPr bwMode="auto">
          <a:xfrm>
            <a:off x="3173413" y="2678113"/>
            <a:ext cx="0" cy="82550"/>
          </a:xfrm>
          <a:prstGeom prst="line">
            <a:avLst/>
          </a:prstGeom>
          <a:noFill/>
          <a:ln w="9525">
            <a:solidFill>
              <a:schemeClr val="bg2"/>
            </a:solidFill>
            <a:round/>
            <a:headEnd/>
            <a:tailEnd/>
          </a:ln>
        </p:spPr>
        <p:txBody>
          <a:bodyPr/>
          <a:lstStyle/>
          <a:p>
            <a:endParaRPr lang="en-US"/>
          </a:p>
        </p:txBody>
      </p:sp>
      <p:sp>
        <p:nvSpPr>
          <p:cNvPr id="1141" name="Line 725"/>
          <p:cNvSpPr>
            <a:spLocks noChangeShapeType="1"/>
          </p:cNvSpPr>
          <p:nvPr/>
        </p:nvSpPr>
        <p:spPr bwMode="auto">
          <a:xfrm flipV="1">
            <a:off x="3357563" y="2574925"/>
            <a:ext cx="263525" cy="288925"/>
          </a:xfrm>
          <a:prstGeom prst="line">
            <a:avLst/>
          </a:prstGeom>
          <a:noFill/>
          <a:ln w="9525">
            <a:solidFill>
              <a:schemeClr val="bg2"/>
            </a:solidFill>
            <a:round/>
            <a:headEnd/>
            <a:tailEnd/>
          </a:ln>
        </p:spPr>
        <p:txBody>
          <a:bodyPr/>
          <a:lstStyle/>
          <a:p>
            <a:endParaRPr lang="en-US"/>
          </a:p>
        </p:txBody>
      </p:sp>
      <p:sp>
        <p:nvSpPr>
          <p:cNvPr id="1142" name="Line 726"/>
          <p:cNvSpPr>
            <a:spLocks noChangeShapeType="1"/>
          </p:cNvSpPr>
          <p:nvPr/>
        </p:nvSpPr>
        <p:spPr bwMode="auto">
          <a:xfrm>
            <a:off x="3709988" y="2573338"/>
            <a:ext cx="0" cy="196850"/>
          </a:xfrm>
          <a:prstGeom prst="line">
            <a:avLst/>
          </a:prstGeom>
          <a:noFill/>
          <a:ln w="9525">
            <a:solidFill>
              <a:schemeClr val="bg2"/>
            </a:solidFill>
            <a:round/>
            <a:headEnd/>
            <a:tailEnd/>
          </a:ln>
        </p:spPr>
        <p:txBody>
          <a:bodyPr/>
          <a:lstStyle/>
          <a:p>
            <a:endParaRPr lang="en-US"/>
          </a:p>
        </p:txBody>
      </p:sp>
      <p:sp>
        <p:nvSpPr>
          <p:cNvPr id="1143" name="Line 727"/>
          <p:cNvSpPr>
            <a:spLocks noChangeShapeType="1"/>
          </p:cNvSpPr>
          <p:nvPr/>
        </p:nvSpPr>
        <p:spPr bwMode="auto">
          <a:xfrm>
            <a:off x="3363913" y="2879725"/>
            <a:ext cx="188912" cy="0"/>
          </a:xfrm>
          <a:prstGeom prst="line">
            <a:avLst/>
          </a:prstGeom>
          <a:noFill/>
          <a:ln w="9525">
            <a:solidFill>
              <a:schemeClr val="bg2"/>
            </a:solidFill>
            <a:round/>
            <a:headEnd/>
            <a:tailEnd/>
          </a:ln>
        </p:spPr>
        <p:txBody>
          <a:bodyPr/>
          <a:lstStyle/>
          <a:p>
            <a:endParaRPr lang="en-US"/>
          </a:p>
        </p:txBody>
      </p:sp>
      <p:sp>
        <p:nvSpPr>
          <p:cNvPr id="1144" name="Line 728"/>
          <p:cNvSpPr>
            <a:spLocks noChangeShapeType="1"/>
          </p:cNvSpPr>
          <p:nvPr/>
        </p:nvSpPr>
        <p:spPr bwMode="auto">
          <a:xfrm flipV="1">
            <a:off x="1658938" y="3746500"/>
            <a:ext cx="168275" cy="3175"/>
          </a:xfrm>
          <a:prstGeom prst="line">
            <a:avLst/>
          </a:prstGeom>
          <a:noFill/>
          <a:ln w="9525">
            <a:solidFill>
              <a:schemeClr val="bg2"/>
            </a:solidFill>
            <a:round/>
            <a:headEnd/>
            <a:tailEnd/>
          </a:ln>
        </p:spPr>
        <p:txBody>
          <a:bodyPr/>
          <a:lstStyle/>
          <a:p>
            <a:endParaRPr lang="en-US"/>
          </a:p>
        </p:txBody>
      </p:sp>
      <p:sp>
        <p:nvSpPr>
          <p:cNvPr id="1145" name="Line 729"/>
          <p:cNvSpPr>
            <a:spLocks noChangeShapeType="1"/>
          </p:cNvSpPr>
          <p:nvPr/>
        </p:nvSpPr>
        <p:spPr bwMode="auto">
          <a:xfrm flipV="1">
            <a:off x="3778250" y="2273300"/>
            <a:ext cx="238125" cy="168275"/>
          </a:xfrm>
          <a:prstGeom prst="line">
            <a:avLst/>
          </a:prstGeom>
          <a:noFill/>
          <a:ln w="9525">
            <a:solidFill>
              <a:schemeClr val="bg2"/>
            </a:solidFill>
            <a:round/>
            <a:headEnd/>
            <a:tailEnd/>
          </a:ln>
        </p:spPr>
        <p:txBody>
          <a:bodyPr/>
          <a:lstStyle/>
          <a:p>
            <a:endParaRPr lang="en-US"/>
          </a:p>
        </p:txBody>
      </p:sp>
      <p:sp>
        <p:nvSpPr>
          <p:cNvPr id="1146" name="Line 730"/>
          <p:cNvSpPr>
            <a:spLocks noChangeShapeType="1"/>
          </p:cNvSpPr>
          <p:nvPr/>
        </p:nvSpPr>
        <p:spPr bwMode="auto">
          <a:xfrm>
            <a:off x="3917950" y="2870200"/>
            <a:ext cx="177800" cy="0"/>
          </a:xfrm>
          <a:prstGeom prst="line">
            <a:avLst/>
          </a:prstGeom>
          <a:noFill/>
          <a:ln w="9525">
            <a:solidFill>
              <a:schemeClr val="bg2"/>
            </a:solidFill>
            <a:round/>
            <a:headEnd/>
            <a:tailEnd/>
          </a:ln>
        </p:spPr>
        <p:txBody>
          <a:bodyPr/>
          <a:lstStyle/>
          <a:p>
            <a:endParaRPr lang="en-US"/>
          </a:p>
        </p:txBody>
      </p:sp>
      <p:sp>
        <p:nvSpPr>
          <p:cNvPr id="1147" name="Line 731"/>
          <p:cNvSpPr>
            <a:spLocks noChangeShapeType="1"/>
          </p:cNvSpPr>
          <p:nvPr/>
        </p:nvSpPr>
        <p:spPr bwMode="auto">
          <a:xfrm flipH="1">
            <a:off x="3063875" y="2946400"/>
            <a:ext cx="98425" cy="704850"/>
          </a:xfrm>
          <a:prstGeom prst="line">
            <a:avLst/>
          </a:prstGeom>
          <a:noFill/>
          <a:ln w="9525">
            <a:solidFill>
              <a:schemeClr val="bg2"/>
            </a:solidFill>
            <a:round/>
            <a:headEnd/>
            <a:tailEnd/>
          </a:ln>
        </p:spPr>
        <p:txBody>
          <a:bodyPr/>
          <a:lstStyle/>
          <a:p>
            <a:endParaRPr lang="en-US"/>
          </a:p>
        </p:txBody>
      </p:sp>
      <p:sp>
        <p:nvSpPr>
          <p:cNvPr id="1148" name="Line 732"/>
          <p:cNvSpPr>
            <a:spLocks noChangeShapeType="1"/>
          </p:cNvSpPr>
          <p:nvPr/>
        </p:nvSpPr>
        <p:spPr bwMode="auto">
          <a:xfrm flipH="1">
            <a:off x="3654425" y="2946400"/>
            <a:ext cx="111125" cy="727075"/>
          </a:xfrm>
          <a:prstGeom prst="line">
            <a:avLst/>
          </a:prstGeom>
          <a:noFill/>
          <a:ln w="9525">
            <a:solidFill>
              <a:schemeClr val="bg2"/>
            </a:solidFill>
            <a:round/>
            <a:headEnd/>
            <a:tailEnd/>
          </a:ln>
        </p:spPr>
        <p:txBody>
          <a:bodyPr/>
          <a:lstStyle/>
          <a:p>
            <a:endParaRPr lang="en-US"/>
          </a:p>
        </p:txBody>
      </p:sp>
      <p:grpSp>
        <p:nvGrpSpPr>
          <p:cNvPr id="1068" name="Group 733"/>
          <p:cNvGrpSpPr>
            <a:grpSpLocks/>
          </p:cNvGrpSpPr>
          <p:nvPr/>
        </p:nvGrpSpPr>
        <p:grpSpPr bwMode="auto">
          <a:xfrm>
            <a:off x="2706688" y="4564063"/>
            <a:ext cx="501650" cy="234950"/>
            <a:chOff x="4701" y="2996"/>
            <a:chExt cx="316" cy="148"/>
          </a:xfrm>
        </p:grpSpPr>
        <p:sp>
          <p:nvSpPr>
            <p:cNvPr id="1207" name="Oval 734"/>
            <p:cNvSpPr>
              <a:spLocks noChangeArrowheads="1"/>
            </p:cNvSpPr>
            <p:nvPr/>
          </p:nvSpPr>
          <p:spPr bwMode="auto">
            <a:xfrm>
              <a:off x="4704" y="3062"/>
              <a:ext cx="313" cy="82"/>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208" name="Line 735"/>
            <p:cNvSpPr>
              <a:spLocks noChangeShapeType="1"/>
            </p:cNvSpPr>
            <p:nvPr/>
          </p:nvSpPr>
          <p:spPr bwMode="auto">
            <a:xfrm>
              <a:off x="4704" y="3055"/>
              <a:ext cx="0" cy="51"/>
            </a:xfrm>
            <a:prstGeom prst="line">
              <a:avLst/>
            </a:prstGeom>
            <a:noFill/>
            <a:ln w="12700">
              <a:solidFill>
                <a:schemeClr val="folHlink"/>
              </a:solidFill>
              <a:round/>
              <a:headEnd/>
              <a:tailEnd/>
            </a:ln>
          </p:spPr>
          <p:txBody>
            <a:bodyPr wrap="none" anchor="ctr"/>
            <a:lstStyle/>
            <a:p>
              <a:endParaRPr lang="en-US"/>
            </a:p>
          </p:txBody>
        </p:sp>
        <p:sp>
          <p:nvSpPr>
            <p:cNvPr id="1209" name="Line 736"/>
            <p:cNvSpPr>
              <a:spLocks noChangeShapeType="1"/>
            </p:cNvSpPr>
            <p:nvPr/>
          </p:nvSpPr>
          <p:spPr bwMode="auto">
            <a:xfrm>
              <a:off x="5017" y="3055"/>
              <a:ext cx="0" cy="51"/>
            </a:xfrm>
            <a:prstGeom prst="line">
              <a:avLst/>
            </a:prstGeom>
            <a:noFill/>
            <a:ln w="12700">
              <a:solidFill>
                <a:schemeClr val="folHlink"/>
              </a:solidFill>
              <a:round/>
              <a:headEnd/>
              <a:tailEnd/>
            </a:ln>
          </p:spPr>
          <p:txBody>
            <a:bodyPr wrap="none" anchor="ctr"/>
            <a:lstStyle/>
            <a:p>
              <a:endParaRPr lang="en-US"/>
            </a:p>
          </p:txBody>
        </p:sp>
        <p:sp>
          <p:nvSpPr>
            <p:cNvPr id="1210" name="Rectangle 737"/>
            <p:cNvSpPr>
              <a:spLocks noChangeArrowheads="1"/>
            </p:cNvSpPr>
            <p:nvPr/>
          </p:nvSpPr>
          <p:spPr bwMode="auto">
            <a:xfrm>
              <a:off x="4704" y="3055"/>
              <a:ext cx="310" cy="50"/>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211" name="Oval 738"/>
            <p:cNvSpPr>
              <a:spLocks noChangeArrowheads="1"/>
            </p:cNvSpPr>
            <p:nvPr/>
          </p:nvSpPr>
          <p:spPr bwMode="auto">
            <a:xfrm>
              <a:off x="4701" y="2996"/>
              <a:ext cx="313" cy="96"/>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074" name="Group 739"/>
            <p:cNvGrpSpPr>
              <a:grpSpLocks/>
            </p:cNvGrpSpPr>
            <p:nvPr/>
          </p:nvGrpSpPr>
          <p:grpSpPr bwMode="auto">
            <a:xfrm>
              <a:off x="4776" y="3017"/>
              <a:ext cx="156" cy="56"/>
              <a:chOff x="2848" y="848"/>
              <a:chExt cx="140" cy="98"/>
            </a:xfrm>
          </p:grpSpPr>
          <p:sp>
            <p:nvSpPr>
              <p:cNvPr id="1217" name="Line 740"/>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18" name="Line 741"/>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19" name="Line 742"/>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075" name="Group 743"/>
            <p:cNvGrpSpPr>
              <a:grpSpLocks/>
            </p:cNvGrpSpPr>
            <p:nvPr/>
          </p:nvGrpSpPr>
          <p:grpSpPr bwMode="auto">
            <a:xfrm flipV="1">
              <a:off x="4776" y="3016"/>
              <a:ext cx="156" cy="56"/>
              <a:chOff x="2848" y="848"/>
              <a:chExt cx="140" cy="98"/>
            </a:xfrm>
          </p:grpSpPr>
          <p:sp>
            <p:nvSpPr>
              <p:cNvPr id="1214" name="Line 744"/>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15" name="Line 745"/>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16" name="Line 746"/>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grpSp>
        <p:nvGrpSpPr>
          <p:cNvPr id="1081" name="Group 747"/>
          <p:cNvGrpSpPr>
            <a:grpSpLocks/>
          </p:cNvGrpSpPr>
          <p:nvPr/>
        </p:nvGrpSpPr>
        <p:grpSpPr bwMode="auto">
          <a:xfrm>
            <a:off x="2041525" y="4865688"/>
            <a:ext cx="501650" cy="234950"/>
            <a:chOff x="4701" y="2996"/>
            <a:chExt cx="316" cy="148"/>
          </a:xfrm>
        </p:grpSpPr>
        <p:sp>
          <p:nvSpPr>
            <p:cNvPr id="1194" name="Oval 748"/>
            <p:cNvSpPr>
              <a:spLocks noChangeArrowheads="1"/>
            </p:cNvSpPr>
            <p:nvPr/>
          </p:nvSpPr>
          <p:spPr bwMode="auto">
            <a:xfrm>
              <a:off x="4704" y="3062"/>
              <a:ext cx="313" cy="82"/>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1195" name="Line 749"/>
            <p:cNvSpPr>
              <a:spLocks noChangeShapeType="1"/>
            </p:cNvSpPr>
            <p:nvPr/>
          </p:nvSpPr>
          <p:spPr bwMode="auto">
            <a:xfrm>
              <a:off x="4704" y="3055"/>
              <a:ext cx="0" cy="51"/>
            </a:xfrm>
            <a:prstGeom prst="line">
              <a:avLst/>
            </a:prstGeom>
            <a:noFill/>
            <a:ln w="12700">
              <a:solidFill>
                <a:schemeClr val="folHlink"/>
              </a:solidFill>
              <a:round/>
              <a:headEnd/>
              <a:tailEnd/>
            </a:ln>
          </p:spPr>
          <p:txBody>
            <a:bodyPr wrap="none" anchor="ctr"/>
            <a:lstStyle/>
            <a:p>
              <a:endParaRPr lang="en-US"/>
            </a:p>
          </p:txBody>
        </p:sp>
        <p:sp>
          <p:nvSpPr>
            <p:cNvPr id="1196" name="Line 750"/>
            <p:cNvSpPr>
              <a:spLocks noChangeShapeType="1"/>
            </p:cNvSpPr>
            <p:nvPr/>
          </p:nvSpPr>
          <p:spPr bwMode="auto">
            <a:xfrm>
              <a:off x="5017" y="3055"/>
              <a:ext cx="0" cy="51"/>
            </a:xfrm>
            <a:prstGeom prst="line">
              <a:avLst/>
            </a:prstGeom>
            <a:noFill/>
            <a:ln w="12700">
              <a:solidFill>
                <a:schemeClr val="folHlink"/>
              </a:solidFill>
              <a:round/>
              <a:headEnd/>
              <a:tailEnd/>
            </a:ln>
          </p:spPr>
          <p:txBody>
            <a:bodyPr wrap="none" anchor="ctr"/>
            <a:lstStyle/>
            <a:p>
              <a:endParaRPr lang="en-US"/>
            </a:p>
          </p:txBody>
        </p:sp>
        <p:sp>
          <p:nvSpPr>
            <p:cNvPr id="1197" name="Rectangle 751"/>
            <p:cNvSpPr>
              <a:spLocks noChangeArrowheads="1"/>
            </p:cNvSpPr>
            <p:nvPr/>
          </p:nvSpPr>
          <p:spPr bwMode="auto">
            <a:xfrm>
              <a:off x="4704" y="3055"/>
              <a:ext cx="310" cy="50"/>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1198" name="Oval 752"/>
            <p:cNvSpPr>
              <a:spLocks noChangeArrowheads="1"/>
            </p:cNvSpPr>
            <p:nvPr/>
          </p:nvSpPr>
          <p:spPr bwMode="auto">
            <a:xfrm>
              <a:off x="4701" y="2996"/>
              <a:ext cx="313" cy="96"/>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082" name="Group 753"/>
            <p:cNvGrpSpPr>
              <a:grpSpLocks/>
            </p:cNvGrpSpPr>
            <p:nvPr/>
          </p:nvGrpSpPr>
          <p:grpSpPr bwMode="auto">
            <a:xfrm>
              <a:off x="4776" y="3017"/>
              <a:ext cx="156" cy="56"/>
              <a:chOff x="2848" y="848"/>
              <a:chExt cx="140" cy="98"/>
            </a:xfrm>
          </p:grpSpPr>
          <p:sp>
            <p:nvSpPr>
              <p:cNvPr id="1204" name="Line 754"/>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05" name="Line 755"/>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06" name="Line 756"/>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088" name="Group 757"/>
            <p:cNvGrpSpPr>
              <a:grpSpLocks/>
            </p:cNvGrpSpPr>
            <p:nvPr/>
          </p:nvGrpSpPr>
          <p:grpSpPr bwMode="auto">
            <a:xfrm flipV="1">
              <a:off x="4776" y="3016"/>
              <a:ext cx="156" cy="56"/>
              <a:chOff x="2848" y="848"/>
              <a:chExt cx="140" cy="98"/>
            </a:xfrm>
          </p:grpSpPr>
          <p:sp>
            <p:nvSpPr>
              <p:cNvPr id="1201" name="Line 758"/>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1202" name="Line 759"/>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1203" name="Line 760"/>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grpSp>
        <p:nvGrpSpPr>
          <p:cNvPr id="1089" name="Group 761"/>
          <p:cNvGrpSpPr>
            <a:grpSpLocks/>
          </p:cNvGrpSpPr>
          <p:nvPr/>
        </p:nvGrpSpPr>
        <p:grpSpPr bwMode="auto">
          <a:xfrm>
            <a:off x="2871788" y="5051425"/>
            <a:ext cx="290512" cy="404813"/>
            <a:chOff x="4290" y="3130"/>
            <a:chExt cx="183" cy="255"/>
          </a:xfrm>
        </p:grpSpPr>
        <p:pic>
          <p:nvPicPr>
            <p:cNvPr id="1176" name="Picture 762" descr="31u_bnrz[1]"/>
            <p:cNvPicPr>
              <a:picLocks noChangeAspect="1" noChangeArrowheads="1"/>
            </p:cNvPicPr>
            <p:nvPr/>
          </p:nvPicPr>
          <p:blipFill>
            <a:blip r:embed="rId21" cstate="print"/>
            <a:srcRect/>
            <a:stretch>
              <a:fillRect/>
            </a:stretch>
          </p:blipFill>
          <p:spPr bwMode="auto">
            <a:xfrm>
              <a:off x="4343" y="3211"/>
              <a:ext cx="121" cy="174"/>
            </a:xfrm>
            <a:prstGeom prst="rect">
              <a:avLst/>
            </a:prstGeom>
            <a:solidFill>
              <a:srgbClr val="DDDDDD"/>
            </a:solidFill>
            <a:ln w="9525">
              <a:noFill/>
              <a:miter lim="800000"/>
              <a:headEnd/>
              <a:tailEnd/>
            </a:ln>
          </p:spPr>
        </p:pic>
        <p:sp>
          <p:nvSpPr>
            <p:cNvPr id="1177" name="Freeform 763"/>
            <p:cNvSpPr>
              <a:spLocks/>
            </p:cNvSpPr>
            <p:nvPr/>
          </p:nvSpPr>
          <p:spPr bwMode="auto">
            <a:xfrm>
              <a:off x="4339" y="3143"/>
              <a:ext cx="33" cy="39"/>
            </a:xfrm>
            <a:custGeom>
              <a:avLst/>
              <a:gdLst>
                <a:gd name="T0" fmla="*/ 0 w 199"/>
                <a:gd name="T1" fmla="*/ 0 h 232"/>
                <a:gd name="T2" fmla="*/ 0 w 199"/>
                <a:gd name="T3" fmla="*/ 0 h 232"/>
                <a:gd name="T4" fmla="*/ 0 w 199"/>
                <a:gd name="T5" fmla="*/ 0 h 232"/>
                <a:gd name="T6" fmla="*/ 0 w 199"/>
                <a:gd name="T7" fmla="*/ 0 h 232"/>
                <a:gd name="T8" fmla="*/ 0 w 199"/>
                <a:gd name="T9" fmla="*/ 0 h 232"/>
                <a:gd name="T10" fmla="*/ 0 w 199"/>
                <a:gd name="T11" fmla="*/ 0 h 232"/>
                <a:gd name="T12" fmla="*/ 0 w 199"/>
                <a:gd name="T13" fmla="*/ 0 h 232"/>
                <a:gd name="T14" fmla="*/ 0 w 199"/>
                <a:gd name="T15" fmla="*/ 0 h 232"/>
                <a:gd name="T16" fmla="*/ 0 w 199"/>
                <a:gd name="T17" fmla="*/ 0 h 232"/>
                <a:gd name="T18" fmla="*/ 0 w 199"/>
                <a:gd name="T19" fmla="*/ 0 h 232"/>
                <a:gd name="T20" fmla="*/ 0 w 199"/>
                <a:gd name="T21" fmla="*/ 0 h 232"/>
                <a:gd name="T22" fmla="*/ 0 w 199"/>
                <a:gd name="T23" fmla="*/ 0 h 232"/>
                <a:gd name="T24" fmla="*/ 0 w 199"/>
                <a:gd name="T25" fmla="*/ 0 h 232"/>
                <a:gd name="T26" fmla="*/ 0 w 199"/>
                <a:gd name="T27" fmla="*/ 0 h 232"/>
                <a:gd name="T28" fmla="*/ 0 w 199"/>
                <a:gd name="T29" fmla="*/ 0 h 232"/>
                <a:gd name="T30" fmla="*/ 0 w 199"/>
                <a:gd name="T31" fmla="*/ 0 h 232"/>
                <a:gd name="T32" fmla="*/ 0 w 199"/>
                <a:gd name="T33" fmla="*/ 0 h 232"/>
                <a:gd name="T34" fmla="*/ 0 w 199"/>
                <a:gd name="T35" fmla="*/ 0 h 232"/>
                <a:gd name="T36" fmla="*/ 0 w 199"/>
                <a:gd name="T37" fmla="*/ 0 h 232"/>
                <a:gd name="T38" fmla="*/ 0 w 199"/>
                <a:gd name="T39" fmla="*/ 0 h 232"/>
                <a:gd name="T40" fmla="*/ 0 w 199"/>
                <a:gd name="T41" fmla="*/ 0 h 232"/>
                <a:gd name="T42" fmla="*/ 0 w 199"/>
                <a:gd name="T43" fmla="*/ 0 h 232"/>
                <a:gd name="T44" fmla="*/ 0 w 199"/>
                <a:gd name="T45" fmla="*/ 0 h 232"/>
                <a:gd name="T46" fmla="*/ 0 w 199"/>
                <a:gd name="T47" fmla="*/ 0 h 232"/>
                <a:gd name="T48" fmla="*/ 0 w 199"/>
                <a:gd name="T49" fmla="*/ 0 h 232"/>
                <a:gd name="T50" fmla="*/ 0 w 199"/>
                <a:gd name="T51" fmla="*/ 0 h 232"/>
                <a:gd name="T52" fmla="*/ 0 w 199"/>
                <a:gd name="T53" fmla="*/ 0 h 232"/>
                <a:gd name="T54" fmla="*/ 0 w 199"/>
                <a:gd name="T55" fmla="*/ 0 h 232"/>
                <a:gd name="T56" fmla="*/ 0 w 199"/>
                <a:gd name="T57" fmla="*/ 0 h 232"/>
                <a:gd name="T58" fmla="*/ 0 w 199"/>
                <a:gd name="T59" fmla="*/ 0 h 232"/>
                <a:gd name="T60" fmla="*/ 0 w 199"/>
                <a:gd name="T61" fmla="*/ 0 h 232"/>
                <a:gd name="T62" fmla="*/ 0 w 199"/>
                <a:gd name="T63" fmla="*/ 0 h 232"/>
                <a:gd name="T64" fmla="*/ 0 w 199"/>
                <a:gd name="T65" fmla="*/ 0 h 232"/>
                <a:gd name="T66" fmla="*/ 0 w 199"/>
                <a:gd name="T67" fmla="*/ 0 h 232"/>
                <a:gd name="T68" fmla="*/ 0 w 199"/>
                <a:gd name="T69" fmla="*/ 0 h 232"/>
                <a:gd name="T70" fmla="*/ 0 w 199"/>
                <a:gd name="T71" fmla="*/ 0 h 232"/>
                <a:gd name="T72" fmla="*/ 0 w 199"/>
                <a:gd name="T73" fmla="*/ 0 h 232"/>
                <a:gd name="T74" fmla="*/ 0 w 199"/>
                <a:gd name="T75" fmla="*/ 0 h 232"/>
                <a:gd name="T76" fmla="*/ 0 w 199"/>
                <a:gd name="T77" fmla="*/ 0 h 232"/>
                <a:gd name="T78" fmla="*/ 0 w 199"/>
                <a:gd name="T79" fmla="*/ 0 h 232"/>
                <a:gd name="T80" fmla="*/ 0 w 199"/>
                <a:gd name="T81" fmla="*/ 0 h 232"/>
                <a:gd name="T82" fmla="*/ 0 w 199"/>
                <a:gd name="T83" fmla="*/ 0 h 232"/>
                <a:gd name="T84" fmla="*/ 0 w 199"/>
                <a:gd name="T85" fmla="*/ 0 h 232"/>
                <a:gd name="T86" fmla="*/ 0 w 199"/>
                <a:gd name="T87" fmla="*/ 0 h 232"/>
                <a:gd name="T88" fmla="*/ 0 w 199"/>
                <a:gd name="T89" fmla="*/ 0 h 232"/>
                <a:gd name="T90" fmla="*/ 0 w 199"/>
                <a:gd name="T91" fmla="*/ 0 h 232"/>
                <a:gd name="T92" fmla="*/ 0 w 199"/>
                <a:gd name="T93" fmla="*/ 0 h 232"/>
                <a:gd name="T94" fmla="*/ 0 w 199"/>
                <a:gd name="T95" fmla="*/ 0 h 232"/>
                <a:gd name="T96" fmla="*/ 0 w 199"/>
                <a:gd name="T97" fmla="*/ 0 h 2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9"/>
                <a:gd name="T148" fmla="*/ 0 h 232"/>
                <a:gd name="T149" fmla="*/ 199 w 199"/>
                <a:gd name="T150" fmla="*/ 232 h 2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9" h="232">
                  <a:moveTo>
                    <a:pt x="70" y="29"/>
                  </a:moveTo>
                  <a:lnTo>
                    <a:pt x="55" y="39"/>
                  </a:lnTo>
                  <a:lnTo>
                    <a:pt x="42" y="50"/>
                  </a:lnTo>
                  <a:lnTo>
                    <a:pt x="30" y="63"/>
                  </a:lnTo>
                  <a:lnTo>
                    <a:pt x="20" y="77"/>
                  </a:lnTo>
                  <a:lnTo>
                    <a:pt x="12" y="91"/>
                  </a:lnTo>
                  <a:lnTo>
                    <a:pt x="6" y="108"/>
                  </a:lnTo>
                  <a:lnTo>
                    <a:pt x="2" y="125"/>
                  </a:lnTo>
                  <a:lnTo>
                    <a:pt x="0" y="142"/>
                  </a:lnTo>
                  <a:lnTo>
                    <a:pt x="2" y="166"/>
                  </a:lnTo>
                  <a:lnTo>
                    <a:pt x="12" y="186"/>
                  </a:lnTo>
                  <a:lnTo>
                    <a:pt x="26" y="203"/>
                  </a:lnTo>
                  <a:lnTo>
                    <a:pt x="45" y="216"/>
                  </a:lnTo>
                  <a:lnTo>
                    <a:pt x="66" y="226"/>
                  </a:lnTo>
                  <a:lnTo>
                    <a:pt x="88" y="230"/>
                  </a:lnTo>
                  <a:lnTo>
                    <a:pt x="111" y="232"/>
                  </a:lnTo>
                  <a:lnTo>
                    <a:pt x="134" y="228"/>
                  </a:lnTo>
                  <a:lnTo>
                    <a:pt x="138" y="228"/>
                  </a:lnTo>
                  <a:lnTo>
                    <a:pt x="143" y="226"/>
                  </a:lnTo>
                  <a:lnTo>
                    <a:pt x="147" y="222"/>
                  </a:lnTo>
                  <a:lnTo>
                    <a:pt x="148" y="218"/>
                  </a:lnTo>
                  <a:lnTo>
                    <a:pt x="145" y="212"/>
                  </a:lnTo>
                  <a:lnTo>
                    <a:pt x="141" y="207"/>
                  </a:lnTo>
                  <a:lnTo>
                    <a:pt x="135" y="203"/>
                  </a:lnTo>
                  <a:lnTo>
                    <a:pt x="129" y="201"/>
                  </a:lnTo>
                  <a:lnTo>
                    <a:pt x="117" y="197"/>
                  </a:lnTo>
                  <a:lnTo>
                    <a:pt x="105" y="195"/>
                  </a:lnTo>
                  <a:lnTo>
                    <a:pt x="94" y="193"/>
                  </a:lnTo>
                  <a:lnTo>
                    <a:pt x="83" y="190"/>
                  </a:lnTo>
                  <a:lnTo>
                    <a:pt x="73" y="187"/>
                  </a:lnTo>
                  <a:lnTo>
                    <a:pt x="62" y="182"/>
                  </a:lnTo>
                  <a:lnTo>
                    <a:pt x="53" y="176"/>
                  </a:lnTo>
                  <a:lnTo>
                    <a:pt x="43" y="167"/>
                  </a:lnTo>
                  <a:lnTo>
                    <a:pt x="40" y="128"/>
                  </a:lnTo>
                  <a:lnTo>
                    <a:pt x="49" y="96"/>
                  </a:lnTo>
                  <a:lnTo>
                    <a:pt x="68" y="71"/>
                  </a:lnTo>
                  <a:lnTo>
                    <a:pt x="94" y="50"/>
                  </a:lnTo>
                  <a:lnTo>
                    <a:pt x="122" y="34"/>
                  </a:lnTo>
                  <a:lnTo>
                    <a:pt x="151" y="21"/>
                  </a:lnTo>
                  <a:lnTo>
                    <a:pt x="178" y="12"/>
                  </a:lnTo>
                  <a:lnTo>
                    <a:pt x="199" y="4"/>
                  </a:lnTo>
                  <a:lnTo>
                    <a:pt x="186" y="1"/>
                  </a:lnTo>
                  <a:lnTo>
                    <a:pt x="172" y="0"/>
                  </a:lnTo>
                  <a:lnTo>
                    <a:pt x="156" y="2"/>
                  </a:lnTo>
                  <a:lnTo>
                    <a:pt x="138" y="4"/>
                  </a:lnTo>
                  <a:lnTo>
                    <a:pt x="121" y="10"/>
                  </a:lnTo>
                  <a:lnTo>
                    <a:pt x="103" y="16"/>
                  </a:lnTo>
                  <a:lnTo>
                    <a:pt x="86" y="23"/>
                  </a:lnTo>
                  <a:lnTo>
                    <a:pt x="70" y="29"/>
                  </a:lnTo>
                  <a:close/>
                </a:path>
              </a:pathLst>
            </a:custGeom>
            <a:solidFill>
              <a:srgbClr val="C9E8FF"/>
            </a:solidFill>
            <a:ln w="9525">
              <a:noFill/>
              <a:round/>
              <a:headEnd/>
              <a:tailEnd/>
            </a:ln>
          </p:spPr>
          <p:txBody>
            <a:bodyPr/>
            <a:lstStyle/>
            <a:p>
              <a:endParaRPr lang="en-US"/>
            </a:p>
          </p:txBody>
        </p:sp>
        <p:sp>
          <p:nvSpPr>
            <p:cNvPr id="1178" name="Freeform 764"/>
            <p:cNvSpPr>
              <a:spLocks/>
            </p:cNvSpPr>
            <p:nvPr/>
          </p:nvSpPr>
          <p:spPr bwMode="auto">
            <a:xfrm>
              <a:off x="4395" y="3142"/>
              <a:ext cx="22" cy="30"/>
            </a:xfrm>
            <a:custGeom>
              <a:avLst/>
              <a:gdLst>
                <a:gd name="T0" fmla="*/ 0 w 128"/>
                <a:gd name="T1" fmla="*/ 0 h 180"/>
                <a:gd name="T2" fmla="*/ 0 w 128"/>
                <a:gd name="T3" fmla="*/ 0 h 180"/>
                <a:gd name="T4" fmla="*/ 0 w 128"/>
                <a:gd name="T5" fmla="*/ 0 h 180"/>
                <a:gd name="T6" fmla="*/ 0 w 128"/>
                <a:gd name="T7" fmla="*/ 0 h 180"/>
                <a:gd name="T8" fmla="*/ 0 w 128"/>
                <a:gd name="T9" fmla="*/ 0 h 180"/>
                <a:gd name="T10" fmla="*/ 0 w 128"/>
                <a:gd name="T11" fmla="*/ 0 h 180"/>
                <a:gd name="T12" fmla="*/ 0 w 128"/>
                <a:gd name="T13" fmla="*/ 0 h 180"/>
                <a:gd name="T14" fmla="*/ 0 w 128"/>
                <a:gd name="T15" fmla="*/ 0 h 180"/>
                <a:gd name="T16" fmla="*/ 0 w 128"/>
                <a:gd name="T17" fmla="*/ 0 h 180"/>
                <a:gd name="T18" fmla="*/ 0 w 128"/>
                <a:gd name="T19" fmla="*/ 0 h 180"/>
                <a:gd name="T20" fmla="*/ 0 w 128"/>
                <a:gd name="T21" fmla="*/ 0 h 180"/>
                <a:gd name="T22" fmla="*/ 0 w 128"/>
                <a:gd name="T23" fmla="*/ 0 h 180"/>
                <a:gd name="T24" fmla="*/ 0 w 128"/>
                <a:gd name="T25" fmla="*/ 0 h 180"/>
                <a:gd name="T26" fmla="*/ 0 w 128"/>
                <a:gd name="T27" fmla="*/ 0 h 180"/>
                <a:gd name="T28" fmla="*/ 0 w 128"/>
                <a:gd name="T29" fmla="*/ 0 h 180"/>
                <a:gd name="T30" fmla="*/ 0 w 128"/>
                <a:gd name="T31" fmla="*/ 0 h 180"/>
                <a:gd name="T32" fmla="*/ 0 w 128"/>
                <a:gd name="T33" fmla="*/ 0 h 180"/>
                <a:gd name="T34" fmla="*/ 0 w 128"/>
                <a:gd name="T35" fmla="*/ 0 h 180"/>
                <a:gd name="T36" fmla="*/ 0 w 128"/>
                <a:gd name="T37" fmla="*/ 0 h 180"/>
                <a:gd name="T38" fmla="*/ 0 w 128"/>
                <a:gd name="T39" fmla="*/ 0 h 180"/>
                <a:gd name="T40" fmla="*/ 0 w 128"/>
                <a:gd name="T41" fmla="*/ 0 h 180"/>
                <a:gd name="T42" fmla="*/ 0 w 128"/>
                <a:gd name="T43" fmla="*/ 0 h 180"/>
                <a:gd name="T44" fmla="*/ 0 w 128"/>
                <a:gd name="T45" fmla="*/ 0 h 180"/>
                <a:gd name="T46" fmla="*/ 0 w 128"/>
                <a:gd name="T47" fmla="*/ 0 h 180"/>
                <a:gd name="T48" fmla="*/ 0 w 128"/>
                <a:gd name="T49" fmla="*/ 0 h 180"/>
                <a:gd name="T50" fmla="*/ 0 w 128"/>
                <a:gd name="T51" fmla="*/ 0 h 180"/>
                <a:gd name="T52" fmla="*/ 0 w 128"/>
                <a:gd name="T53" fmla="*/ 0 h 180"/>
                <a:gd name="T54" fmla="*/ 0 w 128"/>
                <a:gd name="T55" fmla="*/ 0 h 180"/>
                <a:gd name="T56" fmla="*/ 0 w 128"/>
                <a:gd name="T57" fmla="*/ 0 h 180"/>
                <a:gd name="T58" fmla="*/ 0 w 128"/>
                <a:gd name="T59" fmla="*/ 0 h 180"/>
                <a:gd name="T60" fmla="*/ 0 w 128"/>
                <a:gd name="T61" fmla="*/ 0 h 180"/>
                <a:gd name="T62" fmla="*/ 0 w 128"/>
                <a:gd name="T63" fmla="*/ 0 h 180"/>
                <a:gd name="T64" fmla="*/ 0 w 128"/>
                <a:gd name="T65" fmla="*/ 0 h 180"/>
                <a:gd name="T66" fmla="*/ 0 w 128"/>
                <a:gd name="T67" fmla="*/ 0 h 180"/>
                <a:gd name="T68" fmla="*/ 0 w 128"/>
                <a:gd name="T69" fmla="*/ 0 h 180"/>
                <a:gd name="T70" fmla="*/ 0 w 128"/>
                <a:gd name="T71" fmla="*/ 0 h 180"/>
                <a:gd name="T72" fmla="*/ 0 w 128"/>
                <a:gd name="T73" fmla="*/ 0 h 180"/>
                <a:gd name="T74" fmla="*/ 0 w 128"/>
                <a:gd name="T75" fmla="*/ 0 h 180"/>
                <a:gd name="T76" fmla="*/ 0 w 128"/>
                <a:gd name="T77" fmla="*/ 0 h 180"/>
                <a:gd name="T78" fmla="*/ 0 w 128"/>
                <a:gd name="T79" fmla="*/ 0 h 180"/>
                <a:gd name="T80" fmla="*/ 0 w 128"/>
                <a:gd name="T81" fmla="*/ 0 h 1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8"/>
                <a:gd name="T124" fmla="*/ 0 h 180"/>
                <a:gd name="T125" fmla="*/ 128 w 128"/>
                <a:gd name="T126" fmla="*/ 180 h 1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8" h="180">
                  <a:moveTo>
                    <a:pt x="108" y="59"/>
                  </a:moveTo>
                  <a:lnTo>
                    <a:pt x="113" y="77"/>
                  </a:lnTo>
                  <a:lnTo>
                    <a:pt x="111" y="94"/>
                  </a:lnTo>
                  <a:lnTo>
                    <a:pt x="103" y="108"/>
                  </a:lnTo>
                  <a:lnTo>
                    <a:pt x="91" y="121"/>
                  </a:lnTo>
                  <a:lnTo>
                    <a:pt x="77" y="132"/>
                  </a:lnTo>
                  <a:lnTo>
                    <a:pt x="61" y="144"/>
                  </a:lnTo>
                  <a:lnTo>
                    <a:pt x="45" y="154"/>
                  </a:lnTo>
                  <a:lnTo>
                    <a:pt x="30" y="164"/>
                  </a:lnTo>
                  <a:lnTo>
                    <a:pt x="28" y="168"/>
                  </a:lnTo>
                  <a:lnTo>
                    <a:pt x="27" y="170"/>
                  </a:lnTo>
                  <a:lnTo>
                    <a:pt x="27" y="174"/>
                  </a:lnTo>
                  <a:lnTo>
                    <a:pt x="28" y="177"/>
                  </a:lnTo>
                  <a:lnTo>
                    <a:pt x="32" y="179"/>
                  </a:lnTo>
                  <a:lnTo>
                    <a:pt x="35" y="180"/>
                  </a:lnTo>
                  <a:lnTo>
                    <a:pt x="37" y="180"/>
                  </a:lnTo>
                  <a:lnTo>
                    <a:pt x="41" y="179"/>
                  </a:lnTo>
                  <a:lnTo>
                    <a:pt x="60" y="169"/>
                  </a:lnTo>
                  <a:lnTo>
                    <a:pt x="77" y="158"/>
                  </a:lnTo>
                  <a:lnTo>
                    <a:pt x="94" y="145"/>
                  </a:lnTo>
                  <a:lnTo>
                    <a:pt x="109" y="130"/>
                  </a:lnTo>
                  <a:lnTo>
                    <a:pt x="120" y="114"/>
                  </a:lnTo>
                  <a:lnTo>
                    <a:pt x="127" y="95"/>
                  </a:lnTo>
                  <a:lnTo>
                    <a:pt x="128" y="76"/>
                  </a:lnTo>
                  <a:lnTo>
                    <a:pt x="123" y="55"/>
                  </a:lnTo>
                  <a:lnTo>
                    <a:pt x="113" y="39"/>
                  </a:lnTo>
                  <a:lnTo>
                    <a:pt x="97" y="25"/>
                  </a:lnTo>
                  <a:lnTo>
                    <a:pt x="79" y="15"/>
                  </a:lnTo>
                  <a:lnTo>
                    <a:pt x="57" y="7"/>
                  </a:lnTo>
                  <a:lnTo>
                    <a:pt x="36" y="2"/>
                  </a:lnTo>
                  <a:lnTo>
                    <a:pt x="19" y="0"/>
                  </a:lnTo>
                  <a:lnTo>
                    <a:pt x="6" y="0"/>
                  </a:lnTo>
                  <a:lnTo>
                    <a:pt x="0" y="4"/>
                  </a:lnTo>
                  <a:lnTo>
                    <a:pt x="14" y="9"/>
                  </a:lnTo>
                  <a:lnTo>
                    <a:pt x="29" y="14"/>
                  </a:lnTo>
                  <a:lnTo>
                    <a:pt x="46" y="19"/>
                  </a:lnTo>
                  <a:lnTo>
                    <a:pt x="61" y="23"/>
                  </a:lnTo>
                  <a:lnTo>
                    <a:pt x="76" y="29"/>
                  </a:lnTo>
                  <a:lnTo>
                    <a:pt x="89" y="37"/>
                  </a:lnTo>
                  <a:lnTo>
                    <a:pt x="100" y="46"/>
                  </a:lnTo>
                  <a:lnTo>
                    <a:pt x="108" y="59"/>
                  </a:lnTo>
                  <a:close/>
                </a:path>
              </a:pathLst>
            </a:custGeom>
            <a:solidFill>
              <a:srgbClr val="C9E8FF"/>
            </a:solidFill>
            <a:ln w="9525">
              <a:noFill/>
              <a:round/>
              <a:headEnd/>
              <a:tailEnd/>
            </a:ln>
          </p:spPr>
          <p:txBody>
            <a:bodyPr/>
            <a:lstStyle/>
            <a:p>
              <a:endParaRPr lang="en-US"/>
            </a:p>
          </p:txBody>
        </p:sp>
        <p:sp>
          <p:nvSpPr>
            <p:cNvPr id="1179" name="Freeform 765"/>
            <p:cNvSpPr>
              <a:spLocks/>
            </p:cNvSpPr>
            <p:nvPr/>
          </p:nvSpPr>
          <p:spPr bwMode="auto">
            <a:xfrm>
              <a:off x="4318" y="3135"/>
              <a:ext cx="54" cy="63"/>
            </a:xfrm>
            <a:custGeom>
              <a:avLst/>
              <a:gdLst>
                <a:gd name="T0" fmla="*/ 0 w 322"/>
                <a:gd name="T1" fmla="*/ 0 h 378"/>
                <a:gd name="T2" fmla="*/ 0 w 322"/>
                <a:gd name="T3" fmla="*/ 0 h 378"/>
                <a:gd name="T4" fmla="*/ 0 w 322"/>
                <a:gd name="T5" fmla="*/ 0 h 378"/>
                <a:gd name="T6" fmla="*/ 0 w 322"/>
                <a:gd name="T7" fmla="*/ 0 h 378"/>
                <a:gd name="T8" fmla="*/ 0 w 322"/>
                <a:gd name="T9" fmla="*/ 0 h 378"/>
                <a:gd name="T10" fmla="*/ 0 w 322"/>
                <a:gd name="T11" fmla="*/ 0 h 378"/>
                <a:gd name="T12" fmla="*/ 0 w 322"/>
                <a:gd name="T13" fmla="*/ 0 h 378"/>
                <a:gd name="T14" fmla="*/ 0 w 322"/>
                <a:gd name="T15" fmla="*/ 0 h 378"/>
                <a:gd name="T16" fmla="*/ 0 w 322"/>
                <a:gd name="T17" fmla="*/ 0 h 378"/>
                <a:gd name="T18" fmla="*/ 0 w 322"/>
                <a:gd name="T19" fmla="*/ 0 h 378"/>
                <a:gd name="T20" fmla="*/ 0 w 322"/>
                <a:gd name="T21" fmla="*/ 0 h 378"/>
                <a:gd name="T22" fmla="*/ 0 w 322"/>
                <a:gd name="T23" fmla="*/ 0 h 378"/>
                <a:gd name="T24" fmla="*/ 0 w 322"/>
                <a:gd name="T25" fmla="*/ 0 h 378"/>
                <a:gd name="T26" fmla="*/ 0 w 322"/>
                <a:gd name="T27" fmla="*/ 0 h 378"/>
                <a:gd name="T28" fmla="*/ 0 w 322"/>
                <a:gd name="T29" fmla="*/ 0 h 378"/>
                <a:gd name="T30" fmla="*/ 0 w 322"/>
                <a:gd name="T31" fmla="*/ 0 h 378"/>
                <a:gd name="T32" fmla="*/ 0 w 322"/>
                <a:gd name="T33" fmla="*/ 0 h 378"/>
                <a:gd name="T34" fmla="*/ 0 w 322"/>
                <a:gd name="T35" fmla="*/ 0 h 378"/>
                <a:gd name="T36" fmla="*/ 0 w 322"/>
                <a:gd name="T37" fmla="*/ 0 h 378"/>
                <a:gd name="T38" fmla="*/ 0 w 322"/>
                <a:gd name="T39" fmla="*/ 0 h 378"/>
                <a:gd name="T40" fmla="*/ 0 w 322"/>
                <a:gd name="T41" fmla="*/ 0 h 378"/>
                <a:gd name="T42" fmla="*/ 0 w 322"/>
                <a:gd name="T43" fmla="*/ 0 h 378"/>
                <a:gd name="T44" fmla="*/ 0 w 322"/>
                <a:gd name="T45" fmla="*/ 0 h 378"/>
                <a:gd name="T46" fmla="*/ 0 w 322"/>
                <a:gd name="T47" fmla="*/ 0 h 378"/>
                <a:gd name="T48" fmla="*/ 0 w 322"/>
                <a:gd name="T49" fmla="*/ 0 h 378"/>
                <a:gd name="T50" fmla="*/ 0 w 322"/>
                <a:gd name="T51" fmla="*/ 0 h 378"/>
                <a:gd name="T52" fmla="*/ 0 w 322"/>
                <a:gd name="T53" fmla="*/ 0 h 378"/>
                <a:gd name="T54" fmla="*/ 0 w 322"/>
                <a:gd name="T55" fmla="*/ 0 h 378"/>
                <a:gd name="T56" fmla="*/ 0 w 322"/>
                <a:gd name="T57" fmla="*/ 0 h 378"/>
                <a:gd name="T58" fmla="*/ 0 w 322"/>
                <a:gd name="T59" fmla="*/ 0 h 378"/>
                <a:gd name="T60" fmla="*/ 0 w 322"/>
                <a:gd name="T61" fmla="*/ 0 h 378"/>
                <a:gd name="T62" fmla="*/ 0 w 322"/>
                <a:gd name="T63" fmla="*/ 0 h 378"/>
                <a:gd name="T64" fmla="*/ 0 w 322"/>
                <a:gd name="T65" fmla="*/ 0 h 378"/>
                <a:gd name="T66" fmla="*/ 0 w 322"/>
                <a:gd name="T67" fmla="*/ 0 h 378"/>
                <a:gd name="T68" fmla="*/ 0 w 322"/>
                <a:gd name="T69" fmla="*/ 0 h 378"/>
                <a:gd name="T70" fmla="*/ 0 w 322"/>
                <a:gd name="T71" fmla="*/ 0 h 378"/>
                <a:gd name="T72" fmla="*/ 0 w 322"/>
                <a:gd name="T73" fmla="*/ 0 h 378"/>
                <a:gd name="T74" fmla="*/ 0 w 322"/>
                <a:gd name="T75" fmla="*/ 0 h 378"/>
                <a:gd name="T76" fmla="*/ 0 w 322"/>
                <a:gd name="T77" fmla="*/ 0 h 378"/>
                <a:gd name="T78" fmla="*/ 0 w 322"/>
                <a:gd name="T79" fmla="*/ 0 h 378"/>
                <a:gd name="T80" fmla="*/ 0 w 322"/>
                <a:gd name="T81" fmla="*/ 0 h 378"/>
                <a:gd name="T82" fmla="*/ 0 w 322"/>
                <a:gd name="T83" fmla="*/ 0 h 378"/>
                <a:gd name="T84" fmla="*/ 0 w 322"/>
                <a:gd name="T85" fmla="*/ 0 h 378"/>
                <a:gd name="T86" fmla="*/ 0 w 322"/>
                <a:gd name="T87" fmla="*/ 0 h 3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2"/>
                <a:gd name="T133" fmla="*/ 0 h 378"/>
                <a:gd name="T134" fmla="*/ 322 w 322"/>
                <a:gd name="T135" fmla="*/ 378 h 3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2" h="378">
                  <a:moveTo>
                    <a:pt x="125" y="49"/>
                  </a:moveTo>
                  <a:lnTo>
                    <a:pt x="100" y="70"/>
                  </a:lnTo>
                  <a:lnTo>
                    <a:pt x="76" y="90"/>
                  </a:lnTo>
                  <a:lnTo>
                    <a:pt x="53" y="115"/>
                  </a:lnTo>
                  <a:lnTo>
                    <a:pt x="34" y="140"/>
                  </a:lnTo>
                  <a:lnTo>
                    <a:pt x="17" y="166"/>
                  </a:lnTo>
                  <a:lnTo>
                    <a:pt x="5" y="195"/>
                  </a:lnTo>
                  <a:lnTo>
                    <a:pt x="0" y="226"/>
                  </a:lnTo>
                  <a:lnTo>
                    <a:pt x="1" y="258"/>
                  </a:lnTo>
                  <a:lnTo>
                    <a:pt x="3" y="266"/>
                  </a:lnTo>
                  <a:lnTo>
                    <a:pt x="5" y="275"/>
                  </a:lnTo>
                  <a:lnTo>
                    <a:pt x="9" y="282"/>
                  </a:lnTo>
                  <a:lnTo>
                    <a:pt x="14" y="290"/>
                  </a:lnTo>
                  <a:lnTo>
                    <a:pt x="19" y="297"/>
                  </a:lnTo>
                  <a:lnTo>
                    <a:pt x="26" y="304"/>
                  </a:lnTo>
                  <a:lnTo>
                    <a:pt x="32" y="310"/>
                  </a:lnTo>
                  <a:lnTo>
                    <a:pt x="41" y="314"/>
                  </a:lnTo>
                  <a:lnTo>
                    <a:pt x="56" y="324"/>
                  </a:lnTo>
                  <a:lnTo>
                    <a:pt x="71" y="332"/>
                  </a:lnTo>
                  <a:lnTo>
                    <a:pt x="86" y="338"/>
                  </a:lnTo>
                  <a:lnTo>
                    <a:pt x="103" y="344"/>
                  </a:lnTo>
                  <a:lnTo>
                    <a:pt x="119" y="350"/>
                  </a:lnTo>
                  <a:lnTo>
                    <a:pt x="136" y="355"/>
                  </a:lnTo>
                  <a:lnTo>
                    <a:pt x="152" y="359"/>
                  </a:lnTo>
                  <a:lnTo>
                    <a:pt x="168" y="363"/>
                  </a:lnTo>
                  <a:lnTo>
                    <a:pt x="186" y="366"/>
                  </a:lnTo>
                  <a:lnTo>
                    <a:pt x="202" y="368"/>
                  </a:lnTo>
                  <a:lnTo>
                    <a:pt x="220" y="371"/>
                  </a:lnTo>
                  <a:lnTo>
                    <a:pt x="238" y="373"/>
                  </a:lnTo>
                  <a:lnTo>
                    <a:pt x="254" y="374"/>
                  </a:lnTo>
                  <a:lnTo>
                    <a:pt x="272" y="375"/>
                  </a:lnTo>
                  <a:lnTo>
                    <a:pt x="289" y="376"/>
                  </a:lnTo>
                  <a:lnTo>
                    <a:pt x="306" y="378"/>
                  </a:lnTo>
                  <a:lnTo>
                    <a:pt x="311" y="378"/>
                  </a:lnTo>
                  <a:lnTo>
                    <a:pt x="316" y="375"/>
                  </a:lnTo>
                  <a:lnTo>
                    <a:pt x="320" y="371"/>
                  </a:lnTo>
                  <a:lnTo>
                    <a:pt x="322" y="366"/>
                  </a:lnTo>
                  <a:lnTo>
                    <a:pt x="322" y="360"/>
                  </a:lnTo>
                  <a:lnTo>
                    <a:pt x="320" y="356"/>
                  </a:lnTo>
                  <a:lnTo>
                    <a:pt x="315" y="352"/>
                  </a:lnTo>
                  <a:lnTo>
                    <a:pt x="309" y="350"/>
                  </a:lnTo>
                  <a:lnTo>
                    <a:pt x="294" y="347"/>
                  </a:lnTo>
                  <a:lnTo>
                    <a:pt x="279" y="344"/>
                  </a:lnTo>
                  <a:lnTo>
                    <a:pt x="263" y="341"/>
                  </a:lnTo>
                  <a:lnTo>
                    <a:pt x="247" y="338"/>
                  </a:lnTo>
                  <a:lnTo>
                    <a:pt x="232" y="336"/>
                  </a:lnTo>
                  <a:lnTo>
                    <a:pt x="216" y="334"/>
                  </a:lnTo>
                  <a:lnTo>
                    <a:pt x="200" y="332"/>
                  </a:lnTo>
                  <a:lnTo>
                    <a:pt x="185" y="328"/>
                  </a:lnTo>
                  <a:lnTo>
                    <a:pt x="170" y="326"/>
                  </a:lnTo>
                  <a:lnTo>
                    <a:pt x="154" y="322"/>
                  </a:lnTo>
                  <a:lnTo>
                    <a:pt x="139" y="318"/>
                  </a:lnTo>
                  <a:lnTo>
                    <a:pt x="124" y="314"/>
                  </a:lnTo>
                  <a:lnTo>
                    <a:pt x="110" y="309"/>
                  </a:lnTo>
                  <a:lnTo>
                    <a:pt x="94" y="303"/>
                  </a:lnTo>
                  <a:lnTo>
                    <a:pt x="80" y="297"/>
                  </a:lnTo>
                  <a:lnTo>
                    <a:pt x="66" y="289"/>
                  </a:lnTo>
                  <a:lnTo>
                    <a:pt x="55" y="281"/>
                  </a:lnTo>
                  <a:lnTo>
                    <a:pt x="45" y="271"/>
                  </a:lnTo>
                  <a:lnTo>
                    <a:pt x="38" y="259"/>
                  </a:lnTo>
                  <a:lnTo>
                    <a:pt x="35" y="245"/>
                  </a:lnTo>
                  <a:lnTo>
                    <a:pt x="34" y="232"/>
                  </a:lnTo>
                  <a:lnTo>
                    <a:pt x="35" y="216"/>
                  </a:lnTo>
                  <a:lnTo>
                    <a:pt x="38" y="200"/>
                  </a:lnTo>
                  <a:lnTo>
                    <a:pt x="43" y="187"/>
                  </a:lnTo>
                  <a:lnTo>
                    <a:pt x="51" y="170"/>
                  </a:lnTo>
                  <a:lnTo>
                    <a:pt x="60" y="152"/>
                  </a:lnTo>
                  <a:lnTo>
                    <a:pt x="71" y="137"/>
                  </a:lnTo>
                  <a:lnTo>
                    <a:pt x="83" y="124"/>
                  </a:lnTo>
                  <a:lnTo>
                    <a:pt x="94" y="110"/>
                  </a:lnTo>
                  <a:lnTo>
                    <a:pt x="107" y="96"/>
                  </a:lnTo>
                  <a:lnTo>
                    <a:pt x="123" y="82"/>
                  </a:lnTo>
                  <a:lnTo>
                    <a:pt x="138" y="69"/>
                  </a:lnTo>
                  <a:lnTo>
                    <a:pt x="153" y="57"/>
                  </a:lnTo>
                  <a:lnTo>
                    <a:pt x="173" y="47"/>
                  </a:lnTo>
                  <a:lnTo>
                    <a:pt x="195" y="38"/>
                  </a:lnTo>
                  <a:lnTo>
                    <a:pt x="218" y="28"/>
                  </a:lnTo>
                  <a:lnTo>
                    <a:pt x="238" y="20"/>
                  </a:lnTo>
                  <a:lnTo>
                    <a:pt x="254" y="13"/>
                  </a:lnTo>
                  <a:lnTo>
                    <a:pt x="264" y="7"/>
                  </a:lnTo>
                  <a:lnTo>
                    <a:pt x="268" y="2"/>
                  </a:lnTo>
                  <a:lnTo>
                    <a:pt x="256" y="0"/>
                  </a:lnTo>
                  <a:lnTo>
                    <a:pt x="240" y="1"/>
                  </a:lnTo>
                  <a:lnTo>
                    <a:pt x="221" y="4"/>
                  </a:lnTo>
                  <a:lnTo>
                    <a:pt x="201" y="10"/>
                  </a:lnTo>
                  <a:lnTo>
                    <a:pt x="180" y="18"/>
                  </a:lnTo>
                  <a:lnTo>
                    <a:pt x="160" y="27"/>
                  </a:lnTo>
                  <a:lnTo>
                    <a:pt x="141" y="38"/>
                  </a:lnTo>
                  <a:lnTo>
                    <a:pt x="125" y="49"/>
                  </a:lnTo>
                  <a:close/>
                </a:path>
              </a:pathLst>
            </a:custGeom>
            <a:solidFill>
              <a:srgbClr val="C9E8FF"/>
            </a:solidFill>
            <a:ln w="9525">
              <a:noFill/>
              <a:round/>
              <a:headEnd/>
              <a:tailEnd/>
            </a:ln>
          </p:spPr>
          <p:txBody>
            <a:bodyPr/>
            <a:lstStyle/>
            <a:p>
              <a:endParaRPr lang="en-US"/>
            </a:p>
          </p:txBody>
        </p:sp>
        <p:sp>
          <p:nvSpPr>
            <p:cNvPr id="1180" name="Freeform 766"/>
            <p:cNvSpPr>
              <a:spLocks/>
            </p:cNvSpPr>
            <p:nvPr/>
          </p:nvSpPr>
          <p:spPr bwMode="auto">
            <a:xfrm>
              <a:off x="4394" y="3133"/>
              <a:ext cx="47" cy="42"/>
            </a:xfrm>
            <a:custGeom>
              <a:avLst/>
              <a:gdLst>
                <a:gd name="T0" fmla="*/ 0 w 283"/>
                <a:gd name="T1" fmla="*/ 0 h 252"/>
                <a:gd name="T2" fmla="*/ 0 w 283"/>
                <a:gd name="T3" fmla="*/ 0 h 252"/>
                <a:gd name="T4" fmla="*/ 0 w 283"/>
                <a:gd name="T5" fmla="*/ 0 h 252"/>
                <a:gd name="T6" fmla="*/ 0 w 283"/>
                <a:gd name="T7" fmla="*/ 0 h 252"/>
                <a:gd name="T8" fmla="*/ 0 w 283"/>
                <a:gd name="T9" fmla="*/ 0 h 252"/>
                <a:gd name="T10" fmla="*/ 0 w 283"/>
                <a:gd name="T11" fmla="*/ 0 h 252"/>
                <a:gd name="T12" fmla="*/ 0 w 283"/>
                <a:gd name="T13" fmla="*/ 0 h 252"/>
                <a:gd name="T14" fmla="*/ 0 w 283"/>
                <a:gd name="T15" fmla="*/ 0 h 252"/>
                <a:gd name="T16" fmla="*/ 0 w 283"/>
                <a:gd name="T17" fmla="*/ 0 h 252"/>
                <a:gd name="T18" fmla="*/ 0 w 283"/>
                <a:gd name="T19" fmla="*/ 0 h 252"/>
                <a:gd name="T20" fmla="*/ 0 w 283"/>
                <a:gd name="T21" fmla="*/ 0 h 252"/>
                <a:gd name="T22" fmla="*/ 0 w 283"/>
                <a:gd name="T23" fmla="*/ 0 h 252"/>
                <a:gd name="T24" fmla="*/ 0 w 283"/>
                <a:gd name="T25" fmla="*/ 0 h 252"/>
                <a:gd name="T26" fmla="*/ 0 w 283"/>
                <a:gd name="T27" fmla="*/ 0 h 252"/>
                <a:gd name="T28" fmla="*/ 0 w 283"/>
                <a:gd name="T29" fmla="*/ 0 h 252"/>
                <a:gd name="T30" fmla="*/ 0 w 283"/>
                <a:gd name="T31" fmla="*/ 0 h 252"/>
                <a:gd name="T32" fmla="*/ 0 w 283"/>
                <a:gd name="T33" fmla="*/ 0 h 252"/>
                <a:gd name="T34" fmla="*/ 0 w 283"/>
                <a:gd name="T35" fmla="*/ 0 h 252"/>
                <a:gd name="T36" fmla="*/ 0 w 283"/>
                <a:gd name="T37" fmla="*/ 0 h 252"/>
                <a:gd name="T38" fmla="*/ 0 w 283"/>
                <a:gd name="T39" fmla="*/ 0 h 252"/>
                <a:gd name="T40" fmla="*/ 0 w 283"/>
                <a:gd name="T41" fmla="*/ 0 h 252"/>
                <a:gd name="T42" fmla="*/ 0 w 283"/>
                <a:gd name="T43" fmla="*/ 0 h 252"/>
                <a:gd name="T44" fmla="*/ 0 w 283"/>
                <a:gd name="T45" fmla="*/ 0 h 252"/>
                <a:gd name="T46" fmla="*/ 0 w 283"/>
                <a:gd name="T47" fmla="*/ 0 h 252"/>
                <a:gd name="T48" fmla="*/ 0 w 283"/>
                <a:gd name="T49" fmla="*/ 0 h 252"/>
                <a:gd name="T50" fmla="*/ 0 w 283"/>
                <a:gd name="T51" fmla="*/ 0 h 252"/>
                <a:gd name="T52" fmla="*/ 0 w 283"/>
                <a:gd name="T53" fmla="*/ 0 h 252"/>
                <a:gd name="T54" fmla="*/ 0 w 283"/>
                <a:gd name="T55" fmla="*/ 0 h 252"/>
                <a:gd name="T56" fmla="*/ 0 w 283"/>
                <a:gd name="T57" fmla="*/ 0 h 252"/>
                <a:gd name="T58" fmla="*/ 0 w 283"/>
                <a:gd name="T59" fmla="*/ 0 h 252"/>
                <a:gd name="T60" fmla="*/ 0 w 283"/>
                <a:gd name="T61" fmla="*/ 0 h 252"/>
                <a:gd name="T62" fmla="*/ 0 w 283"/>
                <a:gd name="T63" fmla="*/ 0 h 252"/>
                <a:gd name="T64" fmla="*/ 0 w 283"/>
                <a:gd name="T65" fmla="*/ 0 h 252"/>
                <a:gd name="T66" fmla="*/ 0 w 283"/>
                <a:gd name="T67" fmla="*/ 0 h 252"/>
                <a:gd name="T68" fmla="*/ 0 w 283"/>
                <a:gd name="T69" fmla="*/ 0 h 252"/>
                <a:gd name="T70" fmla="*/ 0 w 283"/>
                <a:gd name="T71" fmla="*/ 0 h 252"/>
                <a:gd name="T72" fmla="*/ 0 w 283"/>
                <a:gd name="T73" fmla="*/ 0 h 252"/>
                <a:gd name="T74" fmla="*/ 0 w 283"/>
                <a:gd name="T75" fmla="*/ 0 h 252"/>
                <a:gd name="T76" fmla="*/ 0 w 283"/>
                <a:gd name="T77" fmla="*/ 0 h 252"/>
                <a:gd name="T78" fmla="*/ 0 w 283"/>
                <a:gd name="T79" fmla="*/ 0 h 252"/>
                <a:gd name="T80" fmla="*/ 0 w 283"/>
                <a:gd name="T81" fmla="*/ 0 h 252"/>
                <a:gd name="T82" fmla="*/ 0 w 283"/>
                <a:gd name="T83" fmla="*/ 0 h 252"/>
                <a:gd name="T84" fmla="*/ 0 w 283"/>
                <a:gd name="T85" fmla="*/ 0 h 252"/>
                <a:gd name="T86" fmla="*/ 0 w 283"/>
                <a:gd name="T87" fmla="*/ 0 h 252"/>
                <a:gd name="T88" fmla="*/ 0 w 283"/>
                <a:gd name="T89" fmla="*/ 0 h 252"/>
                <a:gd name="T90" fmla="*/ 0 w 283"/>
                <a:gd name="T91" fmla="*/ 0 h 252"/>
                <a:gd name="T92" fmla="*/ 0 w 283"/>
                <a:gd name="T93" fmla="*/ 0 h 252"/>
                <a:gd name="T94" fmla="*/ 0 w 283"/>
                <a:gd name="T95" fmla="*/ 0 h 252"/>
                <a:gd name="T96" fmla="*/ 0 w 283"/>
                <a:gd name="T97" fmla="*/ 0 h 252"/>
                <a:gd name="T98" fmla="*/ 0 w 283"/>
                <a:gd name="T99" fmla="*/ 0 h 252"/>
                <a:gd name="T100" fmla="*/ 0 w 283"/>
                <a:gd name="T101" fmla="*/ 0 h 252"/>
                <a:gd name="T102" fmla="*/ 0 w 283"/>
                <a:gd name="T103" fmla="*/ 0 h 252"/>
                <a:gd name="T104" fmla="*/ 0 w 283"/>
                <a:gd name="T105" fmla="*/ 0 h 252"/>
                <a:gd name="T106" fmla="*/ 0 w 283"/>
                <a:gd name="T107" fmla="*/ 0 h 252"/>
                <a:gd name="T108" fmla="*/ 0 w 283"/>
                <a:gd name="T109" fmla="*/ 0 h 252"/>
                <a:gd name="T110" fmla="*/ 0 w 283"/>
                <a:gd name="T111" fmla="*/ 0 h 252"/>
                <a:gd name="T112" fmla="*/ 0 w 283"/>
                <a:gd name="T113" fmla="*/ 0 h 252"/>
                <a:gd name="T114" fmla="*/ 0 w 283"/>
                <a:gd name="T115" fmla="*/ 0 h 252"/>
                <a:gd name="T116" fmla="*/ 0 w 283"/>
                <a:gd name="T117" fmla="*/ 0 h 252"/>
                <a:gd name="T118" fmla="*/ 0 w 283"/>
                <a:gd name="T119" fmla="*/ 0 h 252"/>
                <a:gd name="T120" fmla="*/ 0 w 283"/>
                <a:gd name="T121" fmla="*/ 0 h 2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3"/>
                <a:gd name="T184" fmla="*/ 0 h 252"/>
                <a:gd name="T185" fmla="*/ 283 w 283"/>
                <a:gd name="T186" fmla="*/ 252 h 2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3" h="252">
                  <a:moveTo>
                    <a:pt x="235" y="77"/>
                  </a:moveTo>
                  <a:lnTo>
                    <a:pt x="248" y="91"/>
                  </a:lnTo>
                  <a:lnTo>
                    <a:pt x="256" y="107"/>
                  </a:lnTo>
                  <a:lnTo>
                    <a:pt x="259" y="124"/>
                  </a:lnTo>
                  <a:lnTo>
                    <a:pt x="259" y="142"/>
                  </a:lnTo>
                  <a:lnTo>
                    <a:pt x="257" y="157"/>
                  </a:lnTo>
                  <a:lnTo>
                    <a:pt x="252" y="170"/>
                  </a:lnTo>
                  <a:lnTo>
                    <a:pt x="244" y="183"/>
                  </a:lnTo>
                  <a:lnTo>
                    <a:pt x="236" y="193"/>
                  </a:lnTo>
                  <a:lnTo>
                    <a:pt x="225" y="204"/>
                  </a:lnTo>
                  <a:lnTo>
                    <a:pt x="215" y="214"/>
                  </a:lnTo>
                  <a:lnTo>
                    <a:pt x="204" y="224"/>
                  </a:lnTo>
                  <a:lnTo>
                    <a:pt x="194" y="234"/>
                  </a:lnTo>
                  <a:lnTo>
                    <a:pt x="191" y="238"/>
                  </a:lnTo>
                  <a:lnTo>
                    <a:pt x="191" y="241"/>
                  </a:lnTo>
                  <a:lnTo>
                    <a:pt x="191" y="245"/>
                  </a:lnTo>
                  <a:lnTo>
                    <a:pt x="194" y="248"/>
                  </a:lnTo>
                  <a:lnTo>
                    <a:pt x="197" y="250"/>
                  </a:lnTo>
                  <a:lnTo>
                    <a:pt x="202" y="252"/>
                  </a:lnTo>
                  <a:lnTo>
                    <a:pt x="205" y="250"/>
                  </a:lnTo>
                  <a:lnTo>
                    <a:pt x="209" y="248"/>
                  </a:lnTo>
                  <a:lnTo>
                    <a:pt x="232" y="233"/>
                  </a:lnTo>
                  <a:lnTo>
                    <a:pt x="252" y="214"/>
                  </a:lnTo>
                  <a:lnTo>
                    <a:pt x="268" y="192"/>
                  </a:lnTo>
                  <a:lnTo>
                    <a:pt x="278" y="167"/>
                  </a:lnTo>
                  <a:lnTo>
                    <a:pt x="283" y="141"/>
                  </a:lnTo>
                  <a:lnTo>
                    <a:pt x="280" y="115"/>
                  </a:lnTo>
                  <a:lnTo>
                    <a:pt x="271" y="91"/>
                  </a:lnTo>
                  <a:lnTo>
                    <a:pt x="252" y="69"/>
                  </a:lnTo>
                  <a:lnTo>
                    <a:pt x="238" y="57"/>
                  </a:lnTo>
                  <a:lnTo>
                    <a:pt x="222" y="48"/>
                  </a:lnTo>
                  <a:lnTo>
                    <a:pt x="204" y="39"/>
                  </a:lnTo>
                  <a:lnTo>
                    <a:pt x="184" y="31"/>
                  </a:lnTo>
                  <a:lnTo>
                    <a:pt x="164" y="23"/>
                  </a:lnTo>
                  <a:lnTo>
                    <a:pt x="144" y="17"/>
                  </a:lnTo>
                  <a:lnTo>
                    <a:pt x="123" y="13"/>
                  </a:lnTo>
                  <a:lnTo>
                    <a:pt x="103" y="8"/>
                  </a:lnTo>
                  <a:lnTo>
                    <a:pt x="83" y="5"/>
                  </a:lnTo>
                  <a:lnTo>
                    <a:pt x="66" y="2"/>
                  </a:lnTo>
                  <a:lnTo>
                    <a:pt x="48" y="0"/>
                  </a:lnTo>
                  <a:lnTo>
                    <a:pt x="34" y="0"/>
                  </a:lnTo>
                  <a:lnTo>
                    <a:pt x="21" y="0"/>
                  </a:lnTo>
                  <a:lnTo>
                    <a:pt x="11" y="0"/>
                  </a:lnTo>
                  <a:lnTo>
                    <a:pt x="4" y="2"/>
                  </a:lnTo>
                  <a:lnTo>
                    <a:pt x="0" y="5"/>
                  </a:lnTo>
                  <a:lnTo>
                    <a:pt x="12" y="7"/>
                  </a:lnTo>
                  <a:lnTo>
                    <a:pt x="24" y="8"/>
                  </a:lnTo>
                  <a:lnTo>
                    <a:pt x="38" y="10"/>
                  </a:lnTo>
                  <a:lnTo>
                    <a:pt x="52" y="13"/>
                  </a:lnTo>
                  <a:lnTo>
                    <a:pt x="66" y="16"/>
                  </a:lnTo>
                  <a:lnTo>
                    <a:pt x="82" y="18"/>
                  </a:lnTo>
                  <a:lnTo>
                    <a:pt x="98" y="22"/>
                  </a:lnTo>
                  <a:lnTo>
                    <a:pt x="114" y="25"/>
                  </a:lnTo>
                  <a:lnTo>
                    <a:pt x="129" y="30"/>
                  </a:lnTo>
                  <a:lnTo>
                    <a:pt x="146" y="34"/>
                  </a:lnTo>
                  <a:lnTo>
                    <a:pt x="162" y="39"/>
                  </a:lnTo>
                  <a:lnTo>
                    <a:pt x="177" y="45"/>
                  </a:lnTo>
                  <a:lnTo>
                    <a:pt x="193" y="52"/>
                  </a:lnTo>
                  <a:lnTo>
                    <a:pt x="208" y="60"/>
                  </a:lnTo>
                  <a:lnTo>
                    <a:pt x="222" y="68"/>
                  </a:lnTo>
                  <a:lnTo>
                    <a:pt x="235" y="77"/>
                  </a:lnTo>
                  <a:close/>
                </a:path>
              </a:pathLst>
            </a:custGeom>
            <a:solidFill>
              <a:srgbClr val="C9E8FF"/>
            </a:solidFill>
            <a:ln w="9525">
              <a:noFill/>
              <a:round/>
              <a:headEnd/>
              <a:tailEnd/>
            </a:ln>
          </p:spPr>
          <p:txBody>
            <a:bodyPr/>
            <a:lstStyle/>
            <a:p>
              <a:endParaRPr lang="en-US"/>
            </a:p>
          </p:txBody>
        </p:sp>
        <p:sp>
          <p:nvSpPr>
            <p:cNvPr id="1181" name="Freeform 767"/>
            <p:cNvSpPr>
              <a:spLocks/>
            </p:cNvSpPr>
            <p:nvPr/>
          </p:nvSpPr>
          <p:spPr bwMode="auto">
            <a:xfrm>
              <a:off x="4298" y="3153"/>
              <a:ext cx="19" cy="39"/>
            </a:xfrm>
            <a:custGeom>
              <a:avLst/>
              <a:gdLst>
                <a:gd name="T0" fmla="*/ 0 w 114"/>
                <a:gd name="T1" fmla="*/ 0 h 238"/>
                <a:gd name="T2" fmla="*/ 0 w 114"/>
                <a:gd name="T3" fmla="*/ 0 h 238"/>
                <a:gd name="T4" fmla="*/ 0 w 114"/>
                <a:gd name="T5" fmla="*/ 0 h 238"/>
                <a:gd name="T6" fmla="*/ 0 w 114"/>
                <a:gd name="T7" fmla="*/ 0 h 238"/>
                <a:gd name="T8" fmla="*/ 0 w 114"/>
                <a:gd name="T9" fmla="*/ 0 h 238"/>
                <a:gd name="T10" fmla="*/ 0 w 114"/>
                <a:gd name="T11" fmla="*/ 0 h 238"/>
                <a:gd name="T12" fmla="*/ 0 w 114"/>
                <a:gd name="T13" fmla="*/ 0 h 238"/>
                <a:gd name="T14" fmla="*/ 0 w 114"/>
                <a:gd name="T15" fmla="*/ 0 h 238"/>
                <a:gd name="T16" fmla="*/ 0 w 114"/>
                <a:gd name="T17" fmla="*/ 0 h 238"/>
                <a:gd name="T18" fmla="*/ 0 w 114"/>
                <a:gd name="T19" fmla="*/ 0 h 238"/>
                <a:gd name="T20" fmla="*/ 0 w 114"/>
                <a:gd name="T21" fmla="*/ 0 h 238"/>
                <a:gd name="T22" fmla="*/ 0 w 114"/>
                <a:gd name="T23" fmla="*/ 0 h 238"/>
                <a:gd name="T24" fmla="*/ 0 w 114"/>
                <a:gd name="T25" fmla="*/ 0 h 238"/>
                <a:gd name="T26" fmla="*/ 0 w 114"/>
                <a:gd name="T27" fmla="*/ 0 h 238"/>
                <a:gd name="T28" fmla="*/ 0 w 114"/>
                <a:gd name="T29" fmla="*/ 0 h 238"/>
                <a:gd name="T30" fmla="*/ 0 w 114"/>
                <a:gd name="T31" fmla="*/ 0 h 238"/>
                <a:gd name="T32" fmla="*/ 0 w 114"/>
                <a:gd name="T33" fmla="*/ 0 h 238"/>
                <a:gd name="T34" fmla="*/ 0 w 114"/>
                <a:gd name="T35" fmla="*/ 0 h 238"/>
                <a:gd name="T36" fmla="*/ 0 w 114"/>
                <a:gd name="T37" fmla="*/ 0 h 238"/>
                <a:gd name="T38" fmla="*/ 0 w 114"/>
                <a:gd name="T39" fmla="*/ 0 h 238"/>
                <a:gd name="T40" fmla="*/ 0 w 114"/>
                <a:gd name="T41" fmla="*/ 0 h 238"/>
                <a:gd name="T42" fmla="*/ 0 w 114"/>
                <a:gd name="T43" fmla="*/ 0 h 238"/>
                <a:gd name="T44" fmla="*/ 0 w 114"/>
                <a:gd name="T45" fmla="*/ 0 h 238"/>
                <a:gd name="T46" fmla="*/ 0 w 114"/>
                <a:gd name="T47" fmla="*/ 0 h 238"/>
                <a:gd name="T48" fmla="*/ 0 w 114"/>
                <a:gd name="T49" fmla="*/ 0 h 238"/>
                <a:gd name="T50" fmla="*/ 0 w 114"/>
                <a:gd name="T51" fmla="*/ 0 h 238"/>
                <a:gd name="T52" fmla="*/ 0 w 114"/>
                <a:gd name="T53" fmla="*/ 0 h 238"/>
                <a:gd name="T54" fmla="*/ 0 w 114"/>
                <a:gd name="T55" fmla="*/ 0 h 238"/>
                <a:gd name="T56" fmla="*/ 0 w 114"/>
                <a:gd name="T57" fmla="*/ 0 h 238"/>
                <a:gd name="T58" fmla="*/ 0 w 114"/>
                <a:gd name="T59" fmla="*/ 0 h 238"/>
                <a:gd name="T60" fmla="*/ 0 w 114"/>
                <a:gd name="T61" fmla="*/ 0 h 238"/>
                <a:gd name="T62" fmla="*/ 0 w 114"/>
                <a:gd name="T63" fmla="*/ 0 h 238"/>
                <a:gd name="T64" fmla="*/ 0 w 114"/>
                <a:gd name="T65" fmla="*/ 0 h 238"/>
                <a:gd name="T66" fmla="*/ 0 w 114"/>
                <a:gd name="T67" fmla="*/ 0 h 238"/>
                <a:gd name="T68" fmla="*/ 0 w 114"/>
                <a:gd name="T69" fmla="*/ 0 h 238"/>
                <a:gd name="T70" fmla="*/ 0 w 114"/>
                <a:gd name="T71" fmla="*/ 0 h 238"/>
                <a:gd name="T72" fmla="*/ 0 w 114"/>
                <a:gd name="T73" fmla="*/ 0 h 238"/>
                <a:gd name="T74" fmla="*/ 0 w 114"/>
                <a:gd name="T75" fmla="*/ 0 h 238"/>
                <a:gd name="T76" fmla="*/ 0 w 114"/>
                <a:gd name="T77" fmla="*/ 0 h 238"/>
                <a:gd name="T78" fmla="*/ 0 w 114"/>
                <a:gd name="T79" fmla="*/ 0 h 238"/>
                <a:gd name="T80" fmla="*/ 0 w 114"/>
                <a:gd name="T81" fmla="*/ 0 h 23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4"/>
                <a:gd name="T124" fmla="*/ 0 h 238"/>
                <a:gd name="T125" fmla="*/ 114 w 114"/>
                <a:gd name="T126" fmla="*/ 238 h 23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4" h="238">
                  <a:moveTo>
                    <a:pt x="0" y="130"/>
                  </a:moveTo>
                  <a:lnTo>
                    <a:pt x="0" y="149"/>
                  </a:lnTo>
                  <a:lnTo>
                    <a:pt x="4" y="168"/>
                  </a:lnTo>
                  <a:lnTo>
                    <a:pt x="12" y="185"/>
                  </a:lnTo>
                  <a:lnTo>
                    <a:pt x="24" y="200"/>
                  </a:lnTo>
                  <a:lnTo>
                    <a:pt x="38" y="213"/>
                  </a:lnTo>
                  <a:lnTo>
                    <a:pt x="55" y="224"/>
                  </a:lnTo>
                  <a:lnTo>
                    <a:pt x="73" y="232"/>
                  </a:lnTo>
                  <a:lnTo>
                    <a:pt x="92" y="237"/>
                  </a:lnTo>
                  <a:lnTo>
                    <a:pt x="98" y="238"/>
                  </a:lnTo>
                  <a:lnTo>
                    <a:pt x="104" y="235"/>
                  </a:lnTo>
                  <a:lnTo>
                    <a:pt x="109" y="232"/>
                  </a:lnTo>
                  <a:lnTo>
                    <a:pt x="111" y="227"/>
                  </a:lnTo>
                  <a:lnTo>
                    <a:pt x="111" y="222"/>
                  </a:lnTo>
                  <a:lnTo>
                    <a:pt x="110" y="216"/>
                  </a:lnTo>
                  <a:lnTo>
                    <a:pt x="106" y="211"/>
                  </a:lnTo>
                  <a:lnTo>
                    <a:pt x="100" y="209"/>
                  </a:lnTo>
                  <a:lnTo>
                    <a:pt x="82" y="202"/>
                  </a:lnTo>
                  <a:lnTo>
                    <a:pt x="64" y="193"/>
                  </a:lnTo>
                  <a:lnTo>
                    <a:pt x="50" y="180"/>
                  </a:lnTo>
                  <a:lnTo>
                    <a:pt x="39" y="167"/>
                  </a:lnTo>
                  <a:lnTo>
                    <a:pt x="32" y="149"/>
                  </a:lnTo>
                  <a:lnTo>
                    <a:pt x="29" y="131"/>
                  </a:lnTo>
                  <a:lnTo>
                    <a:pt x="29" y="111"/>
                  </a:lnTo>
                  <a:lnTo>
                    <a:pt x="35" y="91"/>
                  </a:lnTo>
                  <a:lnTo>
                    <a:pt x="42" y="76"/>
                  </a:lnTo>
                  <a:lnTo>
                    <a:pt x="51" y="62"/>
                  </a:lnTo>
                  <a:lnTo>
                    <a:pt x="62" y="49"/>
                  </a:lnTo>
                  <a:lnTo>
                    <a:pt x="73" y="38"/>
                  </a:lnTo>
                  <a:lnTo>
                    <a:pt x="84" y="28"/>
                  </a:lnTo>
                  <a:lnTo>
                    <a:pt x="96" y="18"/>
                  </a:lnTo>
                  <a:lnTo>
                    <a:pt x="106" y="9"/>
                  </a:lnTo>
                  <a:lnTo>
                    <a:pt x="114" y="1"/>
                  </a:lnTo>
                  <a:lnTo>
                    <a:pt x="106" y="0"/>
                  </a:lnTo>
                  <a:lnTo>
                    <a:pt x="93" y="6"/>
                  </a:lnTo>
                  <a:lnTo>
                    <a:pt x="76" y="18"/>
                  </a:lnTo>
                  <a:lnTo>
                    <a:pt x="56" y="36"/>
                  </a:lnTo>
                  <a:lnTo>
                    <a:pt x="37" y="57"/>
                  </a:lnTo>
                  <a:lnTo>
                    <a:pt x="20" y="80"/>
                  </a:lnTo>
                  <a:lnTo>
                    <a:pt x="7" y="106"/>
                  </a:lnTo>
                  <a:lnTo>
                    <a:pt x="0" y="130"/>
                  </a:lnTo>
                  <a:close/>
                </a:path>
              </a:pathLst>
            </a:custGeom>
            <a:solidFill>
              <a:srgbClr val="C9E8FF"/>
            </a:solidFill>
            <a:ln w="9525">
              <a:noFill/>
              <a:round/>
              <a:headEnd/>
              <a:tailEnd/>
            </a:ln>
          </p:spPr>
          <p:txBody>
            <a:bodyPr/>
            <a:lstStyle/>
            <a:p>
              <a:endParaRPr lang="en-US"/>
            </a:p>
          </p:txBody>
        </p:sp>
        <p:sp>
          <p:nvSpPr>
            <p:cNvPr id="1182" name="Freeform 768"/>
            <p:cNvSpPr>
              <a:spLocks/>
            </p:cNvSpPr>
            <p:nvPr/>
          </p:nvSpPr>
          <p:spPr bwMode="auto">
            <a:xfrm>
              <a:off x="4432" y="3130"/>
              <a:ext cx="41" cy="52"/>
            </a:xfrm>
            <a:custGeom>
              <a:avLst/>
              <a:gdLst>
                <a:gd name="T0" fmla="*/ 0 w 246"/>
                <a:gd name="T1" fmla="*/ 0 h 310"/>
                <a:gd name="T2" fmla="*/ 0 w 246"/>
                <a:gd name="T3" fmla="*/ 0 h 310"/>
                <a:gd name="T4" fmla="*/ 0 w 246"/>
                <a:gd name="T5" fmla="*/ 0 h 310"/>
                <a:gd name="T6" fmla="*/ 0 w 246"/>
                <a:gd name="T7" fmla="*/ 0 h 310"/>
                <a:gd name="T8" fmla="*/ 0 w 246"/>
                <a:gd name="T9" fmla="*/ 0 h 310"/>
                <a:gd name="T10" fmla="*/ 0 w 246"/>
                <a:gd name="T11" fmla="*/ 0 h 310"/>
                <a:gd name="T12" fmla="*/ 0 w 246"/>
                <a:gd name="T13" fmla="*/ 0 h 310"/>
                <a:gd name="T14" fmla="*/ 0 w 246"/>
                <a:gd name="T15" fmla="*/ 0 h 310"/>
                <a:gd name="T16" fmla="*/ 0 w 246"/>
                <a:gd name="T17" fmla="*/ 0 h 310"/>
                <a:gd name="T18" fmla="*/ 0 w 246"/>
                <a:gd name="T19" fmla="*/ 0 h 310"/>
                <a:gd name="T20" fmla="*/ 0 w 246"/>
                <a:gd name="T21" fmla="*/ 0 h 310"/>
                <a:gd name="T22" fmla="*/ 0 w 246"/>
                <a:gd name="T23" fmla="*/ 0 h 310"/>
                <a:gd name="T24" fmla="*/ 0 w 246"/>
                <a:gd name="T25" fmla="*/ 0 h 310"/>
                <a:gd name="T26" fmla="*/ 0 w 246"/>
                <a:gd name="T27" fmla="*/ 0 h 310"/>
                <a:gd name="T28" fmla="*/ 0 w 246"/>
                <a:gd name="T29" fmla="*/ 0 h 310"/>
                <a:gd name="T30" fmla="*/ 0 w 246"/>
                <a:gd name="T31" fmla="*/ 0 h 310"/>
                <a:gd name="T32" fmla="*/ 0 w 246"/>
                <a:gd name="T33" fmla="*/ 0 h 310"/>
                <a:gd name="T34" fmla="*/ 0 w 246"/>
                <a:gd name="T35" fmla="*/ 0 h 310"/>
                <a:gd name="T36" fmla="*/ 0 w 246"/>
                <a:gd name="T37" fmla="*/ 0 h 310"/>
                <a:gd name="T38" fmla="*/ 0 w 246"/>
                <a:gd name="T39" fmla="*/ 0 h 310"/>
                <a:gd name="T40" fmla="*/ 0 w 246"/>
                <a:gd name="T41" fmla="*/ 0 h 310"/>
                <a:gd name="T42" fmla="*/ 0 w 246"/>
                <a:gd name="T43" fmla="*/ 0 h 310"/>
                <a:gd name="T44" fmla="*/ 0 w 246"/>
                <a:gd name="T45" fmla="*/ 0 h 310"/>
                <a:gd name="T46" fmla="*/ 0 w 246"/>
                <a:gd name="T47" fmla="*/ 0 h 310"/>
                <a:gd name="T48" fmla="*/ 0 w 246"/>
                <a:gd name="T49" fmla="*/ 0 h 310"/>
                <a:gd name="T50" fmla="*/ 0 w 246"/>
                <a:gd name="T51" fmla="*/ 0 h 310"/>
                <a:gd name="T52" fmla="*/ 0 w 246"/>
                <a:gd name="T53" fmla="*/ 0 h 310"/>
                <a:gd name="T54" fmla="*/ 0 w 246"/>
                <a:gd name="T55" fmla="*/ 0 h 310"/>
                <a:gd name="T56" fmla="*/ 0 w 246"/>
                <a:gd name="T57" fmla="*/ 0 h 310"/>
                <a:gd name="T58" fmla="*/ 0 w 246"/>
                <a:gd name="T59" fmla="*/ 0 h 310"/>
                <a:gd name="T60" fmla="*/ 0 w 246"/>
                <a:gd name="T61" fmla="*/ 0 h 310"/>
                <a:gd name="T62" fmla="*/ 0 w 246"/>
                <a:gd name="T63" fmla="*/ 0 h 310"/>
                <a:gd name="T64" fmla="*/ 0 w 246"/>
                <a:gd name="T65" fmla="*/ 0 h 310"/>
                <a:gd name="T66" fmla="*/ 0 w 246"/>
                <a:gd name="T67" fmla="*/ 0 h 310"/>
                <a:gd name="T68" fmla="*/ 0 w 246"/>
                <a:gd name="T69" fmla="*/ 0 h 310"/>
                <a:gd name="T70" fmla="*/ 0 w 246"/>
                <a:gd name="T71" fmla="*/ 0 h 310"/>
                <a:gd name="T72" fmla="*/ 0 w 246"/>
                <a:gd name="T73" fmla="*/ 0 h 310"/>
                <a:gd name="T74" fmla="*/ 0 w 246"/>
                <a:gd name="T75" fmla="*/ 0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6"/>
                <a:gd name="T115" fmla="*/ 0 h 310"/>
                <a:gd name="T116" fmla="*/ 246 w 246"/>
                <a:gd name="T117" fmla="*/ 310 h 3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6" h="310">
                  <a:moveTo>
                    <a:pt x="199" y="116"/>
                  </a:moveTo>
                  <a:lnTo>
                    <a:pt x="207" y="124"/>
                  </a:lnTo>
                  <a:lnTo>
                    <a:pt x="214" y="133"/>
                  </a:lnTo>
                  <a:lnTo>
                    <a:pt x="219" y="143"/>
                  </a:lnTo>
                  <a:lnTo>
                    <a:pt x="223" y="154"/>
                  </a:lnTo>
                  <a:lnTo>
                    <a:pt x="225" y="164"/>
                  </a:lnTo>
                  <a:lnTo>
                    <a:pt x="225" y="176"/>
                  </a:lnTo>
                  <a:lnTo>
                    <a:pt x="221" y="187"/>
                  </a:lnTo>
                  <a:lnTo>
                    <a:pt x="216" y="197"/>
                  </a:lnTo>
                  <a:lnTo>
                    <a:pt x="208" y="209"/>
                  </a:lnTo>
                  <a:lnTo>
                    <a:pt x="199" y="219"/>
                  </a:lnTo>
                  <a:lnTo>
                    <a:pt x="188" y="228"/>
                  </a:lnTo>
                  <a:lnTo>
                    <a:pt x="177" y="238"/>
                  </a:lnTo>
                  <a:lnTo>
                    <a:pt x="166" y="246"/>
                  </a:lnTo>
                  <a:lnTo>
                    <a:pt x="154" y="255"/>
                  </a:lnTo>
                  <a:lnTo>
                    <a:pt x="143" y="264"/>
                  </a:lnTo>
                  <a:lnTo>
                    <a:pt x="132" y="274"/>
                  </a:lnTo>
                  <a:lnTo>
                    <a:pt x="129" y="278"/>
                  </a:lnTo>
                  <a:lnTo>
                    <a:pt x="126" y="282"/>
                  </a:lnTo>
                  <a:lnTo>
                    <a:pt x="124" y="287"/>
                  </a:lnTo>
                  <a:lnTo>
                    <a:pt x="121" y="292"/>
                  </a:lnTo>
                  <a:lnTo>
                    <a:pt x="120" y="296"/>
                  </a:lnTo>
                  <a:lnTo>
                    <a:pt x="120" y="301"/>
                  </a:lnTo>
                  <a:lnTo>
                    <a:pt x="121" y="305"/>
                  </a:lnTo>
                  <a:lnTo>
                    <a:pt x="125" y="309"/>
                  </a:lnTo>
                  <a:lnTo>
                    <a:pt x="130" y="310"/>
                  </a:lnTo>
                  <a:lnTo>
                    <a:pt x="134" y="310"/>
                  </a:lnTo>
                  <a:lnTo>
                    <a:pt x="139" y="309"/>
                  </a:lnTo>
                  <a:lnTo>
                    <a:pt x="143" y="305"/>
                  </a:lnTo>
                  <a:lnTo>
                    <a:pt x="154" y="293"/>
                  </a:lnTo>
                  <a:lnTo>
                    <a:pt x="167" y="280"/>
                  </a:lnTo>
                  <a:lnTo>
                    <a:pt x="180" y="269"/>
                  </a:lnTo>
                  <a:lnTo>
                    <a:pt x="194" y="257"/>
                  </a:lnTo>
                  <a:lnTo>
                    <a:pt x="207" y="246"/>
                  </a:lnTo>
                  <a:lnTo>
                    <a:pt x="219" y="233"/>
                  </a:lnTo>
                  <a:lnTo>
                    <a:pt x="231" y="219"/>
                  </a:lnTo>
                  <a:lnTo>
                    <a:pt x="239" y="204"/>
                  </a:lnTo>
                  <a:lnTo>
                    <a:pt x="245" y="187"/>
                  </a:lnTo>
                  <a:lnTo>
                    <a:pt x="246" y="170"/>
                  </a:lnTo>
                  <a:lnTo>
                    <a:pt x="242" y="153"/>
                  </a:lnTo>
                  <a:lnTo>
                    <a:pt x="236" y="136"/>
                  </a:lnTo>
                  <a:lnTo>
                    <a:pt x="227" y="120"/>
                  </a:lnTo>
                  <a:lnTo>
                    <a:pt x="215" y="107"/>
                  </a:lnTo>
                  <a:lnTo>
                    <a:pt x="201" y="94"/>
                  </a:lnTo>
                  <a:lnTo>
                    <a:pt x="187" y="82"/>
                  </a:lnTo>
                  <a:lnTo>
                    <a:pt x="177" y="74"/>
                  </a:lnTo>
                  <a:lnTo>
                    <a:pt x="165" y="68"/>
                  </a:lnTo>
                  <a:lnTo>
                    <a:pt x="152" y="60"/>
                  </a:lnTo>
                  <a:lnTo>
                    <a:pt x="139" y="51"/>
                  </a:lnTo>
                  <a:lnTo>
                    <a:pt x="126" y="43"/>
                  </a:lnTo>
                  <a:lnTo>
                    <a:pt x="112" y="35"/>
                  </a:lnTo>
                  <a:lnTo>
                    <a:pt x="98" y="28"/>
                  </a:lnTo>
                  <a:lnTo>
                    <a:pt x="85" y="22"/>
                  </a:lnTo>
                  <a:lnTo>
                    <a:pt x="72" y="16"/>
                  </a:lnTo>
                  <a:lnTo>
                    <a:pt x="59" y="10"/>
                  </a:lnTo>
                  <a:lnTo>
                    <a:pt x="46" y="7"/>
                  </a:lnTo>
                  <a:lnTo>
                    <a:pt x="35" y="3"/>
                  </a:lnTo>
                  <a:lnTo>
                    <a:pt x="24" y="1"/>
                  </a:lnTo>
                  <a:lnTo>
                    <a:pt x="15" y="0"/>
                  </a:lnTo>
                  <a:lnTo>
                    <a:pt x="7" y="1"/>
                  </a:lnTo>
                  <a:lnTo>
                    <a:pt x="0" y="3"/>
                  </a:lnTo>
                  <a:lnTo>
                    <a:pt x="8" y="6"/>
                  </a:lnTo>
                  <a:lnTo>
                    <a:pt x="17" y="9"/>
                  </a:lnTo>
                  <a:lnTo>
                    <a:pt x="28" y="14"/>
                  </a:lnTo>
                  <a:lnTo>
                    <a:pt x="38" y="18"/>
                  </a:lnTo>
                  <a:lnTo>
                    <a:pt x="51" y="24"/>
                  </a:lnTo>
                  <a:lnTo>
                    <a:pt x="64" y="30"/>
                  </a:lnTo>
                  <a:lnTo>
                    <a:pt x="78" y="37"/>
                  </a:lnTo>
                  <a:lnTo>
                    <a:pt x="92" y="43"/>
                  </a:lnTo>
                  <a:lnTo>
                    <a:pt x="106" y="51"/>
                  </a:lnTo>
                  <a:lnTo>
                    <a:pt x="120" y="60"/>
                  </a:lnTo>
                  <a:lnTo>
                    <a:pt x="134" y="69"/>
                  </a:lnTo>
                  <a:lnTo>
                    <a:pt x="148" y="78"/>
                  </a:lnTo>
                  <a:lnTo>
                    <a:pt x="163" y="87"/>
                  </a:lnTo>
                  <a:lnTo>
                    <a:pt x="175" y="96"/>
                  </a:lnTo>
                  <a:lnTo>
                    <a:pt x="187" y="105"/>
                  </a:lnTo>
                  <a:lnTo>
                    <a:pt x="199" y="116"/>
                  </a:lnTo>
                  <a:close/>
                </a:path>
              </a:pathLst>
            </a:custGeom>
            <a:solidFill>
              <a:srgbClr val="C9E8FF"/>
            </a:solidFill>
            <a:ln w="9525">
              <a:noFill/>
              <a:round/>
              <a:headEnd/>
              <a:tailEnd/>
            </a:ln>
          </p:spPr>
          <p:txBody>
            <a:bodyPr/>
            <a:lstStyle/>
            <a:p>
              <a:endParaRPr lang="en-US"/>
            </a:p>
          </p:txBody>
        </p:sp>
        <p:sp>
          <p:nvSpPr>
            <p:cNvPr id="1183" name="Freeform 769"/>
            <p:cNvSpPr>
              <a:spLocks/>
            </p:cNvSpPr>
            <p:nvPr/>
          </p:nvSpPr>
          <p:spPr bwMode="auto">
            <a:xfrm>
              <a:off x="4387" y="3191"/>
              <a:ext cx="14" cy="31"/>
            </a:xfrm>
            <a:custGeom>
              <a:avLst/>
              <a:gdLst>
                <a:gd name="T0" fmla="*/ 0 w 83"/>
                <a:gd name="T1" fmla="*/ 0 h 187"/>
                <a:gd name="T2" fmla="*/ 0 w 83"/>
                <a:gd name="T3" fmla="*/ 0 h 187"/>
                <a:gd name="T4" fmla="*/ 0 w 83"/>
                <a:gd name="T5" fmla="*/ 0 h 187"/>
                <a:gd name="T6" fmla="*/ 0 w 83"/>
                <a:gd name="T7" fmla="*/ 0 h 187"/>
                <a:gd name="T8" fmla="*/ 0 w 83"/>
                <a:gd name="T9" fmla="*/ 0 h 187"/>
                <a:gd name="T10" fmla="*/ 0 w 83"/>
                <a:gd name="T11" fmla="*/ 0 h 187"/>
                <a:gd name="T12" fmla="*/ 0 w 83"/>
                <a:gd name="T13" fmla="*/ 0 h 187"/>
                <a:gd name="T14" fmla="*/ 0 w 83"/>
                <a:gd name="T15" fmla="*/ 0 h 187"/>
                <a:gd name="T16" fmla="*/ 0 w 83"/>
                <a:gd name="T17" fmla="*/ 0 h 187"/>
                <a:gd name="T18" fmla="*/ 0 w 83"/>
                <a:gd name="T19" fmla="*/ 0 h 187"/>
                <a:gd name="T20" fmla="*/ 0 w 83"/>
                <a:gd name="T21" fmla="*/ 0 h 187"/>
                <a:gd name="T22" fmla="*/ 0 w 83"/>
                <a:gd name="T23" fmla="*/ 0 h 187"/>
                <a:gd name="T24" fmla="*/ 0 w 83"/>
                <a:gd name="T25" fmla="*/ 0 h 187"/>
                <a:gd name="T26" fmla="*/ 0 w 83"/>
                <a:gd name="T27" fmla="*/ 0 h 187"/>
                <a:gd name="T28" fmla="*/ 0 w 83"/>
                <a:gd name="T29" fmla="*/ 0 h 187"/>
                <a:gd name="T30" fmla="*/ 0 w 83"/>
                <a:gd name="T31" fmla="*/ 0 h 187"/>
                <a:gd name="T32" fmla="*/ 0 w 83"/>
                <a:gd name="T33" fmla="*/ 0 h 187"/>
                <a:gd name="T34" fmla="*/ 0 w 83"/>
                <a:gd name="T35" fmla="*/ 0 h 187"/>
                <a:gd name="T36" fmla="*/ 0 w 83"/>
                <a:gd name="T37" fmla="*/ 0 h 187"/>
                <a:gd name="T38" fmla="*/ 0 w 83"/>
                <a:gd name="T39" fmla="*/ 0 h 187"/>
                <a:gd name="T40" fmla="*/ 0 w 83"/>
                <a:gd name="T41" fmla="*/ 0 h 187"/>
                <a:gd name="T42" fmla="*/ 0 w 83"/>
                <a:gd name="T43" fmla="*/ 0 h 187"/>
                <a:gd name="T44" fmla="*/ 0 w 83"/>
                <a:gd name="T45" fmla="*/ 0 h 187"/>
                <a:gd name="T46" fmla="*/ 0 w 83"/>
                <a:gd name="T47" fmla="*/ 0 h 187"/>
                <a:gd name="T48" fmla="*/ 0 w 83"/>
                <a:gd name="T49" fmla="*/ 0 h 1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
                <a:gd name="T76" fmla="*/ 0 h 187"/>
                <a:gd name="T77" fmla="*/ 83 w 83"/>
                <a:gd name="T78" fmla="*/ 187 h 18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 h="187">
                  <a:moveTo>
                    <a:pt x="31" y="14"/>
                  </a:moveTo>
                  <a:lnTo>
                    <a:pt x="29" y="8"/>
                  </a:lnTo>
                  <a:lnTo>
                    <a:pt x="25" y="3"/>
                  </a:lnTo>
                  <a:lnTo>
                    <a:pt x="19" y="1"/>
                  </a:lnTo>
                  <a:lnTo>
                    <a:pt x="14" y="0"/>
                  </a:lnTo>
                  <a:lnTo>
                    <a:pt x="8" y="2"/>
                  </a:lnTo>
                  <a:lnTo>
                    <a:pt x="3" y="5"/>
                  </a:lnTo>
                  <a:lnTo>
                    <a:pt x="0" y="11"/>
                  </a:lnTo>
                  <a:lnTo>
                    <a:pt x="0" y="17"/>
                  </a:lnTo>
                  <a:lnTo>
                    <a:pt x="5" y="42"/>
                  </a:lnTo>
                  <a:lnTo>
                    <a:pt x="15" y="71"/>
                  </a:lnTo>
                  <a:lnTo>
                    <a:pt x="27" y="100"/>
                  </a:lnTo>
                  <a:lnTo>
                    <a:pt x="41" y="127"/>
                  </a:lnTo>
                  <a:lnTo>
                    <a:pt x="55" y="151"/>
                  </a:lnTo>
                  <a:lnTo>
                    <a:pt x="68" y="171"/>
                  </a:lnTo>
                  <a:lnTo>
                    <a:pt x="77" y="184"/>
                  </a:lnTo>
                  <a:lnTo>
                    <a:pt x="83" y="187"/>
                  </a:lnTo>
                  <a:lnTo>
                    <a:pt x="80" y="174"/>
                  </a:lnTo>
                  <a:lnTo>
                    <a:pt x="75" y="158"/>
                  </a:lnTo>
                  <a:lnTo>
                    <a:pt x="68" y="138"/>
                  </a:lnTo>
                  <a:lnTo>
                    <a:pt x="59" y="113"/>
                  </a:lnTo>
                  <a:lnTo>
                    <a:pt x="51" y="88"/>
                  </a:lnTo>
                  <a:lnTo>
                    <a:pt x="43" y="63"/>
                  </a:lnTo>
                  <a:lnTo>
                    <a:pt x="36" y="38"/>
                  </a:lnTo>
                  <a:lnTo>
                    <a:pt x="31" y="14"/>
                  </a:lnTo>
                  <a:close/>
                </a:path>
              </a:pathLst>
            </a:custGeom>
            <a:solidFill>
              <a:srgbClr val="000000"/>
            </a:solidFill>
            <a:ln w="9525">
              <a:noFill/>
              <a:round/>
              <a:headEnd/>
              <a:tailEnd/>
            </a:ln>
          </p:spPr>
          <p:txBody>
            <a:bodyPr/>
            <a:lstStyle/>
            <a:p>
              <a:endParaRPr lang="en-US"/>
            </a:p>
          </p:txBody>
        </p:sp>
        <p:sp>
          <p:nvSpPr>
            <p:cNvPr id="1184" name="Freeform 770"/>
            <p:cNvSpPr>
              <a:spLocks/>
            </p:cNvSpPr>
            <p:nvPr/>
          </p:nvSpPr>
          <p:spPr bwMode="auto">
            <a:xfrm>
              <a:off x="4381" y="3174"/>
              <a:ext cx="7" cy="16"/>
            </a:xfrm>
            <a:custGeom>
              <a:avLst/>
              <a:gdLst>
                <a:gd name="T0" fmla="*/ 0 w 44"/>
                <a:gd name="T1" fmla="*/ 0 h 94"/>
                <a:gd name="T2" fmla="*/ 0 w 44"/>
                <a:gd name="T3" fmla="*/ 0 h 94"/>
                <a:gd name="T4" fmla="*/ 0 w 44"/>
                <a:gd name="T5" fmla="*/ 0 h 94"/>
                <a:gd name="T6" fmla="*/ 0 w 44"/>
                <a:gd name="T7" fmla="*/ 0 h 94"/>
                <a:gd name="T8" fmla="*/ 0 w 44"/>
                <a:gd name="T9" fmla="*/ 0 h 94"/>
                <a:gd name="T10" fmla="*/ 0 w 44"/>
                <a:gd name="T11" fmla="*/ 0 h 94"/>
                <a:gd name="T12" fmla="*/ 0 w 44"/>
                <a:gd name="T13" fmla="*/ 0 h 94"/>
                <a:gd name="T14" fmla="*/ 0 w 44"/>
                <a:gd name="T15" fmla="*/ 0 h 94"/>
                <a:gd name="T16" fmla="*/ 0 w 44"/>
                <a:gd name="T17" fmla="*/ 0 h 94"/>
                <a:gd name="T18" fmla="*/ 0 w 44"/>
                <a:gd name="T19" fmla="*/ 0 h 94"/>
                <a:gd name="T20" fmla="*/ 0 w 44"/>
                <a:gd name="T21" fmla="*/ 0 h 94"/>
                <a:gd name="T22" fmla="*/ 0 w 44"/>
                <a:gd name="T23" fmla="*/ 0 h 94"/>
                <a:gd name="T24" fmla="*/ 0 w 44"/>
                <a:gd name="T25" fmla="*/ 0 h 94"/>
                <a:gd name="T26" fmla="*/ 0 w 44"/>
                <a:gd name="T27" fmla="*/ 0 h 94"/>
                <a:gd name="T28" fmla="*/ 0 w 44"/>
                <a:gd name="T29" fmla="*/ 0 h 94"/>
                <a:gd name="T30" fmla="*/ 0 w 44"/>
                <a:gd name="T31" fmla="*/ 0 h 94"/>
                <a:gd name="T32" fmla="*/ 0 w 44"/>
                <a:gd name="T33" fmla="*/ 0 h 94"/>
                <a:gd name="T34" fmla="*/ 0 w 44"/>
                <a:gd name="T35" fmla="*/ 0 h 94"/>
                <a:gd name="T36" fmla="*/ 0 w 44"/>
                <a:gd name="T37" fmla="*/ 0 h 94"/>
                <a:gd name="T38" fmla="*/ 0 w 44"/>
                <a:gd name="T39" fmla="*/ 0 h 94"/>
                <a:gd name="T40" fmla="*/ 0 w 44"/>
                <a:gd name="T41" fmla="*/ 0 h 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4"/>
                <a:gd name="T64" fmla="*/ 0 h 94"/>
                <a:gd name="T65" fmla="*/ 44 w 44"/>
                <a:gd name="T66" fmla="*/ 94 h 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4" h="94">
                  <a:moveTo>
                    <a:pt x="22" y="10"/>
                  </a:moveTo>
                  <a:lnTo>
                    <a:pt x="21" y="6"/>
                  </a:lnTo>
                  <a:lnTo>
                    <a:pt x="18" y="2"/>
                  </a:lnTo>
                  <a:lnTo>
                    <a:pt x="14" y="0"/>
                  </a:lnTo>
                  <a:lnTo>
                    <a:pt x="10" y="0"/>
                  </a:lnTo>
                  <a:lnTo>
                    <a:pt x="6" y="1"/>
                  </a:lnTo>
                  <a:lnTo>
                    <a:pt x="3" y="3"/>
                  </a:lnTo>
                  <a:lnTo>
                    <a:pt x="0" y="7"/>
                  </a:lnTo>
                  <a:lnTo>
                    <a:pt x="0" y="11"/>
                  </a:lnTo>
                  <a:lnTo>
                    <a:pt x="0" y="24"/>
                  </a:lnTo>
                  <a:lnTo>
                    <a:pt x="4" y="38"/>
                  </a:lnTo>
                  <a:lnTo>
                    <a:pt x="8" y="52"/>
                  </a:lnTo>
                  <a:lnTo>
                    <a:pt x="14" y="65"/>
                  </a:lnTo>
                  <a:lnTo>
                    <a:pt x="21" y="78"/>
                  </a:lnTo>
                  <a:lnTo>
                    <a:pt x="28" y="87"/>
                  </a:lnTo>
                  <a:lnTo>
                    <a:pt x="37" y="93"/>
                  </a:lnTo>
                  <a:lnTo>
                    <a:pt x="42" y="94"/>
                  </a:lnTo>
                  <a:lnTo>
                    <a:pt x="44" y="76"/>
                  </a:lnTo>
                  <a:lnTo>
                    <a:pt x="38" y="54"/>
                  </a:lnTo>
                  <a:lnTo>
                    <a:pt x="31" y="32"/>
                  </a:lnTo>
                  <a:lnTo>
                    <a:pt x="22" y="10"/>
                  </a:lnTo>
                  <a:close/>
                </a:path>
              </a:pathLst>
            </a:custGeom>
            <a:solidFill>
              <a:srgbClr val="000000"/>
            </a:solidFill>
            <a:ln w="9525">
              <a:noFill/>
              <a:round/>
              <a:headEnd/>
              <a:tailEnd/>
            </a:ln>
          </p:spPr>
          <p:txBody>
            <a:bodyPr/>
            <a:lstStyle/>
            <a:p>
              <a:endParaRPr lang="en-US"/>
            </a:p>
          </p:txBody>
        </p:sp>
        <p:sp>
          <p:nvSpPr>
            <p:cNvPr id="1185" name="Freeform 771"/>
            <p:cNvSpPr>
              <a:spLocks/>
            </p:cNvSpPr>
            <p:nvPr/>
          </p:nvSpPr>
          <p:spPr bwMode="auto">
            <a:xfrm>
              <a:off x="4375" y="3163"/>
              <a:ext cx="6" cy="9"/>
            </a:xfrm>
            <a:custGeom>
              <a:avLst/>
              <a:gdLst>
                <a:gd name="T0" fmla="*/ 0 w 38"/>
                <a:gd name="T1" fmla="*/ 0 h 54"/>
                <a:gd name="T2" fmla="*/ 0 w 38"/>
                <a:gd name="T3" fmla="*/ 0 h 54"/>
                <a:gd name="T4" fmla="*/ 0 w 38"/>
                <a:gd name="T5" fmla="*/ 0 h 54"/>
                <a:gd name="T6" fmla="*/ 0 w 38"/>
                <a:gd name="T7" fmla="*/ 0 h 54"/>
                <a:gd name="T8" fmla="*/ 0 w 38"/>
                <a:gd name="T9" fmla="*/ 0 h 54"/>
                <a:gd name="T10" fmla="*/ 0 w 38"/>
                <a:gd name="T11" fmla="*/ 0 h 54"/>
                <a:gd name="T12" fmla="*/ 0 w 38"/>
                <a:gd name="T13" fmla="*/ 0 h 54"/>
                <a:gd name="T14" fmla="*/ 0 w 38"/>
                <a:gd name="T15" fmla="*/ 0 h 54"/>
                <a:gd name="T16" fmla="*/ 0 w 38"/>
                <a:gd name="T17" fmla="*/ 0 h 54"/>
                <a:gd name="T18" fmla="*/ 0 w 38"/>
                <a:gd name="T19" fmla="*/ 0 h 54"/>
                <a:gd name="T20" fmla="*/ 0 w 38"/>
                <a:gd name="T21" fmla="*/ 0 h 54"/>
                <a:gd name="T22" fmla="*/ 0 w 38"/>
                <a:gd name="T23" fmla="*/ 0 h 54"/>
                <a:gd name="T24" fmla="*/ 0 w 38"/>
                <a:gd name="T25" fmla="*/ 0 h 54"/>
                <a:gd name="T26" fmla="*/ 0 w 38"/>
                <a:gd name="T27" fmla="*/ 0 h 54"/>
                <a:gd name="T28" fmla="*/ 0 w 38"/>
                <a:gd name="T29" fmla="*/ 0 h 54"/>
                <a:gd name="T30" fmla="*/ 0 w 38"/>
                <a:gd name="T31" fmla="*/ 0 h 54"/>
                <a:gd name="T32" fmla="*/ 0 w 38"/>
                <a:gd name="T33" fmla="*/ 0 h 54"/>
                <a:gd name="T34" fmla="*/ 0 w 38"/>
                <a:gd name="T35" fmla="*/ 0 h 54"/>
                <a:gd name="T36" fmla="*/ 0 w 38"/>
                <a:gd name="T37" fmla="*/ 0 h 54"/>
                <a:gd name="T38" fmla="*/ 0 w 38"/>
                <a:gd name="T39" fmla="*/ 0 h 54"/>
                <a:gd name="T40" fmla="*/ 0 w 38"/>
                <a:gd name="T41" fmla="*/ 0 h 54"/>
                <a:gd name="T42" fmla="*/ 0 w 38"/>
                <a:gd name="T43" fmla="*/ 0 h 54"/>
                <a:gd name="T44" fmla="*/ 0 w 38"/>
                <a:gd name="T45" fmla="*/ 0 h 54"/>
                <a:gd name="T46" fmla="*/ 0 w 38"/>
                <a:gd name="T47" fmla="*/ 0 h 54"/>
                <a:gd name="T48" fmla="*/ 0 w 38"/>
                <a:gd name="T49" fmla="*/ 0 h 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54"/>
                <a:gd name="T77" fmla="*/ 38 w 38"/>
                <a:gd name="T78" fmla="*/ 54 h 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54">
                  <a:moveTo>
                    <a:pt x="20" y="7"/>
                  </a:moveTo>
                  <a:lnTo>
                    <a:pt x="20" y="8"/>
                  </a:lnTo>
                  <a:lnTo>
                    <a:pt x="19" y="4"/>
                  </a:lnTo>
                  <a:lnTo>
                    <a:pt x="15" y="1"/>
                  </a:lnTo>
                  <a:lnTo>
                    <a:pt x="12" y="0"/>
                  </a:lnTo>
                  <a:lnTo>
                    <a:pt x="7" y="0"/>
                  </a:lnTo>
                  <a:lnTo>
                    <a:pt x="4" y="1"/>
                  </a:lnTo>
                  <a:lnTo>
                    <a:pt x="1" y="4"/>
                  </a:lnTo>
                  <a:lnTo>
                    <a:pt x="0" y="8"/>
                  </a:lnTo>
                  <a:lnTo>
                    <a:pt x="0" y="11"/>
                  </a:lnTo>
                  <a:lnTo>
                    <a:pt x="1" y="17"/>
                  </a:lnTo>
                  <a:lnTo>
                    <a:pt x="4" y="24"/>
                  </a:lnTo>
                  <a:lnTo>
                    <a:pt x="8" y="32"/>
                  </a:lnTo>
                  <a:lnTo>
                    <a:pt x="14" y="39"/>
                  </a:lnTo>
                  <a:lnTo>
                    <a:pt x="20" y="46"/>
                  </a:lnTo>
                  <a:lnTo>
                    <a:pt x="27" y="50"/>
                  </a:lnTo>
                  <a:lnTo>
                    <a:pt x="33" y="54"/>
                  </a:lnTo>
                  <a:lnTo>
                    <a:pt x="38" y="54"/>
                  </a:lnTo>
                  <a:lnTo>
                    <a:pt x="36" y="42"/>
                  </a:lnTo>
                  <a:lnTo>
                    <a:pt x="32" y="29"/>
                  </a:lnTo>
                  <a:lnTo>
                    <a:pt x="25" y="16"/>
                  </a:lnTo>
                  <a:lnTo>
                    <a:pt x="20" y="7"/>
                  </a:lnTo>
                  <a:close/>
                </a:path>
              </a:pathLst>
            </a:custGeom>
            <a:solidFill>
              <a:srgbClr val="000000"/>
            </a:solidFill>
            <a:ln w="9525">
              <a:noFill/>
              <a:round/>
              <a:headEnd/>
              <a:tailEnd/>
            </a:ln>
          </p:spPr>
          <p:txBody>
            <a:bodyPr/>
            <a:lstStyle/>
            <a:p>
              <a:endParaRPr lang="en-US"/>
            </a:p>
          </p:txBody>
        </p:sp>
        <p:sp>
          <p:nvSpPr>
            <p:cNvPr id="1186" name="Freeform 772"/>
            <p:cNvSpPr>
              <a:spLocks/>
            </p:cNvSpPr>
            <p:nvPr/>
          </p:nvSpPr>
          <p:spPr bwMode="auto">
            <a:xfrm>
              <a:off x="4370" y="3155"/>
              <a:ext cx="8" cy="6"/>
            </a:xfrm>
            <a:custGeom>
              <a:avLst/>
              <a:gdLst>
                <a:gd name="T0" fmla="*/ 0 w 52"/>
                <a:gd name="T1" fmla="*/ 0 h 36"/>
                <a:gd name="T2" fmla="*/ 0 w 52"/>
                <a:gd name="T3" fmla="*/ 0 h 36"/>
                <a:gd name="T4" fmla="*/ 0 w 52"/>
                <a:gd name="T5" fmla="*/ 0 h 36"/>
                <a:gd name="T6" fmla="*/ 0 w 52"/>
                <a:gd name="T7" fmla="*/ 0 h 36"/>
                <a:gd name="T8" fmla="*/ 0 w 52"/>
                <a:gd name="T9" fmla="*/ 0 h 36"/>
                <a:gd name="T10" fmla="*/ 0 w 52"/>
                <a:gd name="T11" fmla="*/ 0 h 36"/>
                <a:gd name="T12" fmla="*/ 0 w 52"/>
                <a:gd name="T13" fmla="*/ 0 h 36"/>
                <a:gd name="T14" fmla="*/ 0 w 52"/>
                <a:gd name="T15" fmla="*/ 0 h 36"/>
                <a:gd name="T16" fmla="*/ 0 w 52"/>
                <a:gd name="T17" fmla="*/ 0 h 36"/>
                <a:gd name="T18" fmla="*/ 0 w 52"/>
                <a:gd name="T19" fmla="*/ 0 h 36"/>
                <a:gd name="T20" fmla="*/ 0 w 52"/>
                <a:gd name="T21" fmla="*/ 0 h 36"/>
                <a:gd name="T22" fmla="*/ 0 w 52"/>
                <a:gd name="T23" fmla="*/ 0 h 36"/>
                <a:gd name="T24" fmla="*/ 0 w 52"/>
                <a:gd name="T25" fmla="*/ 0 h 36"/>
                <a:gd name="T26" fmla="*/ 0 w 52"/>
                <a:gd name="T27" fmla="*/ 0 h 36"/>
                <a:gd name="T28" fmla="*/ 0 w 52"/>
                <a:gd name="T29" fmla="*/ 0 h 36"/>
                <a:gd name="T30" fmla="*/ 0 w 52"/>
                <a:gd name="T31" fmla="*/ 0 h 36"/>
                <a:gd name="T32" fmla="*/ 0 w 52"/>
                <a:gd name="T33" fmla="*/ 0 h 36"/>
                <a:gd name="T34" fmla="*/ 0 w 52"/>
                <a:gd name="T35" fmla="*/ 0 h 36"/>
                <a:gd name="T36" fmla="*/ 0 w 52"/>
                <a:gd name="T37" fmla="*/ 0 h 36"/>
                <a:gd name="T38" fmla="*/ 0 w 52"/>
                <a:gd name="T39" fmla="*/ 0 h 36"/>
                <a:gd name="T40" fmla="*/ 0 w 52"/>
                <a:gd name="T41" fmla="*/ 0 h 36"/>
                <a:gd name="T42" fmla="*/ 0 w 52"/>
                <a:gd name="T43" fmla="*/ 0 h 36"/>
                <a:gd name="T44" fmla="*/ 0 w 52"/>
                <a:gd name="T45" fmla="*/ 0 h 36"/>
                <a:gd name="T46" fmla="*/ 0 w 52"/>
                <a:gd name="T47" fmla="*/ 0 h 36"/>
                <a:gd name="T48" fmla="*/ 0 w 52"/>
                <a:gd name="T49" fmla="*/ 0 h 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2"/>
                <a:gd name="T76" fmla="*/ 0 h 36"/>
                <a:gd name="T77" fmla="*/ 52 w 52"/>
                <a:gd name="T78" fmla="*/ 36 h 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2" h="36">
                  <a:moveTo>
                    <a:pt x="41" y="27"/>
                  </a:moveTo>
                  <a:lnTo>
                    <a:pt x="46" y="24"/>
                  </a:lnTo>
                  <a:lnTo>
                    <a:pt x="51" y="21"/>
                  </a:lnTo>
                  <a:lnTo>
                    <a:pt x="52" y="16"/>
                  </a:lnTo>
                  <a:lnTo>
                    <a:pt x="52" y="12"/>
                  </a:lnTo>
                  <a:lnTo>
                    <a:pt x="50" y="6"/>
                  </a:lnTo>
                  <a:lnTo>
                    <a:pt x="46" y="2"/>
                  </a:lnTo>
                  <a:lnTo>
                    <a:pt x="41" y="0"/>
                  </a:lnTo>
                  <a:lnTo>
                    <a:pt x="36" y="0"/>
                  </a:lnTo>
                  <a:lnTo>
                    <a:pt x="33" y="0"/>
                  </a:lnTo>
                  <a:lnTo>
                    <a:pt x="29" y="1"/>
                  </a:lnTo>
                  <a:lnTo>
                    <a:pt x="21" y="4"/>
                  </a:lnTo>
                  <a:lnTo>
                    <a:pt x="13" y="8"/>
                  </a:lnTo>
                  <a:lnTo>
                    <a:pt x="6" y="15"/>
                  </a:lnTo>
                  <a:lnTo>
                    <a:pt x="3" y="22"/>
                  </a:lnTo>
                  <a:lnTo>
                    <a:pt x="0" y="29"/>
                  </a:lnTo>
                  <a:lnTo>
                    <a:pt x="0" y="31"/>
                  </a:lnTo>
                  <a:lnTo>
                    <a:pt x="4" y="33"/>
                  </a:lnTo>
                  <a:lnTo>
                    <a:pt x="9" y="36"/>
                  </a:lnTo>
                  <a:lnTo>
                    <a:pt x="13" y="36"/>
                  </a:lnTo>
                  <a:lnTo>
                    <a:pt x="18" y="36"/>
                  </a:lnTo>
                  <a:lnTo>
                    <a:pt x="24" y="33"/>
                  </a:lnTo>
                  <a:lnTo>
                    <a:pt x="30" y="32"/>
                  </a:lnTo>
                  <a:lnTo>
                    <a:pt x="36" y="30"/>
                  </a:lnTo>
                  <a:lnTo>
                    <a:pt x="41" y="27"/>
                  </a:lnTo>
                  <a:close/>
                </a:path>
              </a:pathLst>
            </a:custGeom>
            <a:solidFill>
              <a:srgbClr val="000000"/>
            </a:solidFill>
            <a:ln w="9525">
              <a:noFill/>
              <a:round/>
              <a:headEnd/>
              <a:tailEnd/>
            </a:ln>
          </p:spPr>
          <p:txBody>
            <a:bodyPr/>
            <a:lstStyle/>
            <a:p>
              <a:endParaRPr lang="en-US"/>
            </a:p>
          </p:txBody>
        </p:sp>
        <p:sp>
          <p:nvSpPr>
            <p:cNvPr id="1187" name="Freeform 773"/>
            <p:cNvSpPr>
              <a:spLocks/>
            </p:cNvSpPr>
            <p:nvPr/>
          </p:nvSpPr>
          <p:spPr bwMode="auto">
            <a:xfrm>
              <a:off x="4330" y="3145"/>
              <a:ext cx="33" cy="39"/>
            </a:xfrm>
            <a:custGeom>
              <a:avLst/>
              <a:gdLst>
                <a:gd name="T0" fmla="*/ 0 w 198"/>
                <a:gd name="T1" fmla="*/ 0 h 236"/>
                <a:gd name="T2" fmla="*/ 0 w 198"/>
                <a:gd name="T3" fmla="*/ 0 h 236"/>
                <a:gd name="T4" fmla="*/ 0 w 198"/>
                <a:gd name="T5" fmla="*/ 0 h 236"/>
                <a:gd name="T6" fmla="*/ 0 w 198"/>
                <a:gd name="T7" fmla="*/ 0 h 236"/>
                <a:gd name="T8" fmla="*/ 0 w 198"/>
                <a:gd name="T9" fmla="*/ 0 h 236"/>
                <a:gd name="T10" fmla="*/ 0 w 198"/>
                <a:gd name="T11" fmla="*/ 0 h 236"/>
                <a:gd name="T12" fmla="*/ 0 w 198"/>
                <a:gd name="T13" fmla="*/ 0 h 236"/>
                <a:gd name="T14" fmla="*/ 0 w 198"/>
                <a:gd name="T15" fmla="*/ 0 h 236"/>
                <a:gd name="T16" fmla="*/ 0 w 198"/>
                <a:gd name="T17" fmla="*/ 0 h 236"/>
                <a:gd name="T18" fmla="*/ 0 w 198"/>
                <a:gd name="T19" fmla="*/ 0 h 236"/>
                <a:gd name="T20" fmla="*/ 0 w 198"/>
                <a:gd name="T21" fmla="*/ 0 h 236"/>
                <a:gd name="T22" fmla="*/ 0 w 198"/>
                <a:gd name="T23" fmla="*/ 0 h 236"/>
                <a:gd name="T24" fmla="*/ 0 w 198"/>
                <a:gd name="T25" fmla="*/ 0 h 236"/>
                <a:gd name="T26" fmla="*/ 0 w 198"/>
                <a:gd name="T27" fmla="*/ 0 h 236"/>
                <a:gd name="T28" fmla="*/ 0 w 198"/>
                <a:gd name="T29" fmla="*/ 0 h 236"/>
                <a:gd name="T30" fmla="*/ 0 w 198"/>
                <a:gd name="T31" fmla="*/ 0 h 236"/>
                <a:gd name="T32" fmla="*/ 0 w 198"/>
                <a:gd name="T33" fmla="*/ 0 h 236"/>
                <a:gd name="T34" fmla="*/ 0 w 198"/>
                <a:gd name="T35" fmla="*/ 0 h 236"/>
                <a:gd name="T36" fmla="*/ 0 w 198"/>
                <a:gd name="T37" fmla="*/ 0 h 236"/>
                <a:gd name="T38" fmla="*/ 0 w 198"/>
                <a:gd name="T39" fmla="*/ 0 h 236"/>
                <a:gd name="T40" fmla="*/ 0 w 198"/>
                <a:gd name="T41" fmla="*/ 0 h 236"/>
                <a:gd name="T42" fmla="*/ 0 w 198"/>
                <a:gd name="T43" fmla="*/ 0 h 236"/>
                <a:gd name="T44" fmla="*/ 0 w 198"/>
                <a:gd name="T45" fmla="*/ 0 h 236"/>
                <a:gd name="T46" fmla="*/ 0 w 198"/>
                <a:gd name="T47" fmla="*/ 0 h 236"/>
                <a:gd name="T48" fmla="*/ 0 w 198"/>
                <a:gd name="T49" fmla="*/ 0 h 236"/>
                <a:gd name="T50" fmla="*/ 0 w 198"/>
                <a:gd name="T51" fmla="*/ 0 h 236"/>
                <a:gd name="T52" fmla="*/ 0 w 198"/>
                <a:gd name="T53" fmla="*/ 0 h 236"/>
                <a:gd name="T54" fmla="*/ 0 w 198"/>
                <a:gd name="T55" fmla="*/ 0 h 236"/>
                <a:gd name="T56" fmla="*/ 0 w 198"/>
                <a:gd name="T57" fmla="*/ 0 h 236"/>
                <a:gd name="T58" fmla="*/ 0 w 198"/>
                <a:gd name="T59" fmla="*/ 0 h 236"/>
                <a:gd name="T60" fmla="*/ 0 w 198"/>
                <a:gd name="T61" fmla="*/ 0 h 236"/>
                <a:gd name="T62" fmla="*/ 0 w 198"/>
                <a:gd name="T63" fmla="*/ 0 h 236"/>
                <a:gd name="T64" fmla="*/ 0 w 198"/>
                <a:gd name="T65" fmla="*/ 0 h 236"/>
                <a:gd name="T66" fmla="*/ 0 w 198"/>
                <a:gd name="T67" fmla="*/ 0 h 236"/>
                <a:gd name="T68" fmla="*/ 0 w 198"/>
                <a:gd name="T69" fmla="*/ 0 h 236"/>
                <a:gd name="T70" fmla="*/ 0 w 198"/>
                <a:gd name="T71" fmla="*/ 0 h 236"/>
                <a:gd name="T72" fmla="*/ 0 w 198"/>
                <a:gd name="T73" fmla="*/ 0 h 236"/>
                <a:gd name="T74" fmla="*/ 0 w 198"/>
                <a:gd name="T75" fmla="*/ 0 h 236"/>
                <a:gd name="T76" fmla="*/ 0 w 198"/>
                <a:gd name="T77" fmla="*/ 0 h 236"/>
                <a:gd name="T78" fmla="*/ 0 w 198"/>
                <a:gd name="T79" fmla="*/ 0 h 236"/>
                <a:gd name="T80" fmla="*/ 0 w 198"/>
                <a:gd name="T81" fmla="*/ 0 h 236"/>
                <a:gd name="T82" fmla="*/ 0 w 198"/>
                <a:gd name="T83" fmla="*/ 0 h 236"/>
                <a:gd name="T84" fmla="*/ 0 w 198"/>
                <a:gd name="T85" fmla="*/ 0 h 236"/>
                <a:gd name="T86" fmla="*/ 0 w 198"/>
                <a:gd name="T87" fmla="*/ 0 h 236"/>
                <a:gd name="T88" fmla="*/ 0 w 198"/>
                <a:gd name="T89" fmla="*/ 0 h 236"/>
                <a:gd name="T90" fmla="*/ 0 w 198"/>
                <a:gd name="T91" fmla="*/ 0 h 236"/>
                <a:gd name="T92" fmla="*/ 0 w 198"/>
                <a:gd name="T93" fmla="*/ 0 h 236"/>
                <a:gd name="T94" fmla="*/ 0 w 198"/>
                <a:gd name="T95" fmla="*/ 0 h 236"/>
                <a:gd name="T96" fmla="*/ 0 w 198"/>
                <a:gd name="T97" fmla="*/ 0 h 236"/>
                <a:gd name="T98" fmla="*/ 0 w 198"/>
                <a:gd name="T99" fmla="*/ 0 h 236"/>
                <a:gd name="T100" fmla="*/ 0 w 198"/>
                <a:gd name="T101" fmla="*/ 0 h 236"/>
                <a:gd name="T102" fmla="*/ 0 w 198"/>
                <a:gd name="T103" fmla="*/ 0 h 236"/>
                <a:gd name="T104" fmla="*/ 0 w 198"/>
                <a:gd name="T105" fmla="*/ 0 h 236"/>
                <a:gd name="T106" fmla="*/ 0 w 198"/>
                <a:gd name="T107" fmla="*/ 0 h 236"/>
                <a:gd name="T108" fmla="*/ 0 w 198"/>
                <a:gd name="T109" fmla="*/ 0 h 236"/>
                <a:gd name="T110" fmla="*/ 0 w 198"/>
                <a:gd name="T111" fmla="*/ 0 h 236"/>
                <a:gd name="T112" fmla="*/ 0 w 198"/>
                <a:gd name="T113" fmla="*/ 0 h 236"/>
                <a:gd name="T114" fmla="*/ 0 w 198"/>
                <a:gd name="T115" fmla="*/ 0 h 236"/>
                <a:gd name="T116" fmla="*/ 0 w 198"/>
                <a:gd name="T117" fmla="*/ 0 h 236"/>
                <a:gd name="T118" fmla="*/ 0 w 198"/>
                <a:gd name="T119" fmla="*/ 0 h 236"/>
                <a:gd name="T120" fmla="*/ 0 w 198"/>
                <a:gd name="T121" fmla="*/ 0 h 2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8"/>
                <a:gd name="T184" fmla="*/ 0 h 236"/>
                <a:gd name="T185" fmla="*/ 198 w 198"/>
                <a:gd name="T186" fmla="*/ 236 h 2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8" h="236">
                  <a:moveTo>
                    <a:pt x="73" y="36"/>
                  </a:moveTo>
                  <a:lnTo>
                    <a:pt x="58" y="46"/>
                  </a:lnTo>
                  <a:lnTo>
                    <a:pt x="46" y="58"/>
                  </a:lnTo>
                  <a:lnTo>
                    <a:pt x="33" y="72"/>
                  </a:lnTo>
                  <a:lnTo>
                    <a:pt x="22" y="85"/>
                  </a:lnTo>
                  <a:lnTo>
                    <a:pt x="14" y="100"/>
                  </a:lnTo>
                  <a:lnTo>
                    <a:pt x="7" y="115"/>
                  </a:lnTo>
                  <a:lnTo>
                    <a:pt x="2" y="130"/>
                  </a:lnTo>
                  <a:lnTo>
                    <a:pt x="0" y="146"/>
                  </a:lnTo>
                  <a:lnTo>
                    <a:pt x="2" y="170"/>
                  </a:lnTo>
                  <a:lnTo>
                    <a:pt x="12" y="190"/>
                  </a:lnTo>
                  <a:lnTo>
                    <a:pt x="26" y="207"/>
                  </a:lnTo>
                  <a:lnTo>
                    <a:pt x="43" y="220"/>
                  </a:lnTo>
                  <a:lnTo>
                    <a:pt x="64" y="229"/>
                  </a:lnTo>
                  <a:lnTo>
                    <a:pt x="88" y="235"/>
                  </a:lnTo>
                  <a:lnTo>
                    <a:pt x="110" y="236"/>
                  </a:lnTo>
                  <a:lnTo>
                    <a:pt x="132" y="232"/>
                  </a:lnTo>
                  <a:lnTo>
                    <a:pt x="137" y="232"/>
                  </a:lnTo>
                  <a:lnTo>
                    <a:pt x="142" y="230"/>
                  </a:lnTo>
                  <a:lnTo>
                    <a:pt x="145" y="226"/>
                  </a:lnTo>
                  <a:lnTo>
                    <a:pt x="146" y="221"/>
                  </a:lnTo>
                  <a:lnTo>
                    <a:pt x="145" y="219"/>
                  </a:lnTo>
                  <a:lnTo>
                    <a:pt x="142" y="219"/>
                  </a:lnTo>
                  <a:lnTo>
                    <a:pt x="137" y="217"/>
                  </a:lnTo>
                  <a:lnTo>
                    <a:pt x="131" y="217"/>
                  </a:lnTo>
                  <a:lnTo>
                    <a:pt x="124" y="217"/>
                  </a:lnTo>
                  <a:lnTo>
                    <a:pt x="118" y="217"/>
                  </a:lnTo>
                  <a:lnTo>
                    <a:pt x="112" y="217"/>
                  </a:lnTo>
                  <a:lnTo>
                    <a:pt x="109" y="217"/>
                  </a:lnTo>
                  <a:lnTo>
                    <a:pt x="97" y="216"/>
                  </a:lnTo>
                  <a:lnTo>
                    <a:pt x="87" y="215"/>
                  </a:lnTo>
                  <a:lnTo>
                    <a:pt x="75" y="214"/>
                  </a:lnTo>
                  <a:lnTo>
                    <a:pt x="63" y="211"/>
                  </a:lnTo>
                  <a:lnTo>
                    <a:pt x="51" y="207"/>
                  </a:lnTo>
                  <a:lnTo>
                    <a:pt x="40" y="199"/>
                  </a:lnTo>
                  <a:lnTo>
                    <a:pt x="29" y="189"/>
                  </a:lnTo>
                  <a:lnTo>
                    <a:pt x="17" y="174"/>
                  </a:lnTo>
                  <a:lnTo>
                    <a:pt x="15" y="157"/>
                  </a:lnTo>
                  <a:lnTo>
                    <a:pt x="16" y="141"/>
                  </a:lnTo>
                  <a:lnTo>
                    <a:pt x="21" y="124"/>
                  </a:lnTo>
                  <a:lnTo>
                    <a:pt x="28" y="109"/>
                  </a:lnTo>
                  <a:lnTo>
                    <a:pt x="39" y="96"/>
                  </a:lnTo>
                  <a:lnTo>
                    <a:pt x="50" y="82"/>
                  </a:lnTo>
                  <a:lnTo>
                    <a:pt x="63" y="70"/>
                  </a:lnTo>
                  <a:lnTo>
                    <a:pt x="78" y="59"/>
                  </a:lnTo>
                  <a:lnTo>
                    <a:pt x="94" y="49"/>
                  </a:lnTo>
                  <a:lnTo>
                    <a:pt x="110" y="39"/>
                  </a:lnTo>
                  <a:lnTo>
                    <a:pt x="126" y="31"/>
                  </a:lnTo>
                  <a:lnTo>
                    <a:pt x="142" y="24"/>
                  </a:lnTo>
                  <a:lnTo>
                    <a:pt x="158" y="19"/>
                  </a:lnTo>
                  <a:lnTo>
                    <a:pt x="172" y="13"/>
                  </a:lnTo>
                  <a:lnTo>
                    <a:pt x="186" y="10"/>
                  </a:lnTo>
                  <a:lnTo>
                    <a:pt x="198" y="7"/>
                  </a:lnTo>
                  <a:lnTo>
                    <a:pt x="190" y="3"/>
                  </a:lnTo>
                  <a:lnTo>
                    <a:pt x="177" y="0"/>
                  </a:lnTo>
                  <a:lnTo>
                    <a:pt x="162" y="3"/>
                  </a:lnTo>
                  <a:lnTo>
                    <a:pt x="144" y="6"/>
                  </a:lnTo>
                  <a:lnTo>
                    <a:pt x="124" y="12"/>
                  </a:lnTo>
                  <a:lnTo>
                    <a:pt x="105" y="19"/>
                  </a:lnTo>
                  <a:lnTo>
                    <a:pt x="88" y="28"/>
                  </a:lnTo>
                  <a:lnTo>
                    <a:pt x="73" y="36"/>
                  </a:lnTo>
                  <a:close/>
                </a:path>
              </a:pathLst>
            </a:custGeom>
            <a:solidFill>
              <a:srgbClr val="000000"/>
            </a:solidFill>
            <a:ln w="9525">
              <a:solidFill>
                <a:schemeClr val="bg2"/>
              </a:solidFill>
              <a:round/>
              <a:headEnd/>
              <a:tailEnd/>
            </a:ln>
          </p:spPr>
          <p:txBody>
            <a:bodyPr/>
            <a:lstStyle/>
            <a:p>
              <a:endParaRPr lang="en-US"/>
            </a:p>
          </p:txBody>
        </p:sp>
        <p:sp>
          <p:nvSpPr>
            <p:cNvPr id="1188" name="Freeform 774"/>
            <p:cNvSpPr>
              <a:spLocks/>
            </p:cNvSpPr>
            <p:nvPr/>
          </p:nvSpPr>
          <p:spPr bwMode="auto">
            <a:xfrm>
              <a:off x="4386" y="3145"/>
              <a:ext cx="22" cy="30"/>
            </a:xfrm>
            <a:custGeom>
              <a:avLst/>
              <a:gdLst>
                <a:gd name="T0" fmla="*/ 0 w 128"/>
                <a:gd name="T1" fmla="*/ 0 h 183"/>
                <a:gd name="T2" fmla="*/ 0 w 128"/>
                <a:gd name="T3" fmla="*/ 0 h 183"/>
                <a:gd name="T4" fmla="*/ 0 w 128"/>
                <a:gd name="T5" fmla="*/ 0 h 183"/>
                <a:gd name="T6" fmla="*/ 0 w 128"/>
                <a:gd name="T7" fmla="*/ 0 h 183"/>
                <a:gd name="T8" fmla="*/ 0 w 128"/>
                <a:gd name="T9" fmla="*/ 0 h 183"/>
                <a:gd name="T10" fmla="*/ 0 w 128"/>
                <a:gd name="T11" fmla="*/ 0 h 183"/>
                <a:gd name="T12" fmla="*/ 0 w 128"/>
                <a:gd name="T13" fmla="*/ 0 h 183"/>
                <a:gd name="T14" fmla="*/ 0 w 128"/>
                <a:gd name="T15" fmla="*/ 0 h 183"/>
                <a:gd name="T16" fmla="*/ 0 w 128"/>
                <a:gd name="T17" fmla="*/ 0 h 183"/>
                <a:gd name="T18" fmla="*/ 0 w 128"/>
                <a:gd name="T19" fmla="*/ 0 h 183"/>
                <a:gd name="T20" fmla="*/ 0 w 128"/>
                <a:gd name="T21" fmla="*/ 0 h 183"/>
                <a:gd name="T22" fmla="*/ 0 w 128"/>
                <a:gd name="T23" fmla="*/ 0 h 183"/>
                <a:gd name="T24" fmla="*/ 0 w 128"/>
                <a:gd name="T25" fmla="*/ 0 h 183"/>
                <a:gd name="T26" fmla="*/ 0 w 128"/>
                <a:gd name="T27" fmla="*/ 0 h 183"/>
                <a:gd name="T28" fmla="*/ 0 w 128"/>
                <a:gd name="T29" fmla="*/ 0 h 183"/>
                <a:gd name="T30" fmla="*/ 0 w 128"/>
                <a:gd name="T31" fmla="*/ 0 h 183"/>
                <a:gd name="T32" fmla="*/ 0 w 128"/>
                <a:gd name="T33" fmla="*/ 0 h 183"/>
                <a:gd name="T34" fmla="*/ 0 w 128"/>
                <a:gd name="T35" fmla="*/ 0 h 183"/>
                <a:gd name="T36" fmla="*/ 0 w 128"/>
                <a:gd name="T37" fmla="*/ 0 h 183"/>
                <a:gd name="T38" fmla="*/ 0 w 128"/>
                <a:gd name="T39" fmla="*/ 0 h 183"/>
                <a:gd name="T40" fmla="*/ 0 w 128"/>
                <a:gd name="T41" fmla="*/ 0 h 183"/>
                <a:gd name="T42" fmla="*/ 0 w 128"/>
                <a:gd name="T43" fmla="*/ 0 h 183"/>
                <a:gd name="T44" fmla="*/ 0 w 128"/>
                <a:gd name="T45" fmla="*/ 0 h 183"/>
                <a:gd name="T46" fmla="*/ 0 w 128"/>
                <a:gd name="T47" fmla="*/ 0 h 183"/>
                <a:gd name="T48" fmla="*/ 0 w 128"/>
                <a:gd name="T49" fmla="*/ 0 h 183"/>
                <a:gd name="T50" fmla="*/ 0 w 128"/>
                <a:gd name="T51" fmla="*/ 0 h 183"/>
                <a:gd name="T52" fmla="*/ 0 w 128"/>
                <a:gd name="T53" fmla="*/ 0 h 183"/>
                <a:gd name="T54" fmla="*/ 0 w 128"/>
                <a:gd name="T55" fmla="*/ 0 h 183"/>
                <a:gd name="T56" fmla="*/ 0 w 128"/>
                <a:gd name="T57" fmla="*/ 0 h 183"/>
                <a:gd name="T58" fmla="*/ 0 w 128"/>
                <a:gd name="T59" fmla="*/ 0 h 183"/>
                <a:gd name="T60" fmla="*/ 0 w 128"/>
                <a:gd name="T61" fmla="*/ 0 h 183"/>
                <a:gd name="T62" fmla="*/ 0 w 128"/>
                <a:gd name="T63" fmla="*/ 0 h 183"/>
                <a:gd name="T64" fmla="*/ 0 w 128"/>
                <a:gd name="T65" fmla="*/ 0 h 183"/>
                <a:gd name="T66" fmla="*/ 0 w 128"/>
                <a:gd name="T67" fmla="*/ 0 h 183"/>
                <a:gd name="T68" fmla="*/ 0 w 128"/>
                <a:gd name="T69" fmla="*/ 0 h 183"/>
                <a:gd name="T70" fmla="*/ 0 w 128"/>
                <a:gd name="T71" fmla="*/ 0 h 183"/>
                <a:gd name="T72" fmla="*/ 0 w 128"/>
                <a:gd name="T73" fmla="*/ 0 h 183"/>
                <a:gd name="T74" fmla="*/ 0 w 128"/>
                <a:gd name="T75" fmla="*/ 0 h 183"/>
                <a:gd name="T76" fmla="*/ 0 w 128"/>
                <a:gd name="T77" fmla="*/ 0 h 183"/>
                <a:gd name="T78" fmla="*/ 0 w 128"/>
                <a:gd name="T79" fmla="*/ 0 h 183"/>
                <a:gd name="T80" fmla="*/ 0 w 128"/>
                <a:gd name="T81" fmla="*/ 0 h 1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8"/>
                <a:gd name="T124" fmla="*/ 0 h 183"/>
                <a:gd name="T125" fmla="*/ 128 w 128"/>
                <a:gd name="T126" fmla="*/ 183 h 1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8" h="183">
                  <a:moveTo>
                    <a:pt x="108" y="61"/>
                  </a:moveTo>
                  <a:lnTo>
                    <a:pt x="111" y="80"/>
                  </a:lnTo>
                  <a:lnTo>
                    <a:pt x="109" y="97"/>
                  </a:lnTo>
                  <a:lnTo>
                    <a:pt x="101" y="110"/>
                  </a:lnTo>
                  <a:lnTo>
                    <a:pt x="89" y="123"/>
                  </a:lnTo>
                  <a:lnTo>
                    <a:pt x="75" y="134"/>
                  </a:lnTo>
                  <a:lnTo>
                    <a:pt x="60" y="145"/>
                  </a:lnTo>
                  <a:lnTo>
                    <a:pt x="43" y="156"/>
                  </a:lnTo>
                  <a:lnTo>
                    <a:pt x="29" y="167"/>
                  </a:lnTo>
                  <a:lnTo>
                    <a:pt x="27" y="170"/>
                  </a:lnTo>
                  <a:lnTo>
                    <a:pt x="26" y="172"/>
                  </a:lnTo>
                  <a:lnTo>
                    <a:pt x="26" y="176"/>
                  </a:lnTo>
                  <a:lnTo>
                    <a:pt x="28" y="179"/>
                  </a:lnTo>
                  <a:lnTo>
                    <a:pt x="30" y="182"/>
                  </a:lnTo>
                  <a:lnTo>
                    <a:pt x="34" y="183"/>
                  </a:lnTo>
                  <a:lnTo>
                    <a:pt x="37" y="183"/>
                  </a:lnTo>
                  <a:lnTo>
                    <a:pt x="41" y="182"/>
                  </a:lnTo>
                  <a:lnTo>
                    <a:pt x="58" y="171"/>
                  </a:lnTo>
                  <a:lnTo>
                    <a:pt x="76" y="160"/>
                  </a:lnTo>
                  <a:lnTo>
                    <a:pt x="92" y="147"/>
                  </a:lnTo>
                  <a:lnTo>
                    <a:pt x="108" y="132"/>
                  </a:lnTo>
                  <a:lnTo>
                    <a:pt x="118" y="116"/>
                  </a:lnTo>
                  <a:lnTo>
                    <a:pt x="125" y="98"/>
                  </a:lnTo>
                  <a:lnTo>
                    <a:pt x="128" y="78"/>
                  </a:lnTo>
                  <a:lnTo>
                    <a:pt x="123" y="58"/>
                  </a:lnTo>
                  <a:lnTo>
                    <a:pt x="112" y="41"/>
                  </a:lnTo>
                  <a:lnTo>
                    <a:pt x="98" y="28"/>
                  </a:lnTo>
                  <a:lnTo>
                    <a:pt x="80" y="16"/>
                  </a:lnTo>
                  <a:lnTo>
                    <a:pt x="61" y="8"/>
                  </a:lnTo>
                  <a:lnTo>
                    <a:pt x="41" y="2"/>
                  </a:lnTo>
                  <a:lnTo>
                    <a:pt x="23" y="0"/>
                  </a:lnTo>
                  <a:lnTo>
                    <a:pt x="9" y="1"/>
                  </a:lnTo>
                  <a:lnTo>
                    <a:pt x="0" y="6"/>
                  </a:lnTo>
                  <a:lnTo>
                    <a:pt x="16" y="10"/>
                  </a:lnTo>
                  <a:lnTo>
                    <a:pt x="33" y="14"/>
                  </a:lnTo>
                  <a:lnTo>
                    <a:pt x="48" y="17"/>
                  </a:lnTo>
                  <a:lnTo>
                    <a:pt x="63" y="22"/>
                  </a:lnTo>
                  <a:lnTo>
                    <a:pt x="77" y="28"/>
                  </a:lnTo>
                  <a:lnTo>
                    <a:pt x="90" y="36"/>
                  </a:lnTo>
                  <a:lnTo>
                    <a:pt x="101" y="46"/>
                  </a:lnTo>
                  <a:lnTo>
                    <a:pt x="108" y="61"/>
                  </a:lnTo>
                  <a:close/>
                </a:path>
              </a:pathLst>
            </a:custGeom>
            <a:solidFill>
              <a:srgbClr val="000000"/>
            </a:solidFill>
            <a:ln w="9525">
              <a:solidFill>
                <a:schemeClr val="bg2"/>
              </a:solidFill>
              <a:round/>
              <a:headEnd/>
              <a:tailEnd/>
            </a:ln>
          </p:spPr>
          <p:txBody>
            <a:bodyPr/>
            <a:lstStyle/>
            <a:p>
              <a:endParaRPr lang="en-US"/>
            </a:p>
          </p:txBody>
        </p:sp>
        <p:sp>
          <p:nvSpPr>
            <p:cNvPr id="1189" name="Freeform 775"/>
            <p:cNvSpPr>
              <a:spLocks/>
            </p:cNvSpPr>
            <p:nvPr/>
          </p:nvSpPr>
          <p:spPr bwMode="auto">
            <a:xfrm>
              <a:off x="4309" y="3138"/>
              <a:ext cx="53" cy="63"/>
            </a:xfrm>
            <a:custGeom>
              <a:avLst/>
              <a:gdLst>
                <a:gd name="T0" fmla="*/ 0 w 323"/>
                <a:gd name="T1" fmla="*/ 0 h 379"/>
                <a:gd name="T2" fmla="*/ 0 w 323"/>
                <a:gd name="T3" fmla="*/ 0 h 379"/>
                <a:gd name="T4" fmla="*/ 0 w 323"/>
                <a:gd name="T5" fmla="*/ 0 h 379"/>
                <a:gd name="T6" fmla="*/ 0 w 323"/>
                <a:gd name="T7" fmla="*/ 0 h 379"/>
                <a:gd name="T8" fmla="*/ 0 w 323"/>
                <a:gd name="T9" fmla="*/ 0 h 379"/>
                <a:gd name="T10" fmla="*/ 0 w 323"/>
                <a:gd name="T11" fmla="*/ 0 h 379"/>
                <a:gd name="T12" fmla="*/ 0 w 323"/>
                <a:gd name="T13" fmla="*/ 0 h 379"/>
                <a:gd name="T14" fmla="*/ 0 w 323"/>
                <a:gd name="T15" fmla="*/ 0 h 379"/>
                <a:gd name="T16" fmla="*/ 0 w 323"/>
                <a:gd name="T17" fmla="*/ 0 h 379"/>
                <a:gd name="T18" fmla="*/ 0 w 323"/>
                <a:gd name="T19" fmla="*/ 0 h 379"/>
                <a:gd name="T20" fmla="*/ 0 w 323"/>
                <a:gd name="T21" fmla="*/ 0 h 379"/>
                <a:gd name="T22" fmla="*/ 0 w 323"/>
                <a:gd name="T23" fmla="*/ 0 h 379"/>
                <a:gd name="T24" fmla="*/ 0 w 323"/>
                <a:gd name="T25" fmla="*/ 0 h 379"/>
                <a:gd name="T26" fmla="*/ 0 w 323"/>
                <a:gd name="T27" fmla="*/ 0 h 379"/>
                <a:gd name="T28" fmla="*/ 0 w 323"/>
                <a:gd name="T29" fmla="*/ 0 h 379"/>
                <a:gd name="T30" fmla="*/ 0 w 323"/>
                <a:gd name="T31" fmla="*/ 0 h 379"/>
                <a:gd name="T32" fmla="*/ 0 w 323"/>
                <a:gd name="T33" fmla="*/ 0 h 379"/>
                <a:gd name="T34" fmla="*/ 0 w 323"/>
                <a:gd name="T35" fmla="*/ 0 h 379"/>
                <a:gd name="T36" fmla="*/ 0 w 323"/>
                <a:gd name="T37" fmla="*/ 0 h 379"/>
                <a:gd name="T38" fmla="*/ 0 w 323"/>
                <a:gd name="T39" fmla="*/ 0 h 379"/>
                <a:gd name="T40" fmla="*/ 0 w 323"/>
                <a:gd name="T41" fmla="*/ 0 h 379"/>
                <a:gd name="T42" fmla="*/ 0 w 323"/>
                <a:gd name="T43" fmla="*/ 0 h 379"/>
                <a:gd name="T44" fmla="*/ 0 w 323"/>
                <a:gd name="T45" fmla="*/ 0 h 379"/>
                <a:gd name="T46" fmla="*/ 0 w 323"/>
                <a:gd name="T47" fmla="*/ 0 h 379"/>
                <a:gd name="T48" fmla="*/ 0 w 323"/>
                <a:gd name="T49" fmla="*/ 0 h 379"/>
                <a:gd name="T50" fmla="*/ 0 w 323"/>
                <a:gd name="T51" fmla="*/ 0 h 379"/>
                <a:gd name="T52" fmla="*/ 0 w 323"/>
                <a:gd name="T53" fmla="*/ 0 h 379"/>
                <a:gd name="T54" fmla="*/ 0 w 323"/>
                <a:gd name="T55" fmla="*/ 0 h 379"/>
                <a:gd name="T56" fmla="*/ 0 w 323"/>
                <a:gd name="T57" fmla="*/ 0 h 379"/>
                <a:gd name="T58" fmla="*/ 0 w 323"/>
                <a:gd name="T59" fmla="*/ 0 h 379"/>
                <a:gd name="T60" fmla="*/ 0 w 323"/>
                <a:gd name="T61" fmla="*/ 0 h 379"/>
                <a:gd name="T62" fmla="*/ 0 w 323"/>
                <a:gd name="T63" fmla="*/ 0 h 379"/>
                <a:gd name="T64" fmla="*/ 0 w 323"/>
                <a:gd name="T65" fmla="*/ 0 h 379"/>
                <a:gd name="T66" fmla="*/ 0 w 323"/>
                <a:gd name="T67" fmla="*/ 0 h 379"/>
                <a:gd name="T68" fmla="*/ 0 w 323"/>
                <a:gd name="T69" fmla="*/ 0 h 379"/>
                <a:gd name="T70" fmla="*/ 0 w 323"/>
                <a:gd name="T71" fmla="*/ 0 h 379"/>
                <a:gd name="T72" fmla="*/ 0 w 323"/>
                <a:gd name="T73" fmla="*/ 0 h 379"/>
                <a:gd name="T74" fmla="*/ 0 w 323"/>
                <a:gd name="T75" fmla="*/ 0 h 379"/>
                <a:gd name="T76" fmla="*/ 0 w 323"/>
                <a:gd name="T77" fmla="*/ 0 h 379"/>
                <a:gd name="T78" fmla="*/ 0 w 323"/>
                <a:gd name="T79" fmla="*/ 0 h 379"/>
                <a:gd name="T80" fmla="*/ 0 w 323"/>
                <a:gd name="T81" fmla="*/ 0 h 379"/>
                <a:gd name="T82" fmla="*/ 0 w 323"/>
                <a:gd name="T83" fmla="*/ 0 h 379"/>
                <a:gd name="T84" fmla="*/ 0 w 323"/>
                <a:gd name="T85" fmla="*/ 0 h 379"/>
                <a:gd name="T86" fmla="*/ 0 w 323"/>
                <a:gd name="T87" fmla="*/ 0 h 3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3"/>
                <a:gd name="T133" fmla="*/ 0 h 379"/>
                <a:gd name="T134" fmla="*/ 323 w 323"/>
                <a:gd name="T135" fmla="*/ 379 h 3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3" h="379">
                  <a:moveTo>
                    <a:pt x="126" y="50"/>
                  </a:moveTo>
                  <a:lnTo>
                    <a:pt x="101" y="70"/>
                  </a:lnTo>
                  <a:lnTo>
                    <a:pt x="76" y="92"/>
                  </a:lnTo>
                  <a:lnTo>
                    <a:pt x="54" y="115"/>
                  </a:lnTo>
                  <a:lnTo>
                    <a:pt x="34" y="140"/>
                  </a:lnTo>
                  <a:lnTo>
                    <a:pt x="18" y="167"/>
                  </a:lnTo>
                  <a:lnTo>
                    <a:pt x="6" y="196"/>
                  </a:lnTo>
                  <a:lnTo>
                    <a:pt x="0" y="227"/>
                  </a:lnTo>
                  <a:lnTo>
                    <a:pt x="1" y="259"/>
                  </a:lnTo>
                  <a:lnTo>
                    <a:pt x="4" y="267"/>
                  </a:lnTo>
                  <a:lnTo>
                    <a:pt x="7" y="277"/>
                  </a:lnTo>
                  <a:lnTo>
                    <a:pt x="11" y="283"/>
                  </a:lnTo>
                  <a:lnTo>
                    <a:pt x="15" y="291"/>
                  </a:lnTo>
                  <a:lnTo>
                    <a:pt x="21" y="298"/>
                  </a:lnTo>
                  <a:lnTo>
                    <a:pt x="27" y="305"/>
                  </a:lnTo>
                  <a:lnTo>
                    <a:pt x="34" y="311"/>
                  </a:lnTo>
                  <a:lnTo>
                    <a:pt x="41" y="316"/>
                  </a:lnTo>
                  <a:lnTo>
                    <a:pt x="57" y="325"/>
                  </a:lnTo>
                  <a:lnTo>
                    <a:pt x="72" y="333"/>
                  </a:lnTo>
                  <a:lnTo>
                    <a:pt x="87" y="340"/>
                  </a:lnTo>
                  <a:lnTo>
                    <a:pt x="103" y="345"/>
                  </a:lnTo>
                  <a:lnTo>
                    <a:pt x="120" y="351"/>
                  </a:lnTo>
                  <a:lnTo>
                    <a:pt x="136" y="356"/>
                  </a:lnTo>
                  <a:lnTo>
                    <a:pt x="153" y="360"/>
                  </a:lnTo>
                  <a:lnTo>
                    <a:pt x="169" y="364"/>
                  </a:lnTo>
                  <a:lnTo>
                    <a:pt x="187" y="367"/>
                  </a:lnTo>
                  <a:lnTo>
                    <a:pt x="204" y="370"/>
                  </a:lnTo>
                  <a:lnTo>
                    <a:pt x="221" y="372"/>
                  </a:lnTo>
                  <a:lnTo>
                    <a:pt x="238" y="374"/>
                  </a:lnTo>
                  <a:lnTo>
                    <a:pt x="256" y="375"/>
                  </a:lnTo>
                  <a:lnTo>
                    <a:pt x="273" y="376"/>
                  </a:lnTo>
                  <a:lnTo>
                    <a:pt x="290" y="378"/>
                  </a:lnTo>
                  <a:lnTo>
                    <a:pt x="307" y="379"/>
                  </a:lnTo>
                  <a:lnTo>
                    <a:pt x="312" y="379"/>
                  </a:lnTo>
                  <a:lnTo>
                    <a:pt x="317" y="375"/>
                  </a:lnTo>
                  <a:lnTo>
                    <a:pt x="320" y="372"/>
                  </a:lnTo>
                  <a:lnTo>
                    <a:pt x="323" y="366"/>
                  </a:lnTo>
                  <a:lnTo>
                    <a:pt x="323" y="360"/>
                  </a:lnTo>
                  <a:lnTo>
                    <a:pt x="320" y="356"/>
                  </a:lnTo>
                  <a:lnTo>
                    <a:pt x="316" y="352"/>
                  </a:lnTo>
                  <a:lnTo>
                    <a:pt x="311" y="351"/>
                  </a:lnTo>
                  <a:lnTo>
                    <a:pt x="295" y="351"/>
                  </a:lnTo>
                  <a:lnTo>
                    <a:pt x="279" y="351"/>
                  </a:lnTo>
                  <a:lnTo>
                    <a:pt x="263" y="350"/>
                  </a:lnTo>
                  <a:lnTo>
                    <a:pt x="248" y="349"/>
                  </a:lnTo>
                  <a:lnTo>
                    <a:pt x="231" y="348"/>
                  </a:lnTo>
                  <a:lnTo>
                    <a:pt x="215" y="345"/>
                  </a:lnTo>
                  <a:lnTo>
                    <a:pt x="200" y="343"/>
                  </a:lnTo>
                  <a:lnTo>
                    <a:pt x="183" y="341"/>
                  </a:lnTo>
                  <a:lnTo>
                    <a:pt x="168" y="337"/>
                  </a:lnTo>
                  <a:lnTo>
                    <a:pt x="151" y="334"/>
                  </a:lnTo>
                  <a:lnTo>
                    <a:pt x="136" y="329"/>
                  </a:lnTo>
                  <a:lnTo>
                    <a:pt x="121" y="325"/>
                  </a:lnTo>
                  <a:lnTo>
                    <a:pt x="106" y="320"/>
                  </a:lnTo>
                  <a:lnTo>
                    <a:pt x="92" y="313"/>
                  </a:lnTo>
                  <a:lnTo>
                    <a:pt x="76" y="306"/>
                  </a:lnTo>
                  <a:lnTo>
                    <a:pt x="62" y="300"/>
                  </a:lnTo>
                  <a:lnTo>
                    <a:pt x="51" y="291"/>
                  </a:lnTo>
                  <a:lnTo>
                    <a:pt x="41" y="280"/>
                  </a:lnTo>
                  <a:lnTo>
                    <a:pt x="35" y="269"/>
                  </a:lnTo>
                  <a:lnTo>
                    <a:pt x="31" y="255"/>
                  </a:lnTo>
                  <a:lnTo>
                    <a:pt x="31" y="239"/>
                  </a:lnTo>
                  <a:lnTo>
                    <a:pt x="33" y="218"/>
                  </a:lnTo>
                  <a:lnTo>
                    <a:pt x="38" y="197"/>
                  </a:lnTo>
                  <a:lnTo>
                    <a:pt x="42" y="182"/>
                  </a:lnTo>
                  <a:lnTo>
                    <a:pt x="51" y="165"/>
                  </a:lnTo>
                  <a:lnTo>
                    <a:pt x="60" y="150"/>
                  </a:lnTo>
                  <a:lnTo>
                    <a:pt x="68" y="136"/>
                  </a:lnTo>
                  <a:lnTo>
                    <a:pt x="79" y="124"/>
                  </a:lnTo>
                  <a:lnTo>
                    <a:pt x="89" y="111"/>
                  </a:lnTo>
                  <a:lnTo>
                    <a:pt x="101" y="100"/>
                  </a:lnTo>
                  <a:lnTo>
                    <a:pt x="114" y="88"/>
                  </a:lnTo>
                  <a:lnTo>
                    <a:pt x="129" y="76"/>
                  </a:lnTo>
                  <a:lnTo>
                    <a:pt x="144" y="64"/>
                  </a:lnTo>
                  <a:lnTo>
                    <a:pt x="162" y="53"/>
                  </a:lnTo>
                  <a:lnTo>
                    <a:pt x="181" y="41"/>
                  </a:lnTo>
                  <a:lnTo>
                    <a:pt x="201" y="31"/>
                  </a:lnTo>
                  <a:lnTo>
                    <a:pt x="219" y="22"/>
                  </a:lnTo>
                  <a:lnTo>
                    <a:pt x="237" y="14"/>
                  </a:lnTo>
                  <a:lnTo>
                    <a:pt x="253" y="7"/>
                  </a:lnTo>
                  <a:lnTo>
                    <a:pt x="268" y="1"/>
                  </a:lnTo>
                  <a:lnTo>
                    <a:pt x="255" y="0"/>
                  </a:lnTo>
                  <a:lnTo>
                    <a:pt x="238" y="1"/>
                  </a:lnTo>
                  <a:lnTo>
                    <a:pt x="221" y="5"/>
                  </a:lnTo>
                  <a:lnTo>
                    <a:pt x="201" y="11"/>
                  </a:lnTo>
                  <a:lnTo>
                    <a:pt x="181" y="19"/>
                  </a:lnTo>
                  <a:lnTo>
                    <a:pt x="161" y="28"/>
                  </a:lnTo>
                  <a:lnTo>
                    <a:pt x="142" y="39"/>
                  </a:lnTo>
                  <a:lnTo>
                    <a:pt x="126" y="50"/>
                  </a:lnTo>
                  <a:close/>
                </a:path>
              </a:pathLst>
            </a:custGeom>
            <a:solidFill>
              <a:srgbClr val="000000"/>
            </a:solidFill>
            <a:ln w="9525">
              <a:solidFill>
                <a:schemeClr val="bg2"/>
              </a:solidFill>
              <a:round/>
              <a:headEnd/>
              <a:tailEnd/>
            </a:ln>
          </p:spPr>
          <p:txBody>
            <a:bodyPr/>
            <a:lstStyle/>
            <a:p>
              <a:endParaRPr lang="en-US"/>
            </a:p>
          </p:txBody>
        </p:sp>
        <p:sp>
          <p:nvSpPr>
            <p:cNvPr id="1190" name="Freeform 776"/>
            <p:cNvSpPr>
              <a:spLocks/>
            </p:cNvSpPr>
            <p:nvPr/>
          </p:nvSpPr>
          <p:spPr bwMode="auto">
            <a:xfrm>
              <a:off x="4384" y="3136"/>
              <a:ext cx="47" cy="42"/>
            </a:xfrm>
            <a:custGeom>
              <a:avLst/>
              <a:gdLst>
                <a:gd name="T0" fmla="*/ 0 w 282"/>
                <a:gd name="T1" fmla="*/ 0 h 253"/>
                <a:gd name="T2" fmla="*/ 0 w 282"/>
                <a:gd name="T3" fmla="*/ 0 h 253"/>
                <a:gd name="T4" fmla="*/ 0 w 282"/>
                <a:gd name="T5" fmla="*/ 0 h 253"/>
                <a:gd name="T6" fmla="*/ 0 w 282"/>
                <a:gd name="T7" fmla="*/ 0 h 253"/>
                <a:gd name="T8" fmla="*/ 0 w 282"/>
                <a:gd name="T9" fmla="*/ 0 h 253"/>
                <a:gd name="T10" fmla="*/ 0 w 282"/>
                <a:gd name="T11" fmla="*/ 0 h 253"/>
                <a:gd name="T12" fmla="*/ 0 w 282"/>
                <a:gd name="T13" fmla="*/ 0 h 253"/>
                <a:gd name="T14" fmla="*/ 0 w 282"/>
                <a:gd name="T15" fmla="*/ 0 h 253"/>
                <a:gd name="T16" fmla="*/ 0 w 282"/>
                <a:gd name="T17" fmla="*/ 0 h 253"/>
                <a:gd name="T18" fmla="*/ 0 w 282"/>
                <a:gd name="T19" fmla="*/ 0 h 253"/>
                <a:gd name="T20" fmla="*/ 0 w 282"/>
                <a:gd name="T21" fmla="*/ 0 h 253"/>
                <a:gd name="T22" fmla="*/ 0 w 282"/>
                <a:gd name="T23" fmla="*/ 0 h 253"/>
                <a:gd name="T24" fmla="*/ 0 w 282"/>
                <a:gd name="T25" fmla="*/ 0 h 253"/>
                <a:gd name="T26" fmla="*/ 0 w 282"/>
                <a:gd name="T27" fmla="*/ 0 h 253"/>
                <a:gd name="T28" fmla="*/ 0 w 282"/>
                <a:gd name="T29" fmla="*/ 0 h 253"/>
                <a:gd name="T30" fmla="*/ 0 w 282"/>
                <a:gd name="T31" fmla="*/ 0 h 253"/>
                <a:gd name="T32" fmla="*/ 0 w 282"/>
                <a:gd name="T33" fmla="*/ 0 h 253"/>
                <a:gd name="T34" fmla="*/ 0 w 282"/>
                <a:gd name="T35" fmla="*/ 0 h 253"/>
                <a:gd name="T36" fmla="*/ 0 w 282"/>
                <a:gd name="T37" fmla="*/ 0 h 253"/>
                <a:gd name="T38" fmla="*/ 0 w 282"/>
                <a:gd name="T39" fmla="*/ 0 h 253"/>
                <a:gd name="T40" fmla="*/ 0 w 282"/>
                <a:gd name="T41" fmla="*/ 0 h 253"/>
                <a:gd name="T42" fmla="*/ 0 w 282"/>
                <a:gd name="T43" fmla="*/ 0 h 253"/>
                <a:gd name="T44" fmla="*/ 0 w 282"/>
                <a:gd name="T45" fmla="*/ 0 h 253"/>
                <a:gd name="T46" fmla="*/ 0 w 282"/>
                <a:gd name="T47" fmla="*/ 0 h 253"/>
                <a:gd name="T48" fmla="*/ 0 w 282"/>
                <a:gd name="T49" fmla="*/ 0 h 253"/>
                <a:gd name="T50" fmla="*/ 0 w 282"/>
                <a:gd name="T51" fmla="*/ 0 h 253"/>
                <a:gd name="T52" fmla="*/ 0 w 282"/>
                <a:gd name="T53" fmla="*/ 0 h 253"/>
                <a:gd name="T54" fmla="*/ 0 w 282"/>
                <a:gd name="T55" fmla="*/ 0 h 253"/>
                <a:gd name="T56" fmla="*/ 0 w 282"/>
                <a:gd name="T57" fmla="*/ 0 h 253"/>
                <a:gd name="T58" fmla="*/ 0 w 282"/>
                <a:gd name="T59" fmla="*/ 0 h 253"/>
                <a:gd name="T60" fmla="*/ 0 w 282"/>
                <a:gd name="T61" fmla="*/ 0 h 253"/>
                <a:gd name="T62" fmla="*/ 0 w 282"/>
                <a:gd name="T63" fmla="*/ 0 h 253"/>
                <a:gd name="T64" fmla="*/ 0 w 282"/>
                <a:gd name="T65" fmla="*/ 0 h 253"/>
                <a:gd name="T66" fmla="*/ 0 w 282"/>
                <a:gd name="T67" fmla="*/ 0 h 253"/>
                <a:gd name="T68" fmla="*/ 0 w 282"/>
                <a:gd name="T69" fmla="*/ 0 h 253"/>
                <a:gd name="T70" fmla="*/ 0 w 282"/>
                <a:gd name="T71" fmla="*/ 0 h 253"/>
                <a:gd name="T72" fmla="*/ 0 w 282"/>
                <a:gd name="T73" fmla="*/ 0 h 253"/>
                <a:gd name="T74" fmla="*/ 0 w 282"/>
                <a:gd name="T75" fmla="*/ 0 h 253"/>
                <a:gd name="T76" fmla="*/ 0 w 282"/>
                <a:gd name="T77" fmla="*/ 0 h 253"/>
                <a:gd name="T78" fmla="*/ 0 w 282"/>
                <a:gd name="T79" fmla="*/ 0 h 253"/>
                <a:gd name="T80" fmla="*/ 0 w 282"/>
                <a:gd name="T81" fmla="*/ 0 h 253"/>
                <a:gd name="T82" fmla="*/ 0 w 282"/>
                <a:gd name="T83" fmla="*/ 0 h 253"/>
                <a:gd name="T84" fmla="*/ 0 w 282"/>
                <a:gd name="T85" fmla="*/ 0 h 253"/>
                <a:gd name="T86" fmla="*/ 0 w 282"/>
                <a:gd name="T87" fmla="*/ 0 h 253"/>
                <a:gd name="T88" fmla="*/ 0 w 282"/>
                <a:gd name="T89" fmla="*/ 0 h 253"/>
                <a:gd name="T90" fmla="*/ 0 w 282"/>
                <a:gd name="T91" fmla="*/ 0 h 253"/>
                <a:gd name="T92" fmla="*/ 0 w 282"/>
                <a:gd name="T93" fmla="*/ 0 h 253"/>
                <a:gd name="T94" fmla="*/ 0 w 282"/>
                <a:gd name="T95" fmla="*/ 0 h 253"/>
                <a:gd name="T96" fmla="*/ 0 w 282"/>
                <a:gd name="T97" fmla="*/ 0 h 253"/>
                <a:gd name="T98" fmla="*/ 0 w 282"/>
                <a:gd name="T99" fmla="*/ 0 h 253"/>
                <a:gd name="T100" fmla="*/ 0 w 282"/>
                <a:gd name="T101" fmla="*/ 0 h 253"/>
                <a:gd name="T102" fmla="*/ 0 w 282"/>
                <a:gd name="T103" fmla="*/ 0 h 253"/>
                <a:gd name="T104" fmla="*/ 0 w 282"/>
                <a:gd name="T105" fmla="*/ 0 h 253"/>
                <a:gd name="T106" fmla="*/ 0 w 282"/>
                <a:gd name="T107" fmla="*/ 0 h 253"/>
                <a:gd name="T108" fmla="*/ 0 w 282"/>
                <a:gd name="T109" fmla="*/ 0 h 253"/>
                <a:gd name="T110" fmla="*/ 0 w 282"/>
                <a:gd name="T111" fmla="*/ 0 h 253"/>
                <a:gd name="T112" fmla="*/ 0 w 282"/>
                <a:gd name="T113" fmla="*/ 0 h 253"/>
                <a:gd name="T114" fmla="*/ 0 w 282"/>
                <a:gd name="T115" fmla="*/ 0 h 253"/>
                <a:gd name="T116" fmla="*/ 0 w 282"/>
                <a:gd name="T117" fmla="*/ 0 h 253"/>
                <a:gd name="T118" fmla="*/ 0 w 282"/>
                <a:gd name="T119" fmla="*/ 0 h 253"/>
                <a:gd name="T120" fmla="*/ 0 w 282"/>
                <a:gd name="T121" fmla="*/ 0 h 2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2"/>
                <a:gd name="T184" fmla="*/ 0 h 253"/>
                <a:gd name="T185" fmla="*/ 282 w 282"/>
                <a:gd name="T186" fmla="*/ 253 h 2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2" h="253">
                  <a:moveTo>
                    <a:pt x="235" y="78"/>
                  </a:moveTo>
                  <a:lnTo>
                    <a:pt x="248" y="92"/>
                  </a:lnTo>
                  <a:lnTo>
                    <a:pt x="255" y="108"/>
                  </a:lnTo>
                  <a:lnTo>
                    <a:pt x="259" y="125"/>
                  </a:lnTo>
                  <a:lnTo>
                    <a:pt x="259" y="144"/>
                  </a:lnTo>
                  <a:lnTo>
                    <a:pt x="257" y="159"/>
                  </a:lnTo>
                  <a:lnTo>
                    <a:pt x="252" y="171"/>
                  </a:lnTo>
                  <a:lnTo>
                    <a:pt x="244" y="184"/>
                  </a:lnTo>
                  <a:lnTo>
                    <a:pt x="236" y="194"/>
                  </a:lnTo>
                  <a:lnTo>
                    <a:pt x="225" y="206"/>
                  </a:lnTo>
                  <a:lnTo>
                    <a:pt x="215" y="215"/>
                  </a:lnTo>
                  <a:lnTo>
                    <a:pt x="204" y="225"/>
                  </a:lnTo>
                  <a:lnTo>
                    <a:pt x="194" y="236"/>
                  </a:lnTo>
                  <a:lnTo>
                    <a:pt x="191" y="239"/>
                  </a:lnTo>
                  <a:lnTo>
                    <a:pt x="190" y="242"/>
                  </a:lnTo>
                  <a:lnTo>
                    <a:pt x="191" y="246"/>
                  </a:lnTo>
                  <a:lnTo>
                    <a:pt x="194" y="249"/>
                  </a:lnTo>
                  <a:lnTo>
                    <a:pt x="197" y="252"/>
                  </a:lnTo>
                  <a:lnTo>
                    <a:pt x="201" y="253"/>
                  </a:lnTo>
                  <a:lnTo>
                    <a:pt x="205" y="252"/>
                  </a:lnTo>
                  <a:lnTo>
                    <a:pt x="209" y="249"/>
                  </a:lnTo>
                  <a:lnTo>
                    <a:pt x="232" y="234"/>
                  </a:lnTo>
                  <a:lnTo>
                    <a:pt x="251" y="215"/>
                  </a:lnTo>
                  <a:lnTo>
                    <a:pt x="267" y="192"/>
                  </a:lnTo>
                  <a:lnTo>
                    <a:pt x="278" y="168"/>
                  </a:lnTo>
                  <a:lnTo>
                    <a:pt x="282" y="141"/>
                  </a:lnTo>
                  <a:lnTo>
                    <a:pt x="279" y="116"/>
                  </a:lnTo>
                  <a:lnTo>
                    <a:pt x="270" y="92"/>
                  </a:lnTo>
                  <a:lnTo>
                    <a:pt x="251" y="70"/>
                  </a:lnTo>
                  <a:lnTo>
                    <a:pt x="237" y="59"/>
                  </a:lnTo>
                  <a:lnTo>
                    <a:pt x="221" y="48"/>
                  </a:lnTo>
                  <a:lnTo>
                    <a:pt x="202" y="39"/>
                  </a:lnTo>
                  <a:lnTo>
                    <a:pt x="183" y="31"/>
                  </a:lnTo>
                  <a:lnTo>
                    <a:pt x="163" y="24"/>
                  </a:lnTo>
                  <a:lnTo>
                    <a:pt x="142" y="18"/>
                  </a:lnTo>
                  <a:lnTo>
                    <a:pt x="122" y="13"/>
                  </a:lnTo>
                  <a:lnTo>
                    <a:pt x="101" y="8"/>
                  </a:lnTo>
                  <a:lnTo>
                    <a:pt x="82" y="5"/>
                  </a:lnTo>
                  <a:lnTo>
                    <a:pt x="63" y="2"/>
                  </a:lnTo>
                  <a:lnTo>
                    <a:pt x="47" y="0"/>
                  </a:lnTo>
                  <a:lnTo>
                    <a:pt x="32" y="0"/>
                  </a:lnTo>
                  <a:lnTo>
                    <a:pt x="19" y="0"/>
                  </a:lnTo>
                  <a:lnTo>
                    <a:pt x="10" y="1"/>
                  </a:lnTo>
                  <a:lnTo>
                    <a:pt x="4" y="4"/>
                  </a:lnTo>
                  <a:lnTo>
                    <a:pt x="0" y="6"/>
                  </a:lnTo>
                  <a:lnTo>
                    <a:pt x="12" y="8"/>
                  </a:lnTo>
                  <a:lnTo>
                    <a:pt x="25" y="9"/>
                  </a:lnTo>
                  <a:lnTo>
                    <a:pt x="38" y="12"/>
                  </a:lnTo>
                  <a:lnTo>
                    <a:pt x="52" y="14"/>
                  </a:lnTo>
                  <a:lnTo>
                    <a:pt x="67" y="16"/>
                  </a:lnTo>
                  <a:lnTo>
                    <a:pt x="82" y="18"/>
                  </a:lnTo>
                  <a:lnTo>
                    <a:pt x="97" y="22"/>
                  </a:lnTo>
                  <a:lnTo>
                    <a:pt x="114" y="25"/>
                  </a:lnTo>
                  <a:lnTo>
                    <a:pt x="129" y="30"/>
                  </a:lnTo>
                  <a:lnTo>
                    <a:pt x="146" y="35"/>
                  </a:lnTo>
                  <a:lnTo>
                    <a:pt x="162" y="40"/>
                  </a:lnTo>
                  <a:lnTo>
                    <a:pt x="177" y="46"/>
                  </a:lnTo>
                  <a:lnTo>
                    <a:pt x="192" y="53"/>
                  </a:lnTo>
                  <a:lnTo>
                    <a:pt x="208" y="60"/>
                  </a:lnTo>
                  <a:lnTo>
                    <a:pt x="222" y="69"/>
                  </a:lnTo>
                  <a:lnTo>
                    <a:pt x="235" y="78"/>
                  </a:lnTo>
                  <a:close/>
                </a:path>
              </a:pathLst>
            </a:custGeom>
            <a:solidFill>
              <a:srgbClr val="000000"/>
            </a:solidFill>
            <a:ln w="9525">
              <a:solidFill>
                <a:schemeClr val="bg2"/>
              </a:solidFill>
              <a:round/>
              <a:headEnd/>
              <a:tailEnd/>
            </a:ln>
          </p:spPr>
          <p:txBody>
            <a:bodyPr/>
            <a:lstStyle/>
            <a:p>
              <a:endParaRPr lang="en-US"/>
            </a:p>
          </p:txBody>
        </p:sp>
        <p:sp>
          <p:nvSpPr>
            <p:cNvPr id="1191" name="Freeform 777"/>
            <p:cNvSpPr>
              <a:spLocks/>
            </p:cNvSpPr>
            <p:nvPr/>
          </p:nvSpPr>
          <p:spPr bwMode="auto">
            <a:xfrm>
              <a:off x="4290" y="3159"/>
              <a:ext cx="19" cy="39"/>
            </a:xfrm>
            <a:custGeom>
              <a:avLst/>
              <a:gdLst>
                <a:gd name="T0" fmla="*/ 0 w 115"/>
                <a:gd name="T1" fmla="*/ 0 h 236"/>
                <a:gd name="T2" fmla="*/ 0 w 115"/>
                <a:gd name="T3" fmla="*/ 0 h 236"/>
                <a:gd name="T4" fmla="*/ 0 w 115"/>
                <a:gd name="T5" fmla="*/ 0 h 236"/>
                <a:gd name="T6" fmla="*/ 0 w 115"/>
                <a:gd name="T7" fmla="*/ 0 h 236"/>
                <a:gd name="T8" fmla="*/ 0 w 115"/>
                <a:gd name="T9" fmla="*/ 0 h 236"/>
                <a:gd name="T10" fmla="*/ 0 w 115"/>
                <a:gd name="T11" fmla="*/ 0 h 236"/>
                <a:gd name="T12" fmla="*/ 0 w 115"/>
                <a:gd name="T13" fmla="*/ 0 h 236"/>
                <a:gd name="T14" fmla="*/ 0 w 115"/>
                <a:gd name="T15" fmla="*/ 0 h 236"/>
                <a:gd name="T16" fmla="*/ 0 w 115"/>
                <a:gd name="T17" fmla="*/ 0 h 236"/>
                <a:gd name="T18" fmla="*/ 0 w 115"/>
                <a:gd name="T19" fmla="*/ 0 h 236"/>
                <a:gd name="T20" fmla="*/ 0 w 115"/>
                <a:gd name="T21" fmla="*/ 0 h 236"/>
                <a:gd name="T22" fmla="*/ 0 w 115"/>
                <a:gd name="T23" fmla="*/ 0 h 236"/>
                <a:gd name="T24" fmla="*/ 0 w 115"/>
                <a:gd name="T25" fmla="*/ 0 h 236"/>
                <a:gd name="T26" fmla="*/ 0 w 115"/>
                <a:gd name="T27" fmla="*/ 0 h 236"/>
                <a:gd name="T28" fmla="*/ 0 w 115"/>
                <a:gd name="T29" fmla="*/ 0 h 236"/>
                <a:gd name="T30" fmla="*/ 0 w 115"/>
                <a:gd name="T31" fmla="*/ 0 h 236"/>
                <a:gd name="T32" fmla="*/ 0 w 115"/>
                <a:gd name="T33" fmla="*/ 0 h 236"/>
                <a:gd name="T34" fmla="*/ 0 w 115"/>
                <a:gd name="T35" fmla="*/ 0 h 236"/>
                <a:gd name="T36" fmla="*/ 0 w 115"/>
                <a:gd name="T37" fmla="*/ 0 h 236"/>
                <a:gd name="T38" fmla="*/ 0 w 115"/>
                <a:gd name="T39" fmla="*/ 0 h 236"/>
                <a:gd name="T40" fmla="*/ 0 w 115"/>
                <a:gd name="T41" fmla="*/ 0 h 236"/>
                <a:gd name="T42" fmla="*/ 0 w 115"/>
                <a:gd name="T43" fmla="*/ 0 h 236"/>
                <a:gd name="T44" fmla="*/ 0 w 115"/>
                <a:gd name="T45" fmla="*/ 0 h 236"/>
                <a:gd name="T46" fmla="*/ 0 w 115"/>
                <a:gd name="T47" fmla="*/ 0 h 236"/>
                <a:gd name="T48" fmla="*/ 0 w 115"/>
                <a:gd name="T49" fmla="*/ 0 h 236"/>
                <a:gd name="T50" fmla="*/ 0 w 115"/>
                <a:gd name="T51" fmla="*/ 0 h 236"/>
                <a:gd name="T52" fmla="*/ 0 w 115"/>
                <a:gd name="T53" fmla="*/ 0 h 236"/>
                <a:gd name="T54" fmla="*/ 0 w 115"/>
                <a:gd name="T55" fmla="*/ 0 h 236"/>
                <a:gd name="T56" fmla="*/ 0 w 115"/>
                <a:gd name="T57" fmla="*/ 0 h 236"/>
                <a:gd name="T58" fmla="*/ 0 w 115"/>
                <a:gd name="T59" fmla="*/ 0 h 236"/>
                <a:gd name="T60" fmla="*/ 0 w 115"/>
                <a:gd name="T61" fmla="*/ 0 h 236"/>
                <a:gd name="T62" fmla="*/ 0 w 115"/>
                <a:gd name="T63" fmla="*/ 0 h 236"/>
                <a:gd name="T64" fmla="*/ 0 w 115"/>
                <a:gd name="T65" fmla="*/ 0 h 236"/>
                <a:gd name="T66" fmla="*/ 0 w 115"/>
                <a:gd name="T67" fmla="*/ 0 h 236"/>
                <a:gd name="T68" fmla="*/ 0 w 115"/>
                <a:gd name="T69" fmla="*/ 0 h 236"/>
                <a:gd name="T70" fmla="*/ 0 w 115"/>
                <a:gd name="T71" fmla="*/ 0 h 236"/>
                <a:gd name="T72" fmla="*/ 0 w 115"/>
                <a:gd name="T73" fmla="*/ 0 h 236"/>
                <a:gd name="T74" fmla="*/ 0 w 115"/>
                <a:gd name="T75" fmla="*/ 0 h 236"/>
                <a:gd name="T76" fmla="*/ 0 w 115"/>
                <a:gd name="T77" fmla="*/ 0 h 236"/>
                <a:gd name="T78" fmla="*/ 0 w 115"/>
                <a:gd name="T79" fmla="*/ 0 h 236"/>
                <a:gd name="T80" fmla="*/ 0 w 115"/>
                <a:gd name="T81" fmla="*/ 0 h 2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5"/>
                <a:gd name="T124" fmla="*/ 0 h 236"/>
                <a:gd name="T125" fmla="*/ 115 w 115"/>
                <a:gd name="T126" fmla="*/ 236 h 2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5" h="236">
                  <a:moveTo>
                    <a:pt x="0" y="128"/>
                  </a:moveTo>
                  <a:lnTo>
                    <a:pt x="0" y="148"/>
                  </a:lnTo>
                  <a:lnTo>
                    <a:pt x="5" y="166"/>
                  </a:lnTo>
                  <a:lnTo>
                    <a:pt x="13" y="184"/>
                  </a:lnTo>
                  <a:lnTo>
                    <a:pt x="24" y="198"/>
                  </a:lnTo>
                  <a:lnTo>
                    <a:pt x="39" y="211"/>
                  </a:lnTo>
                  <a:lnTo>
                    <a:pt x="55" y="223"/>
                  </a:lnTo>
                  <a:lnTo>
                    <a:pt x="74" y="231"/>
                  </a:lnTo>
                  <a:lnTo>
                    <a:pt x="92" y="235"/>
                  </a:lnTo>
                  <a:lnTo>
                    <a:pt x="98" y="236"/>
                  </a:lnTo>
                  <a:lnTo>
                    <a:pt x="104" y="234"/>
                  </a:lnTo>
                  <a:lnTo>
                    <a:pt x="109" y="231"/>
                  </a:lnTo>
                  <a:lnTo>
                    <a:pt x="111" y="226"/>
                  </a:lnTo>
                  <a:lnTo>
                    <a:pt x="111" y="220"/>
                  </a:lnTo>
                  <a:lnTo>
                    <a:pt x="110" y="215"/>
                  </a:lnTo>
                  <a:lnTo>
                    <a:pt x="107" y="210"/>
                  </a:lnTo>
                  <a:lnTo>
                    <a:pt x="101" y="208"/>
                  </a:lnTo>
                  <a:lnTo>
                    <a:pt x="82" y="201"/>
                  </a:lnTo>
                  <a:lnTo>
                    <a:pt x="64" y="192"/>
                  </a:lnTo>
                  <a:lnTo>
                    <a:pt x="50" y="179"/>
                  </a:lnTo>
                  <a:lnTo>
                    <a:pt x="40" y="165"/>
                  </a:lnTo>
                  <a:lnTo>
                    <a:pt x="33" y="148"/>
                  </a:lnTo>
                  <a:lnTo>
                    <a:pt x="29" y="130"/>
                  </a:lnTo>
                  <a:lnTo>
                    <a:pt x="29" y="110"/>
                  </a:lnTo>
                  <a:lnTo>
                    <a:pt x="35" y="89"/>
                  </a:lnTo>
                  <a:lnTo>
                    <a:pt x="43" y="74"/>
                  </a:lnTo>
                  <a:lnTo>
                    <a:pt x="56" y="60"/>
                  </a:lnTo>
                  <a:lnTo>
                    <a:pt x="70" y="46"/>
                  </a:lnTo>
                  <a:lnTo>
                    <a:pt x="85" y="33"/>
                  </a:lnTo>
                  <a:lnTo>
                    <a:pt x="98" y="23"/>
                  </a:lnTo>
                  <a:lnTo>
                    <a:pt x="109" y="12"/>
                  </a:lnTo>
                  <a:lnTo>
                    <a:pt x="115" y="6"/>
                  </a:lnTo>
                  <a:lnTo>
                    <a:pt x="115" y="0"/>
                  </a:lnTo>
                  <a:lnTo>
                    <a:pt x="102" y="4"/>
                  </a:lnTo>
                  <a:lnTo>
                    <a:pt x="85" y="12"/>
                  </a:lnTo>
                  <a:lnTo>
                    <a:pt x="68" y="26"/>
                  </a:lnTo>
                  <a:lnTo>
                    <a:pt x="49" y="42"/>
                  </a:lnTo>
                  <a:lnTo>
                    <a:pt x="32" y="61"/>
                  </a:lnTo>
                  <a:lnTo>
                    <a:pt x="17" y="82"/>
                  </a:lnTo>
                  <a:lnTo>
                    <a:pt x="6" y="105"/>
                  </a:lnTo>
                  <a:lnTo>
                    <a:pt x="0" y="128"/>
                  </a:lnTo>
                  <a:close/>
                </a:path>
              </a:pathLst>
            </a:custGeom>
            <a:solidFill>
              <a:srgbClr val="000000"/>
            </a:solidFill>
            <a:ln w="9525">
              <a:solidFill>
                <a:schemeClr val="bg2"/>
              </a:solidFill>
              <a:round/>
              <a:headEnd/>
              <a:tailEnd/>
            </a:ln>
          </p:spPr>
          <p:txBody>
            <a:bodyPr/>
            <a:lstStyle/>
            <a:p>
              <a:endParaRPr lang="en-US"/>
            </a:p>
          </p:txBody>
        </p:sp>
        <p:sp>
          <p:nvSpPr>
            <p:cNvPr id="1192" name="Freeform 778"/>
            <p:cNvSpPr>
              <a:spLocks/>
            </p:cNvSpPr>
            <p:nvPr/>
          </p:nvSpPr>
          <p:spPr bwMode="auto">
            <a:xfrm>
              <a:off x="4423" y="3133"/>
              <a:ext cx="41" cy="52"/>
            </a:xfrm>
            <a:custGeom>
              <a:avLst/>
              <a:gdLst>
                <a:gd name="T0" fmla="*/ 0 w 245"/>
                <a:gd name="T1" fmla="*/ 0 h 310"/>
                <a:gd name="T2" fmla="*/ 0 w 245"/>
                <a:gd name="T3" fmla="*/ 0 h 310"/>
                <a:gd name="T4" fmla="*/ 0 w 245"/>
                <a:gd name="T5" fmla="*/ 0 h 310"/>
                <a:gd name="T6" fmla="*/ 0 w 245"/>
                <a:gd name="T7" fmla="*/ 0 h 310"/>
                <a:gd name="T8" fmla="*/ 0 w 245"/>
                <a:gd name="T9" fmla="*/ 0 h 310"/>
                <a:gd name="T10" fmla="*/ 0 w 245"/>
                <a:gd name="T11" fmla="*/ 0 h 310"/>
                <a:gd name="T12" fmla="*/ 0 w 245"/>
                <a:gd name="T13" fmla="*/ 0 h 310"/>
                <a:gd name="T14" fmla="*/ 0 w 245"/>
                <a:gd name="T15" fmla="*/ 0 h 310"/>
                <a:gd name="T16" fmla="*/ 0 w 245"/>
                <a:gd name="T17" fmla="*/ 0 h 310"/>
                <a:gd name="T18" fmla="*/ 0 w 245"/>
                <a:gd name="T19" fmla="*/ 0 h 310"/>
                <a:gd name="T20" fmla="*/ 0 w 245"/>
                <a:gd name="T21" fmla="*/ 0 h 310"/>
                <a:gd name="T22" fmla="*/ 0 w 245"/>
                <a:gd name="T23" fmla="*/ 0 h 310"/>
                <a:gd name="T24" fmla="*/ 0 w 245"/>
                <a:gd name="T25" fmla="*/ 0 h 310"/>
                <a:gd name="T26" fmla="*/ 0 w 245"/>
                <a:gd name="T27" fmla="*/ 0 h 310"/>
                <a:gd name="T28" fmla="*/ 0 w 245"/>
                <a:gd name="T29" fmla="*/ 0 h 310"/>
                <a:gd name="T30" fmla="*/ 0 w 245"/>
                <a:gd name="T31" fmla="*/ 0 h 310"/>
                <a:gd name="T32" fmla="*/ 0 w 245"/>
                <a:gd name="T33" fmla="*/ 0 h 310"/>
                <a:gd name="T34" fmla="*/ 0 w 245"/>
                <a:gd name="T35" fmla="*/ 0 h 310"/>
                <a:gd name="T36" fmla="*/ 0 w 245"/>
                <a:gd name="T37" fmla="*/ 0 h 310"/>
                <a:gd name="T38" fmla="*/ 0 w 245"/>
                <a:gd name="T39" fmla="*/ 0 h 310"/>
                <a:gd name="T40" fmla="*/ 0 w 245"/>
                <a:gd name="T41" fmla="*/ 0 h 310"/>
                <a:gd name="T42" fmla="*/ 0 w 245"/>
                <a:gd name="T43" fmla="*/ 0 h 310"/>
                <a:gd name="T44" fmla="*/ 0 w 245"/>
                <a:gd name="T45" fmla="*/ 0 h 310"/>
                <a:gd name="T46" fmla="*/ 0 w 245"/>
                <a:gd name="T47" fmla="*/ 0 h 310"/>
                <a:gd name="T48" fmla="*/ 0 w 245"/>
                <a:gd name="T49" fmla="*/ 0 h 310"/>
                <a:gd name="T50" fmla="*/ 0 w 245"/>
                <a:gd name="T51" fmla="*/ 0 h 310"/>
                <a:gd name="T52" fmla="*/ 0 w 245"/>
                <a:gd name="T53" fmla="*/ 0 h 310"/>
                <a:gd name="T54" fmla="*/ 0 w 245"/>
                <a:gd name="T55" fmla="*/ 0 h 310"/>
                <a:gd name="T56" fmla="*/ 0 w 245"/>
                <a:gd name="T57" fmla="*/ 0 h 310"/>
                <a:gd name="T58" fmla="*/ 0 w 245"/>
                <a:gd name="T59" fmla="*/ 0 h 310"/>
                <a:gd name="T60" fmla="*/ 0 w 245"/>
                <a:gd name="T61" fmla="*/ 0 h 310"/>
                <a:gd name="T62" fmla="*/ 0 w 245"/>
                <a:gd name="T63" fmla="*/ 0 h 310"/>
                <a:gd name="T64" fmla="*/ 0 w 245"/>
                <a:gd name="T65" fmla="*/ 0 h 310"/>
                <a:gd name="T66" fmla="*/ 0 w 245"/>
                <a:gd name="T67" fmla="*/ 0 h 310"/>
                <a:gd name="T68" fmla="*/ 0 w 245"/>
                <a:gd name="T69" fmla="*/ 0 h 310"/>
                <a:gd name="T70" fmla="*/ 0 w 245"/>
                <a:gd name="T71" fmla="*/ 0 h 310"/>
                <a:gd name="T72" fmla="*/ 0 w 245"/>
                <a:gd name="T73" fmla="*/ 0 h 310"/>
                <a:gd name="T74" fmla="*/ 0 w 245"/>
                <a:gd name="T75" fmla="*/ 0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5"/>
                <a:gd name="T115" fmla="*/ 0 h 310"/>
                <a:gd name="T116" fmla="*/ 245 w 245"/>
                <a:gd name="T117" fmla="*/ 310 h 3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5" h="310">
                  <a:moveTo>
                    <a:pt x="200" y="116"/>
                  </a:moveTo>
                  <a:lnTo>
                    <a:pt x="208" y="124"/>
                  </a:lnTo>
                  <a:lnTo>
                    <a:pt x="214" y="133"/>
                  </a:lnTo>
                  <a:lnTo>
                    <a:pt x="220" y="144"/>
                  </a:lnTo>
                  <a:lnTo>
                    <a:pt x="223" y="154"/>
                  </a:lnTo>
                  <a:lnTo>
                    <a:pt x="226" y="164"/>
                  </a:lnTo>
                  <a:lnTo>
                    <a:pt x="224" y="176"/>
                  </a:lnTo>
                  <a:lnTo>
                    <a:pt x="222" y="187"/>
                  </a:lnTo>
                  <a:lnTo>
                    <a:pt x="216" y="198"/>
                  </a:lnTo>
                  <a:lnTo>
                    <a:pt x="208" y="209"/>
                  </a:lnTo>
                  <a:lnTo>
                    <a:pt x="199" y="219"/>
                  </a:lnTo>
                  <a:lnTo>
                    <a:pt x="188" y="229"/>
                  </a:lnTo>
                  <a:lnTo>
                    <a:pt x="177" y="238"/>
                  </a:lnTo>
                  <a:lnTo>
                    <a:pt x="166" y="246"/>
                  </a:lnTo>
                  <a:lnTo>
                    <a:pt x="154" y="255"/>
                  </a:lnTo>
                  <a:lnTo>
                    <a:pt x="142" y="264"/>
                  </a:lnTo>
                  <a:lnTo>
                    <a:pt x="132" y="275"/>
                  </a:lnTo>
                  <a:lnTo>
                    <a:pt x="128" y="278"/>
                  </a:lnTo>
                  <a:lnTo>
                    <a:pt x="126" y="283"/>
                  </a:lnTo>
                  <a:lnTo>
                    <a:pt x="124" y="287"/>
                  </a:lnTo>
                  <a:lnTo>
                    <a:pt x="121" y="292"/>
                  </a:lnTo>
                  <a:lnTo>
                    <a:pt x="120" y="296"/>
                  </a:lnTo>
                  <a:lnTo>
                    <a:pt x="120" y="301"/>
                  </a:lnTo>
                  <a:lnTo>
                    <a:pt x="122" y="306"/>
                  </a:lnTo>
                  <a:lnTo>
                    <a:pt x="126" y="309"/>
                  </a:lnTo>
                  <a:lnTo>
                    <a:pt x="131" y="310"/>
                  </a:lnTo>
                  <a:lnTo>
                    <a:pt x="135" y="310"/>
                  </a:lnTo>
                  <a:lnTo>
                    <a:pt x="139" y="309"/>
                  </a:lnTo>
                  <a:lnTo>
                    <a:pt x="142" y="306"/>
                  </a:lnTo>
                  <a:lnTo>
                    <a:pt x="154" y="292"/>
                  </a:lnTo>
                  <a:lnTo>
                    <a:pt x="167" y="280"/>
                  </a:lnTo>
                  <a:lnTo>
                    <a:pt x="180" y="269"/>
                  </a:lnTo>
                  <a:lnTo>
                    <a:pt x="194" y="257"/>
                  </a:lnTo>
                  <a:lnTo>
                    <a:pt x="207" y="246"/>
                  </a:lnTo>
                  <a:lnTo>
                    <a:pt x="220" y="233"/>
                  </a:lnTo>
                  <a:lnTo>
                    <a:pt x="230" y="219"/>
                  </a:lnTo>
                  <a:lnTo>
                    <a:pt x="238" y="204"/>
                  </a:lnTo>
                  <a:lnTo>
                    <a:pt x="244" y="186"/>
                  </a:lnTo>
                  <a:lnTo>
                    <a:pt x="245" y="169"/>
                  </a:lnTo>
                  <a:lnTo>
                    <a:pt x="243" y="152"/>
                  </a:lnTo>
                  <a:lnTo>
                    <a:pt x="237" y="134"/>
                  </a:lnTo>
                  <a:lnTo>
                    <a:pt x="228" y="119"/>
                  </a:lnTo>
                  <a:lnTo>
                    <a:pt x="217" y="105"/>
                  </a:lnTo>
                  <a:lnTo>
                    <a:pt x="203" y="93"/>
                  </a:lnTo>
                  <a:lnTo>
                    <a:pt x="188" y="83"/>
                  </a:lnTo>
                  <a:lnTo>
                    <a:pt x="176" y="76"/>
                  </a:lnTo>
                  <a:lnTo>
                    <a:pt x="163" y="69"/>
                  </a:lnTo>
                  <a:lnTo>
                    <a:pt x="151" y="61"/>
                  </a:lnTo>
                  <a:lnTo>
                    <a:pt x="136" y="54"/>
                  </a:lnTo>
                  <a:lnTo>
                    <a:pt x="122" y="46"/>
                  </a:lnTo>
                  <a:lnTo>
                    <a:pt x="107" y="39"/>
                  </a:lnTo>
                  <a:lnTo>
                    <a:pt x="93" y="31"/>
                  </a:lnTo>
                  <a:lnTo>
                    <a:pt x="79" y="24"/>
                  </a:lnTo>
                  <a:lnTo>
                    <a:pt x="66" y="18"/>
                  </a:lnTo>
                  <a:lnTo>
                    <a:pt x="53" y="13"/>
                  </a:lnTo>
                  <a:lnTo>
                    <a:pt x="40" y="8"/>
                  </a:lnTo>
                  <a:lnTo>
                    <a:pt x="30" y="5"/>
                  </a:lnTo>
                  <a:lnTo>
                    <a:pt x="20" y="1"/>
                  </a:lnTo>
                  <a:lnTo>
                    <a:pt x="12" y="0"/>
                  </a:lnTo>
                  <a:lnTo>
                    <a:pt x="5" y="0"/>
                  </a:lnTo>
                  <a:lnTo>
                    <a:pt x="0" y="2"/>
                  </a:lnTo>
                  <a:lnTo>
                    <a:pt x="11" y="8"/>
                  </a:lnTo>
                  <a:lnTo>
                    <a:pt x="23" y="14"/>
                  </a:lnTo>
                  <a:lnTo>
                    <a:pt x="36" y="20"/>
                  </a:lnTo>
                  <a:lnTo>
                    <a:pt x="47" y="25"/>
                  </a:lnTo>
                  <a:lnTo>
                    <a:pt x="60" y="31"/>
                  </a:lnTo>
                  <a:lnTo>
                    <a:pt x="73" y="37"/>
                  </a:lnTo>
                  <a:lnTo>
                    <a:pt x="86" y="44"/>
                  </a:lnTo>
                  <a:lnTo>
                    <a:pt x="99" y="51"/>
                  </a:lnTo>
                  <a:lnTo>
                    <a:pt x="113" y="57"/>
                  </a:lnTo>
                  <a:lnTo>
                    <a:pt x="126" y="64"/>
                  </a:lnTo>
                  <a:lnTo>
                    <a:pt x="139" y="71"/>
                  </a:lnTo>
                  <a:lnTo>
                    <a:pt x="152" y="79"/>
                  </a:lnTo>
                  <a:lnTo>
                    <a:pt x="165" y="88"/>
                  </a:lnTo>
                  <a:lnTo>
                    <a:pt x="176" y="96"/>
                  </a:lnTo>
                  <a:lnTo>
                    <a:pt x="188" y="106"/>
                  </a:lnTo>
                  <a:lnTo>
                    <a:pt x="200" y="116"/>
                  </a:lnTo>
                  <a:close/>
                </a:path>
              </a:pathLst>
            </a:custGeom>
            <a:solidFill>
              <a:srgbClr val="000000"/>
            </a:solidFill>
            <a:ln w="9525">
              <a:solidFill>
                <a:schemeClr val="bg2"/>
              </a:solidFill>
              <a:round/>
              <a:headEnd/>
              <a:tailEnd/>
            </a:ln>
          </p:spPr>
          <p:txBody>
            <a:bodyPr/>
            <a:lstStyle/>
            <a:p>
              <a:endParaRPr lang="en-US"/>
            </a:p>
          </p:txBody>
        </p:sp>
        <p:sp>
          <p:nvSpPr>
            <p:cNvPr id="1193" name="Freeform 779"/>
            <p:cNvSpPr>
              <a:spLocks/>
            </p:cNvSpPr>
            <p:nvPr/>
          </p:nvSpPr>
          <p:spPr bwMode="auto">
            <a:xfrm>
              <a:off x="4338" y="3209"/>
              <a:ext cx="125" cy="175"/>
            </a:xfrm>
            <a:custGeom>
              <a:avLst/>
              <a:gdLst>
                <a:gd name="T0" fmla="*/ 0 w 125"/>
                <a:gd name="T1" fmla="*/ 175 h 175"/>
                <a:gd name="T2" fmla="*/ 0 w 125"/>
                <a:gd name="T3" fmla="*/ 144 h 175"/>
                <a:gd name="T4" fmla="*/ 11 w 125"/>
                <a:gd name="T5" fmla="*/ 144 h 175"/>
                <a:gd name="T6" fmla="*/ 11 w 125"/>
                <a:gd name="T7" fmla="*/ 118 h 175"/>
                <a:gd name="T8" fmla="*/ 23 w 125"/>
                <a:gd name="T9" fmla="*/ 114 h 175"/>
                <a:gd name="T10" fmla="*/ 20 w 125"/>
                <a:gd name="T11" fmla="*/ 88 h 175"/>
                <a:gd name="T12" fmla="*/ 30 w 125"/>
                <a:gd name="T13" fmla="*/ 84 h 175"/>
                <a:gd name="T14" fmla="*/ 30 w 125"/>
                <a:gd name="T15" fmla="*/ 58 h 175"/>
                <a:gd name="T16" fmla="*/ 39 w 125"/>
                <a:gd name="T17" fmla="*/ 54 h 175"/>
                <a:gd name="T18" fmla="*/ 39 w 125"/>
                <a:gd name="T19" fmla="*/ 28 h 175"/>
                <a:gd name="T20" fmla="*/ 48 w 125"/>
                <a:gd name="T21" fmla="*/ 28 h 175"/>
                <a:gd name="T22" fmla="*/ 56 w 125"/>
                <a:gd name="T23" fmla="*/ 0 h 175"/>
                <a:gd name="T24" fmla="*/ 80 w 125"/>
                <a:gd name="T25" fmla="*/ 0 h 175"/>
                <a:gd name="T26" fmla="*/ 81 w 125"/>
                <a:gd name="T27" fmla="*/ 25 h 175"/>
                <a:gd name="T28" fmla="*/ 92 w 125"/>
                <a:gd name="T29" fmla="*/ 24 h 175"/>
                <a:gd name="T30" fmla="*/ 93 w 125"/>
                <a:gd name="T31" fmla="*/ 49 h 175"/>
                <a:gd name="T32" fmla="*/ 102 w 125"/>
                <a:gd name="T33" fmla="*/ 54 h 175"/>
                <a:gd name="T34" fmla="*/ 99 w 125"/>
                <a:gd name="T35" fmla="*/ 81 h 175"/>
                <a:gd name="T36" fmla="*/ 114 w 125"/>
                <a:gd name="T37" fmla="*/ 82 h 175"/>
                <a:gd name="T38" fmla="*/ 107 w 125"/>
                <a:gd name="T39" fmla="*/ 81 h 175"/>
                <a:gd name="T40" fmla="*/ 108 w 125"/>
                <a:gd name="T41" fmla="*/ 114 h 175"/>
                <a:gd name="T42" fmla="*/ 117 w 125"/>
                <a:gd name="T43" fmla="*/ 117 h 175"/>
                <a:gd name="T44" fmla="*/ 122 w 125"/>
                <a:gd name="T45" fmla="*/ 142 h 175"/>
                <a:gd name="T46" fmla="*/ 125 w 125"/>
                <a:gd name="T47" fmla="*/ 175 h 175"/>
                <a:gd name="T48" fmla="*/ 0 w 125"/>
                <a:gd name="T49" fmla="*/ 175 h 1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5"/>
                <a:gd name="T76" fmla="*/ 0 h 175"/>
                <a:gd name="T77" fmla="*/ 125 w 125"/>
                <a:gd name="T78" fmla="*/ 175 h 1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5" h="175">
                  <a:moveTo>
                    <a:pt x="0" y="175"/>
                  </a:moveTo>
                  <a:lnTo>
                    <a:pt x="0" y="144"/>
                  </a:lnTo>
                  <a:lnTo>
                    <a:pt x="11" y="144"/>
                  </a:lnTo>
                  <a:lnTo>
                    <a:pt x="11" y="118"/>
                  </a:lnTo>
                  <a:lnTo>
                    <a:pt x="23" y="114"/>
                  </a:lnTo>
                  <a:lnTo>
                    <a:pt x="20" y="88"/>
                  </a:lnTo>
                  <a:lnTo>
                    <a:pt x="30" y="84"/>
                  </a:lnTo>
                  <a:lnTo>
                    <a:pt x="30" y="58"/>
                  </a:lnTo>
                  <a:lnTo>
                    <a:pt x="39" y="54"/>
                  </a:lnTo>
                  <a:lnTo>
                    <a:pt x="39" y="28"/>
                  </a:lnTo>
                  <a:lnTo>
                    <a:pt x="48" y="28"/>
                  </a:lnTo>
                  <a:lnTo>
                    <a:pt x="56" y="0"/>
                  </a:lnTo>
                  <a:lnTo>
                    <a:pt x="80" y="0"/>
                  </a:lnTo>
                  <a:lnTo>
                    <a:pt x="81" y="25"/>
                  </a:lnTo>
                  <a:lnTo>
                    <a:pt x="92" y="24"/>
                  </a:lnTo>
                  <a:lnTo>
                    <a:pt x="93" y="49"/>
                  </a:lnTo>
                  <a:lnTo>
                    <a:pt x="102" y="54"/>
                  </a:lnTo>
                  <a:lnTo>
                    <a:pt x="99" y="81"/>
                  </a:lnTo>
                  <a:lnTo>
                    <a:pt x="114" y="82"/>
                  </a:lnTo>
                  <a:lnTo>
                    <a:pt x="107" y="81"/>
                  </a:lnTo>
                  <a:lnTo>
                    <a:pt x="108" y="114"/>
                  </a:lnTo>
                  <a:lnTo>
                    <a:pt x="117" y="117"/>
                  </a:lnTo>
                  <a:lnTo>
                    <a:pt x="122" y="142"/>
                  </a:lnTo>
                  <a:lnTo>
                    <a:pt x="125" y="175"/>
                  </a:lnTo>
                  <a:lnTo>
                    <a:pt x="0" y="175"/>
                  </a:lnTo>
                  <a:close/>
                </a:path>
              </a:pathLst>
            </a:custGeom>
            <a:solidFill>
              <a:srgbClr val="DDDDDD"/>
            </a:solidFill>
            <a:ln w="9525">
              <a:solidFill>
                <a:schemeClr val="bg2"/>
              </a:solidFill>
              <a:round/>
              <a:headEnd/>
              <a:tailEnd/>
            </a:ln>
          </p:spPr>
          <p:txBody>
            <a:bodyPr/>
            <a:lstStyle/>
            <a:p>
              <a:endParaRPr lang="en-US"/>
            </a:p>
          </p:txBody>
        </p:sp>
      </p:grpSp>
      <p:grpSp>
        <p:nvGrpSpPr>
          <p:cNvPr id="1095" name="Group 780"/>
          <p:cNvGrpSpPr>
            <a:grpSpLocks/>
          </p:cNvGrpSpPr>
          <p:nvPr/>
        </p:nvGrpSpPr>
        <p:grpSpPr bwMode="auto">
          <a:xfrm>
            <a:off x="1428750" y="3513138"/>
            <a:ext cx="290513" cy="404812"/>
            <a:chOff x="4290" y="3130"/>
            <a:chExt cx="183" cy="255"/>
          </a:xfrm>
        </p:grpSpPr>
        <p:pic>
          <p:nvPicPr>
            <p:cNvPr id="1158" name="Picture 781" descr="31u_bnrz[1]"/>
            <p:cNvPicPr>
              <a:picLocks noChangeAspect="1" noChangeArrowheads="1"/>
            </p:cNvPicPr>
            <p:nvPr/>
          </p:nvPicPr>
          <p:blipFill>
            <a:blip r:embed="rId21" cstate="print"/>
            <a:srcRect/>
            <a:stretch>
              <a:fillRect/>
            </a:stretch>
          </p:blipFill>
          <p:spPr bwMode="auto">
            <a:xfrm>
              <a:off x="4343" y="3211"/>
              <a:ext cx="121" cy="174"/>
            </a:xfrm>
            <a:prstGeom prst="rect">
              <a:avLst/>
            </a:prstGeom>
            <a:solidFill>
              <a:srgbClr val="DDDDDD"/>
            </a:solidFill>
            <a:ln w="9525">
              <a:noFill/>
              <a:miter lim="800000"/>
              <a:headEnd/>
              <a:tailEnd/>
            </a:ln>
          </p:spPr>
        </p:pic>
        <p:sp>
          <p:nvSpPr>
            <p:cNvPr id="1159" name="Freeform 782"/>
            <p:cNvSpPr>
              <a:spLocks/>
            </p:cNvSpPr>
            <p:nvPr/>
          </p:nvSpPr>
          <p:spPr bwMode="auto">
            <a:xfrm>
              <a:off x="4339" y="3143"/>
              <a:ext cx="33" cy="39"/>
            </a:xfrm>
            <a:custGeom>
              <a:avLst/>
              <a:gdLst>
                <a:gd name="T0" fmla="*/ 0 w 199"/>
                <a:gd name="T1" fmla="*/ 0 h 232"/>
                <a:gd name="T2" fmla="*/ 0 w 199"/>
                <a:gd name="T3" fmla="*/ 0 h 232"/>
                <a:gd name="T4" fmla="*/ 0 w 199"/>
                <a:gd name="T5" fmla="*/ 0 h 232"/>
                <a:gd name="T6" fmla="*/ 0 w 199"/>
                <a:gd name="T7" fmla="*/ 0 h 232"/>
                <a:gd name="T8" fmla="*/ 0 w 199"/>
                <a:gd name="T9" fmla="*/ 0 h 232"/>
                <a:gd name="T10" fmla="*/ 0 w 199"/>
                <a:gd name="T11" fmla="*/ 0 h 232"/>
                <a:gd name="T12" fmla="*/ 0 w 199"/>
                <a:gd name="T13" fmla="*/ 0 h 232"/>
                <a:gd name="T14" fmla="*/ 0 w 199"/>
                <a:gd name="T15" fmla="*/ 0 h 232"/>
                <a:gd name="T16" fmla="*/ 0 w 199"/>
                <a:gd name="T17" fmla="*/ 0 h 232"/>
                <a:gd name="T18" fmla="*/ 0 w 199"/>
                <a:gd name="T19" fmla="*/ 0 h 232"/>
                <a:gd name="T20" fmla="*/ 0 w 199"/>
                <a:gd name="T21" fmla="*/ 0 h 232"/>
                <a:gd name="T22" fmla="*/ 0 w 199"/>
                <a:gd name="T23" fmla="*/ 0 h 232"/>
                <a:gd name="T24" fmla="*/ 0 w 199"/>
                <a:gd name="T25" fmla="*/ 0 h 232"/>
                <a:gd name="T26" fmla="*/ 0 w 199"/>
                <a:gd name="T27" fmla="*/ 0 h 232"/>
                <a:gd name="T28" fmla="*/ 0 w 199"/>
                <a:gd name="T29" fmla="*/ 0 h 232"/>
                <a:gd name="T30" fmla="*/ 0 w 199"/>
                <a:gd name="T31" fmla="*/ 0 h 232"/>
                <a:gd name="T32" fmla="*/ 0 w 199"/>
                <a:gd name="T33" fmla="*/ 0 h 232"/>
                <a:gd name="T34" fmla="*/ 0 w 199"/>
                <a:gd name="T35" fmla="*/ 0 h 232"/>
                <a:gd name="T36" fmla="*/ 0 w 199"/>
                <a:gd name="T37" fmla="*/ 0 h 232"/>
                <a:gd name="T38" fmla="*/ 0 w 199"/>
                <a:gd name="T39" fmla="*/ 0 h 232"/>
                <a:gd name="T40" fmla="*/ 0 w 199"/>
                <a:gd name="T41" fmla="*/ 0 h 232"/>
                <a:gd name="T42" fmla="*/ 0 w 199"/>
                <a:gd name="T43" fmla="*/ 0 h 232"/>
                <a:gd name="T44" fmla="*/ 0 w 199"/>
                <a:gd name="T45" fmla="*/ 0 h 232"/>
                <a:gd name="T46" fmla="*/ 0 w 199"/>
                <a:gd name="T47" fmla="*/ 0 h 232"/>
                <a:gd name="T48" fmla="*/ 0 w 199"/>
                <a:gd name="T49" fmla="*/ 0 h 232"/>
                <a:gd name="T50" fmla="*/ 0 w 199"/>
                <a:gd name="T51" fmla="*/ 0 h 232"/>
                <a:gd name="T52" fmla="*/ 0 w 199"/>
                <a:gd name="T53" fmla="*/ 0 h 232"/>
                <a:gd name="T54" fmla="*/ 0 w 199"/>
                <a:gd name="T55" fmla="*/ 0 h 232"/>
                <a:gd name="T56" fmla="*/ 0 w 199"/>
                <a:gd name="T57" fmla="*/ 0 h 232"/>
                <a:gd name="T58" fmla="*/ 0 w 199"/>
                <a:gd name="T59" fmla="*/ 0 h 232"/>
                <a:gd name="T60" fmla="*/ 0 w 199"/>
                <a:gd name="T61" fmla="*/ 0 h 232"/>
                <a:gd name="T62" fmla="*/ 0 w 199"/>
                <a:gd name="T63" fmla="*/ 0 h 232"/>
                <a:gd name="T64" fmla="*/ 0 w 199"/>
                <a:gd name="T65" fmla="*/ 0 h 232"/>
                <a:gd name="T66" fmla="*/ 0 w 199"/>
                <a:gd name="T67" fmla="*/ 0 h 232"/>
                <a:gd name="T68" fmla="*/ 0 w 199"/>
                <a:gd name="T69" fmla="*/ 0 h 232"/>
                <a:gd name="T70" fmla="*/ 0 w 199"/>
                <a:gd name="T71" fmla="*/ 0 h 232"/>
                <a:gd name="T72" fmla="*/ 0 w 199"/>
                <a:gd name="T73" fmla="*/ 0 h 232"/>
                <a:gd name="T74" fmla="*/ 0 w 199"/>
                <a:gd name="T75" fmla="*/ 0 h 232"/>
                <a:gd name="T76" fmla="*/ 0 w 199"/>
                <a:gd name="T77" fmla="*/ 0 h 232"/>
                <a:gd name="T78" fmla="*/ 0 w 199"/>
                <a:gd name="T79" fmla="*/ 0 h 232"/>
                <a:gd name="T80" fmla="*/ 0 w 199"/>
                <a:gd name="T81" fmla="*/ 0 h 232"/>
                <a:gd name="T82" fmla="*/ 0 w 199"/>
                <a:gd name="T83" fmla="*/ 0 h 232"/>
                <a:gd name="T84" fmla="*/ 0 w 199"/>
                <a:gd name="T85" fmla="*/ 0 h 232"/>
                <a:gd name="T86" fmla="*/ 0 w 199"/>
                <a:gd name="T87" fmla="*/ 0 h 232"/>
                <a:gd name="T88" fmla="*/ 0 w 199"/>
                <a:gd name="T89" fmla="*/ 0 h 232"/>
                <a:gd name="T90" fmla="*/ 0 w 199"/>
                <a:gd name="T91" fmla="*/ 0 h 232"/>
                <a:gd name="T92" fmla="*/ 0 w 199"/>
                <a:gd name="T93" fmla="*/ 0 h 232"/>
                <a:gd name="T94" fmla="*/ 0 w 199"/>
                <a:gd name="T95" fmla="*/ 0 h 232"/>
                <a:gd name="T96" fmla="*/ 0 w 199"/>
                <a:gd name="T97" fmla="*/ 0 h 2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9"/>
                <a:gd name="T148" fmla="*/ 0 h 232"/>
                <a:gd name="T149" fmla="*/ 199 w 199"/>
                <a:gd name="T150" fmla="*/ 232 h 2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9" h="232">
                  <a:moveTo>
                    <a:pt x="70" y="29"/>
                  </a:moveTo>
                  <a:lnTo>
                    <a:pt x="55" y="39"/>
                  </a:lnTo>
                  <a:lnTo>
                    <a:pt x="42" y="50"/>
                  </a:lnTo>
                  <a:lnTo>
                    <a:pt x="30" y="63"/>
                  </a:lnTo>
                  <a:lnTo>
                    <a:pt x="20" y="77"/>
                  </a:lnTo>
                  <a:lnTo>
                    <a:pt x="12" y="91"/>
                  </a:lnTo>
                  <a:lnTo>
                    <a:pt x="6" y="108"/>
                  </a:lnTo>
                  <a:lnTo>
                    <a:pt x="2" y="125"/>
                  </a:lnTo>
                  <a:lnTo>
                    <a:pt x="0" y="142"/>
                  </a:lnTo>
                  <a:lnTo>
                    <a:pt x="2" y="166"/>
                  </a:lnTo>
                  <a:lnTo>
                    <a:pt x="12" y="186"/>
                  </a:lnTo>
                  <a:lnTo>
                    <a:pt x="26" y="203"/>
                  </a:lnTo>
                  <a:lnTo>
                    <a:pt x="45" y="216"/>
                  </a:lnTo>
                  <a:lnTo>
                    <a:pt x="66" y="226"/>
                  </a:lnTo>
                  <a:lnTo>
                    <a:pt x="88" y="230"/>
                  </a:lnTo>
                  <a:lnTo>
                    <a:pt x="111" y="232"/>
                  </a:lnTo>
                  <a:lnTo>
                    <a:pt x="134" y="228"/>
                  </a:lnTo>
                  <a:lnTo>
                    <a:pt x="138" y="228"/>
                  </a:lnTo>
                  <a:lnTo>
                    <a:pt x="143" y="226"/>
                  </a:lnTo>
                  <a:lnTo>
                    <a:pt x="147" y="222"/>
                  </a:lnTo>
                  <a:lnTo>
                    <a:pt x="148" y="218"/>
                  </a:lnTo>
                  <a:lnTo>
                    <a:pt x="145" y="212"/>
                  </a:lnTo>
                  <a:lnTo>
                    <a:pt x="141" y="207"/>
                  </a:lnTo>
                  <a:lnTo>
                    <a:pt x="135" y="203"/>
                  </a:lnTo>
                  <a:lnTo>
                    <a:pt x="129" y="201"/>
                  </a:lnTo>
                  <a:lnTo>
                    <a:pt x="117" y="197"/>
                  </a:lnTo>
                  <a:lnTo>
                    <a:pt x="105" y="195"/>
                  </a:lnTo>
                  <a:lnTo>
                    <a:pt x="94" y="193"/>
                  </a:lnTo>
                  <a:lnTo>
                    <a:pt x="83" y="190"/>
                  </a:lnTo>
                  <a:lnTo>
                    <a:pt x="73" y="187"/>
                  </a:lnTo>
                  <a:lnTo>
                    <a:pt x="62" y="182"/>
                  </a:lnTo>
                  <a:lnTo>
                    <a:pt x="53" y="176"/>
                  </a:lnTo>
                  <a:lnTo>
                    <a:pt x="43" y="167"/>
                  </a:lnTo>
                  <a:lnTo>
                    <a:pt x="40" y="128"/>
                  </a:lnTo>
                  <a:lnTo>
                    <a:pt x="49" y="96"/>
                  </a:lnTo>
                  <a:lnTo>
                    <a:pt x="68" y="71"/>
                  </a:lnTo>
                  <a:lnTo>
                    <a:pt x="94" y="50"/>
                  </a:lnTo>
                  <a:lnTo>
                    <a:pt x="122" y="34"/>
                  </a:lnTo>
                  <a:lnTo>
                    <a:pt x="151" y="21"/>
                  </a:lnTo>
                  <a:lnTo>
                    <a:pt x="178" y="12"/>
                  </a:lnTo>
                  <a:lnTo>
                    <a:pt x="199" y="4"/>
                  </a:lnTo>
                  <a:lnTo>
                    <a:pt x="186" y="1"/>
                  </a:lnTo>
                  <a:lnTo>
                    <a:pt x="172" y="0"/>
                  </a:lnTo>
                  <a:lnTo>
                    <a:pt x="156" y="2"/>
                  </a:lnTo>
                  <a:lnTo>
                    <a:pt x="138" y="4"/>
                  </a:lnTo>
                  <a:lnTo>
                    <a:pt x="121" y="10"/>
                  </a:lnTo>
                  <a:lnTo>
                    <a:pt x="103" y="16"/>
                  </a:lnTo>
                  <a:lnTo>
                    <a:pt x="86" y="23"/>
                  </a:lnTo>
                  <a:lnTo>
                    <a:pt x="70" y="29"/>
                  </a:lnTo>
                  <a:close/>
                </a:path>
              </a:pathLst>
            </a:custGeom>
            <a:solidFill>
              <a:srgbClr val="C9E8FF"/>
            </a:solidFill>
            <a:ln w="9525">
              <a:noFill/>
              <a:round/>
              <a:headEnd/>
              <a:tailEnd/>
            </a:ln>
          </p:spPr>
          <p:txBody>
            <a:bodyPr/>
            <a:lstStyle/>
            <a:p>
              <a:endParaRPr lang="en-US"/>
            </a:p>
          </p:txBody>
        </p:sp>
        <p:sp>
          <p:nvSpPr>
            <p:cNvPr id="1160" name="Freeform 783"/>
            <p:cNvSpPr>
              <a:spLocks/>
            </p:cNvSpPr>
            <p:nvPr/>
          </p:nvSpPr>
          <p:spPr bwMode="auto">
            <a:xfrm>
              <a:off x="4395" y="3142"/>
              <a:ext cx="22" cy="30"/>
            </a:xfrm>
            <a:custGeom>
              <a:avLst/>
              <a:gdLst>
                <a:gd name="T0" fmla="*/ 0 w 128"/>
                <a:gd name="T1" fmla="*/ 0 h 180"/>
                <a:gd name="T2" fmla="*/ 0 w 128"/>
                <a:gd name="T3" fmla="*/ 0 h 180"/>
                <a:gd name="T4" fmla="*/ 0 w 128"/>
                <a:gd name="T5" fmla="*/ 0 h 180"/>
                <a:gd name="T6" fmla="*/ 0 w 128"/>
                <a:gd name="T7" fmla="*/ 0 h 180"/>
                <a:gd name="T8" fmla="*/ 0 w 128"/>
                <a:gd name="T9" fmla="*/ 0 h 180"/>
                <a:gd name="T10" fmla="*/ 0 w 128"/>
                <a:gd name="T11" fmla="*/ 0 h 180"/>
                <a:gd name="T12" fmla="*/ 0 w 128"/>
                <a:gd name="T13" fmla="*/ 0 h 180"/>
                <a:gd name="T14" fmla="*/ 0 w 128"/>
                <a:gd name="T15" fmla="*/ 0 h 180"/>
                <a:gd name="T16" fmla="*/ 0 w 128"/>
                <a:gd name="T17" fmla="*/ 0 h 180"/>
                <a:gd name="T18" fmla="*/ 0 w 128"/>
                <a:gd name="T19" fmla="*/ 0 h 180"/>
                <a:gd name="T20" fmla="*/ 0 w 128"/>
                <a:gd name="T21" fmla="*/ 0 h 180"/>
                <a:gd name="T22" fmla="*/ 0 w 128"/>
                <a:gd name="T23" fmla="*/ 0 h 180"/>
                <a:gd name="T24" fmla="*/ 0 w 128"/>
                <a:gd name="T25" fmla="*/ 0 h 180"/>
                <a:gd name="T26" fmla="*/ 0 w 128"/>
                <a:gd name="T27" fmla="*/ 0 h 180"/>
                <a:gd name="T28" fmla="*/ 0 w 128"/>
                <a:gd name="T29" fmla="*/ 0 h 180"/>
                <a:gd name="T30" fmla="*/ 0 w 128"/>
                <a:gd name="T31" fmla="*/ 0 h 180"/>
                <a:gd name="T32" fmla="*/ 0 w 128"/>
                <a:gd name="T33" fmla="*/ 0 h 180"/>
                <a:gd name="T34" fmla="*/ 0 w 128"/>
                <a:gd name="T35" fmla="*/ 0 h 180"/>
                <a:gd name="T36" fmla="*/ 0 w 128"/>
                <a:gd name="T37" fmla="*/ 0 h 180"/>
                <a:gd name="T38" fmla="*/ 0 w 128"/>
                <a:gd name="T39" fmla="*/ 0 h 180"/>
                <a:gd name="T40" fmla="*/ 0 w 128"/>
                <a:gd name="T41" fmla="*/ 0 h 180"/>
                <a:gd name="T42" fmla="*/ 0 w 128"/>
                <a:gd name="T43" fmla="*/ 0 h 180"/>
                <a:gd name="T44" fmla="*/ 0 w 128"/>
                <a:gd name="T45" fmla="*/ 0 h 180"/>
                <a:gd name="T46" fmla="*/ 0 w 128"/>
                <a:gd name="T47" fmla="*/ 0 h 180"/>
                <a:gd name="T48" fmla="*/ 0 w 128"/>
                <a:gd name="T49" fmla="*/ 0 h 180"/>
                <a:gd name="T50" fmla="*/ 0 w 128"/>
                <a:gd name="T51" fmla="*/ 0 h 180"/>
                <a:gd name="T52" fmla="*/ 0 w 128"/>
                <a:gd name="T53" fmla="*/ 0 h 180"/>
                <a:gd name="T54" fmla="*/ 0 w 128"/>
                <a:gd name="T55" fmla="*/ 0 h 180"/>
                <a:gd name="T56" fmla="*/ 0 w 128"/>
                <a:gd name="T57" fmla="*/ 0 h 180"/>
                <a:gd name="T58" fmla="*/ 0 w 128"/>
                <a:gd name="T59" fmla="*/ 0 h 180"/>
                <a:gd name="T60" fmla="*/ 0 w 128"/>
                <a:gd name="T61" fmla="*/ 0 h 180"/>
                <a:gd name="T62" fmla="*/ 0 w 128"/>
                <a:gd name="T63" fmla="*/ 0 h 180"/>
                <a:gd name="T64" fmla="*/ 0 w 128"/>
                <a:gd name="T65" fmla="*/ 0 h 180"/>
                <a:gd name="T66" fmla="*/ 0 w 128"/>
                <a:gd name="T67" fmla="*/ 0 h 180"/>
                <a:gd name="T68" fmla="*/ 0 w 128"/>
                <a:gd name="T69" fmla="*/ 0 h 180"/>
                <a:gd name="T70" fmla="*/ 0 w 128"/>
                <a:gd name="T71" fmla="*/ 0 h 180"/>
                <a:gd name="T72" fmla="*/ 0 w 128"/>
                <a:gd name="T73" fmla="*/ 0 h 180"/>
                <a:gd name="T74" fmla="*/ 0 w 128"/>
                <a:gd name="T75" fmla="*/ 0 h 180"/>
                <a:gd name="T76" fmla="*/ 0 w 128"/>
                <a:gd name="T77" fmla="*/ 0 h 180"/>
                <a:gd name="T78" fmla="*/ 0 w 128"/>
                <a:gd name="T79" fmla="*/ 0 h 180"/>
                <a:gd name="T80" fmla="*/ 0 w 128"/>
                <a:gd name="T81" fmla="*/ 0 h 1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8"/>
                <a:gd name="T124" fmla="*/ 0 h 180"/>
                <a:gd name="T125" fmla="*/ 128 w 128"/>
                <a:gd name="T126" fmla="*/ 180 h 1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8" h="180">
                  <a:moveTo>
                    <a:pt x="108" y="59"/>
                  </a:moveTo>
                  <a:lnTo>
                    <a:pt x="113" y="77"/>
                  </a:lnTo>
                  <a:lnTo>
                    <a:pt x="111" y="94"/>
                  </a:lnTo>
                  <a:lnTo>
                    <a:pt x="103" y="108"/>
                  </a:lnTo>
                  <a:lnTo>
                    <a:pt x="91" y="121"/>
                  </a:lnTo>
                  <a:lnTo>
                    <a:pt x="77" y="132"/>
                  </a:lnTo>
                  <a:lnTo>
                    <a:pt x="61" y="144"/>
                  </a:lnTo>
                  <a:lnTo>
                    <a:pt x="45" y="154"/>
                  </a:lnTo>
                  <a:lnTo>
                    <a:pt x="30" y="164"/>
                  </a:lnTo>
                  <a:lnTo>
                    <a:pt x="28" y="168"/>
                  </a:lnTo>
                  <a:lnTo>
                    <a:pt x="27" y="170"/>
                  </a:lnTo>
                  <a:lnTo>
                    <a:pt x="27" y="174"/>
                  </a:lnTo>
                  <a:lnTo>
                    <a:pt x="28" y="177"/>
                  </a:lnTo>
                  <a:lnTo>
                    <a:pt x="32" y="179"/>
                  </a:lnTo>
                  <a:lnTo>
                    <a:pt x="35" y="180"/>
                  </a:lnTo>
                  <a:lnTo>
                    <a:pt x="37" y="180"/>
                  </a:lnTo>
                  <a:lnTo>
                    <a:pt x="41" y="179"/>
                  </a:lnTo>
                  <a:lnTo>
                    <a:pt x="60" y="169"/>
                  </a:lnTo>
                  <a:lnTo>
                    <a:pt x="77" y="158"/>
                  </a:lnTo>
                  <a:lnTo>
                    <a:pt x="94" y="145"/>
                  </a:lnTo>
                  <a:lnTo>
                    <a:pt x="109" y="130"/>
                  </a:lnTo>
                  <a:lnTo>
                    <a:pt x="120" y="114"/>
                  </a:lnTo>
                  <a:lnTo>
                    <a:pt x="127" y="95"/>
                  </a:lnTo>
                  <a:lnTo>
                    <a:pt x="128" y="76"/>
                  </a:lnTo>
                  <a:lnTo>
                    <a:pt x="123" y="55"/>
                  </a:lnTo>
                  <a:lnTo>
                    <a:pt x="113" y="39"/>
                  </a:lnTo>
                  <a:lnTo>
                    <a:pt x="97" y="25"/>
                  </a:lnTo>
                  <a:lnTo>
                    <a:pt x="79" y="15"/>
                  </a:lnTo>
                  <a:lnTo>
                    <a:pt x="57" y="7"/>
                  </a:lnTo>
                  <a:lnTo>
                    <a:pt x="36" y="2"/>
                  </a:lnTo>
                  <a:lnTo>
                    <a:pt x="19" y="0"/>
                  </a:lnTo>
                  <a:lnTo>
                    <a:pt x="6" y="0"/>
                  </a:lnTo>
                  <a:lnTo>
                    <a:pt x="0" y="4"/>
                  </a:lnTo>
                  <a:lnTo>
                    <a:pt x="14" y="9"/>
                  </a:lnTo>
                  <a:lnTo>
                    <a:pt x="29" y="14"/>
                  </a:lnTo>
                  <a:lnTo>
                    <a:pt x="46" y="19"/>
                  </a:lnTo>
                  <a:lnTo>
                    <a:pt x="61" y="23"/>
                  </a:lnTo>
                  <a:lnTo>
                    <a:pt x="76" y="29"/>
                  </a:lnTo>
                  <a:lnTo>
                    <a:pt x="89" y="37"/>
                  </a:lnTo>
                  <a:lnTo>
                    <a:pt x="100" y="46"/>
                  </a:lnTo>
                  <a:lnTo>
                    <a:pt x="108" y="59"/>
                  </a:lnTo>
                  <a:close/>
                </a:path>
              </a:pathLst>
            </a:custGeom>
            <a:solidFill>
              <a:srgbClr val="C9E8FF"/>
            </a:solidFill>
            <a:ln w="9525">
              <a:noFill/>
              <a:round/>
              <a:headEnd/>
              <a:tailEnd/>
            </a:ln>
          </p:spPr>
          <p:txBody>
            <a:bodyPr/>
            <a:lstStyle/>
            <a:p>
              <a:endParaRPr lang="en-US"/>
            </a:p>
          </p:txBody>
        </p:sp>
        <p:sp>
          <p:nvSpPr>
            <p:cNvPr id="1161" name="Freeform 784"/>
            <p:cNvSpPr>
              <a:spLocks/>
            </p:cNvSpPr>
            <p:nvPr/>
          </p:nvSpPr>
          <p:spPr bwMode="auto">
            <a:xfrm>
              <a:off x="4318" y="3135"/>
              <a:ext cx="54" cy="63"/>
            </a:xfrm>
            <a:custGeom>
              <a:avLst/>
              <a:gdLst>
                <a:gd name="T0" fmla="*/ 0 w 322"/>
                <a:gd name="T1" fmla="*/ 0 h 378"/>
                <a:gd name="T2" fmla="*/ 0 w 322"/>
                <a:gd name="T3" fmla="*/ 0 h 378"/>
                <a:gd name="T4" fmla="*/ 0 w 322"/>
                <a:gd name="T5" fmla="*/ 0 h 378"/>
                <a:gd name="T6" fmla="*/ 0 w 322"/>
                <a:gd name="T7" fmla="*/ 0 h 378"/>
                <a:gd name="T8" fmla="*/ 0 w 322"/>
                <a:gd name="T9" fmla="*/ 0 h 378"/>
                <a:gd name="T10" fmla="*/ 0 w 322"/>
                <a:gd name="T11" fmla="*/ 0 h 378"/>
                <a:gd name="T12" fmla="*/ 0 w 322"/>
                <a:gd name="T13" fmla="*/ 0 h 378"/>
                <a:gd name="T14" fmla="*/ 0 w 322"/>
                <a:gd name="T15" fmla="*/ 0 h 378"/>
                <a:gd name="T16" fmla="*/ 0 w 322"/>
                <a:gd name="T17" fmla="*/ 0 h 378"/>
                <a:gd name="T18" fmla="*/ 0 w 322"/>
                <a:gd name="T19" fmla="*/ 0 h 378"/>
                <a:gd name="T20" fmla="*/ 0 w 322"/>
                <a:gd name="T21" fmla="*/ 0 h 378"/>
                <a:gd name="T22" fmla="*/ 0 w 322"/>
                <a:gd name="T23" fmla="*/ 0 h 378"/>
                <a:gd name="T24" fmla="*/ 0 w 322"/>
                <a:gd name="T25" fmla="*/ 0 h 378"/>
                <a:gd name="T26" fmla="*/ 0 w 322"/>
                <a:gd name="T27" fmla="*/ 0 h 378"/>
                <a:gd name="T28" fmla="*/ 0 w 322"/>
                <a:gd name="T29" fmla="*/ 0 h 378"/>
                <a:gd name="T30" fmla="*/ 0 w 322"/>
                <a:gd name="T31" fmla="*/ 0 h 378"/>
                <a:gd name="T32" fmla="*/ 0 w 322"/>
                <a:gd name="T33" fmla="*/ 0 h 378"/>
                <a:gd name="T34" fmla="*/ 0 w 322"/>
                <a:gd name="T35" fmla="*/ 0 h 378"/>
                <a:gd name="T36" fmla="*/ 0 w 322"/>
                <a:gd name="T37" fmla="*/ 0 h 378"/>
                <a:gd name="T38" fmla="*/ 0 w 322"/>
                <a:gd name="T39" fmla="*/ 0 h 378"/>
                <a:gd name="T40" fmla="*/ 0 w 322"/>
                <a:gd name="T41" fmla="*/ 0 h 378"/>
                <a:gd name="T42" fmla="*/ 0 w 322"/>
                <a:gd name="T43" fmla="*/ 0 h 378"/>
                <a:gd name="T44" fmla="*/ 0 w 322"/>
                <a:gd name="T45" fmla="*/ 0 h 378"/>
                <a:gd name="T46" fmla="*/ 0 w 322"/>
                <a:gd name="T47" fmla="*/ 0 h 378"/>
                <a:gd name="T48" fmla="*/ 0 w 322"/>
                <a:gd name="T49" fmla="*/ 0 h 378"/>
                <a:gd name="T50" fmla="*/ 0 w 322"/>
                <a:gd name="T51" fmla="*/ 0 h 378"/>
                <a:gd name="T52" fmla="*/ 0 w 322"/>
                <a:gd name="T53" fmla="*/ 0 h 378"/>
                <a:gd name="T54" fmla="*/ 0 w 322"/>
                <a:gd name="T55" fmla="*/ 0 h 378"/>
                <a:gd name="T56" fmla="*/ 0 w 322"/>
                <a:gd name="T57" fmla="*/ 0 h 378"/>
                <a:gd name="T58" fmla="*/ 0 w 322"/>
                <a:gd name="T59" fmla="*/ 0 h 378"/>
                <a:gd name="T60" fmla="*/ 0 w 322"/>
                <a:gd name="T61" fmla="*/ 0 h 378"/>
                <a:gd name="T62" fmla="*/ 0 w 322"/>
                <a:gd name="T63" fmla="*/ 0 h 378"/>
                <a:gd name="T64" fmla="*/ 0 w 322"/>
                <a:gd name="T65" fmla="*/ 0 h 378"/>
                <a:gd name="T66" fmla="*/ 0 w 322"/>
                <a:gd name="T67" fmla="*/ 0 h 378"/>
                <a:gd name="T68" fmla="*/ 0 w 322"/>
                <a:gd name="T69" fmla="*/ 0 h 378"/>
                <a:gd name="T70" fmla="*/ 0 w 322"/>
                <a:gd name="T71" fmla="*/ 0 h 378"/>
                <a:gd name="T72" fmla="*/ 0 w 322"/>
                <a:gd name="T73" fmla="*/ 0 h 378"/>
                <a:gd name="T74" fmla="*/ 0 w 322"/>
                <a:gd name="T75" fmla="*/ 0 h 378"/>
                <a:gd name="T76" fmla="*/ 0 w 322"/>
                <a:gd name="T77" fmla="*/ 0 h 378"/>
                <a:gd name="T78" fmla="*/ 0 w 322"/>
                <a:gd name="T79" fmla="*/ 0 h 378"/>
                <a:gd name="T80" fmla="*/ 0 w 322"/>
                <a:gd name="T81" fmla="*/ 0 h 378"/>
                <a:gd name="T82" fmla="*/ 0 w 322"/>
                <a:gd name="T83" fmla="*/ 0 h 378"/>
                <a:gd name="T84" fmla="*/ 0 w 322"/>
                <a:gd name="T85" fmla="*/ 0 h 378"/>
                <a:gd name="T86" fmla="*/ 0 w 322"/>
                <a:gd name="T87" fmla="*/ 0 h 3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2"/>
                <a:gd name="T133" fmla="*/ 0 h 378"/>
                <a:gd name="T134" fmla="*/ 322 w 322"/>
                <a:gd name="T135" fmla="*/ 378 h 3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2" h="378">
                  <a:moveTo>
                    <a:pt x="125" y="49"/>
                  </a:moveTo>
                  <a:lnTo>
                    <a:pt x="100" y="70"/>
                  </a:lnTo>
                  <a:lnTo>
                    <a:pt x="76" y="90"/>
                  </a:lnTo>
                  <a:lnTo>
                    <a:pt x="53" y="115"/>
                  </a:lnTo>
                  <a:lnTo>
                    <a:pt x="34" y="140"/>
                  </a:lnTo>
                  <a:lnTo>
                    <a:pt x="17" y="166"/>
                  </a:lnTo>
                  <a:lnTo>
                    <a:pt x="5" y="195"/>
                  </a:lnTo>
                  <a:lnTo>
                    <a:pt x="0" y="226"/>
                  </a:lnTo>
                  <a:lnTo>
                    <a:pt x="1" y="258"/>
                  </a:lnTo>
                  <a:lnTo>
                    <a:pt x="3" y="266"/>
                  </a:lnTo>
                  <a:lnTo>
                    <a:pt x="5" y="275"/>
                  </a:lnTo>
                  <a:lnTo>
                    <a:pt x="9" y="282"/>
                  </a:lnTo>
                  <a:lnTo>
                    <a:pt x="14" y="290"/>
                  </a:lnTo>
                  <a:lnTo>
                    <a:pt x="19" y="297"/>
                  </a:lnTo>
                  <a:lnTo>
                    <a:pt x="26" y="304"/>
                  </a:lnTo>
                  <a:lnTo>
                    <a:pt x="32" y="310"/>
                  </a:lnTo>
                  <a:lnTo>
                    <a:pt x="41" y="314"/>
                  </a:lnTo>
                  <a:lnTo>
                    <a:pt x="56" y="324"/>
                  </a:lnTo>
                  <a:lnTo>
                    <a:pt x="71" y="332"/>
                  </a:lnTo>
                  <a:lnTo>
                    <a:pt x="86" y="338"/>
                  </a:lnTo>
                  <a:lnTo>
                    <a:pt x="103" y="344"/>
                  </a:lnTo>
                  <a:lnTo>
                    <a:pt x="119" y="350"/>
                  </a:lnTo>
                  <a:lnTo>
                    <a:pt x="136" y="355"/>
                  </a:lnTo>
                  <a:lnTo>
                    <a:pt x="152" y="359"/>
                  </a:lnTo>
                  <a:lnTo>
                    <a:pt x="168" y="363"/>
                  </a:lnTo>
                  <a:lnTo>
                    <a:pt x="186" y="366"/>
                  </a:lnTo>
                  <a:lnTo>
                    <a:pt x="202" y="368"/>
                  </a:lnTo>
                  <a:lnTo>
                    <a:pt x="220" y="371"/>
                  </a:lnTo>
                  <a:lnTo>
                    <a:pt x="238" y="373"/>
                  </a:lnTo>
                  <a:lnTo>
                    <a:pt x="254" y="374"/>
                  </a:lnTo>
                  <a:lnTo>
                    <a:pt x="272" y="375"/>
                  </a:lnTo>
                  <a:lnTo>
                    <a:pt x="289" y="376"/>
                  </a:lnTo>
                  <a:lnTo>
                    <a:pt x="306" y="378"/>
                  </a:lnTo>
                  <a:lnTo>
                    <a:pt x="311" y="378"/>
                  </a:lnTo>
                  <a:lnTo>
                    <a:pt x="316" y="375"/>
                  </a:lnTo>
                  <a:lnTo>
                    <a:pt x="320" y="371"/>
                  </a:lnTo>
                  <a:lnTo>
                    <a:pt x="322" y="366"/>
                  </a:lnTo>
                  <a:lnTo>
                    <a:pt x="322" y="360"/>
                  </a:lnTo>
                  <a:lnTo>
                    <a:pt x="320" y="356"/>
                  </a:lnTo>
                  <a:lnTo>
                    <a:pt x="315" y="352"/>
                  </a:lnTo>
                  <a:lnTo>
                    <a:pt x="309" y="350"/>
                  </a:lnTo>
                  <a:lnTo>
                    <a:pt x="294" y="347"/>
                  </a:lnTo>
                  <a:lnTo>
                    <a:pt x="279" y="344"/>
                  </a:lnTo>
                  <a:lnTo>
                    <a:pt x="263" y="341"/>
                  </a:lnTo>
                  <a:lnTo>
                    <a:pt x="247" y="338"/>
                  </a:lnTo>
                  <a:lnTo>
                    <a:pt x="232" y="336"/>
                  </a:lnTo>
                  <a:lnTo>
                    <a:pt x="216" y="334"/>
                  </a:lnTo>
                  <a:lnTo>
                    <a:pt x="200" y="332"/>
                  </a:lnTo>
                  <a:lnTo>
                    <a:pt x="185" y="328"/>
                  </a:lnTo>
                  <a:lnTo>
                    <a:pt x="170" y="326"/>
                  </a:lnTo>
                  <a:lnTo>
                    <a:pt x="154" y="322"/>
                  </a:lnTo>
                  <a:lnTo>
                    <a:pt x="139" y="318"/>
                  </a:lnTo>
                  <a:lnTo>
                    <a:pt x="124" y="314"/>
                  </a:lnTo>
                  <a:lnTo>
                    <a:pt x="110" y="309"/>
                  </a:lnTo>
                  <a:lnTo>
                    <a:pt x="94" y="303"/>
                  </a:lnTo>
                  <a:lnTo>
                    <a:pt x="80" y="297"/>
                  </a:lnTo>
                  <a:lnTo>
                    <a:pt x="66" y="289"/>
                  </a:lnTo>
                  <a:lnTo>
                    <a:pt x="55" y="281"/>
                  </a:lnTo>
                  <a:lnTo>
                    <a:pt x="45" y="271"/>
                  </a:lnTo>
                  <a:lnTo>
                    <a:pt x="38" y="259"/>
                  </a:lnTo>
                  <a:lnTo>
                    <a:pt x="35" y="245"/>
                  </a:lnTo>
                  <a:lnTo>
                    <a:pt x="34" y="232"/>
                  </a:lnTo>
                  <a:lnTo>
                    <a:pt x="35" y="216"/>
                  </a:lnTo>
                  <a:lnTo>
                    <a:pt x="38" y="200"/>
                  </a:lnTo>
                  <a:lnTo>
                    <a:pt x="43" y="187"/>
                  </a:lnTo>
                  <a:lnTo>
                    <a:pt x="51" y="170"/>
                  </a:lnTo>
                  <a:lnTo>
                    <a:pt x="60" y="152"/>
                  </a:lnTo>
                  <a:lnTo>
                    <a:pt x="71" y="137"/>
                  </a:lnTo>
                  <a:lnTo>
                    <a:pt x="83" y="124"/>
                  </a:lnTo>
                  <a:lnTo>
                    <a:pt x="94" y="110"/>
                  </a:lnTo>
                  <a:lnTo>
                    <a:pt x="107" y="96"/>
                  </a:lnTo>
                  <a:lnTo>
                    <a:pt x="123" y="82"/>
                  </a:lnTo>
                  <a:lnTo>
                    <a:pt x="138" y="69"/>
                  </a:lnTo>
                  <a:lnTo>
                    <a:pt x="153" y="57"/>
                  </a:lnTo>
                  <a:lnTo>
                    <a:pt x="173" y="47"/>
                  </a:lnTo>
                  <a:lnTo>
                    <a:pt x="195" y="38"/>
                  </a:lnTo>
                  <a:lnTo>
                    <a:pt x="218" y="28"/>
                  </a:lnTo>
                  <a:lnTo>
                    <a:pt x="238" y="20"/>
                  </a:lnTo>
                  <a:lnTo>
                    <a:pt x="254" y="13"/>
                  </a:lnTo>
                  <a:lnTo>
                    <a:pt x="264" y="7"/>
                  </a:lnTo>
                  <a:lnTo>
                    <a:pt x="268" y="2"/>
                  </a:lnTo>
                  <a:lnTo>
                    <a:pt x="256" y="0"/>
                  </a:lnTo>
                  <a:lnTo>
                    <a:pt x="240" y="1"/>
                  </a:lnTo>
                  <a:lnTo>
                    <a:pt x="221" y="4"/>
                  </a:lnTo>
                  <a:lnTo>
                    <a:pt x="201" y="10"/>
                  </a:lnTo>
                  <a:lnTo>
                    <a:pt x="180" y="18"/>
                  </a:lnTo>
                  <a:lnTo>
                    <a:pt x="160" y="27"/>
                  </a:lnTo>
                  <a:lnTo>
                    <a:pt x="141" y="38"/>
                  </a:lnTo>
                  <a:lnTo>
                    <a:pt x="125" y="49"/>
                  </a:lnTo>
                  <a:close/>
                </a:path>
              </a:pathLst>
            </a:custGeom>
            <a:solidFill>
              <a:srgbClr val="C9E8FF"/>
            </a:solidFill>
            <a:ln w="9525">
              <a:noFill/>
              <a:round/>
              <a:headEnd/>
              <a:tailEnd/>
            </a:ln>
          </p:spPr>
          <p:txBody>
            <a:bodyPr/>
            <a:lstStyle/>
            <a:p>
              <a:endParaRPr lang="en-US"/>
            </a:p>
          </p:txBody>
        </p:sp>
        <p:sp>
          <p:nvSpPr>
            <p:cNvPr id="1162" name="Freeform 785"/>
            <p:cNvSpPr>
              <a:spLocks/>
            </p:cNvSpPr>
            <p:nvPr/>
          </p:nvSpPr>
          <p:spPr bwMode="auto">
            <a:xfrm>
              <a:off x="4394" y="3133"/>
              <a:ext cx="47" cy="42"/>
            </a:xfrm>
            <a:custGeom>
              <a:avLst/>
              <a:gdLst>
                <a:gd name="T0" fmla="*/ 0 w 283"/>
                <a:gd name="T1" fmla="*/ 0 h 252"/>
                <a:gd name="T2" fmla="*/ 0 w 283"/>
                <a:gd name="T3" fmla="*/ 0 h 252"/>
                <a:gd name="T4" fmla="*/ 0 w 283"/>
                <a:gd name="T5" fmla="*/ 0 h 252"/>
                <a:gd name="T6" fmla="*/ 0 w 283"/>
                <a:gd name="T7" fmla="*/ 0 h 252"/>
                <a:gd name="T8" fmla="*/ 0 w 283"/>
                <a:gd name="T9" fmla="*/ 0 h 252"/>
                <a:gd name="T10" fmla="*/ 0 w 283"/>
                <a:gd name="T11" fmla="*/ 0 h 252"/>
                <a:gd name="T12" fmla="*/ 0 w 283"/>
                <a:gd name="T13" fmla="*/ 0 h 252"/>
                <a:gd name="T14" fmla="*/ 0 w 283"/>
                <a:gd name="T15" fmla="*/ 0 h 252"/>
                <a:gd name="T16" fmla="*/ 0 w 283"/>
                <a:gd name="T17" fmla="*/ 0 h 252"/>
                <a:gd name="T18" fmla="*/ 0 w 283"/>
                <a:gd name="T19" fmla="*/ 0 h 252"/>
                <a:gd name="T20" fmla="*/ 0 w 283"/>
                <a:gd name="T21" fmla="*/ 0 h 252"/>
                <a:gd name="T22" fmla="*/ 0 w 283"/>
                <a:gd name="T23" fmla="*/ 0 h 252"/>
                <a:gd name="T24" fmla="*/ 0 w 283"/>
                <a:gd name="T25" fmla="*/ 0 h 252"/>
                <a:gd name="T26" fmla="*/ 0 w 283"/>
                <a:gd name="T27" fmla="*/ 0 h 252"/>
                <a:gd name="T28" fmla="*/ 0 w 283"/>
                <a:gd name="T29" fmla="*/ 0 h 252"/>
                <a:gd name="T30" fmla="*/ 0 w 283"/>
                <a:gd name="T31" fmla="*/ 0 h 252"/>
                <a:gd name="T32" fmla="*/ 0 w 283"/>
                <a:gd name="T33" fmla="*/ 0 h 252"/>
                <a:gd name="T34" fmla="*/ 0 w 283"/>
                <a:gd name="T35" fmla="*/ 0 h 252"/>
                <a:gd name="T36" fmla="*/ 0 w 283"/>
                <a:gd name="T37" fmla="*/ 0 h 252"/>
                <a:gd name="T38" fmla="*/ 0 w 283"/>
                <a:gd name="T39" fmla="*/ 0 h 252"/>
                <a:gd name="T40" fmla="*/ 0 w 283"/>
                <a:gd name="T41" fmla="*/ 0 h 252"/>
                <a:gd name="T42" fmla="*/ 0 w 283"/>
                <a:gd name="T43" fmla="*/ 0 h 252"/>
                <a:gd name="T44" fmla="*/ 0 w 283"/>
                <a:gd name="T45" fmla="*/ 0 h 252"/>
                <a:gd name="T46" fmla="*/ 0 w 283"/>
                <a:gd name="T47" fmla="*/ 0 h 252"/>
                <a:gd name="T48" fmla="*/ 0 w 283"/>
                <a:gd name="T49" fmla="*/ 0 h 252"/>
                <a:gd name="T50" fmla="*/ 0 w 283"/>
                <a:gd name="T51" fmla="*/ 0 h 252"/>
                <a:gd name="T52" fmla="*/ 0 w 283"/>
                <a:gd name="T53" fmla="*/ 0 h 252"/>
                <a:gd name="T54" fmla="*/ 0 w 283"/>
                <a:gd name="T55" fmla="*/ 0 h 252"/>
                <a:gd name="T56" fmla="*/ 0 w 283"/>
                <a:gd name="T57" fmla="*/ 0 h 252"/>
                <a:gd name="T58" fmla="*/ 0 w 283"/>
                <a:gd name="T59" fmla="*/ 0 h 252"/>
                <a:gd name="T60" fmla="*/ 0 w 283"/>
                <a:gd name="T61" fmla="*/ 0 h 252"/>
                <a:gd name="T62" fmla="*/ 0 w 283"/>
                <a:gd name="T63" fmla="*/ 0 h 252"/>
                <a:gd name="T64" fmla="*/ 0 w 283"/>
                <a:gd name="T65" fmla="*/ 0 h 252"/>
                <a:gd name="T66" fmla="*/ 0 w 283"/>
                <a:gd name="T67" fmla="*/ 0 h 252"/>
                <a:gd name="T68" fmla="*/ 0 w 283"/>
                <a:gd name="T69" fmla="*/ 0 h 252"/>
                <a:gd name="T70" fmla="*/ 0 w 283"/>
                <a:gd name="T71" fmla="*/ 0 h 252"/>
                <a:gd name="T72" fmla="*/ 0 w 283"/>
                <a:gd name="T73" fmla="*/ 0 h 252"/>
                <a:gd name="T74" fmla="*/ 0 w 283"/>
                <a:gd name="T75" fmla="*/ 0 h 252"/>
                <a:gd name="T76" fmla="*/ 0 w 283"/>
                <a:gd name="T77" fmla="*/ 0 h 252"/>
                <a:gd name="T78" fmla="*/ 0 w 283"/>
                <a:gd name="T79" fmla="*/ 0 h 252"/>
                <a:gd name="T80" fmla="*/ 0 w 283"/>
                <a:gd name="T81" fmla="*/ 0 h 252"/>
                <a:gd name="T82" fmla="*/ 0 w 283"/>
                <a:gd name="T83" fmla="*/ 0 h 252"/>
                <a:gd name="T84" fmla="*/ 0 w 283"/>
                <a:gd name="T85" fmla="*/ 0 h 252"/>
                <a:gd name="T86" fmla="*/ 0 w 283"/>
                <a:gd name="T87" fmla="*/ 0 h 252"/>
                <a:gd name="T88" fmla="*/ 0 w 283"/>
                <a:gd name="T89" fmla="*/ 0 h 252"/>
                <a:gd name="T90" fmla="*/ 0 w 283"/>
                <a:gd name="T91" fmla="*/ 0 h 252"/>
                <a:gd name="T92" fmla="*/ 0 w 283"/>
                <a:gd name="T93" fmla="*/ 0 h 252"/>
                <a:gd name="T94" fmla="*/ 0 w 283"/>
                <a:gd name="T95" fmla="*/ 0 h 252"/>
                <a:gd name="T96" fmla="*/ 0 w 283"/>
                <a:gd name="T97" fmla="*/ 0 h 252"/>
                <a:gd name="T98" fmla="*/ 0 w 283"/>
                <a:gd name="T99" fmla="*/ 0 h 252"/>
                <a:gd name="T100" fmla="*/ 0 w 283"/>
                <a:gd name="T101" fmla="*/ 0 h 252"/>
                <a:gd name="T102" fmla="*/ 0 w 283"/>
                <a:gd name="T103" fmla="*/ 0 h 252"/>
                <a:gd name="T104" fmla="*/ 0 w 283"/>
                <a:gd name="T105" fmla="*/ 0 h 252"/>
                <a:gd name="T106" fmla="*/ 0 w 283"/>
                <a:gd name="T107" fmla="*/ 0 h 252"/>
                <a:gd name="T108" fmla="*/ 0 w 283"/>
                <a:gd name="T109" fmla="*/ 0 h 252"/>
                <a:gd name="T110" fmla="*/ 0 w 283"/>
                <a:gd name="T111" fmla="*/ 0 h 252"/>
                <a:gd name="T112" fmla="*/ 0 w 283"/>
                <a:gd name="T113" fmla="*/ 0 h 252"/>
                <a:gd name="T114" fmla="*/ 0 w 283"/>
                <a:gd name="T115" fmla="*/ 0 h 252"/>
                <a:gd name="T116" fmla="*/ 0 w 283"/>
                <a:gd name="T117" fmla="*/ 0 h 252"/>
                <a:gd name="T118" fmla="*/ 0 w 283"/>
                <a:gd name="T119" fmla="*/ 0 h 252"/>
                <a:gd name="T120" fmla="*/ 0 w 283"/>
                <a:gd name="T121" fmla="*/ 0 h 2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3"/>
                <a:gd name="T184" fmla="*/ 0 h 252"/>
                <a:gd name="T185" fmla="*/ 283 w 283"/>
                <a:gd name="T186" fmla="*/ 252 h 2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3" h="252">
                  <a:moveTo>
                    <a:pt x="235" y="77"/>
                  </a:moveTo>
                  <a:lnTo>
                    <a:pt x="248" y="91"/>
                  </a:lnTo>
                  <a:lnTo>
                    <a:pt x="256" y="107"/>
                  </a:lnTo>
                  <a:lnTo>
                    <a:pt x="259" y="124"/>
                  </a:lnTo>
                  <a:lnTo>
                    <a:pt x="259" y="142"/>
                  </a:lnTo>
                  <a:lnTo>
                    <a:pt x="257" y="157"/>
                  </a:lnTo>
                  <a:lnTo>
                    <a:pt x="252" y="170"/>
                  </a:lnTo>
                  <a:lnTo>
                    <a:pt x="244" y="183"/>
                  </a:lnTo>
                  <a:lnTo>
                    <a:pt x="236" y="193"/>
                  </a:lnTo>
                  <a:lnTo>
                    <a:pt x="225" y="204"/>
                  </a:lnTo>
                  <a:lnTo>
                    <a:pt x="215" y="214"/>
                  </a:lnTo>
                  <a:lnTo>
                    <a:pt x="204" y="224"/>
                  </a:lnTo>
                  <a:lnTo>
                    <a:pt x="194" y="234"/>
                  </a:lnTo>
                  <a:lnTo>
                    <a:pt x="191" y="238"/>
                  </a:lnTo>
                  <a:lnTo>
                    <a:pt x="191" y="241"/>
                  </a:lnTo>
                  <a:lnTo>
                    <a:pt x="191" y="245"/>
                  </a:lnTo>
                  <a:lnTo>
                    <a:pt x="194" y="248"/>
                  </a:lnTo>
                  <a:lnTo>
                    <a:pt x="197" y="250"/>
                  </a:lnTo>
                  <a:lnTo>
                    <a:pt x="202" y="252"/>
                  </a:lnTo>
                  <a:lnTo>
                    <a:pt x="205" y="250"/>
                  </a:lnTo>
                  <a:lnTo>
                    <a:pt x="209" y="248"/>
                  </a:lnTo>
                  <a:lnTo>
                    <a:pt x="232" y="233"/>
                  </a:lnTo>
                  <a:lnTo>
                    <a:pt x="252" y="214"/>
                  </a:lnTo>
                  <a:lnTo>
                    <a:pt x="268" y="192"/>
                  </a:lnTo>
                  <a:lnTo>
                    <a:pt x="278" y="167"/>
                  </a:lnTo>
                  <a:lnTo>
                    <a:pt x="283" y="141"/>
                  </a:lnTo>
                  <a:lnTo>
                    <a:pt x="280" y="115"/>
                  </a:lnTo>
                  <a:lnTo>
                    <a:pt x="271" y="91"/>
                  </a:lnTo>
                  <a:lnTo>
                    <a:pt x="252" y="69"/>
                  </a:lnTo>
                  <a:lnTo>
                    <a:pt x="238" y="57"/>
                  </a:lnTo>
                  <a:lnTo>
                    <a:pt x="222" y="48"/>
                  </a:lnTo>
                  <a:lnTo>
                    <a:pt x="204" y="39"/>
                  </a:lnTo>
                  <a:lnTo>
                    <a:pt x="184" y="31"/>
                  </a:lnTo>
                  <a:lnTo>
                    <a:pt x="164" y="23"/>
                  </a:lnTo>
                  <a:lnTo>
                    <a:pt x="144" y="17"/>
                  </a:lnTo>
                  <a:lnTo>
                    <a:pt x="123" y="13"/>
                  </a:lnTo>
                  <a:lnTo>
                    <a:pt x="103" y="8"/>
                  </a:lnTo>
                  <a:lnTo>
                    <a:pt x="83" y="5"/>
                  </a:lnTo>
                  <a:lnTo>
                    <a:pt x="66" y="2"/>
                  </a:lnTo>
                  <a:lnTo>
                    <a:pt x="48" y="0"/>
                  </a:lnTo>
                  <a:lnTo>
                    <a:pt x="34" y="0"/>
                  </a:lnTo>
                  <a:lnTo>
                    <a:pt x="21" y="0"/>
                  </a:lnTo>
                  <a:lnTo>
                    <a:pt x="11" y="0"/>
                  </a:lnTo>
                  <a:lnTo>
                    <a:pt x="4" y="2"/>
                  </a:lnTo>
                  <a:lnTo>
                    <a:pt x="0" y="5"/>
                  </a:lnTo>
                  <a:lnTo>
                    <a:pt x="12" y="7"/>
                  </a:lnTo>
                  <a:lnTo>
                    <a:pt x="24" y="8"/>
                  </a:lnTo>
                  <a:lnTo>
                    <a:pt x="38" y="10"/>
                  </a:lnTo>
                  <a:lnTo>
                    <a:pt x="52" y="13"/>
                  </a:lnTo>
                  <a:lnTo>
                    <a:pt x="66" y="16"/>
                  </a:lnTo>
                  <a:lnTo>
                    <a:pt x="82" y="18"/>
                  </a:lnTo>
                  <a:lnTo>
                    <a:pt x="98" y="22"/>
                  </a:lnTo>
                  <a:lnTo>
                    <a:pt x="114" y="25"/>
                  </a:lnTo>
                  <a:lnTo>
                    <a:pt x="129" y="30"/>
                  </a:lnTo>
                  <a:lnTo>
                    <a:pt x="146" y="34"/>
                  </a:lnTo>
                  <a:lnTo>
                    <a:pt x="162" y="39"/>
                  </a:lnTo>
                  <a:lnTo>
                    <a:pt x="177" y="45"/>
                  </a:lnTo>
                  <a:lnTo>
                    <a:pt x="193" y="52"/>
                  </a:lnTo>
                  <a:lnTo>
                    <a:pt x="208" y="60"/>
                  </a:lnTo>
                  <a:lnTo>
                    <a:pt x="222" y="68"/>
                  </a:lnTo>
                  <a:lnTo>
                    <a:pt x="235" y="77"/>
                  </a:lnTo>
                  <a:close/>
                </a:path>
              </a:pathLst>
            </a:custGeom>
            <a:solidFill>
              <a:srgbClr val="C9E8FF"/>
            </a:solidFill>
            <a:ln w="9525">
              <a:noFill/>
              <a:round/>
              <a:headEnd/>
              <a:tailEnd/>
            </a:ln>
          </p:spPr>
          <p:txBody>
            <a:bodyPr/>
            <a:lstStyle/>
            <a:p>
              <a:endParaRPr lang="en-US"/>
            </a:p>
          </p:txBody>
        </p:sp>
        <p:sp>
          <p:nvSpPr>
            <p:cNvPr id="1163" name="Freeform 786"/>
            <p:cNvSpPr>
              <a:spLocks/>
            </p:cNvSpPr>
            <p:nvPr/>
          </p:nvSpPr>
          <p:spPr bwMode="auto">
            <a:xfrm>
              <a:off x="4298" y="3153"/>
              <a:ext cx="19" cy="39"/>
            </a:xfrm>
            <a:custGeom>
              <a:avLst/>
              <a:gdLst>
                <a:gd name="T0" fmla="*/ 0 w 114"/>
                <a:gd name="T1" fmla="*/ 0 h 238"/>
                <a:gd name="T2" fmla="*/ 0 w 114"/>
                <a:gd name="T3" fmla="*/ 0 h 238"/>
                <a:gd name="T4" fmla="*/ 0 w 114"/>
                <a:gd name="T5" fmla="*/ 0 h 238"/>
                <a:gd name="T6" fmla="*/ 0 w 114"/>
                <a:gd name="T7" fmla="*/ 0 h 238"/>
                <a:gd name="T8" fmla="*/ 0 w 114"/>
                <a:gd name="T9" fmla="*/ 0 h 238"/>
                <a:gd name="T10" fmla="*/ 0 w 114"/>
                <a:gd name="T11" fmla="*/ 0 h 238"/>
                <a:gd name="T12" fmla="*/ 0 w 114"/>
                <a:gd name="T13" fmla="*/ 0 h 238"/>
                <a:gd name="T14" fmla="*/ 0 w 114"/>
                <a:gd name="T15" fmla="*/ 0 h 238"/>
                <a:gd name="T16" fmla="*/ 0 w 114"/>
                <a:gd name="T17" fmla="*/ 0 h 238"/>
                <a:gd name="T18" fmla="*/ 0 w 114"/>
                <a:gd name="T19" fmla="*/ 0 h 238"/>
                <a:gd name="T20" fmla="*/ 0 w 114"/>
                <a:gd name="T21" fmla="*/ 0 h 238"/>
                <a:gd name="T22" fmla="*/ 0 w 114"/>
                <a:gd name="T23" fmla="*/ 0 h 238"/>
                <a:gd name="T24" fmla="*/ 0 w 114"/>
                <a:gd name="T25" fmla="*/ 0 h 238"/>
                <a:gd name="T26" fmla="*/ 0 w 114"/>
                <a:gd name="T27" fmla="*/ 0 h 238"/>
                <a:gd name="T28" fmla="*/ 0 w 114"/>
                <a:gd name="T29" fmla="*/ 0 h 238"/>
                <a:gd name="T30" fmla="*/ 0 w 114"/>
                <a:gd name="T31" fmla="*/ 0 h 238"/>
                <a:gd name="T32" fmla="*/ 0 w 114"/>
                <a:gd name="T33" fmla="*/ 0 h 238"/>
                <a:gd name="T34" fmla="*/ 0 w 114"/>
                <a:gd name="T35" fmla="*/ 0 h 238"/>
                <a:gd name="T36" fmla="*/ 0 w 114"/>
                <a:gd name="T37" fmla="*/ 0 h 238"/>
                <a:gd name="T38" fmla="*/ 0 w 114"/>
                <a:gd name="T39" fmla="*/ 0 h 238"/>
                <a:gd name="T40" fmla="*/ 0 w 114"/>
                <a:gd name="T41" fmla="*/ 0 h 238"/>
                <a:gd name="T42" fmla="*/ 0 w 114"/>
                <a:gd name="T43" fmla="*/ 0 h 238"/>
                <a:gd name="T44" fmla="*/ 0 w 114"/>
                <a:gd name="T45" fmla="*/ 0 h 238"/>
                <a:gd name="T46" fmla="*/ 0 w 114"/>
                <a:gd name="T47" fmla="*/ 0 h 238"/>
                <a:gd name="T48" fmla="*/ 0 w 114"/>
                <a:gd name="T49" fmla="*/ 0 h 238"/>
                <a:gd name="T50" fmla="*/ 0 w 114"/>
                <a:gd name="T51" fmla="*/ 0 h 238"/>
                <a:gd name="T52" fmla="*/ 0 w 114"/>
                <a:gd name="T53" fmla="*/ 0 h 238"/>
                <a:gd name="T54" fmla="*/ 0 w 114"/>
                <a:gd name="T55" fmla="*/ 0 h 238"/>
                <a:gd name="T56" fmla="*/ 0 w 114"/>
                <a:gd name="T57" fmla="*/ 0 h 238"/>
                <a:gd name="T58" fmla="*/ 0 w 114"/>
                <a:gd name="T59" fmla="*/ 0 h 238"/>
                <a:gd name="T60" fmla="*/ 0 w 114"/>
                <a:gd name="T61" fmla="*/ 0 h 238"/>
                <a:gd name="T62" fmla="*/ 0 w 114"/>
                <a:gd name="T63" fmla="*/ 0 h 238"/>
                <a:gd name="T64" fmla="*/ 0 w 114"/>
                <a:gd name="T65" fmla="*/ 0 h 238"/>
                <a:gd name="T66" fmla="*/ 0 w 114"/>
                <a:gd name="T67" fmla="*/ 0 h 238"/>
                <a:gd name="T68" fmla="*/ 0 w 114"/>
                <a:gd name="T69" fmla="*/ 0 h 238"/>
                <a:gd name="T70" fmla="*/ 0 w 114"/>
                <a:gd name="T71" fmla="*/ 0 h 238"/>
                <a:gd name="T72" fmla="*/ 0 w 114"/>
                <a:gd name="T73" fmla="*/ 0 h 238"/>
                <a:gd name="T74" fmla="*/ 0 w 114"/>
                <a:gd name="T75" fmla="*/ 0 h 238"/>
                <a:gd name="T76" fmla="*/ 0 w 114"/>
                <a:gd name="T77" fmla="*/ 0 h 238"/>
                <a:gd name="T78" fmla="*/ 0 w 114"/>
                <a:gd name="T79" fmla="*/ 0 h 238"/>
                <a:gd name="T80" fmla="*/ 0 w 114"/>
                <a:gd name="T81" fmla="*/ 0 h 23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4"/>
                <a:gd name="T124" fmla="*/ 0 h 238"/>
                <a:gd name="T125" fmla="*/ 114 w 114"/>
                <a:gd name="T126" fmla="*/ 238 h 23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4" h="238">
                  <a:moveTo>
                    <a:pt x="0" y="130"/>
                  </a:moveTo>
                  <a:lnTo>
                    <a:pt x="0" y="149"/>
                  </a:lnTo>
                  <a:lnTo>
                    <a:pt x="4" y="168"/>
                  </a:lnTo>
                  <a:lnTo>
                    <a:pt x="12" y="185"/>
                  </a:lnTo>
                  <a:lnTo>
                    <a:pt x="24" y="200"/>
                  </a:lnTo>
                  <a:lnTo>
                    <a:pt x="38" y="213"/>
                  </a:lnTo>
                  <a:lnTo>
                    <a:pt x="55" y="224"/>
                  </a:lnTo>
                  <a:lnTo>
                    <a:pt x="73" y="232"/>
                  </a:lnTo>
                  <a:lnTo>
                    <a:pt x="92" y="237"/>
                  </a:lnTo>
                  <a:lnTo>
                    <a:pt x="98" y="238"/>
                  </a:lnTo>
                  <a:lnTo>
                    <a:pt x="104" y="235"/>
                  </a:lnTo>
                  <a:lnTo>
                    <a:pt x="109" y="232"/>
                  </a:lnTo>
                  <a:lnTo>
                    <a:pt x="111" y="227"/>
                  </a:lnTo>
                  <a:lnTo>
                    <a:pt x="111" y="222"/>
                  </a:lnTo>
                  <a:lnTo>
                    <a:pt x="110" y="216"/>
                  </a:lnTo>
                  <a:lnTo>
                    <a:pt x="106" y="211"/>
                  </a:lnTo>
                  <a:lnTo>
                    <a:pt x="100" y="209"/>
                  </a:lnTo>
                  <a:lnTo>
                    <a:pt x="82" y="202"/>
                  </a:lnTo>
                  <a:lnTo>
                    <a:pt x="64" y="193"/>
                  </a:lnTo>
                  <a:lnTo>
                    <a:pt x="50" y="180"/>
                  </a:lnTo>
                  <a:lnTo>
                    <a:pt x="39" y="167"/>
                  </a:lnTo>
                  <a:lnTo>
                    <a:pt x="32" y="149"/>
                  </a:lnTo>
                  <a:lnTo>
                    <a:pt x="29" y="131"/>
                  </a:lnTo>
                  <a:lnTo>
                    <a:pt x="29" y="111"/>
                  </a:lnTo>
                  <a:lnTo>
                    <a:pt x="35" y="91"/>
                  </a:lnTo>
                  <a:lnTo>
                    <a:pt x="42" y="76"/>
                  </a:lnTo>
                  <a:lnTo>
                    <a:pt x="51" y="62"/>
                  </a:lnTo>
                  <a:lnTo>
                    <a:pt x="62" y="49"/>
                  </a:lnTo>
                  <a:lnTo>
                    <a:pt x="73" y="38"/>
                  </a:lnTo>
                  <a:lnTo>
                    <a:pt x="84" y="28"/>
                  </a:lnTo>
                  <a:lnTo>
                    <a:pt x="96" y="18"/>
                  </a:lnTo>
                  <a:lnTo>
                    <a:pt x="106" y="9"/>
                  </a:lnTo>
                  <a:lnTo>
                    <a:pt x="114" y="1"/>
                  </a:lnTo>
                  <a:lnTo>
                    <a:pt x="106" y="0"/>
                  </a:lnTo>
                  <a:lnTo>
                    <a:pt x="93" y="6"/>
                  </a:lnTo>
                  <a:lnTo>
                    <a:pt x="76" y="18"/>
                  </a:lnTo>
                  <a:lnTo>
                    <a:pt x="56" y="36"/>
                  </a:lnTo>
                  <a:lnTo>
                    <a:pt x="37" y="57"/>
                  </a:lnTo>
                  <a:lnTo>
                    <a:pt x="20" y="80"/>
                  </a:lnTo>
                  <a:lnTo>
                    <a:pt x="7" y="106"/>
                  </a:lnTo>
                  <a:lnTo>
                    <a:pt x="0" y="130"/>
                  </a:lnTo>
                  <a:close/>
                </a:path>
              </a:pathLst>
            </a:custGeom>
            <a:solidFill>
              <a:srgbClr val="C9E8FF"/>
            </a:solidFill>
            <a:ln w="9525">
              <a:noFill/>
              <a:round/>
              <a:headEnd/>
              <a:tailEnd/>
            </a:ln>
          </p:spPr>
          <p:txBody>
            <a:bodyPr/>
            <a:lstStyle/>
            <a:p>
              <a:endParaRPr lang="en-US"/>
            </a:p>
          </p:txBody>
        </p:sp>
        <p:sp>
          <p:nvSpPr>
            <p:cNvPr id="1164" name="Freeform 787"/>
            <p:cNvSpPr>
              <a:spLocks/>
            </p:cNvSpPr>
            <p:nvPr/>
          </p:nvSpPr>
          <p:spPr bwMode="auto">
            <a:xfrm>
              <a:off x="4432" y="3130"/>
              <a:ext cx="41" cy="52"/>
            </a:xfrm>
            <a:custGeom>
              <a:avLst/>
              <a:gdLst>
                <a:gd name="T0" fmla="*/ 0 w 246"/>
                <a:gd name="T1" fmla="*/ 0 h 310"/>
                <a:gd name="T2" fmla="*/ 0 w 246"/>
                <a:gd name="T3" fmla="*/ 0 h 310"/>
                <a:gd name="T4" fmla="*/ 0 w 246"/>
                <a:gd name="T5" fmla="*/ 0 h 310"/>
                <a:gd name="T6" fmla="*/ 0 w 246"/>
                <a:gd name="T7" fmla="*/ 0 h 310"/>
                <a:gd name="T8" fmla="*/ 0 w 246"/>
                <a:gd name="T9" fmla="*/ 0 h 310"/>
                <a:gd name="T10" fmla="*/ 0 w 246"/>
                <a:gd name="T11" fmla="*/ 0 h 310"/>
                <a:gd name="T12" fmla="*/ 0 w 246"/>
                <a:gd name="T13" fmla="*/ 0 h 310"/>
                <a:gd name="T14" fmla="*/ 0 w 246"/>
                <a:gd name="T15" fmla="*/ 0 h 310"/>
                <a:gd name="T16" fmla="*/ 0 w 246"/>
                <a:gd name="T17" fmla="*/ 0 h 310"/>
                <a:gd name="T18" fmla="*/ 0 w 246"/>
                <a:gd name="T19" fmla="*/ 0 h 310"/>
                <a:gd name="T20" fmla="*/ 0 w 246"/>
                <a:gd name="T21" fmla="*/ 0 h 310"/>
                <a:gd name="T22" fmla="*/ 0 w 246"/>
                <a:gd name="T23" fmla="*/ 0 h 310"/>
                <a:gd name="T24" fmla="*/ 0 w 246"/>
                <a:gd name="T25" fmla="*/ 0 h 310"/>
                <a:gd name="T26" fmla="*/ 0 w 246"/>
                <a:gd name="T27" fmla="*/ 0 h 310"/>
                <a:gd name="T28" fmla="*/ 0 w 246"/>
                <a:gd name="T29" fmla="*/ 0 h 310"/>
                <a:gd name="T30" fmla="*/ 0 w 246"/>
                <a:gd name="T31" fmla="*/ 0 h 310"/>
                <a:gd name="T32" fmla="*/ 0 w 246"/>
                <a:gd name="T33" fmla="*/ 0 h 310"/>
                <a:gd name="T34" fmla="*/ 0 w 246"/>
                <a:gd name="T35" fmla="*/ 0 h 310"/>
                <a:gd name="T36" fmla="*/ 0 w 246"/>
                <a:gd name="T37" fmla="*/ 0 h 310"/>
                <a:gd name="T38" fmla="*/ 0 w 246"/>
                <a:gd name="T39" fmla="*/ 0 h 310"/>
                <a:gd name="T40" fmla="*/ 0 w 246"/>
                <a:gd name="T41" fmla="*/ 0 h 310"/>
                <a:gd name="T42" fmla="*/ 0 w 246"/>
                <a:gd name="T43" fmla="*/ 0 h 310"/>
                <a:gd name="T44" fmla="*/ 0 w 246"/>
                <a:gd name="T45" fmla="*/ 0 h 310"/>
                <a:gd name="T46" fmla="*/ 0 w 246"/>
                <a:gd name="T47" fmla="*/ 0 h 310"/>
                <a:gd name="T48" fmla="*/ 0 w 246"/>
                <a:gd name="T49" fmla="*/ 0 h 310"/>
                <a:gd name="T50" fmla="*/ 0 w 246"/>
                <a:gd name="T51" fmla="*/ 0 h 310"/>
                <a:gd name="T52" fmla="*/ 0 w 246"/>
                <a:gd name="T53" fmla="*/ 0 h 310"/>
                <a:gd name="T54" fmla="*/ 0 w 246"/>
                <a:gd name="T55" fmla="*/ 0 h 310"/>
                <a:gd name="T56" fmla="*/ 0 w 246"/>
                <a:gd name="T57" fmla="*/ 0 h 310"/>
                <a:gd name="T58" fmla="*/ 0 w 246"/>
                <a:gd name="T59" fmla="*/ 0 h 310"/>
                <a:gd name="T60" fmla="*/ 0 w 246"/>
                <a:gd name="T61" fmla="*/ 0 h 310"/>
                <a:gd name="T62" fmla="*/ 0 w 246"/>
                <a:gd name="T63" fmla="*/ 0 h 310"/>
                <a:gd name="T64" fmla="*/ 0 w 246"/>
                <a:gd name="T65" fmla="*/ 0 h 310"/>
                <a:gd name="T66" fmla="*/ 0 w 246"/>
                <a:gd name="T67" fmla="*/ 0 h 310"/>
                <a:gd name="T68" fmla="*/ 0 w 246"/>
                <a:gd name="T69" fmla="*/ 0 h 310"/>
                <a:gd name="T70" fmla="*/ 0 w 246"/>
                <a:gd name="T71" fmla="*/ 0 h 310"/>
                <a:gd name="T72" fmla="*/ 0 w 246"/>
                <a:gd name="T73" fmla="*/ 0 h 310"/>
                <a:gd name="T74" fmla="*/ 0 w 246"/>
                <a:gd name="T75" fmla="*/ 0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6"/>
                <a:gd name="T115" fmla="*/ 0 h 310"/>
                <a:gd name="T116" fmla="*/ 246 w 246"/>
                <a:gd name="T117" fmla="*/ 310 h 3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6" h="310">
                  <a:moveTo>
                    <a:pt x="199" y="116"/>
                  </a:moveTo>
                  <a:lnTo>
                    <a:pt x="207" y="124"/>
                  </a:lnTo>
                  <a:lnTo>
                    <a:pt x="214" y="133"/>
                  </a:lnTo>
                  <a:lnTo>
                    <a:pt x="219" y="143"/>
                  </a:lnTo>
                  <a:lnTo>
                    <a:pt x="223" y="154"/>
                  </a:lnTo>
                  <a:lnTo>
                    <a:pt x="225" y="164"/>
                  </a:lnTo>
                  <a:lnTo>
                    <a:pt x="225" y="176"/>
                  </a:lnTo>
                  <a:lnTo>
                    <a:pt x="221" y="187"/>
                  </a:lnTo>
                  <a:lnTo>
                    <a:pt x="216" y="197"/>
                  </a:lnTo>
                  <a:lnTo>
                    <a:pt x="208" y="209"/>
                  </a:lnTo>
                  <a:lnTo>
                    <a:pt x="199" y="219"/>
                  </a:lnTo>
                  <a:lnTo>
                    <a:pt x="188" y="228"/>
                  </a:lnTo>
                  <a:lnTo>
                    <a:pt x="177" y="238"/>
                  </a:lnTo>
                  <a:lnTo>
                    <a:pt x="166" y="246"/>
                  </a:lnTo>
                  <a:lnTo>
                    <a:pt x="154" y="255"/>
                  </a:lnTo>
                  <a:lnTo>
                    <a:pt x="143" y="264"/>
                  </a:lnTo>
                  <a:lnTo>
                    <a:pt x="132" y="274"/>
                  </a:lnTo>
                  <a:lnTo>
                    <a:pt x="129" y="278"/>
                  </a:lnTo>
                  <a:lnTo>
                    <a:pt x="126" y="282"/>
                  </a:lnTo>
                  <a:lnTo>
                    <a:pt x="124" y="287"/>
                  </a:lnTo>
                  <a:lnTo>
                    <a:pt x="121" y="292"/>
                  </a:lnTo>
                  <a:lnTo>
                    <a:pt x="120" y="296"/>
                  </a:lnTo>
                  <a:lnTo>
                    <a:pt x="120" y="301"/>
                  </a:lnTo>
                  <a:lnTo>
                    <a:pt x="121" y="305"/>
                  </a:lnTo>
                  <a:lnTo>
                    <a:pt x="125" y="309"/>
                  </a:lnTo>
                  <a:lnTo>
                    <a:pt x="130" y="310"/>
                  </a:lnTo>
                  <a:lnTo>
                    <a:pt x="134" y="310"/>
                  </a:lnTo>
                  <a:lnTo>
                    <a:pt x="139" y="309"/>
                  </a:lnTo>
                  <a:lnTo>
                    <a:pt x="143" y="305"/>
                  </a:lnTo>
                  <a:lnTo>
                    <a:pt x="154" y="293"/>
                  </a:lnTo>
                  <a:lnTo>
                    <a:pt x="167" y="280"/>
                  </a:lnTo>
                  <a:lnTo>
                    <a:pt x="180" y="269"/>
                  </a:lnTo>
                  <a:lnTo>
                    <a:pt x="194" y="257"/>
                  </a:lnTo>
                  <a:lnTo>
                    <a:pt x="207" y="246"/>
                  </a:lnTo>
                  <a:lnTo>
                    <a:pt x="219" y="233"/>
                  </a:lnTo>
                  <a:lnTo>
                    <a:pt x="231" y="219"/>
                  </a:lnTo>
                  <a:lnTo>
                    <a:pt x="239" y="204"/>
                  </a:lnTo>
                  <a:lnTo>
                    <a:pt x="245" y="187"/>
                  </a:lnTo>
                  <a:lnTo>
                    <a:pt x="246" y="170"/>
                  </a:lnTo>
                  <a:lnTo>
                    <a:pt x="242" y="153"/>
                  </a:lnTo>
                  <a:lnTo>
                    <a:pt x="236" y="136"/>
                  </a:lnTo>
                  <a:lnTo>
                    <a:pt x="227" y="120"/>
                  </a:lnTo>
                  <a:lnTo>
                    <a:pt x="215" y="107"/>
                  </a:lnTo>
                  <a:lnTo>
                    <a:pt x="201" y="94"/>
                  </a:lnTo>
                  <a:lnTo>
                    <a:pt x="187" y="82"/>
                  </a:lnTo>
                  <a:lnTo>
                    <a:pt x="177" y="74"/>
                  </a:lnTo>
                  <a:lnTo>
                    <a:pt x="165" y="68"/>
                  </a:lnTo>
                  <a:lnTo>
                    <a:pt x="152" y="60"/>
                  </a:lnTo>
                  <a:lnTo>
                    <a:pt x="139" y="51"/>
                  </a:lnTo>
                  <a:lnTo>
                    <a:pt x="126" y="43"/>
                  </a:lnTo>
                  <a:lnTo>
                    <a:pt x="112" y="35"/>
                  </a:lnTo>
                  <a:lnTo>
                    <a:pt x="98" y="28"/>
                  </a:lnTo>
                  <a:lnTo>
                    <a:pt x="85" y="22"/>
                  </a:lnTo>
                  <a:lnTo>
                    <a:pt x="72" y="16"/>
                  </a:lnTo>
                  <a:lnTo>
                    <a:pt x="59" y="10"/>
                  </a:lnTo>
                  <a:lnTo>
                    <a:pt x="46" y="7"/>
                  </a:lnTo>
                  <a:lnTo>
                    <a:pt x="35" y="3"/>
                  </a:lnTo>
                  <a:lnTo>
                    <a:pt x="24" y="1"/>
                  </a:lnTo>
                  <a:lnTo>
                    <a:pt x="15" y="0"/>
                  </a:lnTo>
                  <a:lnTo>
                    <a:pt x="7" y="1"/>
                  </a:lnTo>
                  <a:lnTo>
                    <a:pt x="0" y="3"/>
                  </a:lnTo>
                  <a:lnTo>
                    <a:pt x="8" y="6"/>
                  </a:lnTo>
                  <a:lnTo>
                    <a:pt x="17" y="9"/>
                  </a:lnTo>
                  <a:lnTo>
                    <a:pt x="28" y="14"/>
                  </a:lnTo>
                  <a:lnTo>
                    <a:pt x="38" y="18"/>
                  </a:lnTo>
                  <a:lnTo>
                    <a:pt x="51" y="24"/>
                  </a:lnTo>
                  <a:lnTo>
                    <a:pt x="64" y="30"/>
                  </a:lnTo>
                  <a:lnTo>
                    <a:pt x="78" y="37"/>
                  </a:lnTo>
                  <a:lnTo>
                    <a:pt x="92" y="43"/>
                  </a:lnTo>
                  <a:lnTo>
                    <a:pt x="106" y="51"/>
                  </a:lnTo>
                  <a:lnTo>
                    <a:pt x="120" y="60"/>
                  </a:lnTo>
                  <a:lnTo>
                    <a:pt x="134" y="69"/>
                  </a:lnTo>
                  <a:lnTo>
                    <a:pt x="148" y="78"/>
                  </a:lnTo>
                  <a:lnTo>
                    <a:pt x="163" y="87"/>
                  </a:lnTo>
                  <a:lnTo>
                    <a:pt x="175" y="96"/>
                  </a:lnTo>
                  <a:lnTo>
                    <a:pt x="187" y="105"/>
                  </a:lnTo>
                  <a:lnTo>
                    <a:pt x="199" y="116"/>
                  </a:lnTo>
                  <a:close/>
                </a:path>
              </a:pathLst>
            </a:custGeom>
            <a:solidFill>
              <a:srgbClr val="C9E8FF"/>
            </a:solidFill>
            <a:ln w="9525">
              <a:noFill/>
              <a:round/>
              <a:headEnd/>
              <a:tailEnd/>
            </a:ln>
          </p:spPr>
          <p:txBody>
            <a:bodyPr/>
            <a:lstStyle/>
            <a:p>
              <a:endParaRPr lang="en-US"/>
            </a:p>
          </p:txBody>
        </p:sp>
        <p:sp>
          <p:nvSpPr>
            <p:cNvPr id="1165" name="Freeform 788"/>
            <p:cNvSpPr>
              <a:spLocks/>
            </p:cNvSpPr>
            <p:nvPr/>
          </p:nvSpPr>
          <p:spPr bwMode="auto">
            <a:xfrm>
              <a:off x="4387" y="3191"/>
              <a:ext cx="14" cy="31"/>
            </a:xfrm>
            <a:custGeom>
              <a:avLst/>
              <a:gdLst>
                <a:gd name="T0" fmla="*/ 0 w 83"/>
                <a:gd name="T1" fmla="*/ 0 h 187"/>
                <a:gd name="T2" fmla="*/ 0 w 83"/>
                <a:gd name="T3" fmla="*/ 0 h 187"/>
                <a:gd name="T4" fmla="*/ 0 w 83"/>
                <a:gd name="T5" fmla="*/ 0 h 187"/>
                <a:gd name="T6" fmla="*/ 0 w 83"/>
                <a:gd name="T7" fmla="*/ 0 h 187"/>
                <a:gd name="T8" fmla="*/ 0 w 83"/>
                <a:gd name="T9" fmla="*/ 0 h 187"/>
                <a:gd name="T10" fmla="*/ 0 w 83"/>
                <a:gd name="T11" fmla="*/ 0 h 187"/>
                <a:gd name="T12" fmla="*/ 0 w 83"/>
                <a:gd name="T13" fmla="*/ 0 h 187"/>
                <a:gd name="T14" fmla="*/ 0 w 83"/>
                <a:gd name="T15" fmla="*/ 0 h 187"/>
                <a:gd name="T16" fmla="*/ 0 w 83"/>
                <a:gd name="T17" fmla="*/ 0 h 187"/>
                <a:gd name="T18" fmla="*/ 0 w 83"/>
                <a:gd name="T19" fmla="*/ 0 h 187"/>
                <a:gd name="T20" fmla="*/ 0 w 83"/>
                <a:gd name="T21" fmla="*/ 0 h 187"/>
                <a:gd name="T22" fmla="*/ 0 w 83"/>
                <a:gd name="T23" fmla="*/ 0 h 187"/>
                <a:gd name="T24" fmla="*/ 0 w 83"/>
                <a:gd name="T25" fmla="*/ 0 h 187"/>
                <a:gd name="T26" fmla="*/ 0 w 83"/>
                <a:gd name="T27" fmla="*/ 0 h 187"/>
                <a:gd name="T28" fmla="*/ 0 w 83"/>
                <a:gd name="T29" fmla="*/ 0 h 187"/>
                <a:gd name="T30" fmla="*/ 0 w 83"/>
                <a:gd name="T31" fmla="*/ 0 h 187"/>
                <a:gd name="T32" fmla="*/ 0 w 83"/>
                <a:gd name="T33" fmla="*/ 0 h 187"/>
                <a:gd name="T34" fmla="*/ 0 w 83"/>
                <a:gd name="T35" fmla="*/ 0 h 187"/>
                <a:gd name="T36" fmla="*/ 0 w 83"/>
                <a:gd name="T37" fmla="*/ 0 h 187"/>
                <a:gd name="T38" fmla="*/ 0 w 83"/>
                <a:gd name="T39" fmla="*/ 0 h 187"/>
                <a:gd name="T40" fmla="*/ 0 w 83"/>
                <a:gd name="T41" fmla="*/ 0 h 187"/>
                <a:gd name="T42" fmla="*/ 0 w 83"/>
                <a:gd name="T43" fmla="*/ 0 h 187"/>
                <a:gd name="T44" fmla="*/ 0 w 83"/>
                <a:gd name="T45" fmla="*/ 0 h 187"/>
                <a:gd name="T46" fmla="*/ 0 w 83"/>
                <a:gd name="T47" fmla="*/ 0 h 187"/>
                <a:gd name="T48" fmla="*/ 0 w 83"/>
                <a:gd name="T49" fmla="*/ 0 h 1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
                <a:gd name="T76" fmla="*/ 0 h 187"/>
                <a:gd name="T77" fmla="*/ 83 w 83"/>
                <a:gd name="T78" fmla="*/ 187 h 18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 h="187">
                  <a:moveTo>
                    <a:pt x="31" y="14"/>
                  </a:moveTo>
                  <a:lnTo>
                    <a:pt x="29" y="8"/>
                  </a:lnTo>
                  <a:lnTo>
                    <a:pt x="25" y="3"/>
                  </a:lnTo>
                  <a:lnTo>
                    <a:pt x="19" y="1"/>
                  </a:lnTo>
                  <a:lnTo>
                    <a:pt x="14" y="0"/>
                  </a:lnTo>
                  <a:lnTo>
                    <a:pt x="8" y="2"/>
                  </a:lnTo>
                  <a:lnTo>
                    <a:pt x="3" y="5"/>
                  </a:lnTo>
                  <a:lnTo>
                    <a:pt x="0" y="11"/>
                  </a:lnTo>
                  <a:lnTo>
                    <a:pt x="0" y="17"/>
                  </a:lnTo>
                  <a:lnTo>
                    <a:pt x="5" y="42"/>
                  </a:lnTo>
                  <a:lnTo>
                    <a:pt x="15" y="71"/>
                  </a:lnTo>
                  <a:lnTo>
                    <a:pt x="27" y="100"/>
                  </a:lnTo>
                  <a:lnTo>
                    <a:pt x="41" y="127"/>
                  </a:lnTo>
                  <a:lnTo>
                    <a:pt x="55" y="151"/>
                  </a:lnTo>
                  <a:lnTo>
                    <a:pt x="68" y="171"/>
                  </a:lnTo>
                  <a:lnTo>
                    <a:pt x="77" y="184"/>
                  </a:lnTo>
                  <a:lnTo>
                    <a:pt x="83" y="187"/>
                  </a:lnTo>
                  <a:lnTo>
                    <a:pt x="80" y="174"/>
                  </a:lnTo>
                  <a:lnTo>
                    <a:pt x="75" y="158"/>
                  </a:lnTo>
                  <a:lnTo>
                    <a:pt x="68" y="138"/>
                  </a:lnTo>
                  <a:lnTo>
                    <a:pt x="59" y="113"/>
                  </a:lnTo>
                  <a:lnTo>
                    <a:pt x="51" y="88"/>
                  </a:lnTo>
                  <a:lnTo>
                    <a:pt x="43" y="63"/>
                  </a:lnTo>
                  <a:lnTo>
                    <a:pt x="36" y="38"/>
                  </a:lnTo>
                  <a:lnTo>
                    <a:pt x="31" y="14"/>
                  </a:lnTo>
                  <a:close/>
                </a:path>
              </a:pathLst>
            </a:custGeom>
            <a:solidFill>
              <a:srgbClr val="000000"/>
            </a:solidFill>
            <a:ln w="9525">
              <a:noFill/>
              <a:round/>
              <a:headEnd/>
              <a:tailEnd/>
            </a:ln>
          </p:spPr>
          <p:txBody>
            <a:bodyPr/>
            <a:lstStyle/>
            <a:p>
              <a:endParaRPr lang="en-US"/>
            </a:p>
          </p:txBody>
        </p:sp>
        <p:sp>
          <p:nvSpPr>
            <p:cNvPr id="1166" name="Freeform 789"/>
            <p:cNvSpPr>
              <a:spLocks/>
            </p:cNvSpPr>
            <p:nvPr/>
          </p:nvSpPr>
          <p:spPr bwMode="auto">
            <a:xfrm>
              <a:off x="4381" y="3174"/>
              <a:ext cx="7" cy="16"/>
            </a:xfrm>
            <a:custGeom>
              <a:avLst/>
              <a:gdLst>
                <a:gd name="T0" fmla="*/ 0 w 44"/>
                <a:gd name="T1" fmla="*/ 0 h 94"/>
                <a:gd name="T2" fmla="*/ 0 w 44"/>
                <a:gd name="T3" fmla="*/ 0 h 94"/>
                <a:gd name="T4" fmla="*/ 0 w 44"/>
                <a:gd name="T5" fmla="*/ 0 h 94"/>
                <a:gd name="T6" fmla="*/ 0 w 44"/>
                <a:gd name="T7" fmla="*/ 0 h 94"/>
                <a:gd name="T8" fmla="*/ 0 w 44"/>
                <a:gd name="T9" fmla="*/ 0 h 94"/>
                <a:gd name="T10" fmla="*/ 0 w 44"/>
                <a:gd name="T11" fmla="*/ 0 h 94"/>
                <a:gd name="T12" fmla="*/ 0 w 44"/>
                <a:gd name="T13" fmla="*/ 0 h 94"/>
                <a:gd name="T14" fmla="*/ 0 w 44"/>
                <a:gd name="T15" fmla="*/ 0 h 94"/>
                <a:gd name="T16" fmla="*/ 0 w 44"/>
                <a:gd name="T17" fmla="*/ 0 h 94"/>
                <a:gd name="T18" fmla="*/ 0 w 44"/>
                <a:gd name="T19" fmla="*/ 0 h 94"/>
                <a:gd name="T20" fmla="*/ 0 w 44"/>
                <a:gd name="T21" fmla="*/ 0 h 94"/>
                <a:gd name="T22" fmla="*/ 0 w 44"/>
                <a:gd name="T23" fmla="*/ 0 h 94"/>
                <a:gd name="T24" fmla="*/ 0 w 44"/>
                <a:gd name="T25" fmla="*/ 0 h 94"/>
                <a:gd name="T26" fmla="*/ 0 w 44"/>
                <a:gd name="T27" fmla="*/ 0 h 94"/>
                <a:gd name="T28" fmla="*/ 0 w 44"/>
                <a:gd name="T29" fmla="*/ 0 h 94"/>
                <a:gd name="T30" fmla="*/ 0 w 44"/>
                <a:gd name="T31" fmla="*/ 0 h 94"/>
                <a:gd name="T32" fmla="*/ 0 w 44"/>
                <a:gd name="T33" fmla="*/ 0 h 94"/>
                <a:gd name="T34" fmla="*/ 0 w 44"/>
                <a:gd name="T35" fmla="*/ 0 h 94"/>
                <a:gd name="T36" fmla="*/ 0 w 44"/>
                <a:gd name="T37" fmla="*/ 0 h 94"/>
                <a:gd name="T38" fmla="*/ 0 w 44"/>
                <a:gd name="T39" fmla="*/ 0 h 94"/>
                <a:gd name="T40" fmla="*/ 0 w 44"/>
                <a:gd name="T41" fmla="*/ 0 h 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4"/>
                <a:gd name="T64" fmla="*/ 0 h 94"/>
                <a:gd name="T65" fmla="*/ 44 w 44"/>
                <a:gd name="T66" fmla="*/ 94 h 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4" h="94">
                  <a:moveTo>
                    <a:pt x="22" y="10"/>
                  </a:moveTo>
                  <a:lnTo>
                    <a:pt x="21" y="6"/>
                  </a:lnTo>
                  <a:lnTo>
                    <a:pt x="18" y="2"/>
                  </a:lnTo>
                  <a:lnTo>
                    <a:pt x="14" y="0"/>
                  </a:lnTo>
                  <a:lnTo>
                    <a:pt x="10" y="0"/>
                  </a:lnTo>
                  <a:lnTo>
                    <a:pt x="6" y="1"/>
                  </a:lnTo>
                  <a:lnTo>
                    <a:pt x="3" y="3"/>
                  </a:lnTo>
                  <a:lnTo>
                    <a:pt x="0" y="7"/>
                  </a:lnTo>
                  <a:lnTo>
                    <a:pt x="0" y="11"/>
                  </a:lnTo>
                  <a:lnTo>
                    <a:pt x="0" y="24"/>
                  </a:lnTo>
                  <a:lnTo>
                    <a:pt x="4" y="38"/>
                  </a:lnTo>
                  <a:lnTo>
                    <a:pt x="8" y="52"/>
                  </a:lnTo>
                  <a:lnTo>
                    <a:pt x="14" y="65"/>
                  </a:lnTo>
                  <a:lnTo>
                    <a:pt x="21" y="78"/>
                  </a:lnTo>
                  <a:lnTo>
                    <a:pt x="28" y="87"/>
                  </a:lnTo>
                  <a:lnTo>
                    <a:pt x="37" y="93"/>
                  </a:lnTo>
                  <a:lnTo>
                    <a:pt x="42" y="94"/>
                  </a:lnTo>
                  <a:lnTo>
                    <a:pt x="44" y="76"/>
                  </a:lnTo>
                  <a:lnTo>
                    <a:pt x="38" y="54"/>
                  </a:lnTo>
                  <a:lnTo>
                    <a:pt x="31" y="32"/>
                  </a:lnTo>
                  <a:lnTo>
                    <a:pt x="22" y="10"/>
                  </a:lnTo>
                  <a:close/>
                </a:path>
              </a:pathLst>
            </a:custGeom>
            <a:solidFill>
              <a:srgbClr val="000000"/>
            </a:solidFill>
            <a:ln w="9525">
              <a:noFill/>
              <a:round/>
              <a:headEnd/>
              <a:tailEnd/>
            </a:ln>
          </p:spPr>
          <p:txBody>
            <a:bodyPr/>
            <a:lstStyle/>
            <a:p>
              <a:endParaRPr lang="en-US"/>
            </a:p>
          </p:txBody>
        </p:sp>
        <p:sp>
          <p:nvSpPr>
            <p:cNvPr id="1167" name="Freeform 790"/>
            <p:cNvSpPr>
              <a:spLocks/>
            </p:cNvSpPr>
            <p:nvPr/>
          </p:nvSpPr>
          <p:spPr bwMode="auto">
            <a:xfrm>
              <a:off x="4375" y="3163"/>
              <a:ext cx="6" cy="9"/>
            </a:xfrm>
            <a:custGeom>
              <a:avLst/>
              <a:gdLst>
                <a:gd name="T0" fmla="*/ 0 w 38"/>
                <a:gd name="T1" fmla="*/ 0 h 54"/>
                <a:gd name="T2" fmla="*/ 0 w 38"/>
                <a:gd name="T3" fmla="*/ 0 h 54"/>
                <a:gd name="T4" fmla="*/ 0 w 38"/>
                <a:gd name="T5" fmla="*/ 0 h 54"/>
                <a:gd name="T6" fmla="*/ 0 w 38"/>
                <a:gd name="T7" fmla="*/ 0 h 54"/>
                <a:gd name="T8" fmla="*/ 0 w 38"/>
                <a:gd name="T9" fmla="*/ 0 h 54"/>
                <a:gd name="T10" fmla="*/ 0 w 38"/>
                <a:gd name="T11" fmla="*/ 0 h 54"/>
                <a:gd name="T12" fmla="*/ 0 w 38"/>
                <a:gd name="T13" fmla="*/ 0 h 54"/>
                <a:gd name="T14" fmla="*/ 0 w 38"/>
                <a:gd name="T15" fmla="*/ 0 h 54"/>
                <a:gd name="T16" fmla="*/ 0 w 38"/>
                <a:gd name="T17" fmla="*/ 0 h 54"/>
                <a:gd name="T18" fmla="*/ 0 w 38"/>
                <a:gd name="T19" fmla="*/ 0 h 54"/>
                <a:gd name="T20" fmla="*/ 0 w 38"/>
                <a:gd name="T21" fmla="*/ 0 h 54"/>
                <a:gd name="T22" fmla="*/ 0 w 38"/>
                <a:gd name="T23" fmla="*/ 0 h 54"/>
                <a:gd name="T24" fmla="*/ 0 w 38"/>
                <a:gd name="T25" fmla="*/ 0 h 54"/>
                <a:gd name="T26" fmla="*/ 0 w 38"/>
                <a:gd name="T27" fmla="*/ 0 h 54"/>
                <a:gd name="T28" fmla="*/ 0 w 38"/>
                <a:gd name="T29" fmla="*/ 0 h 54"/>
                <a:gd name="T30" fmla="*/ 0 w 38"/>
                <a:gd name="T31" fmla="*/ 0 h 54"/>
                <a:gd name="T32" fmla="*/ 0 w 38"/>
                <a:gd name="T33" fmla="*/ 0 h 54"/>
                <a:gd name="T34" fmla="*/ 0 w 38"/>
                <a:gd name="T35" fmla="*/ 0 h 54"/>
                <a:gd name="T36" fmla="*/ 0 w 38"/>
                <a:gd name="T37" fmla="*/ 0 h 54"/>
                <a:gd name="T38" fmla="*/ 0 w 38"/>
                <a:gd name="T39" fmla="*/ 0 h 54"/>
                <a:gd name="T40" fmla="*/ 0 w 38"/>
                <a:gd name="T41" fmla="*/ 0 h 54"/>
                <a:gd name="T42" fmla="*/ 0 w 38"/>
                <a:gd name="T43" fmla="*/ 0 h 54"/>
                <a:gd name="T44" fmla="*/ 0 w 38"/>
                <a:gd name="T45" fmla="*/ 0 h 54"/>
                <a:gd name="T46" fmla="*/ 0 w 38"/>
                <a:gd name="T47" fmla="*/ 0 h 54"/>
                <a:gd name="T48" fmla="*/ 0 w 38"/>
                <a:gd name="T49" fmla="*/ 0 h 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54"/>
                <a:gd name="T77" fmla="*/ 38 w 38"/>
                <a:gd name="T78" fmla="*/ 54 h 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54">
                  <a:moveTo>
                    <a:pt x="20" y="7"/>
                  </a:moveTo>
                  <a:lnTo>
                    <a:pt x="20" y="8"/>
                  </a:lnTo>
                  <a:lnTo>
                    <a:pt x="19" y="4"/>
                  </a:lnTo>
                  <a:lnTo>
                    <a:pt x="15" y="1"/>
                  </a:lnTo>
                  <a:lnTo>
                    <a:pt x="12" y="0"/>
                  </a:lnTo>
                  <a:lnTo>
                    <a:pt x="7" y="0"/>
                  </a:lnTo>
                  <a:lnTo>
                    <a:pt x="4" y="1"/>
                  </a:lnTo>
                  <a:lnTo>
                    <a:pt x="1" y="4"/>
                  </a:lnTo>
                  <a:lnTo>
                    <a:pt x="0" y="8"/>
                  </a:lnTo>
                  <a:lnTo>
                    <a:pt x="0" y="11"/>
                  </a:lnTo>
                  <a:lnTo>
                    <a:pt x="1" y="17"/>
                  </a:lnTo>
                  <a:lnTo>
                    <a:pt x="4" y="24"/>
                  </a:lnTo>
                  <a:lnTo>
                    <a:pt x="8" y="32"/>
                  </a:lnTo>
                  <a:lnTo>
                    <a:pt x="14" y="39"/>
                  </a:lnTo>
                  <a:lnTo>
                    <a:pt x="20" y="46"/>
                  </a:lnTo>
                  <a:lnTo>
                    <a:pt x="27" y="50"/>
                  </a:lnTo>
                  <a:lnTo>
                    <a:pt x="33" y="54"/>
                  </a:lnTo>
                  <a:lnTo>
                    <a:pt x="38" y="54"/>
                  </a:lnTo>
                  <a:lnTo>
                    <a:pt x="36" y="42"/>
                  </a:lnTo>
                  <a:lnTo>
                    <a:pt x="32" y="29"/>
                  </a:lnTo>
                  <a:lnTo>
                    <a:pt x="25" y="16"/>
                  </a:lnTo>
                  <a:lnTo>
                    <a:pt x="20" y="7"/>
                  </a:lnTo>
                  <a:close/>
                </a:path>
              </a:pathLst>
            </a:custGeom>
            <a:solidFill>
              <a:srgbClr val="000000"/>
            </a:solidFill>
            <a:ln w="9525">
              <a:noFill/>
              <a:round/>
              <a:headEnd/>
              <a:tailEnd/>
            </a:ln>
          </p:spPr>
          <p:txBody>
            <a:bodyPr/>
            <a:lstStyle/>
            <a:p>
              <a:endParaRPr lang="en-US"/>
            </a:p>
          </p:txBody>
        </p:sp>
        <p:sp>
          <p:nvSpPr>
            <p:cNvPr id="1168" name="Freeform 791"/>
            <p:cNvSpPr>
              <a:spLocks/>
            </p:cNvSpPr>
            <p:nvPr/>
          </p:nvSpPr>
          <p:spPr bwMode="auto">
            <a:xfrm>
              <a:off x="4370" y="3155"/>
              <a:ext cx="8" cy="6"/>
            </a:xfrm>
            <a:custGeom>
              <a:avLst/>
              <a:gdLst>
                <a:gd name="T0" fmla="*/ 0 w 52"/>
                <a:gd name="T1" fmla="*/ 0 h 36"/>
                <a:gd name="T2" fmla="*/ 0 w 52"/>
                <a:gd name="T3" fmla="*/ 0 h 36"/>
                <a:gd name="T4" fmla="*/ 0 w 52"/>
                <a:gd name="T5" fmla="*/ 0 h 36"/>
                <a:gd name="T6" fmla="*/ 0 w 52"/>
                <a:gd name="T7" fmla="*/ 0 h 36"/>
                <a:gd name="T8" fmla="*/ 0 w 52"/>
                <a:gd name="T9" fmla="*/ 0 h 36"/>
                <a:gd name="T10" fmla="*/ 0 w 52"/>
                <a:gd name="T11" fmla="*/ 0 h 36"/>
                <a:gd name="T12" fmla="*/ 0 w 52"/>
                <a:gd name="T13" fmla="*/ 0 h 36"/>
                <a:gd name="T14" fmla="*/ 0 w 52"/>
                <a:gd name="T15" fmla="*/ 0 h 36"/>
                <a:gd name="T16" fmla="*/ 0 w 52"/>
                <a:gd name="T17" fmla="*/ 0 h 36"/>
                <a:gd name="T18" fmla="*/ 0 w 52"/>
                <a:gd name="T19" fmla="*/ 0 h 36"/>
                <a:gd name="T20" fmla="*/ 0 w 52"/>
                <a:gd name="T21" fmla="*/ 0 h 36"/>
                <a:gd name="T22" fmla="*/ 0 w 52"/>
                <a:gd name="T23" fmla="*/ 0 h 36"/>
                <a:gd name="T24" fmla="*/ 0 w 52"/>
                <a:gd name="T25" fmla="*/ 0 h 36"/>
                <a:gd name="T26" fmla="*/ 0 w 52"/>
                <a:gd name="T27" fmla="*/ 0 h 36"/>
                <a:gd name="T28" fmla="*/ 0 w 52"/>
                <a:gd name="T29" fmla="*/ 0 h 36"/>
                <a:gd name="T30" fmla="*/ 0 w 52"/>
                <a:gd name="T31" fmla="*/ 0 h 36"/>
                <a:gd name="T32" fmla="*/ 0 w 52"/>
                <a:gd name="T33" fmla="*/ 0 h 36"/>
                <a:gd name="T34" fmla="*/ 0 w 52"/>
                <a:gd name="T35" fmla="*/ 0 h 36"/>
                <a:gd name="T36" fmla="*/ 0 w 52"/>
                <a:gd name="T37" fmla="*/ 0 h 36"/>
                <a:gd name="T38" fmla="*/ 0 w 52"/>
                <a:gd name="T39" fmla="*/ 0 h 36"/>
                <a:gd name="T40" fmla="*/ 0 w 52"/>
                <a:gd name="T41" fmla="*/ 0 h 36"/>
                <a:gd name="T42" fmla="*/ 0 w 52"/>
                <a:gd name="T43" fmla="*/ 0 h 36"/>
                <a:gd name="T44" fmla="*/ 0 w 52"/>
                <a:gd name="T45" fmla="*/ 0 h 36"/>
                <a:gd name="T46" fmla="*/ 0 w 52"/>
                <a:gd name="T47" fmla="*/ 0 h 36"/>
                <a:gd name="T48" fmla="*/ 0 w 52"/>
                <a:gd name="T49" fmla="*/ 0 h 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2"/>
                <a:gd name="T76" fmla="*/ 0 h 36"/>
                <a:gd name="T77" fmla="*/ 52 w 52"/>
                <a:gd name="T78" fmla="*/ 36 h 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2" h="36">
                  <a:moveTo>
                    <a:pt x="41" y="27"/>
                  </a:moveTo>
                  <a:lnTo>
                    <a:pt x="46" y="24"/>
                  </a:lnTo>
                  <a:lnTo>
                    <a:pt x="51" y="21"/>
                  </a:lnTo>
                  <a:lnTo>
                    <a:pt x="52" y="16"/>
                  </a:lnTo>
                  <a:lnTo>
                    <a:pt x="52" y="12"/>
                  </a:lnTo>
                  <a:lnTo>
                    <a:pt x="50" y="6"/>
                  </a:lnTo>
                  <a:lnTo>
                    <a:pt x="46" y="2"/>
                  </a:lnTo>
                  <a:lnTo>
                    <a:pt x="41" y="0"/>
                  </a:lnTo>
                  <a:lnTo>
                    <a:pt x="36" y="0"/>
                  </a:lnTo>
                  <a:lnTo>
                    <a:pt x="33" y="0"/>
                  </a:lnTo>
                  <a:lnTo>
                    <a:pt x="29" y="1"/>
                  </a:lnTo>
                  <a:lnTo>
                    <a:pt x="21" y="4"/>
                  </a:lnTo>
                  <a:lnTo>
                    <a:pt x="13" y="8"/>
                  </a:lnTo>
                  <a:lnTo>
                    <a:pt x="6" y="15"/>
                  </a:lnTo>
                  <a:lnTo>
                    <a:pt x="3" y="22"/>
                  </a:lnTo>
                  <a:lnTo>
                    <a:pt x="0" y="29"/>
                  </a:lnTo>
                  <a:lnTo>
                    <a:pt x="0" y="31"/>
                  </a:lnTo>
                  <a:lnTo>
                    <a:pt x="4" y="33"/>
                  </a:lnTo>
                  <a:lnTo>
                    <a:pt x="9" y="36"/>
                  </a:lnTo>
                  <a:lnTo>
                    <a:pt x="13" y="36"/>
                  </a:lnTo>
                  <a:lnTo>
                    <a:pt x="18" y="36"/>
                  </a:lnTo>
                  <a:lnTo>
                    <a:pt x="24" y="33"/>
                  </a:lnTo>
                  <a:lnTo>
                    <a:pt x="30" y="32"/>
                  </a:lnTo>
                  <a:lnTo>
                    <a:pt x="36" y="30"/>
                  </a:lnTo>
                  <a:lnTo>
                    <a:pt x="41" y="27"/>
                  </a:lnTo>
                  <a:close/>
                </a:path>
              </a:pathLst>
            </a:custGeom>
            <a:solidFill>
              <a:srgbClr val="000000"/>
            </a:solidFill>
            <a:ln w="9525">
              <a:noFill/>
              <a:round/>
              <a:headEnd/>
              <a:tailEnd/>
            </a:ln>
          </p:spPr>
          <p:txBody>
            <a:bodyPr/>
            <a:lstStyle/>
            <a:p>
              <a:endParaRPr lang="en-US"/>
            </a:p>
          </p:txBody>
        </p:sp>
        <p:sp>
          <p:nvSpPr>
            <p:cNvPr id="1169" name="Freeform 792"/>
            <p:cNvSpPr>
              <a:spLocks/>
            </p:cNvSpPr>
            <p:nvPr/>
          </p:nvSpPr>
          <p:spPr bwMode="auto">
            <a:xfrm>
              <a:off x="4330" y="3145"/>
              <a:ext cx="33" cy="39"/>
            </a:xfrm>
            <a:custGeom>
              <a:avLst/>
              <a:gdLst>
                <a:gd name="T0" fmla="*/ 0 w 198"/>
                <a:gd name="T1" fmla="*/ 0 h 236"/>
                <a:gd name="T2" fmla="*/ 0 w 198"/>
                <a:gd name="T3" fmla="*/ 0 h 236"/>
                <a:gd name="T4" fmla="*/ 0 w 198"/>
                <a:gd name="T5" fmla="*/ 0 h 236"/>
                <a:gd name="T6" fmla="*/ 0 w 198"/>
                <a:gd name="T7" fmla="*/ 0 h 236"/>
                <a:gd name="T8" fmla="*/ 0 w 198"/>
                <a:gd name="T9" fmla="*/ 0 h 236"/>
                <a:gd name="T10" fmla="*/ 0 w 198"/>
                <a:gd name="T11" fmla="*/ 0 h 236"/>
                <a:gd name="T12" fmla="*/ 0 w 198"/>
                <a:gd name="T13" fmla="*/ 0 h 236"/>
                <a:gd name="T14" fmla="*/ 0 w 198"/>
                <a:gd name="T15" fmla="*/ 0 h 236"/>
                <a:gd name="T16" fmla="*/ 0 w 198"/>
                <a:gd name="T17" fmla="*/ 0 h 236"/>
                <a:gd name="T18" fmla="*/ 0 w 198"/>
                <a:gd name="T19" fmla="*/ 0 h 236"/>
                <a:gd name="T20" fmla="*/ 0 w 198"/>
                <a:gd name="T21" fmla="*/ 0 h 236"/>
                <a:gd name="T22" fmla="*/ 0 w 198"/>
                <a:gd name="T23" fmla="*/ 0 h 236"/>
                <a:gd name="T24" fmla="*/ 0 w 198"/>
                <a:gd name="T25" fmla="*/ 0 h 236"/>
                <a:gd name="T26" fmla="*/ 0 w 198"/>
                <a:gd name="T27" fmla="*/ 0 h 236"/>
                <a:gd name="T28" fmla="*/ 0 w 198"/>
                <a:gd name="T29" fmla="*/ 0 h 236"/>
                <a:gd name="T30" fmla="*/ 0 w 198"/>
                <a:gd name="T31" fmla="*/ 0 h 236"/>
                <a:gd name="T32" fmla="*/ 0 w 198"/>
                <a:gd name="T33" fmla="*/ 0 h 236"/>
                <a:gd name="T34" fmla="*/ 0 w 198"/>
                <a:gd name="T35" fmla="*/ 0 h 236"/>
                <a:gd name="T36" fmla="*/ 0 w 198"/>
                <a:gd name="T37" fmla="*/ 0 h 236"/>
                <a:gd name="T38" fmla="*/ 0 w 198"/>
                <a:gd name="T39" fmla="*/ 0 h 236"/>
                <a:gd name="T40" fmla="*/ 0 w 198"/>
                <a:gd name="T41" fmla="*/ 0 h 236"/>
                <a:gd name="T42" fmla="*/ 0 w 198"/>
                <a:gd name="T43" fmla="*/ 0 h 236"/>
                <a:gd name="T44" fmla="*/ 0 w 198"/>
                <a:gd name="T45" fmla="*/ 0 h 236"/>
                <a:gd name="T46" fmla="*/ 0 w 198"/>
                <a:gd name="T47" fmla="*/ 0 h 236"/>
                <a:gd name="T48" fmla="*/ 0 w 198"/>
                <a:gd name="T49" fmla="*/ 0 h 236"/>
                <a:gd name="T50" fmla="*/ 0 w 198"/>
                <a:gd name="T51" fmla="*/ 0 h 236"/>
                <a:gd name="T52" fmla="*/ 0 w 198"/>
                <a:gd name="T53" fmla="*/ 0 h 236"/>
                <a:gd name="T54" fmla="*/ 0 w 198"/>
                <a:gd name="T55" fmla="*/ 0 h 236"/>
                <a:gd name="T56" fmla="*/ 0 w 198"/>
                <a:gd name="T57" fmla="*/ 0 h 236"/>
                <a:gd name="T58" fmla="*/ 0 w 198"/>
                <a:gd name="T59" fmla="*/ 0 h 236"/>
                <a:gd name="T60" fmla="*/ 0 w 198"/>
                <a:gd name="T61" fmla="*/ 0 h 236"/>
                <a:gd name="T62" fmla="*/ 0 w 198"/>
                <a:gd name="T63" fmla="*/ 0 h 236"/>
                <a:gd name="T64" fmla="*/ 0 w 198"/>
                <a:gd name="T65" fmla="*/ 0 h 236"/>
                <a:gd name="T66" fmla="*/ 0 w 198"/>
                <a:gd name="T67" fmla="*/ 0 h 236"/>
                <a:gd name="T68" fmla="*/ 0 w 198"/>
                <a:gd name="T69" fmla="*/ 0 h 236"/>
                <a:gd name="T70" fmla="*/ 0 w 198"/>
                <a:gd name="T71" fmla="*/ 0 h 236"/>
                <a:gd name="T72" fmla="*/ 0 w 198"/>
                <a:gd name="T73" fmla="*/ 0 h 236"/>
                <a:gd name="T74" fmla="*/ 0 w 198"/>
                <a:gd name="T75" fmla="*/ 0 h 236"/>
                <a:gd name="T76" fmla="*/ 0 w 198"/>
                <a:gd name="T77" fmla="*/ 0 h 236"/>
                <a:gd name="T78" fmla="*/ 0 w 198"/>
                <a:gd name="T79" fmla="*/ 0 h 236"/>
                <a:gd name="T80" fmla="*/ 0 w 198"/>
                <a:gd name="T81" fmla="*/ 0 h 236"/>
                <a:gd name="T82" fmla="*/ 0 w 198"/>
                <a:gd name="T83" fmla="*/ 0 h 236"/>
                <a:gd name="T84" fmla="*/ 0 w 198"/>
                <a:gd name="T85" fmla="*/ 0 h 236"/>
                <a:gd name="T86" fmla="*/ 0 w 198"/>
                <a:gd name="T87" fmla="*/ 0 h 236"/>
                <a:gd name="T88" fmla="*/ 0 w 198"/>
                <a:gd name="T89" fmla="*/ 0 h 236"/>
                <a:gd name="T90" fmla="*/ 0 w 198"/>
                <a:gd name="T91" fmla="*/ 0 h 236"/>
                <a:gd name="T92" fmla="*/ 0 w 198"/>
                <a:gd name="T93" fmla="*/ 0 h 236"/>
                <a:gd name="T94" fmla="*/ 0 w 198"/>
                <a:gd name="T95" fmla="*/ 0 h 236"/>
                <a:gd name="T96" fmla="*/ 0 w 198"/>
                <a:gd name="T97" fmla="*/ 0 h 236"/>
                <a:gd name="T98" fmla="*/ 0 w 198"/>
                <a:gd name="T99" fmla="*/ 0 h 236"/>
                <a:gd name="T100" fmla="*/ 0 w 198"/>
                <a:gd name="T101" fmla="*/ 0 h 236"/>
                <a:gd name="T102" fmla="*/ 0 w 198"/>
                <a:gd name="T103" fmla="*/ 0 h 236"/>
                <a:gd name="T104" fmla="*/ 0 w 198"/>
                <a:gd name="T105" fmla="*/ 0 h 236"/>
                <a:gd name="T106" fmla="*/ 0 w 198"/>
                <a:gd name="T107" fmla="*/ 0 h 236"/>
                <a:gd name="T108" fmla="*/ 0 w 198"/>
                <a:gd name="T109" fmla="*/ 0 h 236"/>
                <a:gd name="T110" fmla="*/ 0 w 198"/>
                <a:gd name="T111" fmla="*/ 0 h 236"/>
                <a:gd name="T112" fmla="*/ 0 w 198"/>
                <a:gd name="T113" fmla="*/ 0 h 236"/>
                <a:gd name="T114" fmla="*/ 0 w 198"/>
                <a:gd name="T115" fmla="*/ 0 h 236"/>
                <a:gd name="T116" fmla="*/ 0 w 198"/>
                <a:gd name="T117" fmla="*/ 0 h 236"/>
                <a:gd name="T118" fmla="*/ 0 w 198"/>
                <a:gd name="T119" fmla="*/ 0 h 236"/>
                <a:gd name="T120" fmla="*/ 0 w 198"/>
                <a:gd name="T121" fmla="*/ 0 h 2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8"/>
                <a:gd name="T184" fmla="*/ 0 h 236"/>
                <a:gd name="T185" fmla="*/ 198 w 198"/>
                <a:gd name="T186" fmla="*/ 236 h 2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8" h="236">
                  <a:moveTo>
                    <a:pt x="73" y="36"/>
                  </a:moveTo>
                  <a:lnTo>
                    <a:pt x="58" y="46"/>
                  </a:lnTo>
                  <a:lnTo>
                    <a:pt x="46" y="58"/>
                  </a:lnTo>
                  <a:lnTo>
                    <a:pt x="33" y="72"/>
                  </a:lnTo>
                  <a:lnTo>
                    <a:pt x="22" y="85"/>
                  </a:lnTo>
                  <a:lnTo>
                    <a:pt x="14" y="100"/>
                  </a:lnTo>
                  <a:lnTo>
                    <a:pt x="7" y="115"/>
                  </a:lnTo>
                  <a:lnTo>
                    <a:pt x="2" y="130"/>
                  </a:lnTo>
                  <a:lnTo>
                    <a:pt x="0" y="146"/>
                  </a:lnTo>
                  <a:lnTo>
                    <a:pt x="2" y="170"/>
                  </a:lnTo>
                  <a:lnTo>
                    <a:pt x="12" y="190"/>
                  </a:lnTo>
                  <a:lnTo>
                    <a:pt x="26" y="207"/>
                  </a:lnTo>
                  <a:lnTo>
                    <a:pt x="43" y="220"/>
                  </a:lnTo>
                  <a:lnTo>
                    <a:pt x="64" y="229"/>
                  </a:lnTo>
                  <a:lnTo>
                    <a:pt x="88" y="235"/>
                  </a:lnTo>
                  <a:lnTo>
                    <a:pt x="110" y="236"/>
                  </a:lnTo>
                  <a:lnTo>
                    <a:pt x="132" y="232"/>
                  </a:lnTo>
                  <a:lnTo>
                    <a:pt x="137" y="232"/>
                  </a:lnTo>
                  <a:lnTo>
                    <a:pt x="142" y="230"/>
                  </a:lnTo>
                  <a:lnTo>
                    <a:pt x="145" y="226"/>
                  </a:lnTo>
                  <a:lnTo>
                    <a:pt x="146" y="221"/>
                  </a:lnTo>
                  <a:lnTo>
                    <a:pt x="145" y="219"/>
                  </a:lnTo>
                  <a:lnTo>
                    <a:pt x="142" y="219"/>
                  </a:lnTo>
                  <a:lnTo>
                    <a:pt x="137" y="217"/>
                  </a:lnTo>
                  <a:lnTo>
                    <a:pt x="131" y="217"/>
                  </a:lnTo>
                  <a:lnTo>
                    <a:pt x="124" y="217"/>
                  </a:lnTo>
                  <a:lnTo>
                    <a:pt x="118" y="217"/>
                  </a:lnTo>
                  <a:lnTo>
                    <a:pt x="112" y="217"/>
                  </a:lnTo>
                  <a:lnTo>
                    <a:pt x="109" y="217"/>
                  </a:lnTo>
                  <a:lnTo>
                    <a:pt x="97" y="216"/>
                  </a:lnTo>
                  <a:lnTo>
                    <a:pt x="87" y="215"/>
                  </a:lnTo>
                  <a:lnTo>
                    <a:pt x="75" y="214"/>
                  </a:lnTo>
                  <a:lnTo>
                    <a:pt x="63" y="211"/>
                  </a:lnTo>
                  <a:lnTo>
                    <a:pt x="51" y="207"/>
                  </a:lnTo>
                  <a:lnTo>
                    <a:pt x="40" y="199"/>
                  </a:lnTo>
                  <a:lnTo>
                    <a:pt x="29" y="189"/>
                  </a:lnTo>
                  <a:lnTo>
                    <a:pt x="17" y="174"/>
                  </a:lnTo>
                  <a:lnTo>
                    <a:pt x="15" y="157"/>
                  </a:lnTo>
                  <a:lnTo>
                    <a:pt x="16" y="141"/>
                  </a:lnTo>
                  <a:lnTo>
                    <a:pt x="21" y="124"/>
                  </a:lnTo>
                  <a:lnTo>
                    <a:pt x="28" y="109"/>
                  </a:lnTo>
                  <a:lnTo>
                    <a:pt x="39" y="96"/>
                  </a:lnTo>
                  <a:lnTo>
                    <a:pt x="50" y="82"/>
                  </a:lnTo>
                  <a:lnTo>
                    <a:pt x="63" y="70"/>
                  </a:lnTo>
                  <a:lnTo>
                    <a:pt x="78" y="59"/>
                  </a:lnTo>
                  <a:lnTo>
                    <a:pt x="94" y="49"/>
                  </a:lnTo>
                  <a:lnTo>
                    <a:pt x="110" y="39"/>
                  </a:lnTo>
                  <a:lnTo>
                    <a:pt x="126" y="31"/>
                  </a:lnTo>
                  <a:lnTo>
                    <a:pt x="142" y="24"/>
                  </a:lnTo>
                  <a:lnTo>
                    <a:pt x="158" y="19"/>
                  </a:lnTo>
                  <a:lnTo>
                    <a:pt x="172" y="13"/>
                  </a:lnTo>
                  <a:lnTo>
                    <a:pt x="186" y="10"/>
                  </a:lnTo>
                  <a:lnTo>
                    <a:pt x="198" y="7"/>
                  </a:lnTo>
                  <a:lnTo>
                    <a:pt x="190" y="3"/>
                  </a:lnTo>
                  <a:lnTo>
                    <a:pt x="177" y="0"/>
                  </a:lnTo>
                  <a:lnTo>
                    <a:pt x="162" y="3"/>
                  </a:lnTo>
                  <a:lnTo>
                    <a:pt x="144" y="6"/>
                  </a:lnTo>
                  <a:lnTo>
                    <a:pt x="124" y="12"/>
                  </a:lnTo>
                  <a:lnTo>
                    <a:pt x="105" y="19"/>
                  </a:lnTo>
                  <a:lnTo>
                    <a:pt x="88" y="28"/>
                  </a:lnTo>
                  <a:lnTo>
                    <a:pt x="73" y="36"/>
                  </a:lnTo>
                  <a:close/>
                </a:path>
              </a:pathLst>
            </a:custGeom>
            <a:solidFill>
              <a:srgbClr val="000000"/>
            </a:solidFill>
            <a:ln w="9525">
              <a:solidFill>
                <a:schemeClr val="bg2"/>
              </a:solidFill>
              <a:round/>
              <a:headEnd/>
              <a:tailEnd/>
            </a:ln>
          </p:spPr>
          <p:txBody>
            <a:bodyPr/>
            <a:lstStyle/>
            <a:p>
              <a:endParaRPr lang="en-US"/>
            </a:p>
          </p:txBody>
        </p:sp>
        <p:sp>
          <p:nvSpPr>
            <p:cNvPr id="1170" name="Freeform 793"/>
            <p:cNvSpPr>
              <a:spLocks/>
            </p:cNvSpPr>
            <p:nvPr/>
          </p:nvSpPr>
          <p:spPr bwMode="auto">
            <a:xfrm>
              <a:off x="4386" y="3145"/>
              <a:ext cx="22" cy="30"/>
            </a:xfrm>
            <a:custGeom>
              <a:avLst/>
              <a:gdLst>
                <a:gd name="T0" fmla="*/ 0 w 128"/>
                <a:gd name="T1" fmla="*/ 0 h 183"/>
                <a:gd name="T2" fmla="*/ 0 w 128"/>
                <a:gd name="T3" fmla="*/ 0 h 183"/>
                <a:gd name="T4" fmla="*/ 0 w 128"/>
                <a:gd name="T5" fmla="*/ 0 h 183"/>
                <a:gd name="T6" fmla="*/ 0 w 128"/>
                <a:gd name="T7" fmla="*/ 0 h 183"/>
                <a:gd name="T8" fmla="*/ 0 w 128"/>
                <a:gd name="T9" fmla="*/ 0 h 183"/>
                <a:gd name="T10" fmla="*/ 0 w 128"/>
                <a:gd name="T11" fmla="*/ 0 h 183"/>
                <a:gd name="T12" fmla="*/ 0 w 128"/>
                <a:gd name="T13" fmla="*/ 0 h 183"/>
                <a:gd name="T14" fmla="*/ 0 w 128"/>
                <a:gd name="T15" fmla="*/ 0 h 183"/>
                <a:gd name="T16" fmla="*/ 0 w 128"/>
                <a:gd name="T17" fmla="*/ 0 h 183"/>
                <a:gd name="T18" fmla="*/ 0 w 128"/>
                <a:gd name="T19" fmla="*/ 0 h 183"/>
                <a:gd name="T20" fmla="*/ 0 w 128"/>
                <a:gd name="T21" fmla="*/ 0 h 183"/>
                <a:gd name="T22" fmla="*/ 0 w 128"/>
                <a:gd name="T23" fmla="*/ 0 h 183"/>
                <a:gd name="T24" fmla="*/ 0 w 128"/>
                <a:gd name="T25" fmla="*/ 0 h 183"/>
                <a:gd name="T26" fmla="*/ 0 w 128"/>
                <a:gd name="T27" fmla="*/ 0 h 183"/>
                <a:gd name="T28" fmla="*/ 0 w 128"/>
                <a:gd name="T29" fmla="*/ 0 h 183"/>
                <a:gd name="T30" fmla="*/ 0 w 128"/>
                <a:gd name="T31" fmla="*/ 0 h 183"/>
                <a:gd name="T32" fmla="*/ 0 w 128"/>
                <a:gd name="T33" fmla="*/ 0 h 183"/>
                <a:gd name="T34" fmla="*/ 0 w 128"/>
                <a:gd name="T35" fmla="*/ 0 h 183"/>
                <a:gd name="T36" fmla="*/ 0 w 128"/>
                <a:gd name="T37" fmla="*/ 0 h 183"/>
                <a:gd name="T38" fmla="*/ 0 w 128"/>
                <a:gd name="T39" fmla="*/ 0 h 183"/>
                <a:gd name="T40" fmla="*/ 0 w 128"/>
                <a:gd name="T41" fmla="*/ 0 h 183"/>
                <a:gd name="T42" fmla="*/ 0 w 128"/>
                <a:gd name="T43" fmla="*/ 0 h 183"/>
                <a:gd name="T44" fmla="*/ 0 w 128"/>
                <a:gd name="T45" fmla="*/ 0 h 183"/>
                <a:gd name="T46" fmla="*/ 0 w 128"/>
                <a:gd name="T47" fmla="*/ 0 h 183"/>
                <a:gd name="T48" fmla="*/ 0 w 128"/>
                <a:gd name="T49" fmla="*/ 0 h 183"/>
                <a:gd name="T50" fmla="*/ 0 w 128"/>
                <a:gd name="T51" fmla="*/ 0 h 183"/>
                <a:gd name="T52" fmla="*/ 0 w 128"/>
                <a:gd name="T53" fmla="*/ 0 h 183"/>
                <a:gd name="T54" fmla="*/ 0 w 128"/>
                <a:gd name="T55" fmla="*/ 0 h 183"/>
                <a:gd name="T56" fmla="*/ 0 w 128"/>
                <a:gd name="T57" fmla="*/ 0 h 183"/>
                <a:gd name="T58" fmla="*/ 0 w 128"/>
                <a:gd name="T59" fmla="*/ 0 h 183"/>
                <a:gd name="T60" fmla="*/ 0 w 128"/>
                <a:gd name="T61" fmla="*/ 0 h 183"/>
                <a:gd name="T62" fmla="*/ 0 w 128"/>
                <a:gd name="T63" fmla="*/ 0 h 183"/>
                <a:gd name="T64" fmla="*/ 0 w 128"/>
                <a:gd name="T65" fmla="*/ 0 h 183"/>
                <a:gd name="T66" fmla="*/ 0 w 128"/>
                <a:gd name="T67" fmla="*/ 0 h 183"/>
                <a:gd name="T68" fmla="*/ 0 w 128"/>
                <a:gd name="T69" fmla="*/ 0 h 183"/>
                <a:gd name="T70" fmla="*/ 0 w 128"/>
                <a:gd name="T71" fmla="*/ 0 h 183"/>
                <a:gd name="T72" fmla="*/ 0 w 128"/>
                <a:gd name="T73" fmla="*/ 0 h 183"/>
                <a:gd name="T74" fmla="*/ 0 w 128"/>
                <a:gd name="T75" fmla="*/ 0 h 183"/>
                <a:gd name="T76" fmla="*/ 0 w 128"/>
                <a:gd name="T77" fmla="*/ 0 h 183"/>
                <a:gd name="T78" fmla="*/ 0 w 128"/>
                <a:gd name="T79" fmla="*/ 0 h 183"/>
                <a:gd name="T80" fmla="*/ 0 w 128"/>
                <a:gd name="T81" fmla="*/ 0 h 1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8"/>
                <a:gd name="T124" fmla="*/ 0 h 183"/>
                <a:gd name="T125" fmla="*/ 128 w 128"/>
                <a:gd name="T126" fmla="*/ 183 h 1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8" h="183">
                  <a:moveTo>
                    <a:pt x="108" y="61"/>
                  </a:moveTo>
                  <a:lnTo>
                    <a:pt x="111" y="80"/>
                  </a:lnTo>
                  <a:lnTo>
                    <a:pt x="109" y="97"/>
                  </a:lnTo>
                  <a:lnTo>
                    <a:pt x="101" y="110"/>
                  </a:lnTo>
                  <a:lnTo>
                    <a:pt x="89" y="123"/>
                  </a:lnTo>
                  <a:lnTo>
                    <a:pt x="75" y="134"/>
                  </a:lnTo>
                  <a:lnTo>
                    <a:pt x="60" y="145"/>
                  </a:lnTo>
                  <a:lnTo>
                    <a:pt x="43" y="156"/>
                  </a:lnTo>
                  <a:lnTo>
                    <a:pt x="29" y="167"/>
                  </a:lnTo>
                  <a:lnTo>
                    <a:pt x="27" y="170"/>
                  </a:lnTo>
                  <a:lnTo>
                    <a:pt x="26" y="172"/>
                  </a:lnTo>
                  <a:lnTo>
                    <a:pt x="26" y="176"/>
                  </a:lnTo>
                  <a:lnTo>
                    <a:pt x="28" y="179"/>
                  </a:lnTo>
                  <a:lnTo>
                    <a:pt x="30" y="182"/>
                  </a:lnTo>
                  <a:lnTo>
                    <a:pt x="34" y="183"/>
                  </a:lnTo>
                  <a:lnTo>
                    <a:pt x="37" y="183"/>
                  </a:lnTo>
                  <a:lnTo>
                    <a:pt x="41" y="182"/>
                  </a:lnTo>
                  <a:lnTo>
                    <a:pt x="58" y="171"/>
                  </a:lnTo>
                  <a:lnTo>
                    <a:pt x="76" y="160"/>
                  </a:lnTo>
                  <a:lnTo>
                    <a:pt x="92" y="147"/>
                  </a:lnTo>
                  <a:lnTo>
                    <a:pt x="108" y="132"/>
                  </a:lnTo>
                  <a:lnTo>
                    <a:pt x="118" y="116"/>
                  </a:lnTo>
                  <a:lnTo>
                    <a:pt x="125" y="98"/>
                  </a:lnTo>
                  <a:lnTo>
                    <a:pt x="128" y="78"/>
                  </a:lnTo>
                  <a:lnTo>
                    <a:pt x="123" y="58"/>
                  </a:lnTo>
                  <a:lnTo>
                    <a:pt x="112" y="41"/>
                  </a:lnTo>
                  <a:lnTo>
                    <a:pt x="98" y="28"/>
                  </a:lnTo>
                  <a:lnTo>
                    <a:pt x="80" y="16"/>
                  </a:lnTo>
                  <a:lnTo>
                    <a:pt x="61" y="8"/>
                  </a:lnTo>
                  <a:lnTo>
                    <a:pt x="41" y="2"/>
                  </a:lnTo>
                  <a:lnTo>
                    <a:pt x="23" y="0"/>
                  </a:lnTo>
                  <a:lnTo>
                    <a:pt x="9" y="1"/>
                  </a:lnTo>
                  <a:lnTo>
                    <a:pt x="0" y="6"/>
                  </a:lnTo>
                  <a:lnTo>
                    <a:pt x="16" y="10"/>
                  </a:lnTo>
                  <a:lnTo>
                    <a:pt x="33" y="14"/>
                  </a:lnTo>
                  <a:lnTo>
                    <a:pt x="48" y="17"/>
                  </a:lnTo>
                  <a:lnTo>
                    <a:pt x="63" y="22"/>
                  </a:lnTo>
                  <a:lnTo>
                    <a:pt x="77" y="28"/>
                  </a:lnTo>
                  <a:lnTo>
                    <a:pt x="90" y="36"/>
                  </a:lnTo>
                  <a:lnTo>
                    <a:pt x="101" y="46"/>
                  </a:lnTo>
                  <a:lnTo>
                    <a:pt x="108" y="61"/>
                  </a:lnTo>
                  <a:close/>
                </a:path>
              </a:pathLst>
            </a:custGeom>
            <a:solidFill>
              <a:srgbClr val="000000"/>
            </a:solidFill>
            <a:ln w="9525">
              <a:solidFill>
                <a:schemeClr val="bg2"/>
              </a:solidFill>
              <a:round/>
              <a:headEnd/>
              <a:tailEnd/>
            </a:ln>
          </p:spPr>
          <p:txBody>
            <a:bodyPr/>
            <a:lstStyle/>
            <a:p>
              <a:endParaRPr lang="en-US"/>
            </a:p>
          </p:txBody>
        </p:sp>
        <p:sp>
          <p:nvSpPr>
            <p:cNvPr id="1171" name="Freeform 794"/>
            <p:cNvSpPr>
              <a:spLocks/>
            </p:cNvSpPr>
            <p:nvPr/>
          </p:nvSpPr>
          <p:spPr bwMode="auto">
            <a:xfrm>
              <a:off x="4309" y="3138"/>
              <a:ext cx="53" cy="63"/>
            </a:xfrm>
            <a:custGeom>
              <a:avLst/>
              <a:gdLst>
                <a:gd name="T0" fmla="*/ 0 w 323"/>
                <a:gd name="T1" fmla="*/ 0 h 379"/>
                <a:gd name="T2" fmla="*/ 0 w 323"/>
                <a:gd name="T3" fmla="*/ 0 h 379"/>
                <a:gd name="T4" fmla="*/ 0 w 323"/>
                <a:gd name="T5" fmla="*/ 0 h 379"/>
                <a:gd name="T6" fmla="*/ 0 w 323"/>
                <a:gd name="T7" fmla="*/ 0 h 379"/>
                <a:gd name="T8" fmla="*/ 0 w 323"/>
                <a:gd name="T9" fmla="*/ 0 h 379"/>
                <a:gd name="T10" fmla="*/ 0 w 323"/>
                <a:gd name="T11" fmla="*/ 0 h 379"/>
                <a:gd name="T12" fmla="*/ 0 w 323"/>
                <a:gd name="T13" fmla="*/ 0 h 379"/>
                <a:gd name="T14" fmla="*/ 0 w 323"/>
                <a:gd name="T15" fmla="*/ 0 h 379"/>
                <a:gd name="T16" fmla="*/ 0 w 323"/>
                <a:gd name="T17" fmla="*/ 0 h 379"/>
                <a:gd name="T18" fmla="*/ 0 w 323"/>
                <a:gd name="T19" fmla="*/ 0 h 379"/>
                <a:gd name="T20" fmla="*/ 0 w 323"/>
                <a:gd name="T21" fmla="*/ 0 h 379"/>
                <a:gd name="T22" fmla="*/ 0 w 323"/>
                <a:gd name="T23" fmla="*/ 0 h 379"/>
                <a:gd name="T24" fmla="*/ 0 w 323"/>
                <a:gd name="T25" fmla="*/ 0 h 379"/>
                <a:gd name="T26" fmla="*/ 0 w 323"/>
                <a:gd name="T27" fmla="*/ 0 h 379"/>
                <a:gd name="T28" fmla="*/ 0 w 323"/>
                <a:gd name="T29" fmla="*/ 0 h 379"/>
                <a:gd name="T30" fmla="*/ 0 w 323"/>
                <a:gd name="T31" fmla="*/ 0 h 379"/>
                <a:gd name="T32" fmla="*/ 0 w 323"/>
                <a:gd name="T33" fmla="*/ 0 h 379"/>
                <a:gd name="T34" fmla="*/ 0 w 323"/>
                <a:gd name="T35" fmla="*/ 0 h 379"/>
                <a:gd name="T36" fmla="*/ 0 w 323"/>
                <a:gd name="T37" fmla="*/ 0 h 379"/>
                <a:gd name="T38" fmla="*/ 0 w 323"/>
                <a:gd name="T39" fmla="*/ 0 h 379"/>
                <a:gd name="T40" fmla="*/ 0 w 323"/>
                <a:gd name="T41" fmla="*/ 0 h 379"/>
                <a:gd name="T42" fmla="*/ 0 w 323"/>
                <a:gd name="T43" fmla="*/ 0 h 379"/>
                <a:gd name="T44" fmla="*/ 0 w 323"/>
                <a:gd name="T45" fmla="*/ 0 h 379"/>
                <a:gd name="T46" fmla="*/ 0 w 323"/>
                <a:gd name="T47" fmla="*/ 0 h 379"/>
                <a:gd name="T48" fmla="*/ 0 w 323"/>
                <a:gd name="T49" fmla="*/ 0 h 379"/>
                <a:gd name="T50" fmla="*/ 0 w 323"/>
                <a:gd name="T51" fmla="*/ 0 h 379"/>
                <a:gd name="T52" fmla="*/ 0 w 323"/>
                <a:gd name="T53" fmla="*/ 0 h 379"/>
                <a:gd name="T54" fmla="*/ 0 w 323"/>
                <a:gd name="T55" fmla="*/ 0 h 379"/>
                <a:gd name="T56" fmla="*/ 0 w 323"/>
                <a:gd name="T57" fmla="*/ 0 h 379"/>
                <a:gd name="T58" fmla="*/ 0 w 323"/>
                <a:gd name="T59" fmla="*/ 0 h 379"/>
                <a:gd name="T60" fmla="*/ 0 w 323"/>
                <a:gd name="T61" fmla="*/ 0 h 379"/>
                <a:gd name="T62" fmla="*/ 0 w 323"/>
                <a:gd name="T63" fmla="*/ 0 h 379"/>
                <a:gd name="T64" fmla="*/ 0 w 323"/>
                <a:gd name="T65" fmla="*/ 0 h 379"/>
                <a:gd name="T66" fmla="*/ 0 w 323"/>
                <a:gd name="T67" fmla="*/ 0 h 379"/>
                <a:gd name="T68" fmla="*/ 0 w 323"/>
                <a:gd name="T69" fmla="*/ 0 h 379"/>
                <a:gd name="T70" fmla="*/ 0 w 323"/>
                <a:gd name="T71" fmla="*/ 0 h 379"/>
                <a:gd name="T72" fmla="*/ 0 w 323"/>
                <a:gd name="T73" fmla="*/ 0 h 379"/>
                <a:gd name="T74" fmla="*/ 0 w 323"/>
                <a:gd name="T75" fmla="*/ 0 h 379"/>
                <a:gd name="T76" fmla="*/ 0 w 323"/>
                <a:gd name="T77" fmla="*/ 0 h 379"/>
                <a:gd name="T78" fmla="*/ 0 w 323"/>
                <a:gd name="T79" fmla="*/ 0 h 379"/>
                <a:gd name="T80" fmla="*/ 0 w 323"/>
                <a:gd name="T81" fmla="*/ 0 h 379"/>
                <a:gd name="T82" fmla="*/ 0 w 323"/>
                <a:gd name="T83" fmla="*/ 0 h 379"/>
                <a:gd name="T84" fmla="*/ 0 w 323"/>
                <a:gd name="T85" fmla="*/ 0 h 379"/>
                <a:gd name="T86" fmla="*/ 0 w 323"/>
                <a:gd name="T87" fmla="*/ 0 h 3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3"/>
                <a:gd name="T133" fmla="*/ 0 h 379"/>
                <a:gd name="T134" fmla="*/ 323 w 323"/>
                <a:gd name="T135" fmla="*/ 379 h 3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3" h="379">
                  <a:moveTo>
                    <a:pt x="126" y="50"/>
                  </a:moveTo>
                  <a:lnTo>
                    <a:pt x="101" y="70"/>
                  </a:lnTo>
                  <a:lnTo>
                    <a:pt x="76" y="92"/>
                  </a:lnTo>
                  <a:lnTo>
                    <a:pt x="54" y="115"/>
                  </a:lnTo>
                  <a:lnTo>
                    <a:pt x="34" y="140"/>
                  </a:lnTo>
                  <a:lnTo>
                    <a:pt x="18" y="167"/>
                  </a:lnTo>
                  <a:lnTo>
                    <a:pt x="6" y="196"/>
                  </a:lnTo>
                  <a:lnTo>
                    <a:pt x="0" y="227"/>
                  </a:lnTo>
                  <a:lnTo>
                    <a:pt x="1" y="259"/>
                  </a:lnTo>
                  <a:lnTo>
                    <a:pt x="4" y="267"/>
                  </a:lnTo>
                  <a:lnTo>
                    <a:pt x="7" y="277"/>
                  </a:lnTo>
                  <a:lnTo>
                    <a:pt x="11" y="283"/>
                  </a:lnTo>
                  <a:lnTo>
                    <a:pt x="15" y="291"/>
                  </a:lnTo>
                  <a:lnTo>
                    <a:pt x="21" y="298"/>
                  </a:lnTo>
                  <a:lnTo>
                    <a:pt x="27" y="305"/>
                  </a:lnTo>
                  <a:lnTo>
                    <a:pt x="34" y="311"/>
                  </a:lnTo>
                  <a:lnTo>
                    <a:pt x="41" y="316"/>
                  </a:lnTo>
                  <a:lnTo>
                    <a:pt x="57" y="325"/>
                  </a:lnTo>
                  <a:lnTo>
                    <a:pt x="72" y="333"/>
                  </a:lnTo>
                  <a:lnTo>
                    <a:pt x="87" y="340"/>
                  </a:lnTo>
                  <a:lnTo>
                    <a:pt x="103" y="345"/>
                  </a:lnTo>
                  <a:lnTo>
                    <a:pt x="120" y="351"/>
                  </a:lnTo>
                  <a:lnTo>
                    <a:pt x="136" y="356"/>
                  </a:lnTo>
                  <a:lnTo>
                    <a:pt x="153" y="360"/>
                  </a:lnTo>
                  <a:lnTo>
                    <a:pt x="169" y="364"/>
                  </a:lnTo>
                  <a:lnTo>
                    <a:pt x="187" y="367"/>
                  </a:lnTo>
                  <a:lnTo>
                    <a:pt x="204" y="370"/>
                  </a:lnTo>
                  <a:lnTo>
                    <a:pt x="221" y="372"/>
                  </a:lnTo>
                  <a:lnTo>
                    <a:pt x="238" y="374"/>
                  </a:lnTo>
                  <a:lnTo>
                    <a:pt x="256" y="375"/>
                  </a:lnTo>
                  <a:lnTo>
                    <a:pt x="273" y="376"/>
                  </a:lnTo>
                  <a:lnTo>
                    <a:pt x="290" y="378"/>
                  </a:lnTo>
                  <a:lnTo>
                    <a:pt x="307" y="379"/>
                  </a:lnTo>
                  <a:lnTo>
                    <a:pt x="312" y="379"/>
                  </a:lnTo>
                  <a:lnTo>
                    <a:pt x="317" y="375"/>
                  </a:lnTo>
                  <a:lnTo>
                    <a:pt x="320" y="372"/>
                  </a:lnTo>
                  <a:lnTo>
                    <a:pt x="323" y="366"/>
                  </a:lnTo>
                  <a:lnTo>
                    <a:pt x="323" y="360"/>
                  </a:lnTo>
                  <a:lnTo>
                    <a:pt x="320" y="356"/>
                  </a:lnTo>
                  <a:lnTo>
                    <a:pt x="316" y="352"/>
                  </a:lnTo>
                  <a:lnTo>
                    <a:pt x="311" y="351"/>
                  </a:lnTo>
                  <a:lnTo>
                    <a:pt x="295" y="351"/>
                  </a:lnTo>
                  <a:lnTo>
                    <a:pt x="279" y="351"/>
                  </a:lnTo>
                  <a:lnTo>
                    <a:pt x="263" y="350"/>
                  </a:lnTo>
                  <a:lnTo>
                    <a:pt x="248" y="349"/>
                  </a:lnTo>
                  <a:lnTo>
                    <a:pt x="231" y="348"/>
                  </a:lnTo>
                  <a:lnTo>
                    <a:pt x="215" y="345"/>
                  </a:lnTo>
                  <a:lnTo>
                    <a:pt x="200" y="343"/>
                  </a:lnTo>
                  <a:lnTo>
                    <a:pt x="183" y="341"/>
                  </a:lnTo>
                  <a:lnTo>
                    <a:pt x="168" y="337"/>
                  </a:lnTo>
                  <a:lnTo>
                    <a:pt x="151" y="334"/>
                  </a:lnTo>
                  <a:lnTo>
                    <a:pt x="136" y="329"/>
                  </a:lnTo>
                  <a:lnTo>
                    <a:pt x="121" y="325"/>
                  </a:lnTo>
                  <a:lnTo>
                    <a:pt x="106" y="320"/>
                  </a:lnTo>
                  <a:lnTo>
                    <a:pt x="92" y="313"/>
                  </a:lnTo>
                  <a:lnTo>
                    <a:pt x="76" y="306"/>
                  </a:lnTo>
                  <a:lnTo>
                    <a:pt x="62" y="300"/>
                  </a:lnTo>
                  <a:lnTo>
                    <a:pt x="51" y="291"/>
                  </a:lnTo>
                  <a:lnTo>
                    <a:pt x="41" y="280"/>
                  </a:lnTo>
                  <a:lnTo>
                    <a:pt x="35" y="269"/>
                  </a:lnTo>
                  <a:lnTo>
                    <a:pt x="31" y="255"/>
                  </a:lnTo>
                  <a:lnTo>
                    <a:pt x="31" y="239"/>
                  </a:lnTo>
                  <a:lnTo>
                    <a:pt x="33" y="218"/>
                  </a:lnTo>
                  <a:lnTo>
                    <a:pt x="38" y="197"/>
                  </a:lnTo>
                  <a:lnTo>
                    <a:pt x="42" y="182"/>
                  </a:lnTo>
                  <a:lnTo>
                    <a:pt x="51" y="165"/>
                  </a:lnTo>
                  <a:lnTo>
                    <a:pt x="60" y="150"/>
                  </a:lnTo>
                  <a:lnTo>
                    <a:pt x="68" y="136"/>
                  </a:lnTo>
                  <a:lnTo>
                    <a:pt x="79" y="124"/>
                  </a:lnTo>
                  <a:lnTo>
                    <a:pt x="89" y="111"/>
                  </a:lnTo>
                  <a:lnTo>
                    <a:pt x="101" y="100"/>
                  </a:lnTo>
                  <a:lnTo>
                    <a:pt x="114" y="88"/>
                  </a:lnTo>
                  <a:lnTo>
                    <a:pt x="129" y="76"/>
                  </a:lnTo>
                  <a:lnTo>
                    <a:pt x="144" y="64"/>
                  </a:lnTo>
                  <a:lnTo>
                    <a:pt x="162" y="53"/>
                  </a:lnTo>
                  <a:lnTo>
                    <a:pt x="181" y="41"/>
                  </a:lnTo>
                  <a:lnTo>
                    <a:pt x="201" y="31"/>
                  </a:lnTo>
                  <a:lnTo>
                    <a:pt x="219" y="22"/>
                  </a:lnTo>
                  <a:lnTo>
                    <a:pt x="237" y="14"/>
                  </a:lnTo>
                  <a:lnTo>
                    <a:pt x="253" y="7"/>
                  </a:lnTo>
                  <a:lnTo>
                    <a:pt x="268" y="1"/>
                  </a:lnTo>
                  <a:lnTo>
                    <a:pt x="255" y="0"/>
                  </a:lnTo>
                  <a:lnTo>
                    <a:pt x="238" y="1"/>
                  </a:lnTo>
                  <a:lnTo>
                    <a:pt x="221" y="5"/>
                  </a:lnTo>
                  <a:lnTo>
                    <a:pt x="201" y="11"/>
                  </a:lnTo>
                  <a:lnTo>
                    <a:pt x="181" y="19"/>
                  </a:lnTo>
                  <a:lnTo>
                    <a:pt x="161" y="28"/>
                  </a:lnTo>
                  <a:lnTo>
                    <a:pt x="142" y="39"/>
                  </a:lnTo>
                  <a:lnTo>
                    <a:pt x="126" y="50"/>
                  </a:lnTo>
                  <a:close/>
                </a:path>
              </a:pathLst>
            </a:custGeom>
            <a:solidFill>
              <a:srgbClr val="000000"/>
            </a:solidFill>
            <a:ln w="9525">
              <a:solidFill>
                <a:schemeClr val="bg2"/>
              </a:solidFill>
              <a:round/>
              <a:headEnd/>
              <a:tailEnd/>
            </a:ln>
          </p:spPr>
          <p:txBody>
            <a:bodyPr/>
            <a:lstStyle/>
            <a:p>
              <a:endParaRPr lang="en-US"/>
            </a:p>
          </p:txBody>
        </p:sp>
        <p:sp>
          <p:nvSpPr>
            <p:cNvPr id="1172" name="Freeform 795"/>
            <p:cNvSpPr>
              <a:spLocks/>
            </p:cNvSpPr>
            <p:nvPr/>
          </p:nvSpPr>
          <p:spPr bwMode="auto">
            <a:xfrm>
              <a:off x="4384" y="3136"/>
              <a:ext cx="47" cy="42"/>
            </a:xfrm>
            <a:custGeom>
              <a:avLst/>
              <a:gdLst>
                <a:gd name="T0" fmla="*/ 0 w 282"/>
                <a:gd name="T1" fmla="*/ 0 h 253"/>
                <a:gd name="T2" fmla="*/ 0 w 282"/>
                <a:gd name="T3" fmla="*/ 0 h 253"/>
                <a:gd name="T4" fmla="*/ 0 w 282"/>
                <a:gd name="T5" fmla="*/ 0 h 253"/>
                <a:gd name="T6" fmla="*/ 0 w 282"/>
                <a:gd name="T7" fmla="*/ 0 h 253"/>
                <a:gd name="T8" fmla="*/ 0 w 282"/>
                <a:gd name="T9" fmla="*/ 0 h 253"/>
                <a:gd name="T10" fmla="*/ 0 w 282"/>
                <a:gd name="T11" fmla="*/ 0 h 253"/>
                <a:gd name="T12" fmla="*/ 0 w 282"/>
                <a:gd name="T13" fmla="*/ 0 h 253"/>
                <a:gd name="T14" fmla="*/ 0 w 282"/>
                <a:gd name="T15" fmla="*/ 0 h 253"/>
                <a:gd name="T16" fmla="*/ 0 w 282"/>
                <a:gd name="T17" fmla="*/ 0 h 253"/>
                <a:gd name="T18" fmla="*/ 0 w 282"/>
                <a:gd name="T19" fmla="*/ 0 h 253"/>
                <a:gd name="T20" fmla="*/ 0 w 282"/>
                <a:gd name="T21" fmla="*/ 0 h 253"/>
                <a:gd name="T22" fmla="*/ 0 w 282"/>
                <a:gd name="T23" fmla="*/ 0 h 253"/>
                <a:gd name="T24" fmla="*/ 0 w 282"/>
                <a:gd name="T25" fmla="*/ 0 h 253"/>
                <a:gd name="T26" fmla="*/ 0 w 282"/>
                <a:gd name="T27" fmla="*/ 0 h 253"/>
                <a:gd name="T28" fmla="*/ 0 w 282"/>
                <a:gd name="T29" fmla="*/ 0 h 253"/>
                <a:gd name="T30" fmla="*/ 0 w 282"/>
                <a:gd name="T31" fmla="*/ 0 h 253"/>
                <a:gd name="T32" fmla="*/ 0 w 282"/>
                <a:gd name="T33" fmla="*/ 0 h 253"/>
                <a:gd name="T34" fmla="*/ 0 w 282"/>
                <a:gd name="T35" fmla="*/ 0 h 253"/>
                <a:gd name="T36" fmla="*/ 0 w 282"/>
                <a:gd name="T37" fmla="*/ 0 h 253"/>
                <a:gd name="T38" fmla="*/ 0 w 282"/>
                <a:gd name="T39" fmla="*/ 0 h 253"/>
                <a:gd name="T40" fmla="*/ 0 w 282"/>
                <a:gd name="T41" fmla="*/ 0 h 253"/>
                <a:gd name="T42" fmla="*/ 0 w 282"/>
                <a:gd name="T43" fmla="*/ 0 h 253"/>
                <a:gd name="T44" fmla="*/ 0 w 282"/>
                <a:gd name="T45" fmla="*/ 0 h 253"/>
                <a:gd name="T46" fmla="*/ 0 w 282"/>
                <a:gd name="T47" fmla="*/ 0 h 253"/>
                <a:gd name="T48" fmla="*/ 0 w 282"/>
                <a:gd name="T49" fmla="*/ 0 h 253"/>
                <a:gd name="T50" fmla="*/ 0 w 282"/>
                <a:gd name="T51" fmla="*/ 0 h 253"/>
                <a:gd name="T52" fmla="*/ 0 w 282"/>
                <a:gd name="T53" fmla="*/ 0 h 253"/>
                <a:gd name="T54" fmla="*/ 0 w 282"/>
                <a:gd name="T55" fmla="*/ 0 h 253"/>
                <a:gd name="T56" fmla="*/ 0 w 282"/>
                <a:gd name="T57" fmla="*/ 0 h 253"/>
                <a:gd name="T58" fmla="*/ 0 w 282"/>
                <a:gd name="T59" fmla="*/ 0 h 253"/>
                <a:gd name="T60" fmla="*/ 0 w 282"/>
                <a:gd name="T61" fmla="*/ 0 h 253"/>
                <a:gd name="T62" fmla="*/ 0 w 282"/>
                <a:gd name="T63" fmla="*/ 0 h 253"/>
                <a:gd name="T64" fmla="*/ 0 w 282"/>
                <a:gd name="T65" fmla="*/ 0 h 253"/>
                <a:gd name="T66" fmla="*/ 0 w 282"/>
                <a:gd name="T67" fmla="*/ 0 h 253"/>
                <a:gd name="T68" fmla="*/ 0 w 282"/>
                <a:gd name="T69" fmla="*/ 0 h 253"/>
                <a:gd name="T70" fmla="*/ 0 w 282"/>
                <a:gd name="T71" fmla="*/ 0 h 253"/>
                <a:gd name="T72" fmla="*/ 0 w 282"/>
                <a:gd name="T73" fmla="*/ 0 h 253"/>
                <a:gd name="T74" fmla="*/ 0 w 282"/>
                <a:gd name="T75" fmla="*/ 0 h 253"/>
                <a:gd name="T76" fmla="*/ 0 w 282"/>
                <a:gd name="T77" fmla="*/ 0 h 253"/>
                <a:gd name="T78" fmla="*/ 0 w 282"/>
                <a:gd name="T79" fmla="*/ 0 h 253"/>
                <a:gd name="T80" fmla="*/ 0 w 282"/>
                <a:gd name="T81" fmla="*/ 0 h 253"/>
                <a:gd name="T82" fmla="*/ 0 w 282"/>
                <a:gd name="T83" fmla="*/ 0 h 253"/>
                <a:gd name="T84" fmla="*/ 0 w 282"/>
                <a:gd name="T85" fmla="*/ 0 h 253"/>
                <a:gd name="T86" fmla="*/ 0 w 282"/>
                <a:gd name="T87" fmla="*/ 0 h 253"/>
                <a:gd name="T88" fmla="*/ 0 w 282"/>
                <a:gd name="T89" fmla="*/ 0 h 253"/>
                <a:gd name="T90" fmla="*/ 0 w 282"/>
                <a:gd name="T91" fmla="*/ 0 h 253"/>
                <a:gd name="T92" fmla="*/ 0 w 282"/>
                <a:gd name="T93" fmla="*/ 0 h 253"/>
                <a:gd name="T94" fmla="*/ 0 w 282"/>
                <a:gd name="T95" fmla="*/ 0 h 253"/>
                <a:gd name="T96" fmla="*/ 0 w 282"/>
                <a:gd name="T97" fmla="*/ 0 h 253"/>
                <a:gd name="T98" fmla="*/ 0 w 282"/>
                <a:gd name="T99" fmla="*/ 0 h 253"/>
                <a:gd name="T100" fmla="*/ 0 w 282"/>
                <a:gd name="T101" fmla="*/ 0 h 253"/>
                <a:gd name="T102" fmla="*/ 0 w 282"/>
                <a:gd name="T103" fmla="*/ 0 h 253"/>
                <a:gd name="T104" fmla="*/ 0 w 282"/>
                <a:gd name="T105" fmla="*/ 0 h 253"/>
                <a:gd name="T106" fmla="*/ 0 w 282"/>
                <a:gd name="T107" fmla="*/ 0 h 253"/>
                <a:gd name="T108" fmla="*/ 0 w 282"/>
                <a:gd name="T109" fmla="*/ 0 h 253"/>
                <a:gd name="T110" fmla="*/ 0 w 282"/>
                <a:gd name="T111" fmla="*/ 0 h 253"/>
                <a:gd name="T112" fmla="*/ 0 w 282"/>
                <a:gd name="T113" fmla="*/ 0 h 253"/>
                <a:gd name="T114" fmla="*/ 0 w 282"/>
                <a:gd name="T115" fmla="*/ 0 h 253"/>
                <a:gd name="T116" fmla="*/ 0 w 282"/>
                <a:gd name="T117" fmla="*/ 0 h 253"/>
                <a:gd name="T118" fmla="*/ 0 w 282"/>
                <a:gd name="T119" fmla="*/ 0 h 253"/>
                <a:gd name="T120" fmla="*/ 0 w 282"/>
                <a:gd name="T121" fmla="*/ 0 h 2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2"/>
                <a:gd name="T184" fmla="*/ 0 h 253"/>
                <a:gd name="T185" fmla="*/ 282 w 282"/>
                <a:gd name="T186" fmla="*/ 253 h 2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2" h="253">
                  <a:moveTo>
                    <a:pt x="235" y="78"/>
                  </a:moveTo>
                  <a:lnTo>
                    <a:pt x="248" y="92"/>
                  </a:lnTo>
                  <a:lnTo>
                    <a:pt x="255" y="108"/>
                  </a:lnTo>
                  <a:lnTo>
                    <a:pt x="259" y="125"/>
                  </a:lnTo>
                  <a:lnTo>
                    <a:pt x="259" y="144"/>
                  </a:lnTo>
                  <a:lnTo>
                    <a:pt x="257" y="159"/>
                  </a:lnTo>
                  <a:lnTo>
                    <a:pt x="252" y="171"/>
                  </a:lnTo>
                  <a:lnTo>
                    <a:pt x="244" y="184"/>
                  </a:lnTo>
                  <a:lnTo>
                    <a:pt x="236" y="194"/>
                  </a:lnTo>
                  <a:lnTo>
                    <a:pt x="225" y="206"/>
                  </a:lnTo>
                  <a:lnTo>
                    <a:pt x="215" y="215"/>
                  </a:lnTo>
                  <a:lnTo>
                    <a:pt x="204" y="225"/>
                  </a:lnTo>
                  <a:lnTo>
                    <a:pt x="194" y="236"/>
                  </a:lnTo>
                  <a:lnTo>
                    <a:pt x="191" y="239"/>
                  </a:lnTo>
                  <a:lnTo>
                    <a:pt x="190" y="242"/>
                  </a:lnTo>
                  <a:lnTo>
                    <a:pt x="191" y="246"/>
                  </a:lnTo>
                  <a:lnTo>
                    <a:pt x="194" y="249"/>
                  </a:lnTo>
                  <a:lnTo>
                    <a:pt x="197" y="252"/>
                  </a:lnTo>
                  <a:lnTo>
                    <a:pt x="201" y="253"/>
                  </a:lnTo>
                  <a:lnTo>
                    <a:pt x="205" y="252"/>
                  </a:lnTo>
                  <a:lnTo>
                    <a:pt x="209" y="249"/>
                  </a:lnTo>
                  <a:lnTo>
                    <a:pt x="232" y="234"/>
                  </a:lnTo>
                  <a:lnTo>
                    <a:pt x="251" y="215"/>
                  </a:lnTo>
                  <a:lnTo>
                    <a:pt x="267" y="192"/>
                  </a:lnTo>
                  <a:lnTo>
                    <a:pt x="278" y="168"/>
                  </a:lnTo>
                  <a:lnTo>
                    <a:pt x="282" y="141"/>
                  </a:lnTo>
                  <a:lnTo>
                    <a:pt x="279" y="116"/>
                  </a:lnTo>
                  <a:lnTo>
                    <a:pt x="270" y="92"/>
                  </a:lnTo>
                  <a:lnTo>
                    <a:pt x="251" y="70"/>
                  </a:lnTo>
                  <a:lnTo>
                    <a:pt x="237" y="59"/>
                  </a:lnTo>
                  <a:lnTo>
                    <a:pt x="221" y="48"/>
                  </a:lnTo>
                  <a:lnTo>
                    <a:pt x="202" y="39"/>
                  </a:lnTo>
                  <a:lnTo>
                    <a:pt x="183" y="31"/>
                  </a:lnTo>
                  <a:lnTo>
                    <a:pt x="163" y="24"/>
                  </a:lnTo>
                  <a:lnTo>
                    <a:pt x="142" y="18"/>
                  </a:lnTo>
                  <a:lnTo>
                    <a:pt x="122" y="13"/>
                  </a:lnTo>
                  <a:lnTo>
                    <a:pt x="101" y="8"/>
                  </a:lnTo>
                  <a:lnTo>
                    <a:pt x="82" y="5"/>
                  </a:lnTo>
                  <a:lnTo>
                    <a:pt x="63" y="2"/>
                  </a:lnTo>
                  <a:lnTo>
                    <a:pt x="47" y="0"/>
                  </a:lnTo>
                  <a:lnTo>
                    <a:pt x="32" y="0"/>
                  </a:lnTo>
                  <a:lnTo>
                    <a:pt x="19" y="0"/>
                  </a:lnTo>
                  <a:lnTo>
                    <a:pt x="10" y="1"/>
                  </a:lnTo>
                  <a:lnTo>
                    <a:pt x="4" y="4"/>
                  </a:lnTo>
                  <a:lnTo>
                    <a:pt x="0" y="6"/>
                  </a:lnTo>
                  <a:lnTo>
                    <a:pt x="12" y="8"/>
                  </a:lnTo>
                  <a:lnTo>
                    <a:pt x="25" y="9"/>
                  </a:lnTo>
                  <a:lnTo>
                    <a:pt x="38" y="12"/>
                  </a:lnTo>
                  <a:lnTo>
                    <a:pt x="52" y="14"/>
                  </a:lnTo>
                  <a:lnTo>
                    <a:pt x="67" y="16"/>
                  </a:lnTo>
                  <a:lnTo>
                    <a:pt x="82" y="18"/>
                  </a:lnTo>
                  <a:lnTo>
                    <a:pt x="97" y="22"/>
                  </a:lnTo>
                  <a:lnTo>
                    <a:pt x="114" y="25"/>
                  </a:lnTo>
                  <a:lnTo>
                    <a:pt x="129" y="30"/>
                  </a:lnTo>
                  <a:lnTo>
                    <a:pt x="146" y="35"/>
                  </a:lnTo>
                  <a:lnTo>
                    <a:pt x="162" y="40"/>
                  </a:lnTo>
                  <a:lnTo>
                    <a:pt x="177" y="46"/>
                  </a:lnTo>
                  <a:lnTo>
                    <a:pt x="192" y="53"/>
                  </a:lnTo>
                  <a:lnTo>
                    <a:pt x="208" y="60"/>
                  </a:lnTo>
                  <a:lnTo>
                    <a:pt x="222" y="69"/>
                  </a:lnTo>
                  <a:lnTo>
                    <a:pt x="235" y="78"/>
                  </a:lnTo>
                  <a:close/>
                </a:path>
              </a:pathLst>
            </a:custGeom>
            <a:solidFill>
              <a:srgbClr val="000000"/>
            </a:solidFill>
            <a:ln w="9525">
              <a:solidFill>
                <a:schemeClr val="bg2"/>
              </a:solidFill>
              <a:round/>
              <a:headEnd/>
              <a:tailEnd/>
            </a:ln>
          </p:spPr>
          <p:txBody>
            <a:bodyPr/>
            <a:lstStyle/>
            <a:p>
              <a:endParaRPr lang="en-US"/>
            </a:p>
          </p:txBody>
        </p:sp>
        <p:sp>
          <p:nvSpPr>
            <p:cNvPr id="1173" name="Freeform 796"/>
            <p:cNvSpPr>
              <a:spLocks/>
            </p:cNvSpPr>
            <p:nvPr/>
          </p:nvSpPr>
          <p:spPr bwMode="auto">
            <a:xfrm>
              <a:off x="4290" y="3159"/>
              <a:ext cx="19" cy="39"/>
            </a:xfrm>
            <a:custGeom>
              <a:avLst/>
              <a:gdLst>
                <a:gd name="T0" fmla="*/ 0 w 115"/>
                <a:gd name="T1" fmla="*/ 0 h 236"/>
                <a:gd name="T2" fmla="*/ 0 w 115"/>
                <a:gd name="T3" fmla="*/ 0 h 236"/>
                <a:gd name="T4" fmla="*/ 0 w 115"/>
                <a:gd name="T5" fmla="*/ 0 h 236"/>
                <a:gd name="T6" fmla="*/ 0 w 115"/>
                <a:gd name="T7" fmla="*/ 0 h 236"/>
                <a:gd name="T8" fmla="*/ 0 w 115"/>
                <a:gd name="T9" fmla="*/ 0 h 236"/>
                <a:gd name="T10" fmla="*/ 0 w 115"/>
                <a:gd name="T11" fmla="*/ 0 h 236"/>
                <a:gd name="T12" fmla="*/ 0 w 115"/>
                <a:gd name="T13" fmla="*/ 0 h 236"/>
                <a:gd name="T14" fmla="*/ 0 w 115"/>
                <a:gd name="T15" fmla="*/ 0 h 236"/>
                <a:gd name="T16" fmla="*/ 0 w 115"/>
                <a:gd name="T17" fmla="*/ 0 h 236"/>
                <a:gd name="T18" fmla="*/ 0 w 115"/>
                <a:gd name="T19" fmla="*/ 0 h 236"/>
                <a:gd name="T20" fmla="*/ 0 w 115"/>
                <a:gd name="T21" fmla="*/ 0 h 236"/>
                <a:gd name="T22" fmla="*/ 0 w 115"/>
                <a:gd name="T23" fmla="*/ 0 h 236"/>
                <a:gd name="T24" fmla="*/ 0 w 115"/>
                <a:gd name="T25" fmla="*/ 0 h 236"/>
                <a:gd name="T26" fmla="*/ 0 w 115"/>
                <a:gd name="T27" fmla="*/ 0 h 236"/>
                <a:gd name="T28" fmla="*/ 0 w 115"/>
                <a:gd name="T29" fmla="*/ 0 h 236"/>
                <a:gd name="T30" fmla="*/ 0 w 115"/>
                <a:gd name="T31" fmla="*/ 0 h 236"/>
                <a:gd name="T32" fmla="*/ 0 w 115"/>
                <a:gd name="T33" fmla="*/ 0 h 236"/>
                <a:gd name="T34" fmla="*/ 0 w 115"/>
                <a:gd name="T35" fmla="*/ 0 h 236"/>
                <a:gd name="T36" fmla="*/ 0 w 115"/>
                <a:gd name="T37" fmla="*/ 0 h 236"/>
                <a:gd name="T38" fmla="*/ 0 w 115"/>
                <a:gd name="T39" fmla="*/ 0 h 236"/>
                <a:gd name="T40" fmla="*/ 0 w 115"/>
                <a:gd name="T41" fmla="*/ 0 h 236"/>
                <a:gd name="T42" fmla="*/ 0 w 115"/>
                <a:gd name="T43" fmla="*/ 0 h 236"/>
                <a:gd name="T44" fmla="*/ 0 w 115"/>
                <a:gd name="T45" fmla="*/ 0 h 236"/>
                <a:gd name="T46" fmla="*/ 0 w 115"/>
                <a:gd name="T47" fmla="*/ 0 h 236"/>
                <a:gd name="T48" fmla="*/ 0 w 115"/>
                <a:gd name="T49" fmla="*/ 0 h 236"/>
                <a:gd name="T50" fmla="*/ 0 w 115"/>
                <a:gd name="T51" fmla="*/ 0 h 236"/>
                <a:gd name="T52" fmla="*/ 0 w 115"/>
                <a:gd name="T53" fmla="*/ 0 h 236"/>
                <a:gd name="T54" fmla="*/ 0 w 115"/>
                <a:gd name="T55" fmla="*/ 0 h 236"/>
                <a:gd name="T56" fmla="*/ 0 w 115"/>
                <a:gd name="T57" fmla="*/ 0 h 236"/>
                <a:gd name="T58" fmla="*/ 0 w 115"/>
                <a:gd name="T59" fmla="*/ 0 h 236"/>
                <a:gd name="T60" fmla="*/ 0 w 115"/>
                <a:gd name="T61" fmla="*/ 0 h 236"/>
                <a:gd name="T62" fmla="*/ 0 w 115"/>
                <a:gd name="T63" fmla="*/ 0 h 236"/>
                <a:gd name="T64" fmla="*/ 0 w 115"/>
                <a:gd name="T65" fmla="*/ 0 h 236"/>
                <a:gd name="T66" fmla="*/ 0 w 115"/>
                <a:gd name="T67" fmla="*/ 0 h 236"/>
                <a:gd name="T68" fmla="*/ 0 w 115"/>
                <a:gd name="T69" fmla="*/ 0 h 236"/>
                <a:gd name="T70" fmla="*/ 0 w 115"/>
                <a:gd name="T71" fmla="*/ 0 h 236"/>
                <a:gd name="T72" fmla="*/ 0 w 115"/>
                <a:gd name="T73" fmla="*/ 0 h 236"/>
                <a:gd name="T74" fmla="*/ 0 w 115"/>
                <a:gd name="T75" fmla="*/ 0 h 236"/>
                <a:gd name="T76" fmla="*/ 0 w 115"/>
                <a:gd name="T77" fmla="*/ 0 h 236"/>
                <a:gd name="T78" fmla="*/ 0 w 115"/>
                <a:gd name="T79" fmla="*/ 0 h 236"/>
                <a:gd name="T80" fmla="*/ 0 w 115"/>
                <a:gd name="T81" fmla="*/ 0 h 2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5"/>
                <a:gd name="T124" fmla="*/ 0 h 236"/>
                <a:gd name="T125" fmla="*/ 115 w 115"/>
                <a:gd name="T126" fmla="*/ 236 h 2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5" h="236">
                  <a:moveTo>
                    <a:pt x="0" y="128"/>
                  </a:moveTo>
                  <a:lnTo>
                    <a:pt x="0" y="148"/>
                  </a:lnTo>
                  <a:lnTo>
                    <a:pt x="5" y="166"/>
                  </a:lnTo>
                  <a:lnTo>
                    <a:pt x="13" y="184"/>
                  </a:lnTo>
                  <a:lnTo>
                    <a:pt x="24" y="198"/>
                  </a:lnTo>
                  <a:lnTo>
                    <a:pt x="39" y="211"/>
                  </a:lnTo>
                  <a:lnTo>
                    <a:pt x="55" y="223"/>
                  </a:lnTo>
                  <a:lnTo>
                    <a:pt x="74" y="231"/>
                  </a:lnTo>
                  <a:lnTo>
                    <a:pt x="92" y="235"/>
                  </a:lnTo>
                  <a:lnTo>
                    <a:pt x="98" y="236"/>
                  </a:lnTo>
                  <a:lnTo>
                    <a:pt x="104" y="234"/>
                  </a:lnTo>
                  <a:lnTo>
                    <a:pt x="109" y="231"/>
                  </a:lnTo>
                  <a:lnTo>
                    <a:pt x="111" y="226"/>
                  </a:lnTo>
                  <a:lnTo>
                    <a:pt x="111" y="220"/>
                  </a:lnTo>
                  <a:lnTo>
                    <a:pt x="110" y="215"/>
                  </a:lnTo>
                  <a:lnTo>
                    <a:pt x="107" y="210"/>
                  </a:lnTo>
                  <a:lnTo>
                    <a:pt x="101" y="208"/>
                  </a:lnTo>
                  <a:lnTo>
                    <a:pt x="82" y="201"/>
                  </a:lnTo>
                  <a:lnTo>
                    <a:pt x="64" y="192"/>
                  </a:lnTo>
                  <a:lnTo>
                    <a:pt x="50" y="179"/>
                  </a:lnTo>
                  <a:lnTo>
                    <a:pt x="40" y="165"/>
                  </a:lnTo>
                  <a:lnTo>
                    <a:pt x="33" y="148"/>
                  </a:lnTo>
                  <a:lnTo>
                    <a:pt x="29" y="130"/>
                  </a:lnTo>
                  <a:lnTo>
                    <a:pt x="29" y="110"/>
                  </a:lnTo>
                  <a:lnTo>
                    <a:pt x="35" y="89"/>
                  </a:lnTo>
                  <a:lnTo>
                    <a:pt x="43" y="74"/>
                  </a:lnTo>
                  <a:lnTo>
                    <a:pt x="56" y="60"/>
                  </a:lnTo>
                  <a:lnTo>
                    <a:pt x="70" y="46"/>
                  </a:lnTo>
                  <a:lnTo>
                    <a:pt x="85" y="33"/>
                  </a:lnTo>
                  <a:lnTo>
                    <a:pt x="98" y="23"/>
                  </a:lnTo>
                  <a:lnTo>
                    <a:pt x="109" y="12"/>
                  </a:lnTo>
                  <a:lnTo>
                    <a:pt x="115" y="6"/>
                  </a:lnTo>
                  <a:lnTo>
                    <a:pt x="115" y="0"/>
                  </a:lnTo>
                  <a:lnTo>
                    <a:pt x="102" y="4"/>
                  </a:lnTo>
                  <a:lnTo>
                    <a:pt x="85" y="12"/>
                  </a:lnTo>
                  <a:lnTo>
                    <a:pt x="68" y="26"/>
                  </a:lnTo>
                  <a:lnTo>
                    <a:pt x="49" y="42"/>
                  </a:lnTo>
                  <a:lnTo>
                    <a:pt x="32" y="61"/>
                  </a:lnTo>
                  <a:lnTo>
                    <a:pt x="17" y="82"/>
                  </a:lnTo>
                  <a:lnTo>
                    <a:pt x="6" y="105"/>
                  </a:lnTo>
                  <a:lnTo>
                    <a:pt x="0" y="128"/>
                  </a:lnTo>
                  <a:close/>
                </a:path>
              </a:pathLst>
            </a:custGeom>
            <a:solidFill>
              <a:srgbClr val="000000"/>
            </a:solidFill>
            <a:ln w="9525">
              <a:solidFill>
                <a:schemeClr val="bg2"/>
              </a:solidFill>
              <a:round/>
              <a:headEnd/>
              <a:tailEnd/>
            </a:ln>
          </p:spPr>
          <p:txBody>
            <a:bodyPr/>
            <a:lstStyle/>
            <a:p>
              <a:endParaRPr lang="en-US"/>
            </a:p>
          </p:txBody>
        </p:sp>
        <p:sp>
          <p:nvSpPr>
            <p:cNvPr id="1174" name="Freeform 797"/>
            <p:cNvSpPr>
              <a:spLocks/>
            </p:cNvSpPr>
            <p:nvPr/>
          </p:nvSpPr>
          <p:spPr bwMode="auto">
            <a:xfrm>
              <a:off x="4423" y="3133"/>
              <a:ext cx="41" cy="52"/>
            </a:xfrm>
            <a:custGeom>
              <a:avLst/>
              <a:gdLst>
                <a:gd name="T0" fmla="*/ 0 w 245"/>
                <a:gd name="T1" fmla="*/ 0 h 310"/>
                <a:gd name="T2" fmla="*/ 0 w 245"/>
                <a:gd name="T3" fmla="*/ 0 h 310"/>
                <a:gd name="T4" fmla="*/ 0 w 245"/>
                <a:gd name="T5" fmla="*/ 0 h 310"/>
                <a:gd name="T6" fmla="*/ 0 w 245"/>
                <a:gd name="T7" fmla="*/ 0 h 310"/>
                <a:gd name="T8" fmla="*/ 0 w 245"/>
                <a:gd name="T9" fmla="*/ 0 h 310"/>
                <a:gd name="T10" fmla="*/ 0 w 245"/>
                <a:gd name="T11" fmla="*/ 0 h 310"/>
                <a:gd name="T12" fmla="*/ 0 w 245"/>
                <a:gd name="T13" fmla="*/ 0 h 310"/>
                <a:gd name="T14" fmla="*/ 0 w 245"/>
                <a:gd name="T15" fmla="*/ 0 h 310"/>
                <a:gd name="T16" fmla="*/ 0 w 245"/>
                <a:gd name="T17" fmla="*/ 0 h 310"/>
                <a:gd name="T18" fmla="*/ 0 w 245"/>
                <a:gd name="T19" fmla="*/ 0 h 310"/>
                <a:gd name="T20" fmla="*/ 0 w 245"/>
                <a:gd name="T21" fmla="*/ 0 h 310"/>
                <a:gd name="T22" fmla="*/ 0 w 245"/>
                <a:gd name="T23" fmla="*/ 0 h 310"/>
                <a:gd name="T24" fmla="*/ 0 w 245"/>
                <a:gd name="T25" fmla="*/ 0 h 310"/>
                <a:gd name="T26" fmla="*/ 0 w 245"/>
                <a:gd name="T27" fmla="*/ 0 h 310"/>
                <a:gd name="T28" fmla="*/ 0 w 245"/>
                <a:gd name="T29" fmla="*/ 0 h 310"/>
                <a:gd name="T30" fmla="*/ 0 w 245"/>
                <a:gd name="T31" fmla="*/ 0 h 310"/>
                <a:gd name="T32" fmla="*/ 0 w 245"/>
                <a:gd name="T33" fmla="*/ 0 h 310"/>
                <a:gd name="T34" fmla="*/ 0 w 245"/>
                <a:gd name="T35" fmla="*/ 0 h 310"/>
                <a:gd name="T36" fmla="*/ 0 w 245"/>
                <a:gd name="T37" fmla="*/ 0 h 310"/>
                <a:gd name="T38" fmla="*/ 0 w 245"/>
                <a:gd name="T39" fmla="*/ 0 h 310"/>
                <a:gd name="T40" fmla="*/ 0 w 245"/>
                <a:gd name="T41" fmla="*/ 0 h 310"/>
                <a:gd name="T42" fmla="*/ 0 w 245"/>
                <a:gd name="T43" fmla="*/ 0 h 310"/>
                <a:gd name="T44" fmla="*/ 0 w 245"/>
                <a:gd name="T45" fmla="*/ 0 h 310"/>
                <a:gd name="T46" fmla="*/ 0 w 245"/>
                <a:gd name="T47" fmla="*/ 0 h 310"/>
                <a:gd name="T48" fmla="*/ 0 w 245"/>
                <a:gd name="T49" fmla="*/ 0 h 310"/>
                <a:gd name="T50" fmla="*/ 0 w 245"/>
                <a:gd name="T51" fmla="*/ 0 h 310"/>
                <a:gd name="T52" fmla="*/ 0 w 245"/>
                <a:gd name="T53" fmla="*/ 0 h 310"/>
                <a:gd name="T54" fmla="*/ 0 w 245"/>
                <a:gd name="T55" fmla="*/ 0 h 310"/>
                <a:gd name="T56" fmla="*/ 0 w 245"/>
                <a:gd name="T57" fmla="*/ 0 h 310"/>
                <a:gd name="T58" fmla="*/ 0 w 245"/>
                <a:gd name="T59" fmla="*/ 0 h 310"/>
                <a:gd name="T60" fmla="*/ 0 w 245"/>
                <a:gd name="T61" fmla="*/ 0 h 310"/>
                <a:gd name="T62" fmla="*/ 0 w 245"/>
                <a:gd name="T63" fmla="*/ 0 h 310"/>
                <a:gd name="T64" fmla="*/ 0 w 245"/>
                <a:gd name="T65" fmla="*/ 0 h 310"/>
                <a:gd name="T66" fmla="*/ 0 w 245"/>
                <a:gd name="T67" fmla="*/ 0 h 310"/>
                <a:gd name="T68" fmla="*/ 0 w 245"/>
                <a:gd name="T69" fmla="*/ 0 h 310"/>
                <a:gd name="T70" fmla="*/ 0 w 245"/>
                <a:gd name="T71" fmla="*/ 0 h 310"/>
                <a:gd name="T72" fmla="*/ 0 w 245"/>
                <a:gd name="T73" fmla="*/ 0 h 310"/>
                <a:gd name="T74" fmla="*/ 0 w 245"/>
                <a:gd name="T75" fmla="*/ 0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5"/>
                <a:gd name="T115" fmla="*/ 0 h 310"/>
                <a:gd name="T116" fmla="*/ 245 w 245"/>
                <a:gd name="T117" fmla="*/ 310 h 3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5" h="310">
                  <a:moveTo>
                    <a:pt x="200" y="116"/>
                  </a:moveTo>
                  <a:lnTo>
                    <a:pt x="208" y="124"/>
                  </a:lnTo>
                  <a:lnTo>
                    <a:pt x="214" y="133"/>
                  </a:lnTo>
                  <a:lnTo>
                    <a:pt x="220" y="144"/>
                  </a:lnTo>
                  <a:lnTo>
                    <a:pt x="223" y="154"/>
                  </a:lnTo>
                  <a:lnTo>
                    <a:pt x="226" y="164"/>
                  </a:lnTo>
                  <a:lnTo>
                    <a:pt x="224" y="176"/>
                  </a:lnTo>
                  <a:lnTo>
                    <a:pt x="222" y="187"/>
                  </a:lnTo>
                  <a:lnTo>
                    <a:pt x="216" y="198"/>
                  </a:lnTo>
                  <a:lnTo>
                    <a:pt x="208" y="209"/>
                  </a:lnTo>
                  <a:lnTo>
                    <a:pt x="199" y="219"/>
                  </a:lnTo>
                  <a:lnTo>
                    <a:pt x="188" y="229"/>
                  </a:lnTo>
                  <a:lnTo>
                    <a:pt x="177" y="238"/>
                  </a:lnTo>
                  <a:lnTo>
                    <a:pt x="166" y="246"/>
                  </a:lnTo>
                  <a:lnTo>
                    <a:pt x="154" y="255"/>
                  </a:lnTo>
                  <a:lnTo>
                    <a:pt x="142" y="264"/>
                  </a:lnTo>
                  <a:lnTo>
                    <a:pt x="132" y="275"/>
                  </a:lnTo>
                  <a:lnTo>
                    <a:pt x="128" y="278"/>
                  </a:lnTo>
                  <a:lnTo>
                    <a:pt x="126" y="283"/>
                  </a:lnTo>
                  <a:lnTo>
                    <a:pt x="124" y="287"/>
                  </a:lnTo>
                  <a:lnTo>
                    <a:pt x="121" y="292"/>
                  </a:lnTo>
                  <a:lnTo>
                    <a:pt x="120" y="296"/>
                  </a:lnTo>
                  <a:lnTo>
                    <a:pt x="120" y="301"/>
                  </a:lnTo>
                  <a:lnTo>
                    <a:pt x="122" y="306"/>
                  </a:lnTo>
                  <a:lnTo>
                    <a:pt x="126" y="309"/>
                  </a:lnTo>
                  <a:lnTo>
                    <a:pt x="131" y="310"/>
                  </a:lnTo>
                  <a:lnTo>
                    <a:pt x="135" y="310"/>
                  </a:lnTo>
                  <a:lnTo>
                    <a:pt x="139" y="309"/>
                  </a:lnTo>
                  <a:lnTo>
                    <a:pt x="142" y="306"/>
                  </a:lnTo>
                  <a:lnTo>
                    <a:pt x="154" y="292"/>
                  </a:lnTo>
                  <a:lnTo>
                    <a:pt x="167" y="280"/>
                  </a:lnTo>
                  <a:lnTo>
                    <a:pt x="180" y="269"/>
                  </a:lnTo>
                  <a:lnTo>
                    <a:pt x="194" y="257"/>
                  </a:lnTo>
                  <a:lnTo>
                    <a:pt x="207" y="246"/>
                  </a:lnTo>
                  <a:lnTo>
                    <a:pt x="220" y="233"/>
                  </a:lnTo>
                  <a:lnTo>
                    <a:pt x="230" y="219"/>
                  </a:lnTo>
                  <a:lnTo>
                    <a:pt x="238" y="204"/>
                  </a:lnTo>
                  <a:lnTo>
                    <a:pt x="244" y="186"/>
                  </a:lnTo>
                  <a:lnTo>
                    <a:pt x="245" y="169"/>
                  </a:lnTo>
                  <a:lnTo>
                    <a:pt x="243" y="152"/>
                  </a:lnTo>
                  <a:lnTo>
                    <a:pt x="237" y="134"/>
                  </a:lnTo>
                  <a:lnTo>
                    <a:pt x="228" y="119"/>
                  </a:lnTo>
                  <a:lnTo>
                    <a:pt x="217" y="105"/>
                  </a:lnTo>
                  <a:lnTo>
                    <a:pt x="203" y="93"/>
                  </a:lnTo>
                  <a:lnTo>
                    <a:pt x="188" y="83"/>
                  </a:lnTo>
                  <a:lnTo>
                    <a:pt x="176" y="76"/>
                  </a:lnTo>
                  <a:lnTo>
                    <a:pt x="163" y="69"/>
                  </a:lnTo>
                  <a:lnTo>
                    <a:pt x="151" y="61"/>
                  </a:lnTo>
                  <a:lnTo>
                    <a:pt x="136" y="54"/>
                  </a:lnTo>
                  <a:lnTo>
                    <a:pt x="122" y="46"/>
                  </a:lnTo>
                  <a:lnTo>
                    <a:pt x="107" y="39"/>
                  </a:lnTo>
                  <a:lnTo>
                    <a:pt x="93" y="31"/>
                  </a:lnTo>
                  <a:lnTo>
                    <a:pt x="79" y="24"/>
                  </a:lnTo>
                  <a:lnTo>
                    <a:pt x="66" y="18"/>
                  </a:lnTo>
                  <a:lnTo>
                    <a:pt x="53" y="13"/>
                  </a:lnTo>
                  <a:lnTo>
                    <a:pt x="40" y="8"/>
                  </a:lnTo>
                  <a:lnTo>
                    <a:pt x="30" y="5"/>
                  </a:lnTo>
                  <a:lnTo>
                    <a:pt x="20" y="1"/>
                  </a:lnTo>
                  <a:lnTo>
                    <a:pt x="12" y="0"/>
                  </a:lnTo>
                  <a:lnTo>
                    <a:pt x="5" y="0"/>
                  </a:lnTo>
                  <a:lnTo>
                    <a:pt x="0" y="2"/>
                  </a:lnTo>
                  <a:lnTo>
                    <a:pt x="11" y="8"/>
                  </a:lnTo>
                  <a:lnTo>
                    <a:pt x="23" y="14"/>
                  </a:lnTo>
                  <a:lnTo>
                    <a:pt x="36" y="20"/>
                  </a:lnTo>
                  <a:lnTo>
                    <a:pt x="47" y="25"/>
                  </a:lnTo>
                  <a:lnTo>
                    <a:pt x="60" y="31"/>
                  </a:lnTo>
                  <a:lnTo>
                    <a:pt x="73" y="37"/>
                  </a:lnTo>
                  <a:lnTo>
                    <a:pt x="86" y="44"/>
                  </a:lnTo>
                  <a:lnTo>
                    <a:pt x="99" y="51"/>
                  </a:lnTo>
                  <a:lnTo>
                    <a:pt x="113" y="57"/>
                  </a:lnTo>
                  <a:lnTo>
                    <a:pt x="126" y="64"/>
                  </a:lnTo>
                  <a:lnTo>
                    <a:pt x="139" y="71"/>
                  </a:lnTo>
                  <a:lnTo>
                    <a:pt x="152" y="79"/>
                  </a:lnTo>
                  <a:lnTo>
                    <a:pt x="165" y="88"/>
                  </a:lnTo>
                  <a:lnTo>
                    <a:pt x="176" y="96"/>
                  </a:lnTo>
                  <a:lnTo>
                    <a:pt x="188" y="106"/>
                  </a:lnTo>
                  <a:lnTo>
                    <a:pt x="200" y="116"/>
                  </a:lnTo>
                  <a:close/>
                </a:path>
              </a:pathLst>
            </a:custGeom>
            <a:solidFill>
              <a:srgbClr val="000000"/>
            </a:solidFill>
            <a:ln w="9525">
              <a:solidFill>
                <a:schemeClr val="bg2"/>
              </a:solidFill>
              <a:round/>
              <a:headEnd/>
              <a:tailEnd/>
            </a:ln>
          </p:spPr>
          <p:txBody>
            <a:bodyPr/>
            <a:lstStyle/>
            <a:p>
              <a:endParaRPr lang="en-US"/>
            </a:p>
          </p:txBody>
        </p:sp>
        <p:sp>
          <p:nvSpPr>
            <p:cNvPr id="1175" name="Freeform 798"/>
            <p:cNvSpPr>
              <a:spLocks/>
            </p:cNvSpPr>
            <p:nvPr/>
          </p:nvSpPr>
          <p:spPr bwMode="auto">
            <a:xfrm>
              <a:off x="4338" y="3209"/>
              <a:ext cx="125" cy="175"/>
            </a:xfrm>
            <a:custGeom>
              <a:avLst/>
              <a:gdLst>
                <a:gd name="T0" fmla="*/ 0 w 125"/>
                <a:gd name="T1" fmla="*/ 175 h 175"/>
                <a:gd name="T2" fmla="*/ 0 w 125"/>
                <a:gd name="T3" fmla="*/ 144 h 175"/>
                <a:gd name="T4" fmla="*/ 11 w 125"/>
                <a:gd name="T5" fmla="*/ 144 h 175"/>
                <a:gd name="T6" fmla="*/ 11 w 125"/>
                <a:gd name="T7" fmla="*/ 118 h 175"/>
                <a:gd name="T8" fmla="*/ 23 w 125"/>
                <a:gd name="T9" fmla="*/ 114 h 175"/>
                <a:gd name="T10" fmla="*/ 20 w 125"/>
                <a:gd name="T11" fmla="*/ 88 h 175"/>
                <a:gd name="T12" fmla="*/ 30 w 125"/>
                <a:gd name="T13" fmla="*/ 84 h 175"/>
                <a:gd name="T14" fmla="*/ 30 w 125"/>
                <a:gd name="T15" fmla="*/ 58 h 175"/>
                <a:gd name="T16" fmla="*/ 39 w 125"/>
                <a:gd name="T17" fmla="*/ 54 h 175"/>
                <a:gd name="T18" fmla="*/ 39 w 125"/>
                <a:gd name="T19" fmla="*/ 28 h 175"/>
                <a:gd name="T20" fmla="*/ 48 w 125"/>
                <a:gd name="T21" fmla="*/ 28 h 175"/>
                <a:gd name="T22" fmla="*/ 56 w 125"/>
                <a:gd name="T23" fmla="*/ 0 h 175"/>
                <a:gd name="T24" fmla="*/ 80 w 125"/>
                <a:gd name="T25" fmla="*/ 0 h 175"/>
                <a:gd name="T26" fmla="*/ 81 w 125"/>
                <a:gd name="T27" fmla="*/ 25 h 175"/>
                <a:gd name="T28" fmla="*/ 92 w 125"/>
                <a:gd name="T29" fmla="*/ 24 h 175"/>
                <a:gd name="T30" fmla="*/ 93 w 125"/>
                <a:gd name="T31" fmla="*/ 49 h 175"/>
                <a:gd name="T32" fmla="*/ 102 w 125"/>
                <a:gd name="T33" fmla="*/ 54 h 175"/>
                <a:gd name="T34" fmla="*/ 99 w 125"/>
                <a:gd name="T35" fmla="*/ 81 h 175"/>
                <a:gd name="T36" fmla="*/ 114 w 125"/>
                <a:gd name="T37" fmla="*/ 82 h 175"/>
                <a:gd name="T38" fmla="*/ 107 w 125"/>
                <a:gd name="T39" fmla="*/ 81 h 175"/>
                <a:gd name="T40" fmla="*/ 108 w 125"/>
                <a:gd name="T41" fmla="*/ 114 h 175"/>
                <a:gd name="T42" fmla="*/ 117 w 125"/>
                <a:gd name="T43" fmla="*/ 117 h 175"/>
                <a:gd name="T44" fmla="*/ 122 w 125"/>
                <a:gd name="T45" fmla="*/ 142 h 175"/>
                <a:gd name="T46" fmla="*/ 125 w 125"/>
                <a:gd name="T47" fmla="*/ 175 h 175"/>
                <a:gd name="T48" fmla="*/ 0 w 125"/>
                <a:gd name="T49" fmla="*/ 175 h 1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5"/>
                <a:gd name="T76" fmla="*/ 0 h 175"/>
                <a:gd name="T77" fmla="*/ 125 w 125"/>
                <a:gd name="T78" fmla="*/ 175 h 1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5" h="175">
                  <a:moveTo>
                    <a:pt x="0" y="175"/>
                  </a:moveTo>
                  <a:lnTo>
                    <a:pt x="0" y="144"/>
                  </a:lnTo>
                  <a:lnTo>
                    <a:pt x="11" y="144"/>
                  </a:lnTo>
                  <a:lnTo>
                    <a:pt x="11" y="118"/>
                  </a:lnTo>
                  <a:lnTo>
                    <a:pt x="23" y="114"/>
                  </a:lnTo>
                  <a:lnTo>
                    <a:pt x="20" y="88"/>
                  </a:lnTo>
                  <a:lnTo>
                    <a:pt x="30" y="84"/>
                  </a:lnTo>
                  <a:lnTo>
                    <a:pt x="30" y="58"/>
                  </a:lnTo>
                  <a:lnTo>
                    <a:pt x="39" y="54"/>
                  </a:lnTo>
                  <a:lnTo>
                    <a:pt x="39" y="28"/>
                  </a:lnTo>
                  <a:lnTo>
                    <a:pt x="48" y="28"/>
                  </a:lnTo>
                  <a:lnTo>
                    <a:pt x="56" y="0"/>
                  </a:lnTo>
                  <a:lnTo>
                    <a:pt x="80" y="0"/>
                  </a:lnTo>
                  <a:lnTo>
                    <a:pt x="81" y="25"/>
                  </a:lnTo>
                  <a:lnTo>
                    <a:pt x="92" y="24"/>
                  </a:lnTo>
                  <a:lnTo>
                    <a:pt x="93" y="49"/>
                  </a:lnTo>
                  <a:lnTo>
                    <a:pt x="102" y="54"/>
                  </a:lnTo>
                  <a:lnTo>
                    <a:pt x="99" y="81"/>
                  </a:lnTo>
                  <a:lnTo>
                    <a:pt x="114" y="82"/>
                  </a:lnTo>
                  <a:lnTo>
                    <a:pt x="107" y="81"/>
                  </a:lnTo>
                  <a:lnTo>
                    <a:pt x="108" y="114"/>
                  </a:lnTo>
                  <a:lnTo>
                    <a:pt x="117" y="117"/>
                  </a:lnTo>
                  <a:lnTo>
                    <a:pt x="122" y="142"/>
                  </a:lnTo>
                  <a:lnTo>
                    <a:pt x="125" y="175"/>
                  </a:lnTo>
                  <a:lnTo>
                    <a:pt x="0" y="175"/>
                  </a:lnTo>
                  <a:close/>
                </a:path>
              </a:pathLst>
            </a:custGeom>
            <a:solidFill>
              <a:srgbClr val="DDDDDD"/>
            </a:solidFill>
            <a:ln w="9525">
              <a:solidFill>
                <a:schemeClr val="bg2"/>
              </a:solidFill>
              <a:round/>
              <a:headEnd/>
              <a:tailEnd/>
            </a:ln>
          </p:spPr>
          <p:txBody>
            <a:bodyPr/>
            <a:lstStyle/>
            <a:p>
              <a:endParaRPr lang="en-US"/>
            </a:p>
          </p:txBody>
        </p:sp>
      </p:grpSp>
      <p:grpSp>
        <p:nvGrpSpPr>
          <p:cNvPr id="1096" name="Group 799"/>
          <p:cNvGrpSpPr>
            <a:grpSpLocks/>
          </p:cNvGrpSpPr>
          <p:nvPr/>
        </p:nvGrpSpPr>
        <p:grpSpPr bwMode="auto">
          <a:xfrm>
            <a:off x="609600" y="2157413"/>
            <a:ext cx="3340100" cy="3265487"/>
            <a:chOff x="2865" y="1307"/>
            <a:chExt cx="2104" cy="2057"/>
          </a:xfrm>
        </p:grpSpPr>
        <p:sp>
          <p:nvSpPr>
            <p:cNvPr id="1154" name="Line 800"/>
            <p:cNvSpPr>
              <a:spLocks noChangeShapeType="1"/>
            </p:cNvSpPr>
            <p:nvPr/>
          </p:nvSpPr>
          <p:spPr bwMode="auto">
            <a:xfrm>
              <a:off x="4092" y="1307"/>
              <a:ext cx="877" cy="1762"/>
            </a:xfrm>
            <a:prstGeom prst="line">
              <a:avLst/>
            </a:prstGeom>
            <a:noFill/>
            <a:ln w="76200">
              <a:solidFill>
                <a:srgbClr val="FF3300"/>
              </a:solidFill>
              <a:round/>
              <a:headEnd type="triangle" w="med" len="med"/>
              <a:tailEnd type="triangle" w="med" len="med"/>
            </a:ln>
          </p:spPr>
          <p:txBody>
            <a:bodyPr/>
            <a:lstStyle/>
            <a:p>
              <a:endParaRPr lang="en-US"/>
            </a:p>
          </p:txBody>
        </p:sp>
        <p:sp>
          <p:nvSpPr>
            <p:cNvPr id="1155" name="Line 801"/>
            <p:cNvSpPr>
              <a:spLocks noChangeShapeType="1"/>
            </p:cNvSpPr>
            <p:nvPr/>
          </p:nvSpPr>
          <p:spPr bwMode="auto">
            <a:xfrm>
              <a:off x="3466" y="2211"/>
              <a:ext cx="1487" cy="1014"/>
            </a:xfrm>
            <a:prstGeom prst="line">
              <a:avLst/>
            </a:prstGeom>
            <a:noFill/>
            <a:ln w="76200">
              <a:solidFill>
                <a:srgbClr val="FF3300"/>
              </a:solidFill>
              <a:round/>
              <a:headEnd type="triangle" w="med" len="med"/>
              <a:tailEnd type="triangle" w="med" len="med"/>
            </a:ln>
          </p:spPr>
          <p:txBody>
            <a:bodyPr/>
            <a:lstStyle/>
            <a:p>
              <a:endParaRPr lang="en-US"/>
            </a:p>
          </p:txBody>
        </p:sp>
        <p:sp>
          <p:nvSpPr>
            <p:cNvPr id="1156" name="Line 802"/>
            <p:cNvSpPr>
              <a:spLocks noChangeShapeType="1"/>
            </p:cNvSpPr>
            <p:nvPr/>
          </p:nvSpPr>
          <p:spPr bwMode="auto">
            <a:xfrm>
              <a:off x="3657" y="3158"/>
              <a:ext cx="1014" cy="206"/>
            </a:xfrm>
            <a:prstGeom prst="line">
              <a:avLst/>
            </a:prstGeom>
            <a:noFill/>
            <a:ln w="76200">
              <a:solidFill>
                <a:srgbClr val="FF3300"/>
              </a:solidFill>
              <a:round/>
              <a:headEnd type="triangle" w="med" len="med"/>
              <a:tailEnd type="triangle" w="med" len="med"/>
            </a:ln>
          </p:spPr>
          <p:txBody>
            <a:bodyPr/>
            <a:lstStyle/>
            <a:p>
              <a:endParaRPr lang="en-US"/>
            </a:p>
          </p:txBody>
        </p:sp>
        <p:sp>
          <p:nvSpPr>
            <p:cNvPr id="1157" name="Text Box 803"/>
            <p:cNvSpPr txBox="1">
              <a:spLocks noChangeArrowheads="1"/>
            </p:cNvSpPr>
            <p:nvPr/>
          </p:nvSpPr>
          <p:spPr bwMode="auto">
            <a:xfrm>
              <a:off x="2865" y="2510"/>
              <a:ext cx="1102" cy="250"/>
            </a:xfrm>
            <a:prstGeom prst="rect">
              <a:avLst/>
            </a:prstGeom>
            <a:noFill/>
            <a:ln w="9525">
              <a:noFill/>
              <a:miter lim="800000"/>
              <a:headEnd/>
              <a:tailEnd/>
            </a:ln>
          </p:spPr>
          <p:txBody>
            <a:bodyPr wrap="none">
              <a:spAutoFit/>
            </a:bodyPr>
            <a:lstStyle/>
            <a:p>
              <a:pPr>
                <a:spcBef>
                  <a:spcPct val="0"/>
                </a:spcBef>
                <a:buClrTx/>
                <a:buSzTx/>
                <a:buFontTx/>
                <a:buNone/>
              </a:pPr>
              <a:r>
                <a:rPr lang="en-US" sz="2000">
                  <a:solidFill>
                    <a:srgbClr val="FF3300"/>
                  </a:solidFill>
                </a:rPr>
                <a:t>client/server</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Cont</a:t>
            </a:r>
            <a:r>
              <a:rPr lang="en-US" dirty="0" smtClean="0"/>
              <a:t>… </a:t>
            </a:r>
            <a:endParaRPr lang="en-US" dirty="0"/>
          </a:p>
        </p:txBody>
      </p:sp>
      <p:pic>
        <p:nvPicPr>
          <p:cNvPr id="34818" name="Content Placeholder 6" descr="google6.jpg"/>
          <p:cNvPicPr>
            <a:picLocks noGrp="1" noChangeAspect="1"/>
          </p:cNvPicPr>
          <p:nvPr>
            <p:ph idx="1"/>
          </p:nvPr>
        </p:nvPicPr>
        <p:blipFill>
          <a:blip r:embed="rId2" cstate="print"/>
          <a:stretch>
            <a:fillRect/>
          </a:stretch>
        </p:blipFill>
        <p:spPr>
          <a:xfrm>
            <a:off x="457200" y="1699070"/>
            <a:ext cx="8229600" cy="4328223"/>
          </a:xfrm>
        </p:spPr>
      </p:pic>
      <p:sp>
        <p:nvSpPr>
          <p:cNvPr id="8" name="Rectangle 7"/>
          <p:cNvSpPr/>
          <p:nvPr/>
        </p:nvSpPr>
        <p:spPr bwMode="auto">
          <a:xfrm>
            <a:off x="3962400" y="5664200"/>
            <a:ext cx="4686300" cy="368300"/>
          </a:xfrm>
          <a:prstGeom prst="rect">
            <a:avLst/>
          </a:prstGeom>
          <a:noFill/>
          <a:ln w="9525" cap="flat" cmpd="sng" algn="ctr">
            <a:solidFill>
              <a:schemeClr val="accent6"/>
            </a:solidFill>
            <a:prstDash val="solid"/>
            <a:round/>
            <a:headEnd type="none" w="med" len="med"/>
            <a:tailEnd type="none" w="med" len="med"/>
          </a:ln>
          <a:effectLst/>
        </p:spPr>
        <p:txBody>
          <a:bodyPr/>
          <a:lstStyle/>
          <a:p>
            <a:pPr marL="342900" indent="-342900">
              <a:defRPr/>
            </a:pPr>
            <a:r>
              <a:rPr lang="en-US" dirty="0">
                <a:solidFill>
                  <a:srgbClr val="FF0000"/>
                </a:solidFill>
              </a:rPr>
              <a:t>Fig. One of Google data center</a:t>
            </a:r>
          </a:p>
        </p:txBody>
      </p:sp>
      <p:sp>
        <p:nvSpPr>
          <p:cNvPr id="34822" name="TextBox 5"/>
          <p:cNvSpPr txBox="1">
            <a:spLocks noChangeArrowheads="1"/>
          </p:cNvSpPr>
          <p:nvPr/>
        </p:nvSpPr>
        <p:spPr bwMode="auto">
          <a:xfrm>
            <a:off x="990600" y="1295400"/>
            <a:ext cx="3581400" cy="5170488"/>
          </a:xfrm>
          <a:prstGeom prst="rect">
            <a:avLst/>
          </a:prstGeom>
          <a:noFill/>
          <a:ln w="9525">
            <a:noFill/>
            <a:miter lim="800000"/>
            <a:headEnd/>
            <a:tailEnd/>
          </a:ln>
        </p:spPr>
        <p:txBody>
          <a:bodyPr>
            <a:spAutoFit/>
          </a:bodyPr>
          <a:lstStyle/>
          <a:p>
            <a:pPr>
              <a:buFont typeface="Wingdings" pitchFamily="2" charset="2"/>
              <a:buChar char="q"/>
            </a:pPr>
            <a:r>
              <a:rPr lang="en-US" sz="2100" dirty="0">
                <a:latin typeface="Times New Roman" pitchFamily="18" charset="0"/>
                <a:cs typeface="Times New Roman" pitchFamily="18" charset="0"/>
              </a:rPr>
              <a:t>Often in client server application, a single host server is incapable of keeping up with all the request from its clients.</a:t>
            </a:r>
          </a:p>
          <a:p>
            <a:pPr>
              <a:buFont typeface="Wingdings" pitchFamily="2" charset="2"/>
              <a:buChar char="q"/>
            </a:pPr>
            <a:r>
              <a:rPr lang="en-US" dirty="0"/>
              <a:t> </a:t>
            </a:r>
            <a:r>
              <a:rPr lang="en-US" sz="2100" dirty="0">
                <a:latin typeface="Times New Roman" pitchFamily="18" charset="0"/>
                <a:cs typeface="Times New Roman" pitchFamily="18" charset="0"/>
              </a:rPr>
              <a:t>For example </a:t>
            </a:r>
            <a:r>
              <a:rPr lang="en-US" sz="2100" dirty="0">
                <a:solidFill>
                  <a:srgbClr val="FF0000"/>
                </a:solidFill>
                <a:latin typeface="Times New Roman" pitchFamily="18" charset="0"/>
                <a:cs typeface="Times New Roman" pitchFamily="18" charset="0"/>
              </a:rPr>
              <a:t>Facebook</a:t>
            </a:r>
            <a:r>
              <a:rPr lang="en-US" sz="2100" dirty="0">
                <a:latin typeface="Times New Roman" pitchFamily="18" charset="0"/>
                <a:cs typeface="Times New Roman" pitchFamily="18" charset="0"/>
              </a:rPr>
              <a:t> or </a:t>
            </a:r>
            <a:r>
              <a:rPr lang="en-US" sz="2100" dirty="0">
                <a:solidFill>
                  <a:srgbClr val="FF0000"/>
                </a:solidFill>
                <a:latin typeface="Times New Roman" pitchFamily="18" charset="0"/>
                <a:cs typeface="Times New Roman" pitchFamily="18" charset="0"/>
              </a:rPr>
              <a:t>Google</a:t>
            </a:r>
            <a:r>
              <a:rPr lang="en-US" sz="2100" dirty="0">
                <a:latin typeface="Times New Roman" pitchFamily="18" charset="0"/>
                <a:cs typeface="Times New Roman" pitchFamily="18" charset="0"/>
              </a:rPr>
              <a:t> will quickly be overwhelmed if it has only one server handling all of its requests.</a:t>
            </a:r>
          </a:p>
          <a:p>
            <a:pPr>
              <a:buFont typeface="Wingdings" pitchFamily="2" charset="2"/>
              <a:buChar char="q"/>
            </a:pPr>
            <a:r>
              <a:rPr lang="en-US" sz="2100" dirty="0">
                <a:latin typeface="Times New Roman" pitchFamily="18" charset="0"/>
                <a:cs typeface="Times New Roman" pitchFamily="18" charset="0"/>
              </a:rPr>
              <a:t> For this reason, a large cluster of hosts- some times referred as data centers are often used to create a powerful virtual server. </a:t>
            </a: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Picture 1"/>
          <p:cNvPicPr/>
          <p:nvPr/>
        </p:nvPicPr>
        <p:blipFill>
          <a:blip r:embed="rId3"/>
          <a:stretch>
            <a:fillRect/>
          </a:stretch>
        </p:blipFill>
        <p:spPr>
          <a:xfrm>
            <a:off x="609480" y="2057400"/>
            <a:ext cx="7924320" cy="3733800"/>
          </a:xfrm>
          <a:prstGeom prst="rect">
            <a:avLst/>
          </a:prstGeom>
        </p:spPr>
      </p:pic>
      <p:sp>
        <p:nvSpPr>
          <p:cNvPr id="160" name="CustomShape 1"/>
          <p:cNvSpPr/>
          <p:nvPr/>
        </p:nvSpPr>
        <p:spPr>
          <a:xfrm>
            <a:off x="381000" y="914400"/>
            <a:ext cx="8168640" cy="5457240"/>
          </a:xfrm>
          <a:prstGeom prst="rect">
            <a:avLst/>
          </a:prstGeom>
        </p:spPr>
        <p:txBody>
          <a:bodyPr lIns="90000" tIns="45000" rIns="90000" bIns="45000"/>
          <a:lstStyle/>
          <a:p>
            <a:pPr lvl="2">
              <a:lnSpc>
                <a:spcPct val="95000"/>
              </a:lnSpc>
              <a:buSzPct val="45000"/>
            </a:pPr>
            <a:endParaRPr lang="en-US" sz="2400" dirty="0">
              <a:solidFill>
                <a:srgbClr val="000000"/>
              </a:solidFill>
              <a:latin typeface="Arial"/>
            </a:endParaRPr>
          </a:p>
          <a:p>
            <a:pPr lvl="2">
              <a:lnSpc>
                <a:spcPct val="95000"/>
              </a:lnSpc>
              <a:buSzPct val="45000"/>
            </a:pPr>
            <a:r>
              <a:rPr lang="en-US" sz="3200" dirty="0" smtClean="0">
                <a:solidFill>
                  <a:srgbClr val="FF0000"/>
                </a:solidFill>
                <a:latin typeface="Sylfaen" pitchFamily="18" charset="0"/>
              </a:rPr>
              <a:t>3.1 Network </a:t>
            </a:r>
            <a:r>
              <a:rPr lang="en-US" sz="3200" dirty="0">
                <a:solidFill>
                  <a:srgbClr val="FF0000"/>
                </a:solidFill>
                <a:latin typeface="Sylfaen" pitchFamily="18" charset="0"/>
              </a:rPr>
              <a:t>Components</a:t>
            </a:r>
            <a:endParaRPr sz="2400" dirty="0">
              <a:solidFill>
                <a:srgbClr val="FF0000"/>
              </a:solidFill>
              <a:latin typeface="Sylfaen" pitchFamily="18" charset="0"/>
            </a:endParaRPr>
          </a:p>
          <a:p>
            <a:pPr lvl="2">
              <a:lnSpc>
                <a:spcPct val="95000"/>
              </a:lnSpc>
              <a:buSzPct val="45000"/>
              <a:buFont typeface="StarSymbol"/>
              <a:buChar char=""/>
            </a:pPr>
            <a:r>
              <a:rPr lang="en-US" sz="2000" dirty="0">
                <a:solidFill>
                  <a:srgbClr val="000000"/>
                </a:solidFill>
                <a:latin typeface="Arial"/>
              </a:rPr>
              <a:t>Hardware</a:t>
            </a:r>
            <a:endParaRPr dirty="0"/>
          </a:p>
          <a:p>
            <a:pPr lvl="2">
              <a:lnSpc>
                <a:spcPct val="95000"/>
              </a:lnSpc>
              <a:buSzPct val="45000"/>
              <a:buFont typeface="StarSymbol"/>
              <a:buChar char=""/>
            </a:pPr>
            <a:r>
              <a:rPr lang="en-US" sz="2000" dirty="0">
                <a:solidFill>
                  <a:srgbClr val="000000"/>
                </a:solidFill>
                <a:latin typeface="Arial"/>
              </a:rPr>
              <a:t>Software</a:t>
            </a:r>
            <a:endParaRPr dirty="0"/>
          </a:p>
          <a:p>
            <a:endParaRPr dirty="0"/>
          </a:p>
        </p:txBody>
      </p:sp>
      <p:sp>
        <p:nvSpPr>
          <p:cNvPr id="161" name="CustomShape 2"/>
          <p:cNvSpPr/>
          <p:nvPr/>
        </p:nvSpPr>
        <p:spPr>
          <a:xfrm>
            <a:off x="381000" y="228600"/>
            <a:ext cx="8145000" cy="914400"/>
          </a:xfrm>
          <a:prstGeom prst="rect">
            <a:avLst/>
          </a:prstGeom>
        </p:spPr>
        <p:txBody>
          <a:bodyPr lIns="82080" tIns="41040" rIns="82080" bIns="41040" anchor="b"/>
          <a:lstStyle/>
          <a:p>
            <a:r>
              <a:rPr lang="en-US" sz="2800" b="1" dirty="0" smtClean="0">
                <a:latin typeface="Algerian" pitchFamily="82" charset="0"/>
                <a:cs typeface="Times New Roman" pitchFamily="18" charset="0"/>
              </a:rPr>
              <a:t>		chapter 03</a:t>
            </a:r>
          </a:p>
          <a:p>
            <a:r>
              <a:rPr lang="en-US" sz="2800" b="1" dirty="0">
                <a:latin typeface="Algerian" pitchFamily="82" charset="0"/>
                <a:cs typeface="Times New Roman" pitchFamily="18" charset="0"/>
              </a:rPr>
              <a:t>	</a:t>
            </a:r>
            <a:r>
              <a:rPr lang="en-US" sz="2800" b="1" dirty="0" smtClean="0">
                <a:latin typeface="Algerian" pitchFamily="82" charset="0"/>
                <a:cs typeface="Times New Roman" pitchFamily="18" charset="0"/>
              </a:rPr>
              <a:t>Components </a:t>
            </a:r>
            <a:r>
              <a:rPr lang="en-US" sz="2800" b="1" dirty="0">
                <a:latin typeface="Algerian" pitchFamily="82" charset="0"/>
                <a:cs typeface="Times New Roman" pitchFamily="18" charset="0"/>
              </a:rPr>
              <a:t>of the </a:t>
            </a:r>
            <a:r>
              <a:rPr lang="en-US" sz="2800" b="1" dirty="0" smtClean="0">
                <a:latin typeface="Algerian" pitchFamily="82" charset="0"/>
                <a:cs typeface="Times New Roman" pitchFamily="18" charset="0"/>
              </a:rPr>
              <a:t>network</a:t>
            </a:r>
            <a:endParaRPr sz="2800" dirty="0">
              <a:latin typeface="Algerian" pitchFamily="82" charset="0"/>
              <a:cs typeface="Times New Roman" pitchFamily="18" charset="0"/>
            </a:endParaRPr>
          </a:p>
        </p:txBody>
      </p:sp>
    </p:spTree>
    <p:extLst>
      <p:ext uri="{BB962C8B-B14F-4D97-AF65-F5344CB8AC3E}">
        <p14:creationId xmlns:p14="http://schemas.microsoft.com/office/powerpoint/2010/main" val="2421554918"/>
      </p:ext>
    </p:extLst>
  </p:cSld>
  <p:clrMapOvr>
    <a:masterClrMapping/>
  </p:clrMapOvr>
  <p:transition spd="med">
    <p:wipe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5" name="Rectangle 4"/>
          <p:cNvSpPr>
            <a:spLocks noGrp="1" noChangeArrowheads="1"/>
          </p:cNvSpPr>
          <p:nvPr>
            <p:ph type="title"/>
          </p:nvPr>
        </p:nvSpPr>
        <p:spPr/>
        <p:txBody>
          <a:bodyPr>
            <a:normAutofit/>
          </a:bodyPr>
          <a:lstStyle/>
          <a:p>
            <a:r>
              <a:rPr lang="en-US" u="none" dirty="0" smtClean="0">
                <a:latin typeface="Times New Roman" pitchFamily="18" charset="0"/>
                <a:cs typeface="Times New Roman" pitchFamily="18" charset="0"/>
              </a:rPr>
              <a:t>Pure P2P architecture</a:t>
            </a:r>
          </a:p>
        </p:txBody>
      </p:sp>
      <p:sp>
        <p:nvSpPr>
          <p:cNvPr id="2048" name="Content Placeholder 2047"/>
          <p:cNvSpPr>
            <a:spLocks noGrp="1"/>
          </p:cNvSpPr>
          <p:nvPr>
            <p:ph sz="half" idx="1"/>
          </p:nvPr>
        </p:nvSpPr>
        <p:spPr>
          <a:xfrm>
            <a:off x="1435608" y="1066800"/>
            <a:ext cx="3657600" cy="5120640"/>
          </a:xfrm>
        </p:spPr>
        <p:txBody>
          <a:bodyPr>
            <a:noAutofit/>
          </a:bodyPr>
          <a:lstStyle/>
          <a:p>
            <a:pPr>
              <a:lnSpc>
                <a:spcPct val="170000"/>
              </a:lnSpc>
              <a:buFont typeface="Wingdings" pitchFamily="2" charset="2"/>
              <a:buChar char="Ø"/>
            </a:pPr>
            <a:r>
              <a:rPr lang="en-US" sz="1400" i="1" dirty="0">
                <a:latin typeface="Times New Roman" pitchFamily="18" charset="0"/>
                <a:cs typeface="Times New Roman" pitchFamily="18" charset="0"/>
              </a:rPr>
              <a:t>no</a:t>
            </a:r>
            <a:r>
              <a:rPr lang="en-US" sz="1400" dirty="0">
                <a:latin typeface="Times New Roman" pitchFamily="18" charset="0"/>
                <a:cs typeface="Times New Roman" pitchFamily="18" charset="0"/>
              </a:rPr>
              <a:t> always-on server</a:t>
            </a:r>
          </a:p>
          <a:p>
            <a:pPr>
              <a:lnSpc>
                <a:spcPct val="170000"/>
              </a:lnSpc>
              <a:buFont typeface="Wingdings" pitchFamily="2" charset="2"/>
              <a:buChar char="Ø"/>
            </a:pPr>
            <a:r>
              <a:rPr lang="en-US" sz="1400" dirty="0">
                <a:latin typeface="Times New Roman" pitchFamily="18" charset="0"/>
                <a:cs typeface="Times New Roman" pitchFamily="18" charset="0"/>
              </a:rPr>
              <a:t>arbitrary end systems directly communicate</a:t>
            </a:r>
          </a:p>
          <a:p>
            <a:pPr>
              <a:lnSpc>
                <a:spcPct val="170000"/>
              </a:lnSpc>
              <a:buFont typeface="Wingdings" pitchFamily="2" charset="2"/>
              <a:buChar char="Ø"/>
            </a:pPr>
            <a:r>
              <a:rPr lang="en-US" sz="1400" dirty="0">
                <a:latin typeface="Times New Roman" pitchFamily="18" charset="0"/>
                <a:cs typeface="Times New Roman" pitchFamily="18" charset="0"/>
              </a:rPr>
              <a:t>peers are intermittently connected and change IP addresses</a:t>
            </a:r>
          </a:p>
          <a:p>
            <a:pPr>
              <a:lnSpc>
                <a:spcPct val="170000"/>
              </a:lnSpc>
              <a:buFont typeface="Wingdings" pitchFamily="2" charset="2"/>
              <a:buChar char="Ø"/>
            </a:pPr>
            <a:r>
              <a:rPr lang="en-US" sz="1400" dirty="0">
                <a:latin typeface="Times New Roman" pitchFamily="18" charset="0"/>
                <a:cs typeface="Times New Roman" pitchFamily="18" charset="0"/>
              </a:rPr>
              <a:t>They are not owned by </a:t>
            </a:r>
            <a:r>
              <a:rPr lang="en-US" sz="1400" dirty="0">
                <a:solidFill>
                  <a:srgbClr val="FF0000"/>
                </a:solidFill>
                <a:latin typeface="Times New Roman" pitchFamily="18" charset="0"/>
                <a:cs typeface="Times New Roman" pitchFamily="18" charset="0"/>
              </a:rPr>
              <a:t>internet service providers</a:t>
            </a:r>
          </a:p>
          <a:p>
            <a:pPr>
              <a:lnSpc>
                <a:spcPct val="170000"/>
              </a:lnSpc>
              <a:buFont typeface="Wingdings" pitchFamily="2" charset="2"/>
              <a:buChar char="Ø"/>
            </a:pPr>
            <a:r>
              <a:rPr lang="en-US" sz="1400" dirty="0">
                <a:latin typeface="Times New Roman" pitchFamily="18" charset="0"/>
                <a:cs typeface="Times New Roman" pitchFamily="18" charset="0"/>
              </a:rPr>
              <a:t>They are simple desktop, laptop controlled by users</a:t>
            </a:r>
          </a:p>
          <a:p>
            <a:pPr>
              <a:lnSpc>
                <a:spcPct val="170000"/>
              </a:lnSpc>
              <a:buFont typeface="Wingdings" pitchFamily="2" charset="2"/>
              <a:buChar char="Ø"/>
            </a:pPr>
            <a:r>
              <a:rPr lang="en-US" sz="1400" dirty="0">
                <a:solidFill>
                  <a:srgbClr val="FF0000"/>
                </a:solidFill>
                <a:latin typeface="Times New Roman" pitchFamily="18" charset="0"/>
                <a:cs typeface="Times New Roman" pitchFamily="18" charset="0"/>
              </a:rPr>
              <a:t>Highly scalable but difficult to manage</a:t>
            </a:r>
          </a:p>
          <a:p>
            <a:pPr>
              <a:lnSpc>
                <a:spcPct val="170000"/>
              </a:lnSpc>
              <a:buFont typeface="Wingdings" pitchFamily="2" charset="2"/>
              <a:buChar char="Ø"/>
            </a:pPr>
            <a:r>
              <a:rPr lang="en-US" sz="1400" dirty="0">
                <a:solidFill>
                  <a:srgbClr val="FF0000"/>
                </a:solidFill>
                <a:latin typeface="Times New Roman" pitchFamily="18" charset="0"/>
                <a:cs typeface="Times New Roman" pitchFamily="18" charset="0"/>
              </a:rPr>
              <a:t>Peer to peer application examples</a:t>
            </a:r>
          </a:p>
          <a:p>
            <a:pPr lvl="1">
              <a:lnSpc>
                <a:spcPct val="170000"/>
              </a:lnSpc>
              <a:buFont typeface="Wingdings" pitchFamily="2" charset="2"/>
              <a:buChar char="Ø"/>
            </a:pPr>
            <a:r>
              <a:rPr lang="en-US" sz="1400" dirty="0" err="1">
                <a:solidFill>
                  <a:srgbClr val="FF0000"/>
                </a:solidFill>
                <a:latin typeface="Times New Roman" pitchFamily="18" charset="0"/>
                <a:cs typeface="Times New Roman" pitchFamily="18" charset="0"/>
              </a:rPr>
              <a:t>Emule</a:t>
            </a:r>
            <a:r>
              <a:rPr lang="en-US" sz="1400" dirty="0">
                <a:solidFill>
                  <a:srgbClr val="FF0000"/>
                </a:solidFill>
                <a:latin typeface="Times New Roman" pitchFamily="18" charset="0"/>
                <a:cs typeface="Times New Roman" pitchFamily="18" charset="0"/>
              </a:rPr>
              <a:t> , bit torrent, internet telephony</a:t>
            </a:r>
          </a:p>
          <a:p>
            <a:pPr>
              <a:lnSpc>
                <a:spcPct val="170000"/>
              </a:lnSpc>
              <a:buFont typeface="Wingdings" pitchFamily="2" charset="2"/>
              <a:buChar char="Ø"/>
            </a:pPr>
            <a:endParaRPr lang="en-US" sz="1400" dirty="0">
              <a:solidFill>
                <a:srgbClr val="FF0000"/>
              </a:solidFill>
              <a:latin typeface="Times New Roman" pitchFamily="18" charset="0"/>
              <a:cs typeface="Times New Roman" pitchFamily="18" charset="0"/>
            </a:endParaRPr>
          </a:p>
          <a:p>
            <a:pPr>
              <a:lnSpc>
                <a:spcPct val="170000"/>
              </a:lnSpc>
              <a:buFont typeface="Wingdings" pitchFamily="2" charset="2"/>
              <a:buChar char="Ø"/>
            </a:pPr>
            <a:endParaRPr lang="en-US" sz="1600" dirty="0"/>
          </a:p>
          <a:p>
            <a:pPr>
              <a:lnSpc>
                <a:spcPct val="170000"/>
              </a:lnSpc>
              <a:buFont typeface="Wingdings" pitchFamily="2" charset="2"/>
              <a:buChar char="Ø"/>
            </a:pPr>
            <a:endParaRPr lang="en-US" sz="2000" dirty="0"/>
          </a:p>
        </p:txBody>
      </p:sp>
      <p:sp>
        <p:nvSpPr>
          <p:cNvPr id="2049" name="Content Placeholder 2048"/>
          <p:cNvSpPr>
            <a:spLocks noGrp="1"/>
          </p:cNvSpPr>
          <p:nvPr>
            <p:ph sz="half" idx="2"/>
          </p:nvPr>
        </p:nvSpPr>
        <p:spPr>
          <a:xfrm>
            <a:off x="5276088" y="1066800"/>
            <a:ext cx="3657600" cy="5120640"/>
          </a:xfrm>
        </p:spPr>
        <p:txBody>
          <a:bodyPr>
            <a:normAutofit/>
          </a:bodyPr>
          <a:lstStyle/>
          <a:p>
            <a:endParaRPr lang="en-US" dirty="0"/>
          </a:p>
        </p:txBody>
      </p:sp>
      <p:sp>
        <p:nvSpPr>
          <p:cNvPr id="2067" name="Freeform 691"/>
          <p:cNvSpPr>
            <a:spLocks/>
          </p:cNvSpPr>
          <p:nvPr/>
        </p:nvSpPr>
        <p:spPr bwMode="auto">
          <a:xfrm>
            <a:off x="7116763" y="3330575"/>
            <a:ext cx="1314450" cy="674688"/>
          </a:xfrm>
          <a:custGeom>
            <a:avLst/>
            <a:gdLst>
              <a:gd name="T0" fmla="*/ 2147483647 w 828"/>
              <a:gd name="T1" fmla="*/ 2147483647 h 425"/>
              <a:gd name="T2" fmla="*/ 2147483647 w 828"/>
              <a:gd name="T3" fmla="*/ 2147483647 h 425"/>
              <a:gd name="T4" fmla="*/ 2147483647 w 828"/>
              <a:gd name="T5" fmla="*/ 2147483647 h 425"/>
              <a:gd name="T6" fmla="*/ 2147483647 w 828"/>
              <a:gd name="T7" fmla="*/ 2147483647 h 425"/>
              <a:gd name="T8" fmla="*/ 2147483647 w 828"/>
              <a:gd name="T9" fmla="*/ 2147483647 h 425"/>
              <a:gd name="T10" fmla="*/ 2147483647 w 828"/>
              <a:gd name="T11" fmla="*/ 2147483647 h 425"/>
              <a:gd name="T12" fmla="*/ 2147483647 w 828"/>
              <a:gd name="T13" fmla="*/ 2147483647 h 425"/>
              <a:gd name="T14" fmla="*/ 2147483647 w 828"/>
              <a:gd name="T15" fmla="*/ 2147483647 h 425"/>
              <a:gd name="T16" fmla="*/ 2147483647 w 828"/>
              <a:gd name="T17" fmla="*/ 2147483647 h 425"/>
              <a:gd name="T18" fmla="*/ 2147483647 w 828"/>
              <a:gd name="T19" fmla="*/ 2147483647 h 425"/>
              <a:gd name="T20" fmla="*/ 2147483647 w 828"/>
              <a:gd name="T21" fmla="*/ 2147483647 h 425"/>
              <a:gd name="T22" fmla="*/ 2147483647 w 828"/>
              <a:gd name="T23" fmla="*/ 2147483647 h 4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8"/>
              <a:gd name="T37" fmla="*/ 0 h 425"/>
              <a:gd name="T38" fmla="*/ 828 w 828"/>
              <a:gd name="T39" fmla="*/ 425 h 4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8" h="425">
                <a:moveTo>
                  <a:pt x="382" y="30"/>
                </a:moveTo>
                <a:cubicBezTo>
                  <a:pt x="350" y="29"/>
                  <a:pt x="413" y="30"/>
                  <a:pt x="370" y="30"/>
                </a:cubicBezTo>
                <a:cubicBezTo>
                  <a:pt x="327" y="30"/>
                  <a:pt x="187" y="16"/>
                  <a:pt x="126" y="32"/>
                </a:cubicBezTo>
                <a:cubicBezTo>
                  <a:pt x="65" y="48"/>
                  <a:pt x="12" y="86"/>
                  <a:pt x="6" y="126"/>
                </a:cubicBezTo>
                <a:cubicBezTo>
                  <a:pt x="0" y="166"/>
                  <a:pt x="44" y="231"/>
                  <a:pt x="92" y="274"/>
                </a:cubicBezTo>
                <a:cubicBezTo>
                  <a:pt x="140" y="317"/>
                  <a:pt x="217" y="360"/>
                  <a:pt x="292" y="384"/>
                </a:cubicBezTo>
                <a:cubicBezTo>
                  <a:pt x="367" y="408"/>
                  <a:pt x="472" y="425"/>
                  <a:pt x="540" y="416"/>
                </a:cubicBezTo>
                <a:cubicBezTo>
                  <a:pt x="608" y="407"/>
                  <a:pt x="659" y="371"/>
                  <a:pt x="698" y="330"/>
                </a:cubicBezTo>
                <a:cubicBezTo>
                  <a:pt x="737" y="289"/>
                  <a:pt x="760" y="221"/>
                  <a:pt x="776" y="170"/>
                </a:cubicBezTo>
                <a:cubicBezTo>
                  <a:pt x="792" y="119"/>
                  <a:pt x="828" y="44"/>
                  <a:pt x="792" y="22"/>
                </a:cubicBezTo>
                <a:cubicBezTo>
                  <a:pt x="756" y="0"/>
                  <a:pt x="630" y="37"/>
                  <a:pt x="560" y="38"/>
                </a:cubicBezTo>
                <a:cubicBezTo>
                  <a:pt x="490" y="39"/>
                  <a:pt x="414" y="31"/>
                  <a:pt x="382" y="30"/>
                </a:cubicBezTo>
                <a:close/>
              </a:path>
            </a:pathLst>
          </a:custGeom>
          <a:solidFill>
            <a:srgbClr val="DDDDDD"/>
          </a:solidFill>
          <a:ln w="9525">
            <a:noFill/>
            <a:round/>
            <a:headEnd/>
            <a:tailEnd/>
          </a:ln>
        </p:spPr>
        <p:txBody>
          <a:bodyPr/>
          <a:lstStyle/>
          <a:p>
            <a:endParaRPr lang="en-US"/>
          </a:p>
        </p:txBody>
      </p:sp>
      <p:sp>
        <p:nvSpPr>
          <p:cNvPr id="2068" name="Freeform 692"/>
          <p:cNvSpPr>
            <a:spLocks/>
          </p:cNvSpPr>
          <p:nvPr/>
        </p:nvSpPr>
        <p:spPr bwMode="auto">
          <a:xfrm>
            <a:off x="6729413" y="1931988"/>
            <a:ext cx="1730375" cy="1044575"/>
          </a:xfrm>
          <a:custGeom>
            <a:avLst/>
            <a:gdLst>
              <a:gd name="T0" fmla="*/ 2147483647 w 765"/>
              <a:gd name="T1" fmla="*/ 2147483647 h 459"/>
              <a:gd name="T2" fmla="*/ 2147483647 w 765"/>
              <a:gd name="T3" fmla="*/ 2147483647 h 459"/>
              <a:gd name="T4" fmla="*/ 2147483647 w 765"/>
              <a:gd name="T5" fmla="*/ 2147483647 h 459"/>
              <a:gd name="T6" fmla="*/ 2147483647 w 765"/>
              <a:gd name="T7" fmla="*/ 2147483647 h 459"/>
              <a:gd name="T8" fmla="*/ 2147483647 w 765"/>
              <a:gd name="T9" fmla="*/ 2147483647 h 459"/>
              <a:gd name="T10" fmla="*/ 2147483647 w 765"/>
              <a:gd name="T11" fmla="*/ 2147483647 h 459"/>
              <a:gd name="T12" fmla="*/ 2147483647 w 765"/>
              <a:gd name="T13" fmla="*/ 2147483647 h 459"/>
              <a:gd name="T14" fmla="*/ 2147483647 w 765"/>
              <a:gd name="T15" fmla="*/ 2147483647 h 459"/>
              <a:gd name="T16" fmla="*/ 2147483647 w 765"/>
              <a:gd name="T17" fmla="*/ 2147483647 h 459"/>
              <a:gd name="T18" fmla="*/ 2147483647 w 765"/>
              <a:gd name="T19" fmla="*/ 2147483647 h 459"/>
              <a:gd name="T20" fmla="*/ 2147483647 w 765"/>
              <a:gd name="T21" fmla="*/ 2147483647 h 459"/>
              <a:gd name="T22" fmla="*/ 2147483647 w 765"/>
              <a:gd name="T23" fmla="*/ 2147483647 h 4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5"/>
              <a:gd name="T37" fmla="*/ 0 h 459"/>
              <a:gd name="T38" fmla="*/ 765 w 765"/>
              <a:gd name="T39" fmla="*/ 459 h 4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5" h="459">
                <a:moveTo>
                  <a:pt x="424" y="10"/>
                </a:moveTo>
                <a:cubicBezTo>
                  <a:pt x="362" y="16"/>
                  <a:pt x="343" y="55"/>
                  <a:pt x="288" y="70"/>
                </a:cubicBezTo>
                <a:cubicBezTo>
                  <a:pt x="233" y="85"/>
                  <a:pt x="142" y="56"/>
                  <a:pt x="96" y="100"/>
                </a:cubicBezTo>
                <a:cubicBezTo>
                  <a:pt x="50" y="144"/>
                  <a:pt x="0" y="279"/>
                  <a:pt x="14" y="336"/>
                </a:cubicBezTo>
                <a:cubicBezTo>
                  <a:pt x="28" y="393"/>
                  <a:pt x="125" y="429"/>
                  <a:pt x="180" y="444"/>
                </a:cubicBezTo>
                <a:cubicBezTo>
                  <a:pt x="235" y="459"/>
                  <a:pt x="279" y="426"/>
                  <a:pt x="346" y="426"/>
                </a:cubicBezTo>
                <a:cubicBezTo>
                  <a:pt x="413" y="426"/>
                  <a:pt x="525" y="443"/>
                  <a:pt x="584" y="444"/>
                </a:cubicBezTo>
                <a:cubicBezTo>
                  <a:pt x="643" y="445"/>
                  <a:pt x="670" y="446"/>
                  <a:pt x="698" y="434"/>
                </a:cubicBezTo>
                <a:cubicBezTo>
                  <a:pt x="726" y="422"/>
                  <a:pt x="743" y="418"/>
                  <a:pt x="752" y="372"/>
                </a:cubicBezTo>
                <a:cubicBezTo>
                  <a:pt x="761" y="326"/>
                  <a:pt x="765" y="214"/>
                  <a:pt x="750" y="158"/>
                </a:cubicBezTo>
                <a:cubicBezTo>
                  <a:pt x="735" y="102"/>
                  <a:pt x="716" y="58"/>
                  <a:pt x="662" y="34"/>
                </a:cubicBezTo>
                <a:cubicBezTo>
                  <a:pt x="608" y="10"/>
                  <a:pt x="505" y="0"/>
                  <a:pt x="424" y="10"/>
                </a:cubicBezTo>
                <a:close/>
              </a:path>
            </a:pathLst>
          </a:custGeom>
          <a:gradFill rotWithShape="1">
            <a:gsLst>
              <a:gs pos="0">
                <a:srgbClr val="DDDDDD"/>
              </a:gs>
              <a:gs pos="100000">
                <a:schemeClr val="bg1"/>
              </a:gs>
            </a:gsLst>
            <a:lin ang="0" scaled="1"/>
          </a:gradFill>
          <a:ln w="9525">
            <a:noFill/>
            <a:round/>
            <a:headEnd/>
            <a:tailEnd/>
          </a:ln>
        </p:spPr>
        <p:txBody>
          <a:bodyPr/>
          <a:lstStyle/>
          <a:p>
            <a:endParaRPr lang="en-US"/>
          </a:p>
        </p:txBody>
      </p:sp>
      <p:sp>
        <p:nvSpPr>
          <p:cNvPr id="2069" name="Freeform 693"/>
          <p:cNvSpPr>
            <a:spLocks/>
          </p:cNvSpPr>
          <p:nvPr/>
        </p:nvSpPr>
        <p:spPr bwMode="auto">
          <a:xfrm>
            <a:off x="5395913" y="1512888"/>
            <a:ext cx="1644650" cy="1071562"/>
          </a:xfrm>
          <a:custGeom>
            <a:avLst/>
            <a:gdLst>
              <a:gd name="T0" fmla="*/ 2147483647 w 1036"/>
              <a:gd name="T1" fmla="*/ 2147483647 h 675"/>
              <a:gd name="T2" fmla="*/ 2147483647 w 1036"/>
              <a:gd name="T3" fmla="*/ 2147483647 h 675"/>
              <a:gd name="T4" fmla="*/ 2147483647 w 1036"/>
              <a:gd name="T5" fmla="*/ 2147483647 h 675"/>
              <a:gd name="T6" fmla="*/ 2147483647 w 1036"/>
              <a:gd name="T7" fmla="*/ 2147483647 h 675"/>
              <a:gd name="T8" fmla="*/ 2147483647 w 1036"/>
              <a:gd name="T9" fmla="*/ 2147483647 h 675"/>
              <a:gd name="T10" fmla="*/ 2147483647 w 1036"/>
              <a:gd name="T11" fmla="*/ 2147483647 h 675"/>
              <a:gd name="T12" fmla="*/ 2147483647 w 1036"/>
              <a:gd name="T13" fmla="*/ 2147483647 h 675"/>
              <a:gd name="T14" fmla="*/ 2147483647 w 1036"/>
              <a:gd name="T15" fmla="*/ 2147483647 h 675"/>
              <a:gd name="T16" fmla="*/ 2147483647 w 1036"/>
              <a:gd name="T17" fmla="*/ 2147483647 h 675"/>
              <a:gd name="T18" fmla="*/ 2147483647 w 1036"/>
              <a:gd name="T19" fmla="*/ 2147483647 h 675"/>
              <a:gd name="T20" fmla="*/ 2147483647 w 1036"/>
              <a:gd name="T21" fmla="*/ 2147483647 h 675"/>
              <a:gd name="T22" fmla="*/ 2147483647 w 1036"/>
              <a:gd name="T23" fmla="*/ 2147483647 h 675"/>
              <a:gd name="T24" fmla="*/ 2147483647 w 1036"/>
              <a:gd name="T25" fmla="*/ 2147483647 h 675"/>
              <a:gd name="T26" fmla="*/ 2147483647 w 1036"/>
              <a:gd name="T27" fmla="*/ 2147483647 h 675"/>
              <a:gd name="T28" fmla="*/ 2147483647 w 1036"/>
              <a:gd name="T29" fmla="*/ 2147483647 h 675"/>
              <a:gd name="T30" fmla="*/ 2147483647 w 1036"/>
              <a:gd name="T31" fmla="*/ 2147483647 h 675"/>
              <a:gd name="T32" fmla="*/ 2147483647 w 1036"/>
              <a:gd name="T33" fmla="*/ 2147483647 h 675"/>
              <a:gd name="T34" fmla="*/ 2147483647 w 1036"/>
              <a:gd name="T35" fmla="*/ 2147483647 h 6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36"/>
              <a:gd name="T55" fmla="*/ 0 h 675"/>
              <a:gd name="T56" fmla="*/ 1036 w 1036"/>
              <a:gd name="T57" fmla="*/ 675 h 6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36" h="675">
                <a:moveTo>
                  <a:pt x="648" y="11"/>
                </a:moveTo>
                <a:cubicBezTo>
                  <a:pt x="584" y="19"/>
                  <a:pt x="464" y="33"/>
                  <a:pt x="390" y="53"/>
                </a:cubicBezTo>
                <a:cubicBezTo>
                  <a:pt x="316" y="73"/>
                  <a:pt x="246" y="100"/>
                  <a:pt x="206" y="129"/>
                </a:cubicBezTo>
                <a:cubicBezTo>
                  <a:pt x="166" y="158"/>
                  <a:pt x="183" y="201"/>
                  <a:pt x="152" y="229"/>
                </a:cubicBezTo>
                <a:cubicBezTo>
                  <a:pt x="121" y="257"/>
                  <a:pt x="44" y="259"/>
                  <a:pt x="22" y="297"/>
                </a:cubicBezTo>
                <a:cubicBezTo>
                  <a:pt x="0" y="335"/>
                  <a:pt x="0" y="427"/>
                  <a:pt x="18" y="459"/>
                </a:cubicBezTo>
                <a:cubicBezTo>
                  <a:pt x="36" y="491"/>
                  <a:pt x="59" y="484"/>
                  <a:pt x="132" y="489"/>
                </a:cubicBezTo>
                <a:cubicBezTo>
                  <a:pt x="205" y="494"/>
                  <a:pt x="380" y="478"/>
                  <a:pt x="458" y="489"/>
                </a:cubicBezTo>
                <a:cubicBezTo>
                  <a:pt x="536" y="500"/>
                  <a:pt x="549" y="527"/>
                  <a:pt x="598" y="555"/>
                </a:cubicBezTo>
                <a:cubicBezTo>
                  <a:pt x="647" y="583"/>
                  <a:pt x="707" y="639"/>
                  <a:pt x="752" y="657"/>
                </a:cubicBezTo>
                <a:cubicBezTo>
                  <a:pt x="797" y="675"/>
                  <a:pt x="837" y="670"/>
                  <a:pt x="870" y="661"/>
                </a:cubicBezTo>
                <a:cubicBezTo>
                  <a:pt x="903" y="652"/>
                  <a:pt x="932" y="639"/>
                  <a:pt x="952" y="603"/>
                </a:cubicBezTo>
                <a:cubicBezTo>
                  <a:pt x="972" y="567"/>
                  <a:pt x="981" y="497"/>
                  <a:pt x="992" y="445"/>
                </a:cubicBezTo>
                <a:cubicBezTo>
                  <a:pt x="1003" y="393"/>
                  <a:pt x="1013" y="347"/>
                  <a:pt x="1018" y="291"/>
                </a:cubicBezTo>
                <a:cubicBezTo>
                  <a:pt x="1023" y="235"/>
                  <a:pt x="1036" y="153"/>
                  <a:pt x="1022" y="107"/>
                </a:cubicBezTo>
                <a:cubicBezTo>
                  <a:pt x="1008" y="61"/>
                  <a:pt x="975" y="34"/>
                  <a:pt x="934" y="17"/>
                </a:cubicBezTo>
                <a:cubicBezTo>
                  <a:pt x="893" y="0"/>
                  <a:pt x="824" y="4"/>
                  <a:pt x="776" y="3"/>
                </a:cubicBezTo>
                <a:cubicBezTo>
                  <a:pt x="728" y="2"/>
                  <a:pt x="712" y="3"/>
                  <a:pt x="648" y="11"/>
                </a:cubicBezTo>
                <a:close/>
              </a:path>
            </a:pathLst>
          </a:custGeom>
          <a:solidFill>
            <a:srgbClr val="DDDDDD"/>
          </a:solidFill>
          <a:ln w="9525">
            <a:noFill/>
            <a:round/>
            <a:headEnd/>
            <a:tailEnd/>
          </a:ln>
        </p:spPr>
        <p:txBody>
          <a:bodyPr/>
          <a:lstStyle/>
          <a:p>
            <a:endParaRPr lang="en-US"/>
          </a:p>
        </p:txBody>
      </p:sp>
      <p:grpSp>
        <p:nvGrpSpPr>
          <p:cNvPr id="2" name="Group 694"/>
          <p:cNvGrpSpPr>
            <a:grpSpLocks/>
          </p:cNvGrpSpPr>
          <p:nvPr/>
        </p:nvGrpSpPr>
        <p:grpSpPr bwMode="auto">
          <a:xfrm>
            <a:off x="5483225" y="2847975"/>
            <a:ext cx="1458913" cy="933450"/>
            <a:chOff x="2889" y="1631"/>
            <a:chExt cx="980" cy="743"/>
          </a:xfrm>
        </p:grpSpPr>
        <p:sp>
          <p:nvSpPr>
            <p:cNvPr id="2394" name="Rectangle 695"/>
            <p:cNvSpPr>
              <a:spLocks noChangeArrowheads="1"/>
            </p:cNvSpPr>
            <p:nvPr/>
          </p:nvSpPr>
          <p:spPr bwMode="auto">
            <a:xfrm>
              <a:off x="3046" y="1841"/>
              <a:ext cx="663" cy="533"/>
            </a:xfrm>
            <a:prstGeom prst="rect">
              <a:avLst/>
            </a:prstGeom>
            <a:solidFill>
              <a:srgbClr val="DDDDDD"/>
            </a:solidFill>
            <a:ln w="9525">
              <a:noFill/>
              <a:miter lim="800000"/>
              <a:headEnd/>
              <a:tailEnd/>
            </a:ln>
          </p:spPr>
          <p:txBody>
            <a:bodyPr wrap="none" anchor="ctr"/>
            <a:lstStyle/>
            <a:p>
              <a:endParaRPr lang="en-US"/>
            </a:p>
          </p:txBody>
        </p:sp>
        <p:sp>
          <p:nvSpPr>
            <p:cNvPr id="2395" name="AutoShape 696"/>
            <p:cNvSpPr>
              <a:spLocks noChangeArrowheads="1"/>
            </p:cNvSpPr>
            <p:nvPr/>
          </p:nvSpPr>
          <p:spPr bwMode="auto">
            <a:xfrm>
              <a:off x="2889" y="1631"/>
              <a:ext cx="980" cy="253"/>
            </a:xfrm>
            <a:prstGeom prst="triangle">
              <a:avLst>
                <a:gd name="adj" fmla="val 50000"/>
              </a:avLst>
            </a:prstGeom>
            <a:solidFill>
              <a:srgbClr val="DDDDDD"/>
            </a:solidFill>
            <a:ln w="9525">
              <a:noFill/>
              <a:miter lim="800000"/>
              <a:headEnd/>
              <a:tailEnd/>
            </a:ln>
          </p:spPr>
          <p:txBody>
            <a:bodyPr wrap="none" anchor="ctr"/>
            <a:lstStyle/>
            <a:p>
              <a:pPr algn="ctr">
                <a:spcBef>
                  <a:spcPct val="0"/>
                </a:spcBef>
                <a:buClrTx/>
                <a:buSzTx/>
                <a:buFontTx/>
                <a:buNone/>
              </a:pPr>
              <a:endParaRPr lang="en-US">
                <a:solidFill>
                  <a:srgbClr val="00CCFF"/>
                </a:solidFill>
                <a:latin typeface="Times New Roman" pitchFamily="18" charset="0"/>
              </a:endParaRPr>
            </a:p>
          </p:txBody>
        </p:sp>
      </p:grpSp>
      <p:grpSp>
        <p:nvGrpSpPr>
          <p:cNvPr id="3" name="Group 697"/>
          <p:cNvGrpSpPr>
            <a:grpSpLocks/>
          </p:cNvGrpSpPr>
          <p:nvPr/>
        </p:nvGrpSpPr>
        <p:grpSpPr bwMode="auto">
          <a:xfrm>
            <a:off x="6184900" y="1704975"/>
            <a:ext cx="336550" cy="531813"/>
            <a:chOff x="3796" y="1043"/>
            <a:chExt cx="865" cy="1237"/>
          </a:xfrm>
        </p:grpSpPr>
        <p:sp>
          <p:nvSpPr>
            <p:cNvPr id="2364" name="Line 698"/>
            <p:cNvSpPr>
              <a:spLocks noChangeShapeType="1"/>
            </p:cNvSpPr>
            <p:nvPr/>
          </p:nvSpPr>
          <p:spPr bwMode="auto">
            <a:xfrm flipH="1">
              <a:off x="3992" y="1481"/>
              <a:ext cx="235" cy="724"/>
            </a:xfrm>
            <a:prstGeom prst="line">
              <a:avLst/>
            </a:prstGeom>
            <a:noFill/>
            <a:ln w="9525">
              <a:solidFill>
                <a:schemeClr val="bg2"/>
              </a:solidFill>
              <a:round/>
              <a:headEnd/>
              <a:tailEnd/>
            </a:ln>
          </p:spPr>
          <p:txBody>
            <a:bodyPr wrap="none"/>
            <a:lstStyle/>
            <a:p>
              <a:endParaRPr lang="en-US"/>
            </a:p>
          </p:txBody>
        </p:sp>
        <p:sp>
          <p:nvSpPr>
            <p:cNvPr id="2365" name="Line 699"/>
            <p:cNvSpPr>
              <a:spLocks noChangeShapeType="1"/>
            </p:cNvSpPr>
            <p:nvPr/>
          </p:nvSpPr>
          <p:spPr bwMode="auto">
            <a:xfrm>
              <a:off x="4227" y="1481"/>
              <a:ext cx="236" cy="720"/>
            </a:xfrm>
            <a:prstGeom prst="line">
              <a:avLst/>
            </a:prstGeom>
            <a:noFill/>
            <a:ln w="9525">
              <a:solidFill>
                <a:schemeClr val="bg2"/>
              </a:solidFill>
              <a:round/>
              <a:headEnd/>
              <a:tailEnd/>
            </a:ln>
          </p:spPr>
          <p:txBody>
            <a:bodyPr wrap="none"/>
            <a:lstStyle/>
            <a:p>
              <a:endParaRPr lang="en-US"/>
            </a:p>
          </p:txBody>
        </p:sp>
        <p:sp>
          <p:nvSpPr>
            <p:cNvPr id="2366" name="Line 700"/>
            <p:cNvSpPr>
              <a:spLocks noChangeShapeType="1"/>
            </p:cNvSpPr>
            <p:nvPr/>
          </p:nvSpPr>
          <p:spPr bwMode="auto">
            <a:xfrm>
              <a:off x="3992" y="2201"/>
              <a:ext cx="235" cy="79"/>
            </a:xfrm>
            <a:prstGeom prst="line">
              <a:avLst/>
            </a:prstGeom>
            <a:noFill/>
            <a:ln w="9525">
              <a:solidFill>
                <a:schemeClr val="bg2"/>
              </a:solidFill>
              <a:round/>
              <a:headEnd/>
              <a:tailEnd/>
            </a:ln>
          </p:spPr>
          <p:txBody>
            <a:bodyPr wrap="none"/>
            <a:lstStyle/>
            <a:p>
              <a:endParaRPr lang="en-US"/>
            </a:p>
          </p:txBody>
        </p:sp>
        <p:sp>
          <p:nvSpPr>
            <p:cNvPr id="2367" name="Line 701"/>
            <p:cNvSpPr>
              <a:spLocks noChangeShapeType="1"/>
            </p:cNvSpPr>
            <p:nvPr/>
          </p:nvSpPr>
          <p:spPr bwMode="auto">
            <a:xfrm flipH="1">
              <a:off x="4227" y="2201"/>
              <a:ext cx="236" cy="79"/>
            </a:xfrm>
            <a:prstGeom prst="line">
              <a:avLst/>
            </a:prstGeom>
            <a:noFill/>
            <a:ln w="9525">
              <a:solidFill>
                <a:schemeClr val="bg2"/>
              </a:solidFill>
              <a:round/>
              <a:headEnd/>
              <a:tailEnd/>
            </a:ln>
          </p:spPr>
          <p:txBody>
            <a:bodyPr wrap="none"/>
            <a:lstStyle/>
            <a:p>
              <a:endParaRPr lang="en-US"/>
            </a:p>
          </p:txBody>
        </p:sp>
        <p:sp>
          <p:nvSpPr>
            <p:cNvPr id="2368" name="Line 702"/>
            <p:cNvSpPr>
              <a:spLocks noChangeShapeType="1"/>
            </p:cNvSpPr>
            <p:nvPr/>
          </p:nvSpPr>
          <p:spPr bwMode="auto">
            <a:xfrm>
              <a:off x="4227" y="1497"/>
              <a:ext cx="0" cy="783"/>
            </a:xfrm>
            <a:prstGeom prst="line">
              <a:avLst/>
            </a:prstGeom>
            <a:noFill/>
            <a:ln w="9525">
              <a:solidFill>
                <a:schemeClr val="bg2"/>
              </a:solidFill>
              <a:round/>
              <a:headEnd/>
              <a:tailEnd/>
            </a:ln>
          </p:spPr>
          <p:txBody>
            <a:bodyPr wrap="none"/>
            <a:lstStyle/>
            <a:p>
              <a:endParaRPr lang="en-US"/>
            </a:p>
          </p:txBody>
        </p:sp>
        <p:sp>
          <p:nvSpPr>
            <p:cNvPr id="2369" name="Line 703"/>
            <p:cNvSpPr>
              <a:spLocks noChangeShapeType="1"/>
            </p:cNvSpPr>
            <p:nvPr/>
          </p:nvSpPr>
          <p:spPr bwMode="auto">
            <a:xfrm flipV="1">
              <a:off x="3992" y="2127"/>
              <a:ext cx="235" cy="78"/>
            </a:xfrm>
            <a:prstGeom prst="line">
              <a:avLst/>
            </a:prstGeom>
            <a:noFill/>
            <a:ln w="9525">
              <a:solidFill>
                <a:schemeClr val="bg2"/>
              </a:solidFill>
              <a:round/>
              <a:headEnd/>
              <a:tailEnd/>
            </a:ln>
          </p:spPr>
          <p:txBody>
            <a:bodyPr wrap="none"/>
            <a:lstStyle/>
            <a:p>
              <a:endParaRPr lang="en-US"/>
            </a:p>
          </p:txBody>
        </p:sp>
        <p:sp>
          <p:nvSpPr>
            <p:cNvPr id="2370" name="Line 704"/>
            <p:cNvSpPr>
              <a:spLocks noChangeShapeType="1"/>
            </p:cNvSpPr>
            <p:nvPr/>
          </p:nvSpPr>
          <p:spPr bwMode="auto">
            <a:xfrm flipH="1" flipV="1">
              <a:off x="4227" y="2127"/>
              <a:ext cx="236" cy="74"/>
            </a:xfrm>
            <a:prstGeom prst="line">
              <a:avLst/>
            </a:prstGeom>
            <a:noFill/>
            <a:ln w="9525">
              <a:solidFill>
                <a:schemeClr val="bg2"/>
              </a:solidFill>
              <a:round/>
              <a:headEnd/>
              <a:tailEnd/>
            </a:ln>
          </p:spPr>
          <p:txBody>
            <a:bodyPr wrap="none"/>
            <a:lstStyle/>
            <a:p>
              <a:endParaRPr lang="en-US"/>
            </a:p>
          </p:txBody>
        </p:sp>
        <p:sp>
          <p:nvSpPr>
            <p:cNvPr id="2371" name="Line 705"/>
            <p:cNvSpPr>
              <a:spLocks noChangeShapeType="1"/>
            </p:cNvSpPr>
            <p:nvPr/>
          </p:nvSpPr>
          <p:spPr bwMode="auto">
            <a:xfrm>
              <a:off x="4092" y="1890"/>
              <a:ext cx="135" cy="60"/>
            </a:xfrm>
            <a:prstGeom prst="line">
              <a:avLst/>
            </a:prstGeom>
            <a:noFill/>
            <a:ln w="9525">
              <a:solidFill>
                <a:schemeClr val="bg2"/>
              </a:solidFill>
              <a:round/>
              <a:headEnd/>
              <a:tailEnd/>
            </a:ln>
          </p:spPr>
          <p:txBody>
            <a:bodyPr wrap="none"/>
            <a:lstStyle/>
            <a:p>
              <a:endParaRPr lang="en-US"/>
            </a:p>
          </p:txBody>
        </p:sp>
        <p:sp>
          <p:nvSpPr>
            <p:cNvPr id="2372" name="Line 706"/>
            <p:cNvSpPr>
              <a:spLocks noChangeShapeType="1"/>
            </p:cNvSpPr>
            <p:nvPr/>
          </p:nvSpPr>
          <p:spPr bwMode="auto">
            <a:xfrm flipV="1">
              <a:off x="4227" y="1890"/>
              <a:ext cx="143" cy="60"/>
            </a:xfrm>
            <a:prstGeom prst="line">
              <a:avLst/>
            </a:prstGeom>
            <a:noFill/>
            <a:ln w="9525">
              <a:solidFill>
                <a:schemeClr val="bg2"/>
              </a:solidFill>
              <a:round/>
              <a:headEnd/>
              <a:tailEnd/>
            </a:ln>
          </p:spPr>
          <p:txBody>
            <a:bodyPr wrap="none"/>
            <a:lstStyle/>
            <a:p>
              <a:endParaRPr lang="en-US"/>
            </a:p>
          </p:txBody>
        </p:sp>
        <p:sp>
          <p:nvSpPr>
            <p:cNvPr id="2373" name="Line 707"/>
            <p:cNvSpPr>
              <a:spLocks noChangeShapeType="1"/>
            </p:cNvSpPr>
            <p:nvPr/>
          </p:nvSpPr>
          <p:spPr bwMode="auto">
            <a:xfrm>
              <a:off x="4047" y="1996"/>
              <a:ext cx="175" cy="81"/>
            </a:xfrm>
            <a:prstGeom prst="line">
              <a:avLst/>
            </a:prstGeom>
            <a:noFill/>
            <a:ln w="9525">
              <a:solidFill>
                <a:schemeClr val="bg2"/>
              </a:solidFill>
              <a:round/>
              <a:headEnd/>
              <a:tailEnd/>
            </a:ln>
          </p:spPr>
          <p:txBody>
            <a:bodyPr wrap="none"/>
            <a:lstStyle/>
            <a:p>
              <a:endParaRPr lang="en-US"/>
            </a:p>
          </p:txBody>
        </p:sp>
        <p:sp>
          <p:nvSpPr>
            <p:cNvPr id="2374" name="Line 708"/>
            <p:cNvSpPr>
              <a:spLocks noChangeShapeType="1"/>
            </p:cNvSpPr>
            <p:nvPr/>
          </p:nvSpPr>
          <p:spPr bwMode="auto">
            <a:xfrm flipV="1">
              <a:off x="4227" y="2012"/>
              <a:ext cx="176" cy="71"/>
            </a:xfrm>
            <a:prstGeom prst="line">
              <a:avLst/>
            </a:prstGeom>
            <a:noFill/>
            <a:ln w="9525">
              <a:solidFill>
                <a:schemeClr val="bg2"/>
              </a:solidFill>
              <a:round/>
              <a:headEnd/>
              <a:tailEnd/>
            </a:ln>
          </p:spPr>
          <p:txBody>
            <a:bodyPr wrap="none"/>
            <a:lstStyle/>
            <a:p>
              <a:endParaRPr lang="en-US"/>
            </a:p>
          </p:txBody>
        </p:sp>
        <p:sp>
          <p:nvSpPr>
            <p:cNvPr id="2375" name="Line 709"/>
            <p:cNvSpPr>
              <a:spLocks noChangeShapeType="1"/>
            </p:cNvSpPr>
            <p:nvPr/>
          </p:nvSpPr>
          <p:spPr bwMode="auto">
            <a:xfrm flipV="1">
              <a:off x="4227" y="1782"/>
              <a:ext cx="90" cy="29"/>
            </a:xfrm>
            <a:prstGeom prst="line">
              <a:avLst/>
            </a:prstGeom>
            <a:noFill/>
            <a:ln w="9525">
              <a:solidFill>
                <a:schemeClr val="bg2"/>
              </a:solidFill>
              <a:round/>
              <a:headEnd/>
              <a:tailEnd/>
            </a:ln>
          </p:spPr>
          <p:txBody>
            <a:bodyPr wrap="none"/>
            <a:lstStyle/>
            <a:p>
              <a:endParaRPr lang="en-US"/>
            </a:p>
          </p:txBody>
        </p:sp>
        <p:sp>
          <p:nvSpPr>
            <p:cNvPr id="2376" name="Line 710"/>
            <p:cNvSpPr>
              <a:spLocks noChangeShapeType="1"/>
            </p:cNvSpPr>
            <p:nvPr/>
          </p:nvSpPr>
          <p:spPr bwMode="auto">
            <a:xfrm flipV="1">
              <a:off x="4227" y="1632"/>
              <a:ext cx="57" cy="22"/>
            </a:xfrm>
            <a:prstGeom prst="line">
              <a:avLst/>
            </a:prstGeom>
            <a:noFill/>
            <a:ln w="9525">
              <a:solidFill>
                <a:schemeClr val="bg2"/>
              </a:solidFill>
              <a:round/>
              <a:headEnd/>
              <a:tailEnd/>
            </a:ln>
          </p:spPr>
          <p:txBody>
            <a:bodyPr wrap="none"/>
            <a:lstStyle/>
            <a:p>
              <a:endParaRPr lang="en-US"/>
            </a:p>
          </p:txBody>
        </p:sp>
        <p:sp>
          <p:nvSpPr>
            <p:cNvPr id="2377" name="Line 711"/>
            <p:cNvSpPr>
              <a:spLocks noChangeShapeType="1"/>
            </p:cNvSpPr>
            <p:nvPr/>
          </p:nvSpPr>
          <p:spPr bwMode="auto">
            <a:xfrm>
              <a:off x="4126" y="1772"/>
              <a:ext cx="109" cy="39"/>
            </a:xfrm>
            <a:prstGeom prst="line">
              <a:avLst/>
            </a:prstGeom>
            <a:noFill/>
            <a:ln w="9525">
              <a:solidFill>
                <a:schemeClr val="bg2"/>
              </a:solidFill>
              <a:round/>
              <a:headEnd/>
              <a:tailEnd/>
            </a:ln>
          </p:spPr>
          <p:txBody>
            <a:bodyPr wrap="none"/>
            <a:lstStyle/>
            <a:p>
              <a:endParaRPr lang="en-US"/>
            </a:p>
          </p:txBody>
        </p:sp>
        <p:sp>
          <p:nvSpPr>
            <p:cNvPr id="2378" name="Line 712"/>
            <p:cNvSpPr>
              <a:spLocks noChangeShapeType="1"/>
            </p:cNvSpPr>
            <p:nvPr/>
          </p:nvSpPr>
          <p:spPr bwMode="auto">
            <a:xfrm>
              <a:off x="4175" y="1625"/>
              <a:ext cx="63" cy="39"/>
            </a:xfrm>
            <a:prstGeom prst="line">
              <a:avLst/>
            </a:prstGeom>
            <a:noFill/>
            <a:ln w="9525">
              <a:solidFill>
                <a:schemeClr val="bg2"/>
              </a:solidFill>
              <a:round/>
              <a:headEnd/>
              <a:tailEnd/>
            </a:ln>
          </p:spPr>
          <p:txBody>
            <a:bodyPr wrap="none"/>
            <a:lstStyle/>
            <a:p>
              <a:endParaRPr lang="en-US"/>
            </a:p>
          </p:txBody>
        </p:sp>
        <p:grpSp>
          <p:nvGrpSpPr>
            <p:cNvPr id="4" name="Group 713"/>
            <p:cNvGrpSpPr>
              <a:grpSpLocks/>
            </p:cNvGrpSpPr>
            <p:nvPr/>
          </p:nvGrpSpPr>
          <p:grpSpPr bwMode="auto">
            <a:xfrm>
              <a:off x="4269" y="1415"/>
              <a:ext cx="392" cy="137"/>
              <a:chOff x="4227" y="1360"/>
              <a:chExt cx="863" cy="270"/>
            </a:xfrm>
          </p:grpSpPr>
          <p:sp>
            <p:nvSpPr>
              <p:cNvPr id="2390" name="Line 714"/>
              <p:cNvSpPr>
                <a:spLocks noChangeShapeType="1"/>
              </p:cNvSpPr>
              <p:nvPr/>
            </p:nvSpPr>
            <p:spPr bwMode="auto">
              <a:xfrm>
                <a:off x="4227" y="1604"/>
                <a:ext cx="0" cy="0"/>
              </a:xfrm>
              <a:prstGeom prst="line">
                <a:avLst/>
              </a:prstGeom>
              <a:noFill/>
              <a:ln w="9525">
                <a:solidFill>
                  <a:schemeClr val="bg2"/>
                </a:solidFill>
                <a:round/>
                <a:headEnd/>
                <a:tailEnd/>
              </a:ln>
            </p:spPr>
            <p:txBody>
              <a:bodyPr wrap="none"/>
              <a:lstStyle/>
              <a:p>
                <a:endParaRPr lang="en-US"/>
              </a:p>
            </p:txBody>
          </p:sp>
          <p:sp>
            <p:nvSpPr>
              <p:cNvPr id="2391" name="Line 715"/>
              <p:cNvSpPr>
                <a:spLocks noChangeShapeType="1"/>
              </p:cNvSpPr>
              <p:nvPr/>
            </p:nvSpPr>
            <p:spPr bwMode="auto">
              <a:xfrm rot="6361956" flipH="1" flipV="1">
                <a:off x="4464" y="1205"/>
                <a:ext cx="189" cy="500"/>
              </a:xfrm>
              <a:prstGeom prst="line">
                <a:avLst/>
              </a:prstGeom>
              <a:noFill/>
              <a:ln w="31750">
                <a:solidFill>
                  <a:schemeClr val="bg2"/>
                </a:solidFill>
                <a:round/>
                <a:headEnd/>
                <a:tailEnd/>
              </a:ln>
            </p:spPr>
            <p:txBody>
              <a:bodyPr wrap="none"/>
              <a:lstStyle/>
              <a:p>
                <a:endParaRPr lang="en-US"/>
              </a:p>
            </p:txBody>
          </p:sp>
          <p:sp>
            <p:nvSpPr>
              <p:cNvPr id="2392" name="Line 716"/>
              <p:cNvSpPr>
                <a:spLocks noChangeShapeType="1"/>
              </p:cNvSpPr>
              <p:nvPr/>
            </p:nvSpPr>
            <p:spPr bwMode="auto">
              <a:xfrm rot="6361956">
                <a:off x="4602" y="1393"/>
                <a:ext cx="189" cy="203"/>
              </a:xfrm>
              <a:prstGeom prst="line">
                <a:avLst/>
              </a:prstGeom>
              <a:noFill/>
              <a:ln w="31750">
                <a:solidFill>
                  <a:schemeClr val="bg2"/>
                </a:solidFill>
                <a:round/>
                <a:headEnd/>
                <a:tailEnd/>
              </a:ln>
            </p:spPr>
            <p:txBody>
              <a:bodyPr wrap="none"/>
              <a:lstStyle/>
              <a:p>
                <a:endParaRPr lang="en-US"/>
              </a:p>
            </p:txBody>
          </p:sp>
          <p:sp>
            <p:nvSpPr>
              <p:cNvPr id="2393" name="Line 717"/>
              <p:cNvSpPr>
                <a:spLocks noChangeShapeType="1"/>
              </p:cNvSpPr>
              <p:nvPr/>
            </p:nvSpPr>
            <p:spPr bwMode="auto">
              <a:xfrm rot="6361956" flipH="1" flipV="1">
                <a:off x="4745" y="1286"/>
                <a:ext cx="189" cy="500"/>
              </a:xfrm>
              <a:prstGeom prst="line">
                <a:avLst/>
              </a:prstGeom>
              <a:noFill/>
              <a:ln w="31750">
                <a:solidFill>
                  <a:schemeClr val="bg2"/>
                </a:solidFill>
                <a:round/>
                <a:headEnd/>
                <a:tailEnd/>
              </a:ln>
            </p:spPr>
            <p:txBody>
              <a:bodyPr wrap="none"/>
              <a:lstStyle/>
              <a:p>
                <a:endParaRPr lang="en-US"/>
              </a:p>
            </p:txBody>
          </p:sp>
        </p:grpSp>
        <p:grpSp>
          <p:nvGrpSpPr>
            <p:cNvPr id="5" name="Group 718"/>
            <p:cNvGrpSpPr>
              <a:grpSpLocks/>
            </p:cNvGrpSpPr>
            <p:nvPr/>
          </p:nvGrpSpPr>
          <p:grpSpPr bwMode="auto">
            <a:xfrm rot="5700496">
              <a:off x="4053" y="1170"/>
              <a:ext cx="392" cy="137"/>
              <a:chOff x="4227" y="1360"/>
              <a:chExt cx="863" cy="270"/>
            </a:xfrm>
          </p:grpSpPr>
          <p:sp>
            <p:nvSpPr>
              <p:cNvPr id="2386" name="Line 719"/>
              <p:cNvSpPr>
                <a:spLocks noChangeShapeType="1"/>
              </p:cNvSpPr>
              <p:nvPr/>
            </p:nvSpPr>
            <p:spPr bwMode="auto">
              <a:xfrm>
                <a:off x="4227" y="1604"/>
                <a:ext cx="0" cy="0"/>
              </a:xfrm>
              <a:prstGeom prst="line">
                <a:avLst/>
              </a:prstGeom>
              <a:noFill/>
              <a:ln w="9525">
                <a:solidFill>
                  <a:schemeClr val="bg2"/>
                </a:solidFill>
                <a:round/>
                <a:headEnd/>
                <a:tailEnd/>
              </a:ln>
            </p:spPr>
            <p:txBody>
              <a:bodyPr wrap="none"/>
              <a:lstStyle/>
              <a:p>
                <a:endParaRPr lang="en-US"/>
              </a:p>
            </p:txBody>
          </p:sp>
          <p:sp>
            <p:nvSpPr>
              <p:cNvPr id="2387" name="Line 720"/>
              <p:cNvSpPr>
                <a:spLocks noChangeShapeType="1"/>
              </p:cNvSpPr>
              <p:nvPr/>
            </p:nvSpPr>
            <p:spPr bwMode="auto">
              <a:xfrm rot="6361956" flipH="1" flipV="1">
                <a:off x="4464" y="1205"/>
                <a:ext cx="189" cy="500"/>
              </a:xfrm>
              <a:prstGeom prst="line">
                <a:avLst/>
              </a:prstGeom>
              <a:noFill/>
              <a:ln w="31750">
                <a:solidFill>
                  <a:schemeClr val="bg2"/>
                </a:solidFill>
                <a:round/>
                <a:headEnd/>
                <a:tailEnd/>
              </a:ln>
            </p:spPr>
            <p:txBody>
              <a:bodyPr wrap="none"/>
              <a:lstStyle/>
              <a:p>
                <a:endParaRPr lang="en-US"/>
              </a:p>
            </p:txBody>
          </p:sp>
          <p:sp>
            <p:nvSpPr>
              <p:cNvPr id="2388" name="Line 721"/>
              <p:cNvSpPr>
                <a:spLocks noChangeShapeType="1"/>
              </p:cNvSpPr>
              <p:nvPr/>
            </p:nvSpPr>
            <p:spPr bwMode="auto">
              <a:xfrm rot="6361956">
                <a:off x="4602" y="1393"/>
                <a:ext cx="189" cy="203"/>
              </a:xfrm>
              <a:prstGeom prst="line">
                <a:avLst/>
              </a:prstGeom>
              <a:noFill/>
              <a:ln w="31750">
                <a:solidFill>
                  <a:schemeClr val="bg2"/>
                </a:solidFill>
                <a:round/>
                <a:headEnd/>
                <a:tailEnd/>
              </a:ln>
            </p:spPr>
            <p:txBody>
              <a:bodyPr wrap="none"/>
              <a:lstStyle/>
              <a:p>
                <a:endParaRPr lang="en-US"/>
              </a:p>
            </p:txBody>
          </p:sp>
          <p:sp>
            <p:nvSpPr>
              <p:cNvPr id="2389" name="Line 722"/>
              <p:cNvSpPr>
                <a:spLocks noChangeShapeType="1"/>
              </p:cNvSpPr>
              <p:nvPr/>
            </p:nvSpPr>
            <p:spPr bwMode="auto">
              <a:xfrm rot="6361956" flipH="1" flipV="1">
                <a:off x="4745" y="1286"/>
                <a:ext cx="189" cy="500"/>
              </a:xfrm>
              <a:prstGeom prst="line">
                <a:avLst/>
              </a:prstGeom>
              <a:noFill/>
              <a:ln w="31750">
                <a:solidFill>
                  <a:schemeClr val="bg2"/>
                </a:solidFill>
                <a:round/>
                <a:headEnd/>
                <a:tailEnd/>
              </a:ln>
            </p:spPr>
            <p:txBody>
              <a:bodyPr wrap="none"/>
              <a:lstStyle/>
              <a:p>
                <a:endParaRPr lang="en-US"/>
              </a:p>
            </p:txBody>
          </p:sp>
        </p:grpSp>
        <p:grpSp>
          <p:nvGrpSpPr>
            <p:cNvPr id="6" name="Group 723"/>
            <p:cNvGrpSpPr>
              <a:grpSpLocks/>
            </p:cNvGrpSpPr>
            <p:nvPr/>
          </p:nvGrpSpPr>
          <p:grpSpPr bwMode="auto">
            <a:xfrm rot="10800000">
              <a:off x="3796" y="1402"/>
              <a:ext cx="392" cy="137"/>
              <a:chOff x="4227" y="1360"/>
              <a:chExt cx="863" cy="270"/>
            </a:xfrm>
          </p:grpSpPr>
          <p:sp>
            <p:nvSpPr>
              <p:cNvPr id="2382" name="Line 724"/>
              <p:cNvSpPr>
                <a:spLocks noChangeShapeType="1"/>
              </p:cNvSpPr>
              <p:nvPr/>
            </p:nvSpPr>
            <p:spPr bwMode="auto">
              <a:xfrm>
                <a:off x="4227" y="1604"/>
                <a:ext cx="0" cy="0"/>
              </a:xfrm>
              <a:prstGeom prst="line">
                <a:avLst/>
              </a:prstGeom>
              <a:noFill/>
              <a:ln w="9525">
                <a:solidFill>
                  <a:schemeClr val="bg2"/>
                </a:solidFill>
                <a:round/>
                <a:headEnd/>
                <a:tailEnd/>
              </a:ln>
            </p:spPr>
            <p:txBody>
              <a:bodyPr wrap="none"/>
              <a:lstStyle/>
              <a:p>
                <a:endParaRPr lang="en-US"/>
              </a:p>
            </p:txBody>
          </p:sp>
          <p:sp>
            <p:nvSpPr>
              <p:cNvPr id="2383" name="Line 725"/>
              <p:cNvSpPr>
                <a:spLocks noChangeShapeType="1"/>
              </p:cNvSpPr>
              <p:nvPr/>
            </p:nvSpPr>
            <p:spPr bwMode="auto">
              <a:xfrm rot="6361956" flipH="1" flipV="1">
                <a:off x="4464" y="1205"/>
                <a:ext cx="189" cy="500"/>
              </a:xfrm>
              <a:prstGeom prst="line">
                <a:avLst/>
              </a:prstGeom>
              <a:noFill/>
              <a:ln w="31750">
                <a:solidFill>
                  <a:schemeClr val="bg2"/>
                </a:solidFill>
                <a:round/>
                <a:headEnd/>
                <a:tailEnd/>
              </a:ln>
            </p:spPr>
            <p:txBody>
              <a:bodyPr wrap="none"/>
              <a:lstStyle/>
              <a:p>
                <a:endParaRPr lang="en-US"/>
              </a:p>
            </p:txBody>
          </p:sp>
          <p:sp>
            <p:nvSpPr>
              <p:cNvPr id="2384" name="Line 726"/>
              <p:cNvSpPr>
                <a:spLocks noChangeShapeType="1"/>
              </p:cNvSpPr>
              <p:nvPr/>
            </p:nvSpPr>
            <p:spPr bwMode="auto">
              <a:xfrm rot="6361956">
                <a:off x="4602" y="1393"/>
                <a:ext cx="189" cy="203"/>
              </a:xfrm>
              <a:prstGeom prst="line">
                <a:avLst/>
              </a:prstGeom>
              <a:noFill/>
              <a:ln w="31750">
                <a:solidFill>
                  <a:schemeClr val="bg2"/>
                </a:solidFill>
                <a:round/>
                <a:headEnd/>
                <a:tailEnd/>
              </a:ln>
            </p:spPr>
            <p:txBody>
              <a:bodyPr wrap="none"/>
              <a:lstStyle/>
              <a:p>
                <a:endParaRPr lang="en-US"/>
              </a:p>
            </p:txBody>
          </p:sp>
          <p:sp>
            <p:nvSpPr>
              <p:cNvPr id="2385" name="Line 727"/>
              <p:cNvSpPr>
                <a:spLocks noChangeShapeType="1"/>
              </p:cNvSpPr>
              <p:nvPr/>
            </p:nvSpPr>
            <p:spPr bwMode="auto">
              <a:xfrm rot="6361956" flipH="1" flipV="1">
                <a:off x="4745" y="1286"/>
                <a:ext cx="189" cy="500"/>
              </a:xfrm>
              <a:prstGeom prst="line">
                <a:avLst/>
              </a:prstGeom>
              <a:noFill/>
              <a:ln w="31750">
                <a:solidFill>
                  <a:schemeClr val="bg2"/>
                </a:solidFill>
                <a:round/>
                <a:headEnd/>
                <a:tailEnd/>
              </a:ln>
            </p:spPr>
            <p:txBody>
              <a:bodyPr wrap="none"/>
              <a:lstStyle/>
              <a:p>
                <a:endParaRPr lang="en-US"/>
              </a:p>
            </p:txBody>
          </p:sp>
        </p:grpSp>
      </p:grpSp>
      <p:sp>
        <p:nvSpPr>
          <p:cNvPr id="2072" name="Oval 728"/>
          <p:cNvSpPr>
            <a:spLocks noChangeArrowheads="1"/>
          </p:cNvSpPr>
          <p:nvPr/>
        </p:nvSpPr>
        <p:spPr bwMode="auto">
          <a:xfrm>
            <a:off x="7242175" y="352583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073" name="Line 729"/>
          <p:cNvSpPr>
            <a:spLocks noChangeShapeType="1"/>
          </p:cNvSpPr>
          <p:nvPr/>
        </p:nvSpPr>
        <p:spPr bwMode="auto">
          <a:xfrm>
            <a:off x="7242175" y="3517900"/>
            <a:ext cx="0" cy="58738"/>
          </a:xfrm>
          <a:prstGeom prst="line">
            <a:avLst/>
          </a:prstGeom>
          <a:noFill/>
          <a:ln w="12700">
            <a:solidFill>
              <a:schemeClr val="folHlink"/>
            </a:solidFill>
            <a:round/>
            <a:headEnd/>
            <a:tailEnd/>
          </a:ln>
        </p:spPr>
        <p:txBody>
          <a:bodyPr wrap="none" anchor="ctr"/>
          <a:lstStyle/>
          <a:p>
            <a:endParaRPr lang="en-US"/>
          </a:p>
        </p:txBody>
      </p:sp>
      <p:sp>
        <p:nvSpPr>
          <p:cNvPr id="2074" name="Line 730"/>
          <p:cNvSpPr>
            <a:spLocks noChangeShapeType="1"/>
          </p:cNvSpPr>
          <p:nvPr/>
        </p:nvSpPr>
        <p:spPr bwMode="auto">
          <a:xfrm>
            <a:off x="7600950" y="3517900"/>
            <a:ext cx="0" cy="58738"/>
          </a:xfrm>
          <a:prstGeom prst="line">
            <a:avLst/>
          </a:prstGeom>
          <a:noFill/>
          <a:ln w="12700">
            <a:solidFill>
              <a:schemeClr val="folHlink"/>
            </a:solidFill>
            <a:round/>
            <a:headEnd/>
            <a:tailEnd/>
          </a:ln>
        </p:spPr>
        <p:txBody>
          <a:bodyPr wrap="none" anchor="ctr"/>
          <a:lstStyle/>
          <a:p>
            <a:endParaRPr lang="en-US"/>
          </a:p>
        </p:txBody>
      </p:sp>
      <p:sp>
        <p:nvSpPr>
          <p:cNvPr id="2075" name="Rectangle 731"/>
          <p:cNvSpPr>
            <a:spLocks noChangeArrowheads="1"/>
          </p:cNvSpPr>
          <p:nvPr/>
        </p:nvSpPr>
        <p:spPr bwMode="auto">
          <a:xfrm>
            <a:off x="7242175" y="351790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076" name="Oval 732"/>
          <p:cNvSpPr>
            <a:spLocks noChangeArrowheads="1"/>
          </p:cNvSpPr>
          <p:nvPr/>
        </p:nvSpPr>
        <p:spPr bwMode="auto">
          <a:xfrm>
            <a:off x="7239000" y="344963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7" name="Group 733"/>
          <p:cNvGrpSpPr>
            <a:grpSpLocks/>
          </p:cNvGrpSpPr>
          <p:nvPr/>
        </p:nvGrpSpPr>
        <p:grpSpPr bwMode="auto">
          <a:xfrm>
            <a:off x="7324725" y="3473450"/>
            <a:ext cx="179388" cy="65088"/>
            <a:chOff x="2848" y="848"/>
            <a:chExt cx="140" cy="98"/>
          </a:xfrm>
        </p:grpSpPr>
        <p:sp>
          <p:nvSpPr>
            <p:cNvPr id="2361" name="Line 734"/>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62" name="Line 735"/>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63" name="Line 736"/>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8" name="Group 737"/>
          <p:cNvGrpSpPr>
            <a:grpSpLocks/>
          </p:cNvGrpSpPr>
          <p:nvPr/>
        </p:nvGrpSpPr>
        <p:grpSpPr bwMode="auto">
          <a:xfrm flipV="1">
            <a:off x="7324725" y="3473450"/>
            <a:ext cx="179388" cy="65088"/>
            <a:chOff x="2848" y="848"/>
            <a:chExt cx="140" cy="98"/>
          </a:xfrm>
        </p:grpSpPr>
        <p:sp>
          <p:nvSpPr>
            <p:cNvPr id="2358" name="Line 738"/>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59" name="Line 739"/>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60" name="Line 740"/>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2079" name="Oval 741"/>
          <p:cNvSpPr>
            <a:spLocks noChangeArrowheads="1"/>
          </p:cNvSpPr>
          <p:nvPr/>
        </p:nvSpPr>
        <p:spPr bwMode="auto">
          <a:xfrm>
            <a:off x="7597775" y="380523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080" name="Line 742"/>
          <p:cNvSpPr>
            <a:spLocks noChangeShapeType="1"/>
          </p:cNvSpPr>
          <p:nvPr/>
        </p:nvSpPr>
        <p:spPr bwMode="auto">
          <a:xfrm>
            <a:off x="7597775" y="3797300"/>
            <a:ext cx="0" cy="58738"/>
          </a:xfrm>
          <a:prstGeom prst="line">
            <a:avLst/>
          </a:prstGeom>
          <a:noFill/>
          <a:ln w="12700">
            <a:solidFill>
              <a:schemeClr val="folHlink"/>
            </a:solidFill>
            <a:round/>
            <a:headEnd/>
            <a:tailEnd/>
          </a:ln>
        </p:spPr>
        <p:txBody>
          <a:bodyPr wrap="none" anchor="ctr"/>
          <a:lstStyle/>
          <a:p>
            <a:endParaRPr lang="en-US"/>
          </a:p>
        </p:txBody>
      </p:sp>
      <p:sp>
        <p:nvSpPr>
          <p:cNvPr id="2081" name="Line 743"/>
          <p:cNvSpPr>
            <a:spLocks noChangeShapeType="1"/>
          </p:cNvSpPr>
          <p:nvPr/>
        </p:nvSpPr>
        <p:spPr bwMode="auto">
          <a:xfrm>
            <a:off x="7956550" y="3797300"/>
            <a:ext cx="0" cy="58738"/>
          </a:xfrm>
          <a:prstGeom prst="line">
            <a:avLst/>
          </a:prstGeom>
          <a:noFill/>
          <a:ln w="12700">
            <a:solidFill>
              <a:schemeClr val="folHlink"/>
            </a:solidFill>
            <a:round/>
            <a:headEnd/>
            <a:tailEnd/>
          </a:ln>
        </p:spPr>
        <p:txBody>
          <a:bodyPr wrap="none" anchor="ctr"/>
          <a:lstStyle/>
          <a:p>
            <a:endParaRPr lang="en-US"/>
          </a:p>
        </p:txBody>
      </p:sp>
      <p:sp>
        <p:nvSpPr>
          <p:cNvPr id="2082" name="Rectangle 744"/>
          <p:cNvSpPr>
            <a:spLocks noChangeArrowheads="1"/>
          </p:cNvSpPr>
          <p:nvPr/>
        </p:nvSpPr>
        <p:spPr bwMode="auto">
          <a:xfrm>
            <a:off x="7597775" y="379730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083" name="Oval 745"/>
          <p:cNvSpPr>
            <a:spLocks noChangeArrowheads="1"/>
          </p:cNvSpPr>
          <p:nvPr/>
        </p:nvSpPr>
        <p:spPr bwMode="auto">
          <a:xfrm>
            <a:off x="7594600" y="372903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9" name="Group 746"/>
          <p:cNvGrpSpPr>
            <a:grpSpLocks/>
          </p:cNvGrpSpPr>
          <p:nvPr/>
        </p:nvGrpSpPr>
        <p:grpSpPr bwMode="auto">
          <a:xfrm>
            <a:off x="7680325" y="3752850"/>
            <a:ext cx="179388" cy="65088"/>
            <a:chOff x="2848" y="848"/>
            <a:chExt cx="140" cy="98"/>
          </a:xfrm>
        </p:grpSpPr>
        <p:sp>
          <p:nvSpPr>
            <p:cNvPr id="2355" name="Line 747"/>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56" name="Line 748"/>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57" name="Line 749"/>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0" name="Group 750"/>
          <p:cNvGrpSpPr>
            <a:grpSpLocks/>
          </p:cNvGrpSpPr>
          <p:nvPr/>
        </p:nvGrpSpPr>
        <p:grpSpPr bwMode="auto">
          <a:xfrm flipV="1">
            <a:off x="7680325" y="3752850"/>
            <a:ext cx="179388" cy="65088"/>
            <a:chOff x="2848" y="848"/>
            <a:chExt cx="140" cy="98"/>
          </a:xfrm>
        </p:grpSpPr>
        <p:sp>
          <p:nvSpPr>
            <p:cNvPr id="2352" name="Line 751"/>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53" name="Line 752"/>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54" name="Line 753"/>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2086" name="Oval 754"/>
          <p:cNvSpPr>
            <a:spLocks noChangeArrowheads="1"/>
          </p:cNvSpPr>
          <p:nvPr/>
        </p:nvSpPr>
        <p:spPr bwMode="auto">
          <a:xfrm>
            <a:off x="7877175" y="353853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087" name="Line 755"/>
          <p:cNvSpPr>
            <a:spLocks noChangeShapeType="1"/>
          </p:cNvSpPr>
          <p:nvPr/>
        </p:nvSpPr>
        <p:spPr bwMode="auto">
          <a:xfrm>
            <a:off x="7877175" y="3530600"/>
            <a:ext cx="0" cy="58738"/>
          </a:xfrm>
          <a:prstGeom prst="line">
            <a:avLst/>
          </a:prstGeom>
          <a:noFill/>
          <a:ln w="12700">
            <a:solidFill>
              <a:schemeClr val="folHlink"/>
            </a:solidFill>
            <a:round/>
            <a:headEnd/>
            <a:tailEnd/>
          </a:ln>
        </p:spPr>
        <p:txBody>
          <a:bodyPr wrap="none" anchor="ctr"/>
          <a:lstStyle/>
          <a:p>
            <a:endParaRPr lang="en-US"/>
          </a:p>
        </p:txBody>
      </p:sp>
      <p:sp>
        <p:nvSpPr>
          <p:cNvPr id="2088" name="Line 756"/>
          <p:cNvSpPr>
            <a:spLocks noChangeShapeType="1"/>
          </p:cNvSpPr>
          <p:nvPr/>
        </p:nvSpPr>
        <p:spPr bwMode="auto">
          <a:xfrm>
            <a:off x="8235950" y="3530600"/>
            <a:ext cx="0" cy="58738"/>
          </a:xfrm>
          <a:prstGeom prst="line">
            <a:avLst/>
          </a:prstGeom>
          <a:noFill/>
          <a:ln w="12700">
            <a:solidFill>
              <a:schemeClr val="folHlink"/>
            </a:solidFill>
            <a:round/>
            <a:headEnd/>
            <a:tailEnd/>
          </a:ln>
        </p:spPr>
        <p:txBody>
          <a:bodyPr wrap="none" anchor="ctr"/>
          <a:lstStyle/>
          <a:p>
            <a:endParaRPr lang="en-US"/>
          </a:p>
        </p:txBody>
      </p:sp>
      <p:sp>
        <p:nvSpPr>
          <p:cNvPr id="2089" name="Rectangle 757"/>
          <p:cNvSpPr>
            <a:spLocks noChangeArrowheads="1"/>
          </p:cNvSpPr>
          <p:nvPr/>
        </p:nvSpPr>
        <p:spPr bwMode="auto">
          <a:xfrm>
            <a:off x="7877175" y="353060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090" name="Oval 758"/>
          <p:cNvSpPr>
            <a:spLocks noChangeArrowheads="1"/>
          </p:cNvSpPr>
          <p:nvPr/>
        </p:nvSpPr>
        <p:spPr bwMode="auto">
          <a:xfrm>
            <a:off x="7874000" y="346233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1" name="Group 759"/>
          <p:cNvGrpSpPr>
            <a:grpSpLocks/>
          </p:cNvGrpSpPr>
          <p:nvPr/>
        </p:nvGrpSpPr>
        <p:grpSpPr bwMode="auto">
          <a:xfrm>
            <a:off x="7959725" y="3486150"/>
            <a:ext cx="179388" cy="65088"/>
            <a:chOff x="2848" y="848"/>
            <a:chExt cx="140" cy="98"/>
          </a:xfrm>
        </p:grpSpPr>
        <p:sp>
          <p:nvSpPr>
            <p:cNvPr id="2349" name="Line 760"/>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50" name="Line 761"/>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51" name="Line 762"/>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2" name="Group 763"/>
          <p:cNvGrpSpPr>
            <a:grpSpLocks/>
          </p:cNvGrpSpPr>
          <p:nvPr/>
        </p:nvGrpSpPr>
        <p:grpSpPr bwMode="auto">
          <a:xfrm flipV="1">
            <a:off x="7959725" y="3486150"/>
            <a:ext cx="179388" cy="65088"/>
            <a:chOff x="2848" y="848"/>
            <a:chExt cx="140" cy="98"/>
          </a:xfrm>
        </p:grpSpPr>
        <p:sp>
          <p:nvSpPr>
            <p:cNvPr id="2346" name="Line 764"/>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47" name="Line 765"/>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48" name="Line 766"/>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2093" name="Oval 767"/>
          <p:cNvSpPr>
            <a:spLocks noChangeArrowheads="1"/>
          </p:cNvSpPr>
          <p:nvPr/>
        </p:nvSpPr>
        <p:spPr bwMode="auto">
          <a:xfrm>
            <a:off x="7342188" y="2376488"/>
            <a:ext cx="347662" cy="8890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094" name="Line 768"/>
          <p:cNvSpPr>
            <a:spLocks noChangeShapeType="1"/>
          </p:cNvSpPr>
          <p:nvPr/>
        </p:nvSpPr>
        <p:spPr bwMode="auto">
          <a:xfrm>
            <a:off x="7342188" y="2368550"/>
            <a:ext cx="0" cy="55563"/>
          </a:xfrm>
          <a:prstGeom prst="line">
            <a:avLst/>
          </a:prstGeom>
          <a:noFill/>
          <a:ln w="12700">
            <a:solidFill>
              <a:schemeClr val="folHlink"/>
            </a:solidFill>
            <a:round/>
            <a:headEnd/>
            <a:tailEnd/>
          </a:ln>
        </p:spPr>
        <p:txBody>
          <a:bodyPr wrap="none" anchor="ctr"/>
          <a:lstStyle/>
          <a:p>
            <a:endParaRPr lang="en-US"/>
          </a:p>
        </p:txBody>
      </p:sp>
      <p:sp>
        <p:nvSpPr>
          <p:cNvPr id="2095" name="Line 769"/>
          <p:cNvSpPr>
            <a:spLocks noChangeShapeType="1"/>
          </p:cNvSpPr>
          <p:nvPr/>
        </p:nvSpPr>
        <p:spPr bwMode="auto">
          <a:xfrm>
            <a:off x="7689850" y="2368550"/>
            <a:ext cx="0" cy="55563"/>
          </a:xfrm>
          <a:prstGeom prst="line">
            <a:avLst/>
          </a:prstGeom>
          <a:noFill/>
          <a:ln w="12700">
            <a:solidFill>
              <a:schemeClr val="folHlink"/>
            </a:solidFill>
            <a:round/>
            <a:headEnd/>
            <a:tailEnd/>
          </a:ln>
        </p:spPr>
        <p:txBody>
          <a:bodyPr wrap="none" anchor="ctr"/>
          <a:lstStyle/>
          <a:p>
            <a:endParaRPr lang="en-US"/>
          </a:p>
        </p:txBody>
      </p:sp>
      <p:sp>
        <p:nvSpPr>
          <p:cNvPr id="2096" name="Rectangle 770"/>
          <p:cNvSpPr>
            <a:spLocks noChangeArrowheads="1"/>
          </p:cNvSpPr>
          <p:nvPr/>
        </p:nvSpPr>
        <p:spPr bwMode="auto">
          <a:xfrm>
            <a:off x="7342188" y="2368550"/>
            <a:ext cx="344487" cy="53975"/>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097" name="Oval 771"/>
          <p:cNvSpPr>
            <a:spLocks noChangeArrowheads="1"/>
          </p:cNvSpPr>
          <p:nvPr/>
        </p:nvSpPr>
        <p:spPr bwMode="auto">
          <a:xfrm>
            <a:off x="7339013" y="2305050"/>
            <a:ext cx="347662" cy="103188"/>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3" name="Group 772"/>
          <p:cNvGrpSpPr>
            <a:grpSpLocks/>
          </p:cNvGrpSpPr>
          <p:nvPr/>
        </p:nvGrpSpPr>
        <p:grpSpPr bwMode="auto">
          <a:xfrm>
            <a:off x="7423150" y="2327275"/>
            <a:ext cx="171450" cy="61913"/>
            <a:chOff x="2848" y="848"/>
            <a:chExt cx="140" cy="98"/>
          </a:xfrm>
        </p:grpSpPr>
        <p:sp>
          <p:nvSpPr>
            <p:cNvPr id="2343" name="Line 773"/>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44" name="Line 774"/>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45" name="Line 775"/>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4" name="Group 776"/>
          <p:cNvGrpSpPr>
            <a:grpSpLocks/>
          </p:cNvGrpSpPr>
          <p:nvPr/>
        </p:nvGrpSpPr>
        <p:grpSpPr bwMode="auto">
          <a:xfrm flipV="1">
            <a:off x="7423150" y="2327275"/>
            <a:ext cx="171450" cy="60325"/>
            <a:chOff x="2848" y="848"/>
            <a:chExt cx="140" cy="98"/>
          </a:xfrm>
        </p:grpSpPr>
        <p:sp>
          <p:nvSpPr>
            <p:cNvPr id="2340" name="Line 777"/>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41" name="Line 778"/>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42" name="Line 779"/>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2100" name="Oval 780"/>
          <p:cNvSpPr>
            <a:spLocks noChangeArrowheads="1"/>
          </p:cNvSpPr>
          <p:nvPr/>
        </p:nvSpPr>
        <p:spPr bwMode="auto">
          <a:xfrm>
            <a:off x="7340600" y="263683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101" name="Line 781"/>
          <p:cNvSpPr>
            <a:spLocks noChangeShapeType="1"/>
          </p:cNvSpPr>
          <p:nvPr/>
        </p:nvSpPr>
        <p:spPr bwMode="auto">
          <a:xfrm>
            <a:off x="7340600" y="2628900"/>
            <a:ext cx="0" cy="58738"/>
          </a:xfrm>
          <a:prstGeom prst="line">
            <a:avLst/>
          </a:prstGeom>
          <a:noFill/>
          <a:ln w="12700">
            <a:solidFill>
              <a:schemeClr val="folHlink"/>
            </a:solidFill>
            <a:round/>
            <a:headEnd/>
            <a:tailEnd/>
          </a:ln>
        </p:spPr>
        <p:txBody>
          <a:bodyPr wrap="none" anchor="ctr"/>
          <a:lstStyle/>
          <a:p>
            <a:endParaRPr lang="en-US"/>
          </a:p>
        </p:txBody>
      </p:sp>
      <p:sp>
        <p:nvSpPr>
          <p:cNvPr id="2102" name="Line 782"/>
          <p:cNvSpPr>
            <a:spLocks noChangeShapeType="1"/>
          </p:cNvSpPr>
          <p:nvPr/>
        </p:nvSpPr>
        <p:spPr bwMode="auto">
          <a:xfrm>
            <a:off x="7699375" y="2628900"/>
            <a:ext cx="0" cy="58738"/>
          </a:xfrm>
          <a:prstGeom prst="line">
            <a:avLst/>
          </a:prstGeom>
          <a:noFill/>
          <a:ln w="12700">
            <a:solidFill>
              <a:schemeClr val="folHlink"/>
            </a:solidFill>
            <a:round/>
            <a:headEnd/>
            <a:tailEnd/>
          </a:ln>
        </p:spPr>
        <p:txBody>
          <a:bodyPr wrap="none" anchor="ctr"/>
          <a:lstStyle/>
          <a:p>
            <a:endParaRPr lang="en-US"/>
          </a:p>
        </p:txBody>
      </p:sp>
      <p:sp>
        <p:nvSpPr>
          <p:cNvPr id="2103" name="Rectangle 783"/>
          <p:cNvSpPr>
            <a:spLocks noChangeArrowheads="1"/>
          </p:cNvSpPr>
          <p:nvPr/>
        </p:nvSpPr>
        <p:spPr bwMode="auto">
          <a:xfrm>
            <a:off x="7340600" y="262890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104" name="Oval 784"/>
          <p:cNvSpPr>
            <a:spLocks noChangeArrowheads="1"/>
          </p:cNvSpPr>
          <p:nvPr/>
        </p:nvSpPr>
        <p:spPr bwMode="auto">
          <a:xfrm>
            <a:off x="7337425" y="256063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5" name="Group 785"/>
          <p:cNvGrpSpPr>
            <a:grpSpLocks/>
          </p:cNvGrpSpPr>
          <p:nvPr/>
        </p:nvGrpSpPr>
        <p:grpSpPr bwMode="auto">
          <a:xfrm>
            <a:off x="7423150" y="2584450"/>
            <a:ext cx="179388" cy="65088"/>
            <a:chOff x="2848" y="848"/>
            <a:chExt cx="140" cy="98"/>
          </a:xfrm>
        </p:grpSpPr>
        <p:sp>
          <p:nvSpPr>
            <p:cNvPr id="2337" name="Line 786"/>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38" name="Line 787"/>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39" name="Line 788"/>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6" name="Group 789"/>
          <p:cNvGrpSpPr>
            <a:grpSpLocks/>
          </p:cNvGrpSpPr>
          <p:nvPr/>
        </p:nvGrpSpPr>
        <p:grpSpPr bwMode="auto">
          <a:xfrm flipV="1">
            <a:off x="7423150" y="2584450"/>
            <a:ext cx="179388" cy="65088"/>
            <a:chOff x="2848" y="848"/>
            <a:chExt cx="140" cy="98"/>
          </a:xfrm>
        </p:grpSpPr>
        <p:sp>
          <p:nvSpPr>
            <p:cNvPr id="2334" name="Line 790"/>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35" name="Line 791"/>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36" name="Line 792"/>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2107" name="Oval 793"/>
          <p:cNvSpPr>
            <a:spLocks noChangeArrowheads="1"/>
          </p:cNvSpPr>
          <p:nvPr/>
        </p:nvSpPr>
        <p:spPr bwMode="auto">
          <a:xfrm>
            <a:off x="7816850" y="2278063"/>
            <a:ext cx="330200" cy="85725"/>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108" name="Line 794"/>
          <p:cNvSpPr>
            <a:spLocks noChangeShapeType="1"/>
          </p:cNvSpPr>
          <p:nvPr/>
        </p:nvSpPr>
        <p:spPr bwMode="auto">
          <a:xfrm>
            <a:off x="7816850" y="2271713"/>
            <a:ext cx="0" cy="52387"/>
          </a:xfrm>
          <a:prstGeom prst="line">
            <a:avLst/>
          </a:prstGeom>
          <a:noFill/>
          <a:ln w="12700">
            <a:solidFill>
              <a:schemeClr val="folHlink"/>
            </a:solidFill>
            <a:round/>
            <a:headEnd/>
            <a:tailEnd/>
          </a:ln>
        </p:spPr>
        <p:txBody>
          <a:bodyPr wrap="none" anchor="ctr"/>
          <a:lstStyle/>
          <a:p>
            <a:endParaRPr lang="en-US"/>
          </a:p>
        </p:txBody>
      </p:sp>
      <p:sp>
        <p:nvSpPr>
          <p:cNvPr id="2109" name="Line 795"/>
          <p:cNvSpPr>
            <a:spLocks noChangeShapeType="1"/>
          </p:cNvSpPr>
          <p:nvPr/>
        </p:nvSpPr>
        <p:spPr bwMode="auto">
          <a:xfrm>
            <a:off x="8147050" y="2271713"/>
            <a:ext cx="0" cy="52387"/>
          </a:xfrm>
          <a:prstGeom prst="line">
            <a:avLst/>
          </a:prstGeom>
          <a:noFill/>
          <a:ln w="12700">
            <a:solidFill>
              <a:schemeClr val="folHlink"/>
            </a:solidFill>
            <a:round/>
            <a:headEnd/>
            <a:tailEnd/>
          </a:ln>
        </p:spPr>
        <p:txBody>
          <a:bodyPr wrap="none" anchor="ctr"/>
          <a:lstStyle/>
          <a:p>
            <a:endParaRPr lang="en-US"/>
          </a:p>
        </p:txBody>
      </p:sp>
      <p:sp>
        <p:nvSpPr>
          <p:cNvPr id="2110" name="Rectangle 796"/>
          <p:cNvSpPr>
            <a:spLocks noChangeArrowheads="1"/>
          </p:cNvSpPr>
          <p:nvPr/>
        </p:nvSpPr>
        <p:spPr bwMode="auto">
          <a:xfrm>
            <a:off x="7816850" y="2271713"/>
            <a:ext cx="327025" cy="52387"/>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solidFill>
                <a:schemeClr val="bg2"/>
              </a:solidFill>
              <a:latin typeface="Times New Roman" pitchFamily="18" charset="0"/>
            </a:endParaRPr>
          </a:p>
        </p:txBody>
      </p:sp>
      <p:sp>
        <p:nvSpPr>
          <p:cNvPr id="2111" name="Oval 797"/>
          <p:cNvSpPr>
            <a:spLocks noChangeArrowheads="1"/>
          </p:cNvSpPr>
          <p:nvPr/>
        </p:nvSpPr>
        <p:spPr bwMode="auto">
          <a:xfrm>
            <a:off x="7813675" y="2209800"/>
            <a:ext cx="330200" cy="100013"/>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7" name="Group 798"/>
          <p:cNvGrpSpPr>
            <a:grpSpLocks/>
          </p:cNvGrpSpPr>
          <p:nvPr/>
        </p:nvGrpSpPr>
        <p:grpSpPr bwMode="auto">
          <a:xfrm>
            <a:off x="7893050" y="2232025"/>
            <a:ext cx="163513" cy="57150"/>
            <a:chOff x="2848" y="848"/>
            <a:chExt cx="140" cy="98"/>
          </a:xfrm>
        </p:grpSpPr>
        <p:sp>
          <p:nvSpPr>
            <p:cNvPr id="2331" name="Line 799"/>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32" name="Line 800"/>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33" name="Line 801"/>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18" name="Group 802"/>
          <p:cNvGrpSpPr>
            <a:grpSpLocks/>
          </p:cNvGrpSpPr>
          <p:nvPr/>
        </p:nvGrpSpPr>
        <p:grpSpPr bwMode="auto">
          <a:xfrm flipV="1">
            <a:off x="7893050" y="2230438"/>
            <a:ext cx="163513" cy="58737"/>
            <a:chOff x="2848" y="848"/>
            <a:chExt cx="140" cy="98"/>
          </a:xfrm>
        </p:grpSpPr>
        <p:sp>
          <p:nvSpPr>
            <p:cNvPr id="2328" name="Line 803"/>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29" name="Line 804"/>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30" name="Line 805"/>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2114" name="Oval 806"/>
          <p:cNvSpPr>
            <a:spLocks noChangeArrowheads="1"/>
          </p:cNvSpPr>
          <p:nvPr/>
        </p:nvSpPr>
        <p:spPr bwMode="auto">
          <a:xfrm>
            <a:off x="7902575" y="2636838"/>
            <a:ext cx="358775" cy="95250"/>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115" name="Line 807"/>
          <p:cNvSpPr>
            <a:spLocks noChangeShapeType="1"/>
          </p:cNvSpPr>
          <p:nvPr/>
        </p:nvSpPr>
        <p:spPr bwMode="auto">
          <a:xfrm>
            <a:off x="7902575" y="2628900"/>
            <a:ext cx="0" cy="58738"/>
          </a:xfrm>
          <a:prstGeom prst="line">
            <a:avLst/>
          </a:prstGeom>
          <a:noFill/>
          <a:ln w="12700">
            <a:solidFill>
              <a:schemeClr val="folHlink"/>
            </a:solidFill>
            <a:round/>
            <a:headEnd/>
            <a:tailEnd/>
          </a:ln>
        </p:spPr>
        <p:txBody>
          <a:bodyPr wrap="none" anchor="ctr"/>
          <a:lstStyle/>
          <a:p>
            <a:endParaRPr lang="en-US"/>
          </a:p>
        </p:txBody>
      </p:sp>
      <p:sp>
        <p:nvSpPr>
          <p:cNvPr id="2116" name="Line 808"/>
          <p:cNvSpPr>
            <a:spLocks noChangeShapeType="1"/>
          </p:cNvSpPr>
          <p:nvPr/>
        </p:nvSpPr>
        <p:spPr bwMode="auto">
          <a:xfrm>
            <a:off x="8261350" y="2628900"/>
            <a:ext cx="0" cy="58738"/>
          </a:xfrm>
          <a:prstGeom prst="line">
            <a:avLst/>
          </a:prstGeom>
          <a:noFill/>
          <a:ln w="12700">
            <a:solidFill>
              <a:schemeClr val="folHlink"/>
            </a:solidFill>
            <a:round/>
            <a:headEnd/>
            <a:tailEnd/>
          </a:ln>
        </p:spPr>
        <p:txBody>
          <a:bodyPr wrap="none" anchor="ctr"/>
          <a:lstStyle/>
          <a:p>
            <a:endParaRPr lang="en-US"/>
          </a:p>
        </p:txBody>
      </p:sp>
      <p:sp>
        <p:nvSpPr>
          <p:cNvPr id="2117" name="Rectangle 809"/>
          <p:cNvSpPr>
            <a:spLocks noChangeArrowheads="1"/>
          </p:cNvSpPr>
          <p:nvPr/>
        </p:nvSpPr>
        <p:spPr bwMode="auto">
          <a:xfrm>
            <a:off x="7902575" y="2628900"/>
            <a:ext cx="355600" cy="58738"/>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118" name="Oval 810"/>
          <p:cNvSpPr>
            <a:spLocks noChangeArrowheads="1"/>
          </p:cNvSpPr>
          <p:nvPr/>
        </p:nvSpPr>
        <p:spPr bwMode="auto">
          <a:xfrm>
            <a:off x="7899400" y="2560638"/>
            <a:ext cx="358775" cy="111125"/>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19" name="Group 811"/>
          <p:cNvGrpSpPr>
            <a:grpSpLocks/>
          </p:cNvGrpSpPr>
          <p:nvPr/>
        </p:nvGrpSpPr>
        <p:grpSpPr bwMode="auto">
          <a:xfrm>
            <a:off x="7985125" y="2584450"/>
            <a:ext cx="179388" cy="65088"/>
            <a:chOff x="2848" y="848"/>
            <a:chExt cx="140" cy="98"/>
          </a:xfrm>
        </p:grpSpPr>
        <p:sp>
          <p:nvSpPr>
            <p:cNvPr id="2325" name="Line 812"/>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26" name="Line 813"/>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27" name="Line 814"/>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0" name="Group 815"/>
          <p:cNvGrpSpPr>
            <a:grpSpLocks/>
          </p:cNvGrpSpPr>
          <p:nvPr/>
        </p:nvGrpSpPr>
        <p:grpSpPr bwMode="auto">
          <a:xfrm flipV="1">
            <a:off x="7985125" y="2584450"/>
            <a:ext cx="179388" cy="65088"/>
            <a:chOff x="2848" y="848"/>
            <a:chExt cx="140" cy="98"/>
          </a:xfrm>
        </p:grpSpPr>
        <p:sp>
          <p:nvSpPr>
            <p:cNvPr id="2322" name="Line 816"/>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23" name="Line 817"/>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24" name="Line 818"/>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2121" name="Oval 819"/>
          <p:cNvSpPr>
            <a:spLocks noChangeArrowheads="1"/>
          </p:cNvSpPr>
          <p:nvPr/>
        </p:nvSpPr>
        <p:spPr bwMode="auto">
          <a:xfrm>
            <a:off x="6492875" y="2371725"/>
            <a:ext cx="346075" cy="87313"/>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122" name="Line 820"/>
          <p:cNvSpPr>
            <a:spLocks noChangeShapeType="1"/>
          </p:cNvSpPr>
          <p:nvPr/>
        </p:nvSpPr>
        <p:spPr bwMode="auto">
          <a:xfrm>
            <a:off x="6492875" y="2363788"/>
            <a:ext cx="0" cy="53975"/>
          </a:xfrm>
          <a:prstGeom prst="line">
            <a:avLst/>
          </a:prstGeom>
          <a:noFill/>
          <a:ln w="12700">
            <a:solidFill>
              <a:schemeClr val="folHlink"/>
            </a:solidFill>
            <a:round/>
            <a:headEnd/>
            <a:tailEnd/>
          </a:ln>
        </p:spPr>
        <p:txBody>
          <a:bodyPr wrap="none" anchor="ctr"/>
          <a:lstStyle/>
          <a:p>
            <a:endParaRPr lang="en-US"/>
          </a:p>
        </p:txBody>
      </p:sp>
      <p:sp>
        <p:nvSpPr>
          <p:cNvPr id="2123" name="Line 821"/>
          <p:cNvSpPr>
            <a:spLocks noChangeShapeType="1"/>
          </p:cNvSpPr>
          <p:nvPr/>
        </p:nvSpPr>
        <p:spPr bwMode="auto">
          <a:xfrm>
            <a:off x="6838950" y="2363788"/>
            <a:ext cx="0" cy="53975"/>
          </a:xfrm>
          <a:prstGeom prst="line">
            <a:avLst/>
          </a:prstGeom>
          <a:noFill/>
          <a:ln w="12700">
            <a:solidFill>
              <a:schemeClr val="folHlink"/>
            </a:solidFill>
            <a:round/>
            <a:headEnd/>
            <a:tailEnd/>
          </a:ln>
        </p:spPr>
        <p:txBody>
          <a:bodyPr wrap="none" anchor="ctr"/>
          <a:lstStyle/>
          <a:p>
            <a:endParaRPr lang="en-US"/>
          </a:p>
        </p:txBody>
      </p:sp>
      <p:sp>
        <p:nvSpPr>
          <p:cNvPr id="2124" name="Rectangle 822"/>
          <p:cNvSpPr>
            <a:spLocks noChangeArrowheads="1"/>
          </p:cNvSpPr>
          <p:nvPr/>
        </p:nvSpPr>
        <p:spPr bwMode="auto">
          <a:xfrm>
            <a:off x="6492875" y="2363788"/>
            <a:ext cx="342900" cy="53975"/>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125" name="Oval 823"/>
          <p:cNvSpPr>
            <a:spLocks noChangeArrowheads="1"/>
          </p:cNvSpPr>
          <p:nvPr/>
        </p:nvSpPr>
        <p:spPr bwMode="auto">
          <a:xfrm>
            <a:off x="6489700" y="2300288"/>
            <a:ext cx="346075" cy="103187"/>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21" name="Group 824"/>
          <p:cNvGrpSpPr>
            <a:grpSpLocks/>
          </p:cNvGrpSpPr>
          <p:nvPr/>
        </p:nvGrpSpPr>
        <p:grpSpPr bwMode="auto">
          <a:xfrm>
            <a:off x="6573838" y="2322513"/>
            <a:ext cx="171450" cy="60325"/>
            <a:chOff x="2848" y="848"/>
            <a:chExt cx="140" cy="98"/>
          </a:xfrm>
        </p:grpSpPr>
        <p:sp>
          <p:nvSpPr>
            <p:cNvPr id="2319" name="Line 825"/>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20" name="Line 826"/>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21" name="Line 827"/>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2" name="Group 828"/>
          <p:cNvGrpSpPr>
            <a:grpSpLocks/>
          </p:cNvGrpSpPr>
          <p:nvPr/>
        </p:nvGrpSpPr>
        <p:grpSpPr bwMode="auto">
          <a:xfrm flipV="1">
            <a:off x="6573838" y="2322513"/>
            <a:ext cx="171450" cy="58737"/>
            <a:chOff x="2848" y="848"/>
            <a:chExt cx="140" cy="98"/>
          </a:xfrm>
        </p:grpSpPr>
        <p:sp>
          <p:nvSpPr>
            <p:cNvPr id="2316" name="Line 829"/>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17" name="Line 830"/>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18" name="Line 831"/>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2128" name="Oval 832"/>
          <p:cNvSpPr>
            <a:spLocks noChangeArrowheads="1"/>
          </p:cNvSpPr>
          <p:nvPr/>
        </p:nvSpPr>
        <p:spPr bwMode="auto">
          <a:xfrm>
            <a:off x="6186488" y="3521075"/>
            <a:ext cx="346075" cy="87313"/>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129" name="Line 833"/>
          <p:cNvSpPr>
            <a:spLocks noChangeShapeType="1"/>
          </p:cNvSpPr>
          <p:nvPr/>
        </p:nvSpPr>
        <p:spPr bwMode="auto">
          <a:xfrm>
            <a:off x="6186488" y="3513138"/>
            <a:ext cx="0" cy="53975"/>
          </a:xfrm>
          <a:prstGeom prst="line">
            <a:avLst/>
          </a:prstGeom>
          <a:noFill/>
          <a:ln w="12700">
            <a:solidFill>
              <a:schemeClr val="folHlink"/>
            </a:solidFill>
            <a:round/>
            <a:headEnd/>
            <a:tailEnd/>
          </a:ln>
        </p:spPr>
        <p:txBody>
          <a:bodyPr wrap="none" anchor="ctr"/>
          <a:lstStyle/>
          <a:p>
            <a:endParaRPr lang="en-US"/>
          </a:p>
        </p:txBody>
      </p:sp>
      <p:sp>
        <p:nvSpPr>
          <p:cNvPr id="2130" name="Line 834"/>
          <p:cNvSpPr>
            <a:spLocks noChangeShapeType="1"/>
          </p:cNvSpPr>
          <p:nvPr/>
        </p:nvSpPr>
        <p:spPr bwMode="auto">
          <a:xfrm>
            <a:off x="6532563" y="3513138"/>
            <a:ext cx="0" cy="53975"/>
          </a:xfrm>
          <a:prstGeom prst="line">
            <a:avLst/>
          </a:prstGeom>
          <a:noFill/>
          <a:ln w="12700">
            <a:solidFill>
              <a:schemeClr val="folHlink"/>
            </a:solidFill>
            <a:round/>
            <a:headEnd/>
            <a:tailEnd/>
          </a:ln>
        </p:spPr>
        <p:txBody>
          <a:bodyPr wrap="none" anchor="ctr"/>
          <a:lstStyle/>
          <a:p>
            <a:endParaRPr lang="en-US"/>
          </a:p>
        </p:txBody>
      </p:sp>
      <p:sp>
        <p:nvSpPr>
          <p:cNvPr id="2131" name="Rectangle 835"/>
          <p:cNvSpPr>
            <a:spLocks noChangeArrowheads="1"/>
          </p:cNvSpPr>
          <p:nvPr/>
        </p:nvSpPr>
        <p:spPr bwMode="auto">
          <a:xfrm>
            <a:off x="6186488" y="3513138"/>
            <a:ext cx="342900" cy="53975"/>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132" name="Oval 836"/>
          <p:cNvSpPr>
            <a:spLocks noChangeArrowheads="1"/>
          </p:cNvSpPr>
          <p:nvPr/>
        </p:nvSpPr>
        <p:spPr bwMode="auto">
          <a:xfrm>
            <a:off x="6183313" y="3449638"/>
            <a:ext cx="346075" cy="103187"/>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23" name="Group 837"/>
          <p:cNvGrpSpPr>
            <a:grpSpLocks/>
          </p:cNvGrpSpPr>
          <p:nvPr/>
        </p:nvGrpSpPr>
        <p:grpSpPr bwMode="auto">
          <a:xfrm>
            <a:off x="6267450" y="3471863"/>
            <a:ext cx="171450" cy="60325"/>
            <a:chOff x="2848" y="848"/>
            <a:chExt cx="140" cy="98"/>
          </a:xfrm>
        </p:grpSpPr>
        <p:sp>
          <p:nvSpPr>
            <p:cNvPr id="2313" name="Line 838"/>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14" name="Line 839"/>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15" name="Line 840"/>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4" name="Group 841"/>
          <p:cNvGrpSpPr>
            <a:grpSpLocks/>
          </p:cNvGrpSpPr>
          <p:nvPr/>
        </p:nvGrpSpPr>
        <p:grpSpPr bwMode="auto">
          <a:xfrm flipV="1">
            <a:off x="6267450" y="3471863"/>
            <a:ext cx="171450" cy="58737"/>
            <a:chOff x="2848" y="848"/>
            <a:chExt cx="140" cy="98"/>
          </a:xfrm>
        </p:grpSpPr>
        <p:sp>
          <p:nvSpPr>
            <p:cNvPr id="2310" name="Line 842"/>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11" name="Line 843"/>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12" name="Line 844"/>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sp>
        <p:nvSpPr>
          <p:cNvPr id="2135" name="Line 845"/>
          <p:cNvSpPr>
            <a:spLocks noChangeShapeType="1"/>
          </p:cNvSpPr>
          <p:nvPr/>
        </p:nvSpPr>
        <p:spPr bwMode="auto">
          <a:xfrm flipV="1">
            <a:off x="7385050" y="3878263"/>
            <a:ext cx="227013" cy="436562"/>
          </a:xfrm>
          <a:prstGeom prst="line">
            <a:avLst/>
          </a:prstGeom>
          <a:noFill/>
          <a:ln w="9525">
            <a:solidFill>
              <a:schemeClr val="bg2"/>
            </a:solidFill>
            <a:round/>
            <a:headEnd/>
            <a:tailEnd/>
          </a:ln>
        </p:spPr>
        <p:txBody>
          <a:bodyPr/>
          <a:lstStyle/>
          <a:p>
            <a:endParaRPr lang="en-US"/>
          </a:p>
        </p:txBody>
      </p:sp>
      <p:sp>
        <p:nvSpPr>
          <p:cNvPr id="2136" name="Line 846"/>
          <p:cNvSpPr>
            <a:spLocks noChangeShapeType="1"/>
          </p:cNvSpPr>
          <p:nvPr/>
        </p:nvSpPr>
        <p:spPr bwMode="auto">
          <a:xfrm>
            <a:off x="7508875" y="3616325"/>
            <a:ext cx="163513" cy="120650"/>
          </a:xfrm>
          <a:prstGeom prst="line">
            <a:avLst/>
          </a:prstGeom>
          <a:noFill/>
          <a:ln w="9525">
            <a:solidFill>
              <a:schemeClr val="bg2"/>
            </a:solidFill>
            <a:round/>
            <a:headEnd/>
            <a:tailEnd/>
          </a:ln>
        </p:spPr>
        <p:txBody>
          <a:bodyPr/>
          <a:lstStyle/>
          <a:p>
            <a:endParaRPr lang="en-US"/>
          </a:p>
        </p:txBody>
      </p:sp>
      <p:sp>
        <p:nvSpPr>
          <p:cNvPr id="2137" name="Line 847"/>
          <p:cNvSpPr>
            <a:spLocks noChangeShapeType="1"/>
          </p:cNvSpPr>
          <p:nvPr/>
        </p:nvSpPr>
        <p:spPr bwMode="auto">
          <a:xfrm>
            <a:off x="7605713" y="3536950"/>
            <a:ext cx="279400" cy="0"/>
          </a:xfrm>
          <a:prstGeom prst="line">
            <a:avLst/>
          </a:prstGeom>
          <a:noFill/>
          <a:ln w="9525">
            <a:solidFill>
              <a:schemeClr val="bg2"/>
            </a:solidFill>
            <a:round/>
            <a:headEnd/>
            <a:tailEnd/>
          </a:ln>
        </p:spPr>
        <p:txBody>
          <a:bodyPr/>
          <a:lstStyle/>
          <a:p>
            <a:endParaRPr lang="en-US"/>
          </a:p>
        </p:txBody>
      </p:sp>
      <p:sp>
        <p:nvSpPr>
          <p:cNvPr id="2138" name="Line 848"/>
          <p:cNvSpPr>
            <a:spLocks noChangeShapeType="1"/>
          </p:cNvSpPr>
          <p:nvPr/>
        </p:nvSpPr>
        <p:spPr bwMode="auto">
          <a:xfrm flipV="1">
            <a:off x="7842250" y="3622675"/>
            <a:ext cx="134938" cy="104775"/>
          </a:xfrm>
          <a:prstGeom prst="line">
            <a:avLst/>
          </a:prstGeom>
          <a:noFill/>
          <a:ln w="9525">
            <a:solidFill>
              <a:schemeClr val="bg2"/>
            </a:solidFill>
            <a:round/>
            <a:headEnd/>
            <a:tailEnd/>
          </a:ln>
        </p:spPr>
        <p:txBody>
          <a:bodyPr/>
          <a:lstStyle/>
          <a:p>
            <a:endParaRPr lang="en-US"/>
          </a:p>
        </p:txBody>
      </p:sp>
      <p:sp>
        <p:nvSpPr>
          <p:cNvPr id="2139" name="Line 849"/>
          <p:cNvSpPr>
            <a:spLocks noChangeShapeType="1"/>
          </p:cNvSpPr>
          <p:nvPr/>
        </p:nvSpPr>
        <p:spPr bwMode="auto">
          <a:xfrm>
            <a:off x="6540500" y="3543300"/>
            <a:ext cx="679450" cy="0"/>
          </a:xfrm>
          <a:prstGeom prst="line">
            <a:avLst/>
          </a:prstGeom>
          <a:noFill/>
          <a:ln w="9525">
            <a:solidFill>
              <a:schemeClr val="bg2"/>
            </a:solidFill>
            <a:round/>
            <a:headEnd/>
            <a:tailEnd/>
          </a:ln>
        </p:spPr>
        <p:txBody>
          <a:bodyPr/>
          <a:lstStyle/>
          <a:p>
            <a:endParaRPr lang="en-US"/>
          </a:p>
        </p:txBody>
      </p:sp>
      <p:sp>
        <p:nvSpPr>
          <p:cNvPr id="2140" name="Line 850"/>
          <p:cNvSpPr>
            <a:spLocks noChangeShapeType="1"/>
          </p:cNvSpPr>
          <p:nvPr/>
        </p:nvSpPr>
        <p:spPr bwMode="auto">
          <a:xfrm>
            <a:off x="6835775" y="2390775"/>
            <a:ext cx="509588" cy="3175"/>
          </a:xfrm>
          <a:prstGeom prst="line">
            <a:avLst/>
          </a:prstGeom>
          <a:noFill/>
          <a:ln w="9525">
            <a:solidFill>
              <a:schemeClr val="bg2"/>
            </a:solidFill>
            <a:round/>
            <a:headEnd/>
            <a:tailEnd/>
          </a:ln>
        </p:spPr>
        <p:txBody>
          <a:bodyPr/>
          <a:lstStyle/>
          <a:p>
            <a:endParaRPr lang="en-US"/>
          </a:p>
        </p:txBody>
      </p:sp>
      <p:sp>
        <p:nvSpPr>
          <p:cNvPr id="2141" name="Line 851"/>
          <p:cNvSpPr>
            <a:spLocks noChangeShapeType="1"/>
          </p:cNvSpPr>
          <p:nvPr/>
        </p:nvSpPr>
        <p:spPr bwMode="auto">
          <a:xfrm>
            <a:off x="6402388" y="2219325"/>
            <a:ext cx="152400" cy="82550"/>
          </a:xfrm>
          <a:prstGeom prst="line">
            <a:avLst/>
          </a:prstGeom>
          <a:noFill/>
          <a:ln w="9525">
            <a:solidFill>
              <a:schemeClr val="bg2"/>
            </a:solidFill>
            <a:round/>
            <a:headEnd/>
            <a:tailEnd/>
          </a:ln>
        </p:spPr>
        <p:txBody>
          <a:bodyPr/>
          <a:lstStyle/>
          <a:p>
            <a:endParaRPr lang="en-US"/>
          </a:p>
        </p:txBody>
      </p:sp>
      <p:sp>
        <p:nvSpPr>
          <p:cNvPr id="2142" name="Freeform 852"/>
          <p:cNvSpPr>
            <a:spLocks/>
          </p:cNvSpPr>
          <p:nvPr/>
        </p:nvSpPr>
        <p:spPr bwMode="auto">
          <a:xfrm>
            <a:off x="5722938" y="4225925"/>
            <a:ext cx="2979737" cy="1455738"/>
          </a:xfrm>
          <a:custGeom>
            <a:avLst/>
            <a:gdLst>
              <a:gd name="T0" fmla="*/ 2147483647 w 1877"/>
              <a:gd name="T1" fmla="*/ 2147483647 h 917"/>
              <a:gd name="T2" fmla="*/ 2147483647 w 1877"/>
              <a:gd name="T3" fmla="*/ 2147483647 h 917"/>
              <a:gd name="T4" fmla="*/ 2147483647 w 1877"/>
              <a:gd name="T5" fmla="*/ 2147483647 h 917"/>
              <a:gd name="T6" fmla="*/ 2147483647 w 1877"/>
              <a:gd name="T7" fmla="*/ 2147483647 h 917"/>
              <a:gd name="T8" fmla="*/ 2147483647 w 1877"/>
              <a:gd name="T9" fmla="*/ 2147483647 h 917"/>
              <a:gd name="T10" fmla="*/ 2147483647 w 1877"/>
              <a:gd name="T11" fmla="*/ 2147483647 h 917"/>
              <a:gd name="T12" fmla="*/ 2147483647 w 1877"/>
              <a:gd name="T13" fmla="*/ 2147483647 h 917"/>
              <a:gd name="T14" fmla="*/ 2147483647 w 1877"/>
              <a:gd name="T15" fmla="*/ 2147483647 h 917"/>
              <a:gd name="T16" fmla="*/ 2147483647 w 1877"/>
              <a:gd name="T17" fmla="*/ 2147483647 h 917"/>
              <a:gd name="T18" fmla="*/ 2147483647 w 1877"/>
              <a:gd name="T19" fmla="*/ 2147483647 h 917"/>
              <a:gd name="T20" fmla="*/ 2147483647 w 1877"/>
              <a:gd name="T21" fmla="*/ 2147483647 h 917"/>
              <a:gd name="T22" fmla="*/ 2147483647 w 1877"/>
              <a:gd name="T23" fmla="*/ 2147483647 h 917"/>
              <a:gd name="T24" fmla="*/ 2147483647 w 1877"/>
              <a:gd name="T25" fmla="*/ 2147483647 h 917"/>
              <a:gd name="T26" fmla="*/ 2147483647 w 1877"/>
              <a:gd name="T27" fmla="*/ 2147483647 h 917"/>
              <a:gd name="T28" fmla="*/ 2147483647 w 1877"/>
              <a:gd name="T29" fmla="*/ 2147483647 h 917"/>
              <a:gd name="T30" fmla="*/ 2147483647 w 1877"/>
              <a:gd name="T31" fmla="*/ 2147483647 h 9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77"/>
              <a:gd name="T49" fmla="*/ 0 h 917"/>
              <a:gd name="T50" fmla="*/ 1877 w 1877"/>
              <a:gd name="T51" fmla="*/ 917 h 9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77" h="917">
                <a:moveTo>
                  <a:pt x="889" y="23"/>
                </a:moveTo>
                <a:cubicBezTo>
                  <a:pt x="804" y="39"/>
                  <a:pt x="771" y="98"/>
                  <a:pt x="692" y="109"/>
                </a:cubicBezTo>
                <a:cubicBezTo>
                  <a:pt x="613" y="120"/>
                  <a:pt x="511" y="81"/>
                  <a:pt x="415" y="91"/>
                </a:cubicBezTo>
                <a:cubicBezTo>
                  <a:pt x="319" y="101"/>
                  <a:pt x="174" y="126"/>
                  <a:pt x="112" y="170"/>
                </a:cubicBezTo>
                <a:cubicBezTo>
                  <a:pt x="51" y="214"/>
                  <a:pt x="66" y="294"/>
                  <a:pt x="50" y="353"/>
                </a:cubicBezTo>
                <a:cubicBezTo>
                  <a:pt x="34" y="412"/>
                  <a:pt x="0" y="479"/>
                  <a:pt x="14" y="528"/>
                </a:cubicBezTo>
                <a:cubicBezTo>
                  <a:pt x="29" y="577"/>
                  <a:pt x="57" y="608"/>
                  <a:pt x="139" y="650"/>
                </a:cubicBezTo>
                <a:cubicBezTo>
                  <a:pt x="221" y="692"/>
                  <a:pt x="372" y="742"/>
                  <a:pt x="505" y="781"/>
                </a:cubicBezTo>
                <a:cubicBezTo>
                  <a:pt x="638" y="820"/>
                  <a:pt x="789" y="866"/>
                  <a:pt x="933" y="886"/>
                </a:cubicBezTo>
                <a:cubicBezTo>
                  <a:pt x="1077" y="906"/>
                  <a:pt x="1246" y="917"/>
                  <a:pt x="1370" y="901"/>
                </a:cubicBezTo>
                <a:cubicBezTo>
                  <a:pt x="1494" y="885"/>
                  <a:pt x="1594" y="839"/>
                  <a:pt x="1676" y="793"/>
                </a:cubicBezTo>
                <a:cubicBezTo>
                  <a:pt x="1758" y="747"/>
                  <a:pt x="1843" y="720"/>
                  <a:pt x="1860" y="624"/>
                </a:cubicBezTo>
                <a:cubicBezTo>
                  <a:pt x="1877" y="528"/>
                  <a:pt x="1835" y="306"/>
                  <a:pt x="1776" y="219"/>
                </a:cubicBezTo>
                <a:cubicBezTo>
                  <a:pt x="1717" y="132"/>
                  <a:pt x="1599" y="134"/>
                  <a:pt x="1503" y="100"/>
                </a:cubicBezTo>
                <a:cubicBezTo>
                  <a:pt x="1407" y="66"/>
                  <a:pt x="1302" y="26"/>
                  <a:pt x="1200" y="13"/>
                </a:cubicBezTo>
                <a:cubicBezTo>
                  <a:pt x="1098" y="0"/>
                  <a:pt x="974" y="7"/>
                  <a:pt x="889" y="23"/>
                </a:cubicBezTo>
                <a:close/>
              </a:path>
            </a:pathLst>
          </a:custGeom>
          <a:solidFill>
            <a:srgbClr val="DDDDDD"/>
          </a:solidFill>
          <a:ln w="9525">
            <a:noFill/>
            <a:round/>
            <a:headEnd/>
            <a:tailEnd/>
          </a:ln>
        </p:spPr>
        <p:txBody>
          <a:bodyPr/>
          <a:lstStyle/>
          <a:p>
            <a:endParaRPr lang="en-US"/>
          </a:p>
        </p:txBody>
      </p:sp>
      <p:sp>
        <p:nvSpPr>
          <p:cNvPr id="2143" name="Line 853"/>
          <p:cNvSpPr>
            <a:spLocks noChangeShapeType="1"/>
          </p:cNvSpPr>
          <p:nvPr/>
        </p:nvSpPr>
        <p:spPr bwMode="auto">
          <a:xfrm rot="-5400000">
            <a:off x="7958137" y="4962526"/>
            <a:ext cx="523875" cy="139700"/>
          </a:xfrm>
          <a:prstGeom prst="line">
            <a:avLst/>
          </a:prstGeom>
          <a:noFill/>
          <a:ln w="12700">
            <a:solidFill>
              <a:schemeClr val="bg2"/>
            </a:solidFill>
            <a:round/>
            <a:headEnd/>
            <a:tailEnd/>
          </a:ln>
        </p:spPr>
        <p:txBody>
          <a:bodyPr wrap="none" anchor="ctr"/>
          <a:lstStyle/>
          <a:p>
            <a:endParaRPr lang="en-US"/>
          </a:p>
        </p:txBody>
      </p:sp>
      <p:sp>
        <p:nvSpPr>
          <p:cNvPr id="2144" name="Line 854"/>
          <p:cNvSpPr>
            <a:spLocks noChangeShapeType="1"/>
          </p:cNvSpPr>
          <p:nvPr/>
        </p:nvSpPr>
        <p:spPr bwMode="auto">
          <a:xfrm rot="5400000" flipV="1">
            <a:off x="8104188" y="5243513"/>
            <a:ext cx="3175" cy="85725"/>
          </a:xfrm>
          <a:prstGeom prst="line">
            <a:avLst/>
          </a:prstGeom>
          <a:noFill/>
          <a:ln w="12700">
            <a:solidFill>
              <a:schemeClr val="bg2"/>
            </a:solidFill>
            <a:round/>
            <a:headEnd/>
            <a:tailEnd/>
          </a:ln>
        </p:spPr>
        <p:txBody>
          <a:bodyPr wrap="none" anchor="ctr"/>
          <a:lstStyle/>
          <a:p>
            <a:endParaRPr lang="en-US"/>
          </a:p>
        </p:txBody>
      </p:sp>
      <p:sp>
        <p:nvSpPr>
          <p:cNvPr id="2145" name="Line 855"/>
          <p:cNvSpPr>
            <a:spLocks noChangeShapeType="1"/>
          </p:cNvSpPr>
          <p:nvPr/>
        </p:nvSpPr>
        <p:spPr bwMode="auto">
          <a:xfrm rot="-5400000">
            <a:off x="8289925" y="4919663"/>
            <a:ext cx="0" cy="114300"/>
          </a:xfrm>
          <a:prstGeom prst="line">
            <a:avLst/>
          </a:prstGeom>
          <a:noFill/>
          <a:ln w="12700">
            <a:solidFill>
              <a:schemeClr val="bg2"/>
            </a:solidFill>
            <a:round/>
            <a:headEnd/>
            <a:tailEnd/>
          </a:ln>
        </p:spPr>
        <p:txBody>
          <a:bodyPr wrap="none" anchor="ctr"/>
          <a:lstStyle/>
          <a:p>
            <a:endParaRPr lang="en-US"/>
          </a:p>
        </p:txBody>
      </p:sp>
      <p:grpSp>
        <p:nvGrpSpPr>
          <p:cNvPr id="25" name="Group 856"/>
          <p:cNvGrpSpPr>
            <a:grpSpLocks/>
          </p:cNvGrpSpPr>
          <p:nvPr/>
        </p:nvGrpSpPr>
        <p:grpSpPr bwMode="auto">
          <a:xfrm>
            <a:off x="7869238" y="4629150"/>
            <a:ext cx="501650" cy="234950"/>
            <a:chOff x="4701" y="2996"/>
            <a:chExt cx="316" cy="148"/>
          </a:xfrm>
        </p:grpSpPr>
        <p:sp>
          <p:nvSpPr>
            <p:cNvPr id="2297" name="Oval 857"/>
            <p:cNvSpPr>
              <a:spLocks noChangeArrowheads="1"/>
            </p:cNvSpPr>
            <p:nvPr/>
          </p:nvSpPr>
          <p:spPr bwMode="auto">
            <a:xfrm>
              <a:off x="4704" y="3062"/>
              <a:ext cx="313" cy="82"/>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298" name="Line 858"/>
            <p:cNvSpPr>
              <a:spLocks noChangeShapeType="1"/>
            </p:cNvSpPr>
            <p:nvPr/>
          </p:nvSpPr>
          <p:spPr bwMode="auto">
            <a:xfrm>
              <a:off x="4704" y="3055"/>
              <a:ext cx="0" cy="51"/>
            </a:xfrm>
            <a:prstGeom prst="line">
              <a:avLst/>
            </a:prstGeom>
            <a:noFill/>
            <a:ln w="12700">
              <a:solidFill>
                <a:schemeClr val="folHlink"/>
              </a:solidFill>
              <a:round/>
              <a:headEnd/>
              <a:tailEnd/>
            </a:ln>
          </p:spPr>
          <p:txBody>
            <a:bodyPr wrap="none" anchor="ctr"/>
            <a:lstStyle/>
            <a:p>
              <a:endParaRPr lang="en-US"/>
            </a:p>
          </p:txBody>
        </p:sp>
        <p:sp>
          <p:nvSpPr>
            <p:cNvPr id="2299" name="Line 859"/>
            <p:cNvSpPr>
              <a:spLocks noChangeShapeType="1"/>
            </p:cNvSpPr>
            <p:nvPr/>
          </p:nvSpPr>
          <p:spPr bwMode="auto">
            <a:xfrm>
              <a:off x="5017" y="3055"/>
              <a:ext cx="0" cy="51"/>
            </a:xfrm>
            <a:prstGeom prst="line">
              <a:avLst/>
            </a:prstGeom>
            <a:noFill/>
            <a:ln w="12700">
              <a:solidFill>
                <a:schemeClr val="folHlink"/>
              </a:solidFill>
              <a:round/>
              <a:headEnd/>
              <a:tailEnd/>
            </a:ln>
          </p:spPr>
          <p:txBody>
            <a:bodyPr wrap="none" anchor="ctr"/>
            <a:lstStyle/>
            <a:p>
              <a:endParaRPr lang="en-US"/>
            </a:p>
          </p:txBody>
        </p:sp>
        <p:sp>
          <p:nvSpPr>
            <p:cNvPr id="2300" name="Rectangle 860"/>
            <p:cNvSpPr>
              <a:spLocks noChangeArrowheads="1"/>
            </p:cNvSpPr>
            <p:nvPr/>
          </p:nvSpPr>
          <p:spPr bwMode="auto">
            <a:xfrm>
              <a:off x="4704" y="3055"/>
              <a:ext cx="310" cy="50"/>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301" name="Oval 861"/>
            <p:cNvSpPr>
              <a:spLocks noChangeArrowheads="1"/>
            </p:cNvSpPr>
            <p:nvPr/>
          </p:nvSpPr>
          <p:spPr bwMode="auto">
            <a:xfrm>
              <a:off x="4701" y="2996"/>
              <a:ext cx="313" cy="96"/>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26" name="Group 862"/>
            <p:cNvGrpSpPr>
              <a:grpSpLocks/>
            </p:cNvGrpSpPr>
            <p:nvPr/>
          </p:nvGrpSpPr>
          <p:grpSpPr bwMode="auto">
            <a:xfrm>
              <a:off x="4776" y="3017"/>
              <a:ext cx="156" cy="56"/>
              <a:chOff x="2848" y="848"/>
              <a:chExt cx="140" cy="98"/>
            </a:xfrm>
          </p:grpSpPr>
          <p:sp>
            <p:nvSpPr>
              <p:cNvPr id="2307" name="Line 863"/>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08" name="Line 864"/>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09" name="Line 865"/>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7" name="Group 866"/>
            <p:cNvGrpSpPr>
              <a:grpSpLocks/>
            </p:cNvGrpSpPr>
            <p:nvPr/>
          </p:nvGrpSpPr>
          <p:grpSpPr bwMode="auto">
            <a:xfrm flipV="1">
              <a:off x="4776" y="3016"/>
              <a:ext cx="156" cy="56"/>
              <a:chOff x="2848" y="848"/>
              <a:chExt cx="140" cy="98"/>
            </a:xfrm>
          </p:grpSpPr>
          <p:sp>
            <p:nvSpPr>
              <p:cNvPr id="2304" name="Line 867"/>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305" name="Line 868"/>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306" name="Line 869"/>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grpSp>
        <p:nvGrpSpPr>
          <p:cNvPr id="28" name="Group 870"/>
          <p:cNvGrpSpPr>
            <a:grpSpLocks/>
          </p:cNvGrpSpPr>
          <p:nvPr/>
        </p:nvGrpSpPr>
        <p:grpSpPr bwMode="auto">
          <a:xfrm>
            <a:off x="7053263" y="4352925"/>
            <a:ext cx="501650" cy="234950"/>
            <a:chOff x="3600" y="219"/>
            <a:chExt cx="360" cy="175"/>
          </a:xfrm>
        </p:grpSpPr>
        <p:sp>
          <p:nvSpPr>
            <p:cNvPr id="2284" name="Oval 871"/>
            <p:cNvSpPr>
              <a:spLocks noChangeArrowheads="1"/>
            </p:cNvSpPr>
            <p:nvPr/>
          </p:nvSpPr>
          <p:spPr bwMode="auto">
            <a:xfrm>
              <a:off x="3603" y="297"/>
              <a:ext cx="357" cy="97"/>
            </a:xfrm>
            <a:prstGeom prst="ellipse">
              <a:avLst/>
            </a:prstGeom>
            <a:solidFill>
              <a:srgbClr val="DDDDDD"/>
            </a:solidFill>
            <a:ln w="12700">
              <a:solidFill>
                <a:schemeClr val="tx1"/>
              </a:solidFill>
              <a:round/>
              <a:headEnd/>
              <a:tailEnd/>
            </a:ln>
          </p:spPr>
          <p:txBody>
            <a:bodyPr wrap="none" anchor="ctr"/>
            <a:lstStyle/>
            <a:p>
              <a:endParaRPr lang="en-US"/>
            </a:p>
          </p:txBody>
        </p:sp>
        <p:sp>
          <p:nvSpPr>
            <p:cNvPr id="2285" name="Line 872"/>
            <p:cNvSpPr>
              <a:spLocks noChangeShapeType="1"/>
            </p:cNvSpPr>
            <p:nvPr/>
          </p:nvSpPr>
          <p:spPr bwMode="auto">
            <a:xfrm>
              <a:off x="3603" y="289"/>
              <a:ext cx="0" cy="60"/>
            </a:xfrm>
            <a:prstGeom prst="line">
              <a:avLst/>
            </a:prstGeom>
            <a:noFill/>
            <a:ln w="12700">
              <a:solidFill>
                <a:schemeClr val="tx1"/>
              </a:solidFill>
              <a:round/>
              <a:headEnd/>
              <a:tailEnd/>
            </a:ln>
          </p:spPr>
          <p:txBody>
            <a:bodyPr wrap="none" anchor="ctr"/>
            <a:lstStyle/>
            <a:p>
              <a:endParaRPr lang="en-US"/>
            </a:p>
          </p:txBody>
        </p:sp>
        <p:sp>
          <p:nvSpPr>
            <p:cNvPr id="2286" name="Line 873"/>
            <p:cNvSpPr>
              <a:spLocks noChangeShapeType="1"/>
            </p:cNvSpPr>
            <p:nvPr/>
          </p:nvSpPr>
          <p:spPr bwMode="auto">
            <a:xfrm>
              <a:off x="3960" y="289"/>
              <a:ext cx="0" cy="60"/>
            </a:xfrm>
            <a:prstGeom prst="line">
              <a:avLst/>
            </a:prstGeom>
            <a:noFill/>
            <a:ln w="12700">
              <a:solidFill>
                <a:schemeClr val="tx1"/>
              </a:solidFill>
              <a:round/>
              <a:headEnd/>
              <a:tailEnd/>
            </a:ln>
          </p:spPr>
          <p:txBody>
            <a:bodyPr wrap="none" anchor="ctr"/>
            <a:lstStyle/>
            <a:p>
              <a:endParaRPr lang="en-US"/>
            </a:p>
          </p:txBody>
        </p:sp>
        <p:sp>
          <p:nvSpPr>
            <p:cNvPr id="2287" name="Rectangle 874"/>
            <p:cNvSpPr>
              <a:spLocks noChangeArrowheads="1"/>
            </p:cNvSpPr>
            <p:nvPr/>
          </p:nvSpPr>
          <p:spPr bwMode="auto">
            <a:xfrm>
              <a:off x="3603" y="289"/>
              <a:ext cx="354" cy="59"/>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288" name="Oval 875"/>
            <p:cNvSpPr>
              <a:spLocks noChangeArrowheads="1"/>
            </p:cNvSpPr>
            <p:nvPr/>
          </p:nvSpPr>
          <p:spPr bwMode="auto">
            <a:xfrm>
              <a:off x="3600" y="219"/>
              <a:ext cx="357" cy="113"/>
            </a:xfrm>
            <a:prstGeom prst="ellipse">
              <a:avLst/>
            </a:prstGeom>
            <a:solidFill>
              <a:srgbClr val="DDDDDD"/>
            </a:solidFill>
            <a:ln w="12700">
              <a:solidFill>
                <a:schemeClr val="tx1"/>
              </a:solidFill>
              <a:round/>
              <a:headEnd/>
              <a:tailEnd/>
            </a:ln>
          </p:spPr>
          <p:txBody>
            <a:bodyPr wrap="none" anchor="ctr"/>
            <a:lstStyle/>
            <a:p>
              <a:endParaRPr lang="en-US"/>
            </a:p>
          </p:txBody>
        </p:sp>
        <p:grpSp>
          <p:nvGrpSpPr>
            <p:cNvPr id="29" name="Group 876"/>
            <p:cNvGrpSpPr>
              <a:grpSpLocks/>
            </p:cNvGrpSpPr>
            <p:nvPr/>
          </p:nvGrpSpPr>
          <p:grpSpPr bwMode="auto">
            <a:xfrm>
              <a:off x="3686" y="244"/>
              <a:ext cx="177" cy="66"/>
              <a:chOff x="2848" y="848"/>
              <a:chExt cx="140" cy="98"/>
            </a:xfrm>
          </p:grpSpPr>
          <p:sp>
            <p:nvSpPr>
              <p:cNvPr id="2294" name="Line 877"/>
              <p:cNvSpPr>
                <a:spLocks noChangeShapeType="1"/>
              </p:cNvSpPr>
              <p:nvPr/>
            </p:nvSpPr>
            <p:spPr bwMode="auto">
              <a:xfrm flipV="1">
                <a:off x="2848" y="848"/>
                <a:ext cx="50" cy="2"/>
              </a:xfrm>
              <a:prstGeom prst="line">
                <a:avLst/>
              </a:prstGeom>
              <a:noFill/>
              <a:ln w="28575">
                <a:solidFill>
                  <a:schemeClr val="tx1"/>
                </a:solidFill>
                <a:round/>
                <a:headEnd/>
                <a:tailEnd/>
              </a:ln>
            </p:spPr>
            <p:txBody>
              <a:bodyPr wrap="none" anchor="ctr"/>
              <a:lstStyle/>
              <a:p>
                <a:endParaRPr lang="en-US"/>
              </a:p>
            </p:txBody>
          </p:sp>
          <p:sp>
            <p:nvSpPr>
              <p:cNvPr id="2295" name="Line 878"/>
              <p:cNvSpPr>
                <a:spLocks noChangeShapeType="1"/>
              </p:cNvSpPr>
              <p:nvPr/>
            </p:nvSpPr>
            <p:spPr bwMode="auto">
              <a:xfrm>
                <a:off x="2944" y="946"/>
                <a:ext cx="44" cy="0"/>
              </a:xfrm>
              <a:prstGeom prst="line">
                <a:avLst/>
              </a:prstGeom>
              <a:noFill/>
              <a:ln w="28575">
                <a:solidFill>
                  <a:schemeClr val="tx1"/>
                </a:solidFill>
                <a:round/>
                <a:headEnd/>
                <a:tailEnd/>
              </a:ln>
            </p:spPr>
            <p:txBody>
              <a:bodyPr wrap="none" anchor="ctr"/>
              <a:lstStyle/>
              <a:p>
                <a:endParaRPr lang="en-US"/>
              </a:p>
            </p:txBody>
          </p:sp>
          <p:sp>
            <p:nvSpPr>
              <p:cNvPr id="2296" name="Line 879"/>
              <p:cNvSpPr>
                <a:spLocks noChangeShapeType="1"/>
              </p:cNvSpPr>
              <p:nvPr/>
            </p:nvSpPr>
            <p:spPr bwMode="auto">
              <a:xfrm>
                <a:off x="2894" y="850"/>
                <a:ext cx="52" cy="96"/>
              </a:xfrm>
              <a:prstGeom prst="line">
                <a:avLst/>
              </a:prstGeom>
              <a:noFill/>
              <a:ln w="28575">
                <a:solidFill>
                  <a:schemeClr val="tx1"/>
                </a:solidFill>
                <a:round/>
                <a:headEnd/>
                <a:tailEnd/>
              </a:ln>
            </p:spPr>
            <p:txBody>
              <a:bodyPr wrap="none" anchor="ctr"/>
              <a:lstStyle/>
              <a:p>
                <a:endParaRPr lang="en-US"/>
              </a:p>
            </p:txBody>
          </p:sp>
        </p:grpSp>
        <p:grpSp>
          <p:nvGrpSpPr>
            <p:cNvPr id="30" name="Group 880"/>
            <p:cNvGrpSpPr>
              <a:grpSpLocks/>
            </p:cNvGrpSpPr>
            <p:nvPr/>
          </p:nvGrpSpPr>
          <p:grpSpPr bwMode="auto">
            <a:xfrm flipV="1">
              <a:off x="3686" y="243"/>
              <a:ext cx="177" cy="66"/>
              <a:chOff x="2848" y="848"/>
              <a:chExt cx="140" cy="98"/>
            </a:xfrm>
          </p:grpSpPr>
          <p:sp>
            <p:nvSpPr>
              <p:cNvPr id="2291" name="Line 881"/>
              <p:cNvSpPr>
                <a:spLocks noChangeShapeType="1"/>
              </p:cNvSpPr>
              <p:nvPr/>
            </p:nvSpPr>
            <p:spPr bwMode="auto">
              <a:xfrm flipV="1">
                <a:off x="2848" y="848"/>
                <a:ext cx="50" cy="2"/>
              </a:xfrm>
              <a:prstGeom prst="line">
                <a:avLst/>
              </a:prstGeom>
              <a:noFill/>
              <a:ln w="28575">
                <a:solidFill>
                  <a:schemeClr val="tx1"/>
                </a:solidFill>
                <a:round/>
                <a:headEnd/>
                <a:tailEnd/>
              </a:ln>
            </p:spPr>
            <p:txBody>
              <a:bodyPr wrap="none" anchor="ctr"/>
              <a:lstStyle/>
              <a:p>
                <a:endParaRPr lang="en-US"/>
              </a:p>
            </p:txBody>
          </p:sp>
          <p:sp>
            <p:nvSpPr>
              <p:cNvPr id="2292" name="Line 882"/>
              <p:cNvSpPr>
                <a:spLocks noChangeShapeType="1"/>
              </p:cNvSpPr>
              <p:nvPr/>
            </p:nvSpPr>
            <p:spPr bwMode="auto">
              <a:xfrm>
                <a:off x="2944" y="946"/>
                <a:ext cx="44" cy="0"/>
              </a:xfrm>
              <a:prstGeom prst="line">
                <a:avLst/>
              </a:prstGeom>
              <a:noFill/>
              <a:ln w="28575">
                <a:solidFill>
                  <a:schemeClr val="tx1"/>
                </a:solidFill>
                <a:round/>
                <a:headEnd/>
                <a:tailEnd/>
              </a:ln>
            </p:spPr>
            <p:txBody>
              <a:bodyPr wrap="none" anchor="ctr"/>
              <a:lstStyle/>
              <a:p>
                <a:endParaRPr lang="en-US"/>
              </a:p>
            </p:txBody>
          </p:sp>
          <p:sp>
            <p:nvSpPr>
              <p:cNvPr id="2293" name="Line 883"/>
              <p:cNvSpPr>
                <a:spLocks noChangeShapeType="1"/>
              </p:cNvSpPr>
              <p:nvPr/>
            </p:nvSpPr>
            <p:spPr bwMode="auto">
              <a:xfrm>
                <a:off x="2894" y="850"/>
                <a:ext cx="52" cy="96"/>
              </a:xfrm>
              <a:prstGeom prst="line">
                <a:avLst/>
              </a:prstGeom>
              <a:noFill/>
              <a:ln w="28575">
                <a:solidFill>
                  <a:schemeClr val="tx1"/>
                </a:solidFill>
                <a:round/>
                <a:headEnd/>
                <a:tailEnd/>
              </a:ln>
            </p:spPr>
            <p:txBody>
              <a:bodyPr wrap="none" anchor="ctr"/>
              <a:lstStyle/>
              <a:p>
                <a:endParaRPr lang="en-US"/>
              </a:p>
            </p:txBody>
          </p:sp>
        </p:grpSp>
      </p:grpSp>
      <p:grpSp>
        <p:nvGrpSpPr>
          <p:cNvPr id="31" name="Group 884"/>
          <p:cNvGrpSpPr>
            <a:grpSpLocks/>
          </p:cNvGrpSpPr>
          <p:nvPr/>
        </p:nvGrpSpPr>
        <p:grpSpPr bwMode="auto">
          <a:xfrm>
            <a:off x="6388100" y="4657725"/>
            <a:ext cx="501650" cy="234950"/>
            <a:chOff x="3600" y="219"/>
            <a:chExt cx="360" cy="175"/>
          </a:xfrm>
        </p:grpSpPr>
        <p:sp>
          <p:nvSpPr>
            <p:cNvPr id="2271" name="Oval 885"/>
            <p:cNvSpPr>
              <a:spLocks noChangeArrowheads="1"/>
            </p:cNvSpPr>
            <p:nvPr/>
          </p:nvSpPr>
          <p:spPr bwMode="auto">
            <a:xfrm>
              <a:off x="3603" y="297"/>
              <a:ext cx="357" cy="97"/>
            </a:xfrm>
            <a:prstGeom prst="ellipse">
              <a:avLst/>
            </a:prstGeom>
            <a:solidFill>
              <a:srgbClr val="DDDDDD"/>
            </a:solidFill>
            <a:ln w="12700">
              <a:solidFill>
                <a:schemeClr val="tx1"/>
              </a:solidFill>
              <a:round/>
              <a:headEnd/>
              <a:tailEnd/>
            </a:ln>
          </p:spPr>
          <p:txBody>
            <a:bodyPr wrap="none" anchor="ctr"/>
            <a:lstStyle/>
            <a:p>
              <a:endParaRPr lang="en-US"/>
            </a:p>
          </p:txBody>
        </p:sp>
        <p:sp>
          <p:nvSpPr>
            <p:cNvPr id="2272" name="Line 886"/>
            <p:cNvSpPr>
              <a:spLocks noChangeShapeType="1"/>
            </p:cNvSpPr>
            <p:nvPr/>
          </p:nvSpPr>
          <p:spPr bwMode="auto">
            <a:xfrm>
              <a:off x="3603" y="289"/>
              <a:ext cx="0" cy="60"/>
            </a:xfrm>
            <a:prstGeom prst="line">
              <a:avLst/>
            </a:prstGeom>
            <a:noFill/>
            <a:ln w="12700">
              <a:solidFill>
                <a:schemeClr val="tx1"/>
              </a:solidFill>
              <a:round/>
              <a:headEnd/>
              <a:tailEnd/>
            </a:ln>
          </p:spPr>
          <p:txBody>
            <a:bodyPr wrap="none" anchor="ctr"/>
            <a:lstStyle/>
            <a:p>
              <a:endParaRPr lang="en-US"/>
            </a:p>
          </p:txBody>
        </p:sp>
        <p:sp>
          <p:nvSpPr>
            <p:cNvPr id="2273" name="Line 887"/>
            <p:cNvSpPr>
              <a:spLocks noChangeShapeType="1"/>
            </p:cNvSpPr>
            <p:nvPr/>
          </p:nvSpPr>
          <p:spPr bwMode="auto">
            <a:xfrm>
              <a:off x="3960" y="289"/>
              <a:ext cx="0" cy="60"/>
            </a:xfrm>
            <a:prstGeom prst="line">
              <a:avLst/>
            </a:prstGeom>
            <a:noFill/>
            <a:ln w="12700">
              <a:solidFill>
                <a:schemeClr val="tx1"/>
              </a:solidFill>
              <a:round/>
              <a:headEnd/>
              <a:tailEnd/>
            </a:ln>
          </p:spPr>
          <p:txBody>
            <a:bodyPr wrap="none" anchor="ctr"/>
            <a:lstStyle/>
            <a:p>
              <a:endParaRPr lang="en-US"/>
            </a:p>
          </p:txBody>
        </p:sp>
        <p:sp>
          <p:nvSpPr>
            <p:cNvPr id="2274" name="Rectangle 888"/>
            <p:cNvSpPr>
              <a:spLocks noChangeArrowheads="1"/>
            </p:cNvSpPr>
            <p:nvPr/>
          </p:nvSpPr>
          <p:spPr bwMode="auto">
            <a:xfrm>
              <a:off x="3603" y="289"/>
              <a:ext cx="354" cy="59"/>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275" name="Oval 889"/>
            <p:cNvSpPr>
              <a:spLocks noChangeArrowheads="1"/>
            </p:cNvSpPr>
            <p:nvPr/>
          </p:nvSpPr>
          <p:spPr bwMode="auto">
            <a:xfrm>
              <a:off x="3600" y="219"/>
              <a:ext cx="357" cy="113"/>
            </a:xfrm>
            <a:prstGeom prst="ellipse">
              <a:avLst/>
            </a:prstGeom>
            <a:solidFill>
              <a:srgbClr val="DDDDDD"/>
            </a:solidFill>
            <a:ln w="12700">
              <a:solidFill>
                <a:schemeClr val="tx1"/>
              </a:solidFill>
              <a:round/>
              <a:headEnd/>
              <a:tailEnd/>
            </a:ln>
          </p:spPr>
          <p:txBody>
            <a:bodyPr wrap="none" anchor="ctr"/>
            <a:lstStyle/>
            <a:p>
              <a:endParaRPr lang="en-US"/>
            </a:p>
          </p:txBody>
        </p:sp>
        <p:grpSp>
          <p:nvGrpSpPr>
            <p:cNvPr id="2223" name="Group 890"/>
            <p:cNvGrpSpPr>
              <a:grpSpLocks/>
            </p:cNvGrpSpPr>
            <p:nvPr/>
          </p:nvGrpSpPr>
          <p:grpSpPr bwMode="auto">
            <a:xfrm>
              <a:off x="3686" y="244"/>
              <a:ext cx="177" cy="66"/>
              <a:chOff x="2848" y="848"/>
              <a:chExt cx="140" cy="98"/>
            </a:xfrm>
          </p:grpSpPr>
          <p:sp>
            <p:nvSpPr>
              <p:cNvPr id="2281" name="Line 891"/>
              <p:cNvSpPr>
                <a:spLocks noChangeShapeType="1"/>
              </p:cNvSpPr>
              <p:nvPr/>
            </p:nvSpPr>
            <p:spPr bwMode="auto">
              <a:xfrm flipV="1">
                <a:off x="2848" y="848"/>
                <a:ext cx="50" cy="2"/>
              </a:xfrm>
              <a:prstGeom prst="line">
                <a:avLst/>
              </a:prstGeom>
              <a:noFill/>
              <a:ln w="28575">
                <a:solidFill>
                  <a:schemeClr val="tx1"/>
                </a:solidFill>
                <a:round/>
                <a:headEnd/>
                <a:tailEnd/>
              </a:ln>
            </p:spPr>
            <p:txBody>
              <a:bodyPr wrap="none" anchor="ctr"/>
              <a:lstStyle/>
              <a:p>
                <a:endParaRPr lang="en-US"/>
              </a:p>
            </p:txBody>
          </p:sp>
          <p:sp>
            <p:nvSpPr>
              <p:cNvPr id="2282" name="Line 892"/>
              <p:cNvSpPr>
                <a:spLocks noChangeShapeType="1"/>
              </p:cNvSpPr>
              <p:nvPr/>
            </p:nvSpPr>
            <p:spPr bwMode="auto">
              <a:xfrm>
                <a:off x="2944" y="946"/>
                <a:ext cx="44" cy="0"/>
              </a:xfrm>
              <a:prstGeom prst="line">
                <a:avLst/>
              </a:prstGeom>
              <a:noFill/>
              <a:ln w="28575">
                <a:solidFill>
                  <a:schemeClr val="tx1"/>
                </a:solidFill>
                <a:round/>
                <a:headEnd/>
                <a:tailEnd/>
              </a:ln>
            </p:spPr>
            <p:txBody>
              <a:bodyPr wrap="none" anchor="ctr"/>
              <a:lstStyle/>
              <a:p>
                <a:endParaRPr lang="en-US"/>
              </a:p>
            </p:txBody>
          </p:sp>
          <p:sp>
            <p:nvSpPr>
              <p:cNvPr id="2283" name="Line 893"/>
              <p:cNvSpPr>
                <a:spLocks noChangeShapeType="1"/>
              </p:cNvSpPr>
              <p:nvPr/>
            </p:nvSpPr>
            <p:spPr bwMode="auto">
              <a:xfrm>
                <a:off x="2894" y="850"/>
                <a:ext cx="52" cy="96"/>
              </a:xfrm>
              <a:prstGeom prst="line">
                <a:avLst/>
              </a:prstGeom>
              <a:noFill/>
              <a:ln w="28575">
                <a:solidFill>
                  <a:schemeClr val="tx1"/>
                </a:solidFill>
                <a:round/>
                <a:headEnd/>
                <a:tailEnd/>
              </a:ln>
            </p:spPr>
            <p:txBody>
              <a:bodyPr wrap="none" anchor="ctr"/>
              <a:lstStyle/>
              <a:p>
                <a:endParaRPr lang="en-US"/>
              </a:p>
            </p:txBody>
          </p:sp>
        </p:grpSp>
        <p:grpSp>
          <p:nvGrpSpPr>
            <p:cNvPr id="2224" name="Group 894"/>
            <p:cNvGrpSpPr>
              <a:grpSpLocks/>
            </p:cNvGrpSpPr>
            <p:nvPr/>
          </p:nvGrpSpPr>
          <p:grpSpPr bwMode="auto">
            <a:xfrm flipV="1">
              <a:off x="3686" y="243"/>
              <a:ext cx="177" cy="66"/>
              <a:chOff x="2848" y="848"/>
              <a:chExt cx="140" cy="98"/>
            </a:xfrm>
          </p:grpSpPr>
          <p:sp>
            <p:nvSpPr>
              <p:cNvPr id="2278" name="Line 895"/>
              <p:cNvSpPr>
                <a:spLocks noChangeShapeType="1"/>
              </p:cNvSpPr>
              <p:nvPr/>
            </p:nvSpPr>
            <p:spPr bwMode="auto">
              <a:xfrm flipV="1">
                <a:off x="2848" y="848"/>
                <a:ext cx="50" cy="2"/>
              </a:xfrm>
              <a:prstGeom prst="line">
                <a:avLst/>
              </a:prstGeom>
              <a:noFill/>
              <a:ln w="28575">
                <a:solidFill>
                  <a:schemeClr val="tx1"/>
                </a:solidFill>
                <a:round/>
                <a:headEnd/>
                <a:tailEnd/>
              </a:ln>
            </p:spPr>
            <p:txBody>
              <a:bodyPr wrap="none" anchor="ctr"/>
              <a:lstStyle/>
              <a:p>
                <a:endParaRPr lang="en-US"/>
              </a:p>
            </p:txBody>
          </p:sp>
          <p:sp>
            <p:nvSpPr>
              <p:cNvPr id="2279" name="Line 896"/>
              <p:cNvSpPr>
                <a:spLocks noChangeShapeType="1"/>
              </p:cNvSpPr>
              <p:nvPr/>
            </p:nvSpPr>
            <p:spPr bwMode="auto">
              <a:xfrm>
                <a:off x="2944" y="946"/>
                <a:ext cx="44" cy="0"/>
              </a:xfrm>
              <a:prstGeom prst="line">
                <a:avLst/>
              </a:prstGeom>
              <a:noFill/>
              <a:ln w="28575">
                <a:solidFill>
                  <a:schemeClr val="tx1"/>
                </a:solidFill>
                <a:round/>
                <a:headEnd/>
                <a:tailEnd/>
              </a:ln>
            </p:spPr>
            <p:txBody>
              <a:bodyPr wrap="none" anchor="ctr"/>
              <a:lstStyle/>
              <a:p>
                <a:endParaRPr lang="en-US"/>
              </a:p>
            </p:txBody>
          </p:sp>
          <p:sp>
            <p:nvSpPr>
              <p:cNvPr id="2280" name="Line 897"/>
              <p:cNvSpPr>
                <a:spLocks noChangeShapeType="1"/>
              </p:cNvSpPr>
              <p:nvPr/>
            </p:nvSpPr>
            <p:spPr bwMode="auto">
              <a:xfrm>
                <a:off x="2894" y="850"/>
                <a:ext cx="52" cy="96"/>
              </a:xfrm>
              <a:prstGeom prst="line">
                <a:avLst/>
              </a:prstGeom>
              <a:noFill/>
              <a:ln w="28575">
                <a:solidFill>
                  <a:schemeClr val="tx1"/>
                </a:solidFill>
                <a:round/>
                <a:headEnd/>
                <a:tailEnd/>
              </a:ln>
            </p:spPr>
            <p:txBody>
              <a:bodyPr wrap="none" anchor="ctr"/>
              <a:lstStyle/>
              <a:p>
                <a:endParaRPr lang="en-US"/>
              </a:p>
            </p:txBody>
          </p:sp>
        </p:grpSp>
      </p:grpSp>
      <p:sp>
        <p:nvSpPr>
          <p:cNvPr id="2149" name="Line 898"/>
          <p:cNvSpPr>
            <a:spLocks noChangeShapeType="1"/>
          </p:cNvSpPr>
          <p:nvPr/>
        </p:nvSpPr>
        <p:spPr bwMode="auto">
          <a:xfrm>
            <a:off x="7502525" y="4564063"/>
            <a:ext cx="358775" cy="120650"/>
          </a:xfrm>
          <a:prstGeom prst="line">
            <a:avLst/>
          </a:prstGeom>
          <a:noFill/>
          <a:ln w="9525">
            <a:solidFill>
              <a:schemeClr val="bg2"/>
            </a:solidFill>
            <a:round/>
            <a:headEnd/>
            <a:tailEnd/>
          </a:ln>
        </p:spPr>
        <p:txBody>
          <a:bodyPr/>
          <a:lstStyle/>
          <a:p>
            <a:endParaRPr lang="en-US"/>
          </a:p>
        </p:txBody>
      </p:sp>
      <p:sp>
        <p:nvSpPr>
          <p:cNvPr id="2150" name="Line 899"/>
          <p:cNvSpPr>
            <a:spLocks noChangeShapeType="1"/>
          </p:cNvSpPr>
          <p:nvPr/>
        </p:nvSpPr>
        <p:spPr bwMode="auto">
          <a:xfrm flipV="1">
            <a:off x="6850063" y="4576763"/>
            <a:ext cx="277812" cy="109537"/>
          </a:xfrm>
          <a:prstGeom prst="line">
            <a:avLst/>
          </a:prstGeom>
          <a:noFill/>
          <a:ln w="9525">
            <a:solidFill>
              <a:schemeClr val="bg2"/>
            </a:solidFill>
            <a:round/>
            <a:headEnd/>
            <a:tailEnd/>
          </a:ln>
        </p:spPr>
        <p:txBody>
          <a:bodyPr/>
          <a:lstStyle/>
          <a:p>
            <a:endParaRPr lang="en-US"/>
          </a:p>
        </p:txBody>
      </p:sp>
      <p:sp>
        <p:nvSpPr>
          <p:cNvPr id="2151" name="Line 900"/>
          <p:cNvSpPr>
            <a:spLocks noChangeShapeType="1"/>
          </p:cNvSpPr>
          <p:nvPr/>
        </p:nvSpPr>
        <p:spPr bwMode="auto">
          <a:xfrm flipV="1">
            <a:off x="6892925" y="4779963"/>
            <a:ext cx="971550" cy="0"/>
          </a:xfrm>
          <a:prstGeom prst="line">
            <a:avLst/>
          </a:prstGeom>
          <a:noFill/>
          <a:ln w="9525">
            <a:solidFill>
              <a:schemeClr val="bg2"/>
            </a:solidFill>
            <a:round/>
            <a:headEnd/>
            <a:tailEnd/>
          </a:ln>
        </p:spPr>
        <p:txBody>
          <a:bodyPr/>
          <a:lstStyle/>
          <a:p>
            <a:endParaRPr lang="en-US"/>
          </a:p>
        </p:txBody>
      </p:sp>
      <p:sp>
        <p:nvSpPr>
          <p:cNvPr id="2152" name="Line 901"/>
          <p:cNvSpPr>
            <a:spLocks noChangeShapeType="1"/>
          </p:cNvSpPr>
          <p:nvPr/>
        </p:nvSpPr>
        <p:spPr bwMode="auto">
          <a:xfrm flipH="1">
            <a:off x="6188075" y="4525963"/>
            <a:ext cx="254000" cy="469900"/>
          </a:xfrm>
          <a:prstGeom prst="line">
            <a:avLst/>
          </a:prstGeom>
          <a:noFill/>
          <a:ln w="9525">
            <a:solidFill>
              <a:schemeClr val="bg2"/>
            </a:solidFill>
            <a:round/>
            <a:headEnd/>
            <a:tailEnd/>
          </a:ln>
        </p:spPr>
        <p:txBody>
          <a:bodyPr/>
          <a:lstStyle/>
          <a:p>
            <a:endParaRPr lang="en-US"/>
          </a:p>
        </p:txBody>
      </p:sp>
      <p:sp>
        <p:nvSpPr>
          <p:cNvPr id="2153" name="Line 902"/>
          <p:cNvSpPr>
            <a:spLocks noChangeShapeType="1"/>
          </p:cNvSpPr>
          <p:nvPr/>
        </p:nvSpPr>
        <p:spPr bwMode="auto">
          <a:xfrm>
            <a:off x="6213475" y="4576763"/>
            <a:ext cx="196850" cy="0"/>
          </a:xfrm>
          <a:prstGeom prst="line">
            <a:avLst/>
          </a:prstGeom>
          <a:noFill/>
          <a:ln w="9525">
            <a:solidFill>
              <a:schemeClr val="bg2"/>
            </a:solidFill>
            <a:round/>
            <a:headEnd/>
            <a:tailEnd/>
          </a:ln>
        </p:spPr>
        <p:txBody>
          <a:bodyPr/>
          <a:lstStyle/>
          <a:p>
            <a:endParaRPr lang="en-US"/>
          </a:p>
        </p:txBody>
      </p:sp>
      <p:sp>
        <p:nvSpPr>
          <p:cNvPr id="2154" name="Line 903"/>
          <p:cNvSpPr>
            <a:spLocks noChangeShapeType="1"/>
          </p:cNvSpPr>
          <p:nvPr/>
        </p:nvSpPr>
        <p:spPr bwMode="auto">
          <a:xfrm>
            <a:off x="6073775" y="4913313"/>
            <a:ext cx="153988" cy="0"/>
          </a:xfrm>
          <a:prstGeom prst="line">
            <a:avLst/>
          </a:prstGeom>
          <a:noFill/>
          <a:ln w="9525">
            <a:solidFill>
              <a:schemeClr val="bg2"/>
            </a:solidFill>
            <a:round/>
            <a:headEnd/>
            <a:tailEnd/>
          </a:ln>
        </p:spPr>
        <p:txBody>
          <a:bodyPr/>
          <a:lstStyle/>
          <a:p>
            <a:endParaRPr lang="en-US"/>
          </a:p>
        </p:txBody>
      </p:sp>
      <p:sp>
        <p:nvSpPr>
          <p:cNvPr id="2155" name="Line 904"/>
          <p:cNvSpPr>
            <a:spLocks noChangeShapeType="1"/>
          </p:cNvSpPr>
          <p:nvPr/>
        </p:nvSpPr>
        <p:spPr bwMode="auto">
          <a:xfrm>
            <a:off x="6326188" y="4992688"/>
            <a:ext cx="490537" cy="0"/>
          </a:xfrm>
          <a:prstGeom prst="line">
            <a:avLst/>
          </a:prstGeom>
          <a:noFill/>
          <a:ln w="9525">
            <a:solidFill>
              <a:schemeClr val="bg2"/>
            </a:solidFill>
            <a:round/>
            <a:headEnd/>
            <a:tailEnd/>
          </a:ln>
        </p:spPr>
        <p:txBody>
          <a:bodyPr/>
          <a:lstStyle/>
          <a:p>
            <a:endParaRPr lang="en-US"/>
          </a:p>
        </p:txBody>
      </p:sp>
      <p:sp>
        <p:nvSpPr>
          <p:cNvPr id="2156" name="Line 905"/>
          <p:cNvSpPr>
            <a:spLocks noChangeShapeType="1"/>
          </p:cNvSpPr>
          <p:nvPr/>
        </p:nvSpPr>
        <p:spPr bwMode="auto">
          <a:xfrm flipH="1">
            <a:off x="6565900" y="4900613"/>
            <a:ext cx="53975" cy="85725"/>
          </a:xfrm>
          <a:prstGeom prst="line">
            <a:avLst/>
          </a:prstGeom>
          <a:noFill/>
          <a:ln w="9525">
            <a:solidFill>
              <a:schemeClr val="bg2"/>
            </a:solidFill>
            <a:round/>
            <a:headEnd/>
            <a:tailEnd/>
          </a:ln>
        </p:spPr>
        <p:txBody>
          <a:bodyPr/>
          <a:lstStyle/>
          <a:p>
            <a:endParaRPr lang="en-US"/>
          </a:p>
        </p:txBody>
      </p:sp>
      <p:sp>
        <p:nvSpPr>
          <p:cNvPr id="2157" name="Line 906"/>
          <p:cNvSpPr>
            <a:spLocks noChangeShapeType="1"/>
          </p:cNvSpPr>
          <p:nvPr/>
        </p:nvSpPr>
        <p:spPr bwMode="auto">
          <a:xfrm>
            <a:off x="6378575" y="4989513"/>
            <a:ext cx="1588" cy="82550"/>
          </a:xfrm>
          <a:prstGeom prst="line">
            <a:avLst/>
          </a:prstGeom>
          <a:noFill/>
          <a:ln w="9525">
            <a:solidFill>
              <a:schemeClr val="bg2"/>
            </a:solidFill>
            <a:round/>
            <a:headEnd/>
            <a:tailEnd/>
          </a:ln>
        </p:spPr>
        <p:txBody>
          <a:bodyPr/>
          <a:lstStyle/>
          <a:p>
            <a:endParaRPr lang="en-US"/>
          </a:p>
        </p:txBody>
      </p:sp>
      <p:sp>
        <p:nvSpPr>
          <p:cNvPr id="2158" name="Line 907"/>
          <p:cNvSpPr>
            <a:spLocks noChangeShapeType="1"/>
          </p:cNvSpPr>
          <p:nvPr/>
        </p:nvSpPr>
        <p:spPr bwMode="auto">
          <a:xfrm flipH="1" flipV="1">
            <a:off x="6775450" y="4997450"/>
            <a:ext cx="0" cy="76200"/>
          </a:xfrm>
          <a:prstGeom prst="line">
            <a:avLst/>
          </a:prstGeom>
          <a:noFill/>
          <a:ln w="9525">
            <a:solidFill>
              <a:schemeClr val="bg2"/>
            </a:solidFill>
            <a:round/>
            <a:headEnd/>
            <a:tailEnd/>
          </a:ln>
        </p:spPr>
        <p:txBody>
          <a:bodyPr/>
          <a:lstStyle/>
          <a:p>
            <a:endParaRPr lang="en-US"/>
          </a:p>
        </p:txBody>
      </p:sp>
      <p:sp>
        <p:nvSpPr>
          <p:cNvPr id="2159" name="Line 908"/>
          <p:cNvSpPr>
            <a:spLocks noChangeShapeType="1"/>
          </p:cNvSpPr>
          <p:nvPr/>
        </p:nvSpPr>
        <p:spPr bwMode="auto">
          <a:xfrm>
            <a:off x="6856413" y="4856163"/>
            <a:ext cx="503237" cy="269875"/>
          </a:xfrm>
          <a:prstGeom prst="line">
            <a:avLst/>
          </a:prstGeom>
          <a:noFill/>
          <a:ln w="9525">
            <a:solidFill>
              <a:schemeClr val="bg2"/>
            </a:solidFill>
            <a:round/>
            <a:headEnd/>
            <a:tailEnd/>
          </a:ln>
        </p:spPr>
        <p:txBody>
          <a:bodyPr/>
          <a:lstStyle/>
          <a:p>
            <a:endParaRPr lang="en-US"/>
          </a:p>
        </p:txBody>
      </p:sp>
      <p:sp>
        <p:nvSpPr>
          <p:cNvPr id="2160" name="Line 909"/>
          <p:cNvSpPr>
            <a:spLocks noChangeShapeType="1"/>
          </p:cNvSpPr>
          <p:nvPr/>
        </p:nvSpPr>
        <p:spPr bwMode="auto">
          <a:xfrm>
            <a:off x="6305550" y="4791075"/>
            <a:ext cx="80963" cy="0"/>
          </a:xfrm>
          <a:prstGeom prst="line">
            <a:avLst/>
          </a:prstGeom>
          <a:noFill/>
          <a:ln w="9525">
            <a:solidFill>
              <a:schemeClr val="bg2"/>
            </a:solidFill>
            <a:round/>
            <a:headEnd/>
            <a:tailEnd/>
          </a:ln>
        </p:spPr>
        <p:txBody>
          <a:bodyPr/>
          <a:lstStyle/>
          <a:p>
            <a:endParaRPr lang="en-US"/>
          </a:p>
        </p:txBody>
      </p:sp>
      <p:grpSp>
        <p:nvGrpSpPr>
          <p:cNvPr id="2236" name="Group 910"/>
          <p:cNvGrpSpPr>
            <a:grpSpLocks/>
          </p:cNvGrpSpPr>
          <p:nvPr/>
        </p:nvGrpSpPr>
        <p:grpSpPr bwMode="auto">
          <a:xfrm>
            <a:off x="5491163" y="1550988"/>
            <a:ext cx="3021012" cy="3981450"/>
            <a:chOff x="-1203" y="1352"/>
            <a:chExt cx="1903" cy="2508"/>
          </a:xfrm>
        </p:grpSpPr>
        <p:grpSp>
          <p:nvGrpSpPr>
            <p:cNvPr id="2237" name="Group 911"/>
            <p:cNvGrpSpPr>
              <a:grpSpLocks/>
            </p:cNvGrpSpPr>
            <p:nvPr/>
          </p:nvGrpSpPr>
          <p:grpSpPr bwMode="auto">
            <a:xfrm>
              <a:off x="-1203" y="1647"/>
              <a:ext cx="436" cy="114"/>
              <a:chOff x="3072" y="739"/>
              <a:chExt cx="652" cy="146"/>
            </a:xfrm>
          </p:grpSpPr>
          <p:pic>
            <p:nvPicPr>
              <p:cNvPr id="2268" name="Picture 912" descr="lgv_fqmg[1]"/>
              <p:cNvPicPr>
                <a:picLocks noChangeAspect="1" noChangeArrowheads="1"/>
              </p:cNvPicPr>
              <p:nvPr/>
            </p:nvPicPr>
            <p:blipFill>
              <a:blip r:embed="rId3" cstate="print"/>
              <a:srcRect/>
              <a:stretch>
                <a:fillRect/>
              </a:stretch>
            </p:blipFill>
            <p:spPr bwMode="auto">
              <a:xfrm flipH="1">
                <a:off x="3237" y="739"/>
                <a:ext cx="487" cy="146"/>
              </a:xfrm>
              <a:prstGeom prst="rect">
                <a:avLst/>
              </a:prstGeom>
              <a:noFill/>
              <a:ln w="9525">
                <a:noFill/>
                <a:miter lim="800000"/>
                <a:headEnd/>
                <a:tailEnd/>
              </a:ln>
            </p:spPr>
          </p:pic>
          <p:sp>
            <p:nvSpPr>
              <p:cNvPr id="2269" name="Line 913"/>
              <p:cNvSpPr>
                <a:spLocks noChangeShapeType="1"/>
              </p:cNvSpPr>
              <p:nvPr/>
            </p:nvSpPr>
            <p:spPr bwMode="auto">
              <a:xfrm flipH="1">
                <a:off x="3104" y="784"/>
                <a:ext cx="88" cy="0"/>
              </a:xfrm>
              <a:prstGeom prst="line">
                <a:avLst/>
              </a:prstGeom>
              <a:noFill/>
              <a:ln w="9525">
                <a:solidFill>
                  <a:schemeClr val="tx1"/>
                </a:solidFill>
                <a:round/>
                <a:headEnd/>
                <a:tailEnd/>
              </a:ln>
            </p:spPr>
            <p:txBody>
              <a:bodyPr/>
              <a:lstStyle/>
              <a:p>
                <a:endParaRPr lang="en-US"/>
              </a:p>
            </p:txBody>
          </p:sp>
          <p:sp>
            <p:nvSpPr>
              <p:cNvPr id="2270" name="Line 914"/>
              <p:cNvSpPr>
                <a:spLocks noChangeShapeType="1"/>
              </p:cNvSpPr>
              <p:nvPr/>
            </p:nvSpPr>
            <p:spPr bwMode="auto">
              <a:xfrm flipH="1">
                <a:off x="3072" y="760"/>
                <a:ext cx="144" cy="0"/>
              </a:xfrm>
              <a:prstGeom prst="line">
                <a:avLst/>
              </a:prstGeom>
              <a:noFill/>
              <a:ln w="9525">
                <a:solidFill>
                  <a:schemeClr val="tx1"/>
                </a:solidFill>
                <a:round/>
                <a:headEnd/>
                <a:tailEnd/>
              </a:ln>
            </p:spPr>
            <p:txBody>
              <a:bodyPr/>
              <a:lstStyle/>
              <a:p>
                <a:endParaRPr lang="en-US"/>
              </a:p>
            </p:txBody>
          </p:sp>
        </p:grpSp>
        <p:pic>
          <p:nvPicPr>
            <p:cNvPr id="2245" name="Picture 915" descr="imgyjavg[1]"/>
            <p:cNvPicPr>
              <a:picLocks noChangeAspect="1" noChangeArrowheads="1"/>
            </p:cNvPicPr>
            <p:nvPr/>
          </p:nvPicPr>
          <p:blipFill>
            <a:blip r:embed="rId4" cstate="print"/>
            <a:srcRect/>
            <a:stretch>
              <a:fillRect/>
            </a:stretch>
          </p:blipFill>
          <p:spPr bwMode="auto">
            <a:xfrm>
              <a:off x="-1027" y="1466"/>
              <a:ext cx="232" cy="168"/>
            </a:xfrm>
            <a:prstGeom prst="rect">
              <a:avLst/>
            </a:prstGeom>
            <a:noFill/>
            <a:ln w="9525">
              <a:noFill/>
              <a:miter lim="800000"/>
              <a:headEnd/>
              <a:tailEnd/>
            </a:ln>
          </p:spPr>
        </p:pic>
        <p:grpSp>
          <p:nvGrpSpPr>
            <p:cNvPr id="2244" name="Group 916"/>
            <p:cNvGrpSpPr>
              <a:grpSpLocks/>
            </p:cNvGrpSpPr>
            <p:nvPr/>
          </p:nvGrpSpPr>
          <p:grpSpPr bwMode="auto">
            <a:xfrm>
              <a:off x="-546" y="1352"/>
              <a:ext cx="256" cy="269"/>
              <a:chOff x="2870" y="1518"/>
              <a:chExt cx="292" cy="320"/>
            </a:xfrm>
          </p:grpSpPr>
          <p:graphicFrame>
            <p:nvGraphicFramePr>
              <p:cNvPr id="2061" name="Object 917"/>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4670" name="Clip" r:id="rId5" imgW="819000" imgH="847800" progId="">
                      <p:embed/>
                    </p:oleObj>
                  </mc:Choice>
                  <mc:Fallback>
                    <p:oleObj name="Clip" r:id="rId5" imgW="819000" imgH="847800" progId="">
                      <p:embed/>
                      <p:pic>
                        <p:nvPicPr>
                          <p:cNvPr id="0" name="Object 9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62" name="Object 918"/>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4671" name="Clip" r:id="rId7" imgW="1266840" imgH="1200240" progId="">
                      <p:embed/>
                    </p:oleObj>
                  </mc:Choice>
                  <mc:Fallback>
                    <p:oleObj name="Clip" r:id="rId7" imgW="1266840" imgH="1200240" progId="">
                      <p:embed/>
                      <p:pic>
                        <p:nvPicPr>
                          <p:cNvPr id="0" name="Object 9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246" name="Group 919"/>
            <p:cNvGrpSpPr>
              <a:grpSpLocks/>
            </p:cNvGrpSpPr>
            <p:nvPr/>
          </p:nvGrpSpPr>
          <p:grpSpPr bwMode="auto">
            <a:xfrm>
              <a:off x="-1002" y="2262"/>
              <a:ext cx="209" cy="224"/>
              <a:chOff x="2870" y="1518"/>
              <a:chExt cx="292" cy="320"/>
            </a:xfrm>
          </p:grpSpPr>
          <p:graphicFrame>
            <p:nvGraphicFramePr>
              <p:cNvPr id="2059" name="Object 920"/>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4672" name="Clip" r:id="rId9" imgW="819000" imgH="847800" progId="">
                      <p:embed/>
                    </p:oleObj>
                  </mc:Choice>
                  <mc:Fallback>
                    <p:oleObj name="Clip" r:id="rId9" imgW="819000" imgH="847800" progId="">
                      <p:embed/>
                      <p:pic>
                        <p:nvPicPr>
                          <p:cNvPr id="0" name="Object 9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60" name="Object 921"/>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4673" name="Clip" r:id="rId10" imgW="1266840" imgH="1200240" progId="">
                      <p:embed/>
                    </p:oleObj>
                  </mc:Choice>
                  <mc:Fallback>
                    <p:oleObj name="Clip" r:id="rId10" imgW="1266840" imgH="1200240" progId="">
                      <p:embed/>
                      <p:pic>
                        <p:nvPicPr>
                          <p:cNvPr id="0" name="Object 9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050" name="Object 922"/>
            <p:cNvGraphicFramePr>
              <a:graphicFrameLocks noChangeAspect="1"/>
            </p:cNvGraphicFramePr>
            <p:nvPr/>
          </p:nvGraphicFramePr>
          <p:xfrm>
            <a:off x="-732" y="2289"/>
            <a:ext cx="207" cy="173"/>
          </p:xfrm>
          <a:graphic>
            <a:graphicData uri="http://schemas.openxmlformats.org/presentationml/2006/ole">
              <mc:AlternateContent xmlns:mc="http://schemas.openxmlformats.org/markup-compatibility/2006">
                <mc:Choice xmlns:v="urn:schemas-microsoft-com:vml" Requires="v">
                  <p:oleObj spid="_x0000_s4674" name="Clip" r:id="rId11" imgW="1305000" imgH="1085760" progId="">
                    <p:embed/>
                  </p:oleObj>
                </mc:Choice>
                <mc:Fallback>
                  <p:oleObj name="Clip" r:id="rId11" imgW="1305000" imgH="1085760" progId="">
                    <p:embed/>
                    <p:pic>
                      <p:nvPicPr>
                        <p:cNvPr id="0" name="Object 92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2" y="2289"/>
                          <a:ext cx="207" cy="1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247" name="Group 923"/>
            <p:cNvGrpSpPr>
              <a:grpSpLocks/>
            </p:cNvGrpSpPr>
            <p:nvPr/>
          </p:nvGrpSpPr>
          <p:grpSpPr bwMode="auto">
            <a:xfrm>
              <a:off x="310" y="3575"/>
              <a:ext cx="125" cy="230"/>
              <a:chOff x="4180" y="783"/>
              <a:chExt cx="150" cy="307"/>
            </a:xfrm>
          </p:grpSpPr>
          <p:sp>
            <p:nvSpPr>
              <p:cNvPr id="2260" name="AutoShape 924"/>
              <p:cNvSpPr>
                <a:spLocks noChangeArrowheads="1"/>
              </p:cNvSpPr>
              <p:nvPr/>
            </p:nvSpPr>
            <p:spPr bwMode="auto">
              <a:xfrm>
                <a:off x="4180" y="1019"/>
                <a:ext cx="150" cy="71"/>
              </a:xfrm>
              <a:prstGeom prst="parallelogram">
                <a:avLst>
                  <a:gd name="adj" fmla="val 81387"/>
                </a:avLst>
              </a:prstGeom>
              <a:solidFill>
                <a:srgbClr val="33CCCC"/>
              </a:solidFill>
              <a:ln w="9525">
                <a:noFill/>
                <a:miter lim="800000"/>
                <a:headEnd/>
                <a:tailEnd/>
              </a:ln>
            </p:spPr>
            <p:txBody>
              <a:bodyPr wrap="none" anchor="ctr"/>
              <a:lstStyle/>
              <a:p>
                <a:endParaRPr lang="en-US"/>
              </a:p>
            </p:txBody>
          </p:sp>
          <p:sp>
            <p:nvSpPr>
              <p:cNvPr id="2261" name="Rectangle 925"/>
              <p:cNvSpPr>
                <a:spLocks noChangeArrowheads="1"/>
              </p:cNvSpPr>
              <p:nvPr/>
            </p:nvSpPr>
            <p:spPr bwMode="auto">
              <a:xfrm>
                <a:off x="4256" y="785"/>
                <a:ext cx="69" cy="236"/>
              </a:xfrm>
              <a:prstGeom prst="rect">
                <a:avLst/>
              </a:prstGeom>
              <a:solidFill>
                <a:srgbClr val="33CCCC"/>
              </a:solidFill>
              <a:ln w="9525">
                <a:noFill/>
                <a:miter lim="800000"/>
                <a:headEnd/>
                <a:tailEnd/>
              </a:ln>
            </p:spPr>
            <p:txBody>
              <a:bodyPr wrap="none" anchor="ctr"/>
              <a:lstStyle/>
              <a:p>
                <a:endParaRPr lang="en-US"/>
              </a:p>
            </p:txBody>
          </p:sp>
          <p:sp>
            <p:nvSpPr>
              <p:cNvPr id="2262" name="Rectangle 926"/>
              <p:cNvSpPr>
                <a:spLocks noChangeArrowheads="1"/>
              </p:cNvSpPr>
              <p:nvPr/>
            </p:nvSpPr>
            <p:spPr bwMode="auto">
              <a:xfrm>
                <a:off x="4181" y="852"/>
                <a:ext cx="95" cy="236"/>
              </a:xfrm>
              <a:prstGeom prst="rect">
                <a:avLst/>
              </a:prstGeom>
              <a:solidFill>
                <a:srgbClr val="33CCCC"/>
              </a:solidFill>
              <a:ln w="9525">
                <a:solidFill>
                  <a:schemeClr val="tx1"/>
                </a:solidFill>
                <a:miter lim="800000"/>
                <a:headEnd/>
                <a:tailEnd/>
              </a:ln>
            </p:spPr>
            <p:txBody>
              <a:bodyPr wrap="none" anchor="ctr"/>
              <a:lstStyle/>
              <a:p>
                <a:endParaRPr lang="en-US"/>
              </a:p>
            </p:txBody>
          </p:sp>
          <p:sp>
            <p:nvSpPr>
              <p:cNvPr id="2263" name="AutoShape 927"/>
              <p:cNvSpPr>
                <a:spLocks noChangeArrowheads="1"/>
              </p:cNvSpPr>
              <p:nvPr/>
            </p:nvSpPr>
            <p:spPr bwMode="auto">
              <a:xfrm>
                <a:off x="4180" y="783"/>
                <a:ext cx="150" cy="71"/>
              </a:xfrm>
              <a:prstGeom prst="parallelogram">
                <a:avLst>
                  <a:gd name="adj" fmla="val 81387"/>
                </a:avLst>
              </a:prstGeom>
              <a:solidFill>
                <a:srgbClr val="33CCCC"/>
              </a:solidFill>
              <a:ln w="9525">
                <a:solidFill>
                  <a:schemeClr val="tx1"/>
                </a:solidFill>
                <a:miter lim="800000"/>
                <a:headEnd/>
                <a:tailEnd/>
              </a:ln>
            </p:spPr>
            <p:txBody>
              <a:bodyPr wrap="none" anchor="ctr"/>
              <a:lstStyle/>
              <a:p>
                <a:endParaRPr lang="en-US"/>
              </a:p>
            </p:txBody>
          </p:sp>
          <p:sp>
            <p:nvSpPr>
              <p:cNvPr id="2264" name="Line 928"/>
              <p:cNvSpPr>
                <a:spLocks noChangeShapeType="1"/>
              </p:cNvSpPr>
              <p:nvPr/>
            </p:nvSpPr>
            <p:spPr bwMode="auto">
              <a:xfrm>
                <a:off x="4330" y="788"/>
                <a:ext cx="0" cy="231"/>
              </a:xfrm>
              <a:prstGeom prst="line">
                <a:avLst/>
              </a:prstGeom>
              <a:noFill/>
              <a:ln w="9525">
                <a:solidFill>
                  <a:schemeClr val="tx1"/>
                </a:solidFill>
                <a:round/>
                <a:headEnd/>
                <a:tailEnd/>
              </a:ln>
            </p:spPr>
            <p:txBody>
              <a:bodyPr wrap="none" anchor="ctr"/>
              <a:lstStyle/>
              <a:p>
                <a:endParaRPr lang="en-US"/>
              </a:p>
            </p:txBody>
          </p:sp>
          <p:sp>
            <p:nvSpPr>
              <p:cNvPr id="2265" name="Line 929"/>
              <p:cNvSpPr>
                <a:spLocks noChangeShapeType="1"/>
              </p:cNvSpPr>
              <p:nvPr/>
            </p:nvSpPr>
            <p:spPr bwMode="auto">
              <a:xfrm flipH="1">
                <a:off x="4276" y="1019"/>
                <a:ext cx="54" cy="69"/>
              </a:xfrm>
              <a:prstGeom prst="line">
                <a:avLst/>
              </a:prstGeom>
              <a:noFill/>
              <a:ln w="9525">
                <a:solidFill>
                  <a:schemeClr val="tx1"/>
                </a:solidFill>
                <a:round/>
                <a:headEnd/>
                <a:tailEnd/>
              </a:ln>
            </p:spPr>
            <p:txBody>
              <a:bodyPr wrap="none" anchor="ctr"/>
              <a:lstStyle/>
              <a:p>
                <a:endParaRPr lang="en-US"/>
              </a:p>
            </p:txBody>
          </p:sp>
          <p:sp>
            <p:nvSpPr>
              <p:cNvPr id="2266" name="Rectangle 930"/>
              <p:cNvSpPr>
                <a:spLocks noChangeArrowheads="1"/>
              </p:cNvSpPr>
              <p:nvPr/>
            </p:nvSpPr>
            <p:spPr bwMode="auto">
              <a:xfrm>
                <a:off x="4193" y="883"/>
                <a:ext cx="63" cy="136"/>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2267" name="Rectangle 931"/>
              <p:cNvSpPr>
                <a:spLocks noChangeArrowheads="1"/>
              </p:cNvSpPr>
              <p:nvPr/>
            </p:nvSpPr>
            <p:spPr bwMode="auto">
              <a:xfrm>
                <a:off x="4202" y="924"/>
                <a:ext cx="48" cy="48"/>
              </a:xfrm>
              <a:prstGeom prst="rect">
                <a:avLst/>
              </a:prstGeom>
              <a:solidFill>
                <a:schemeClr val="bg1"/>
              </a:solidFill>
              <a:ln w="9525">
                <a:noFill/>
                <a:miter lim="800000"/>
                <a:headEnd/>
                <a:tailEnd/>
              </a:ln>
            </p:spPr>
            <p:txBody>
              <a:bodyPr wrap="none" anchor="ctr"/>
              <a:lstStyle/>
              <a:p>
                <a:endParaRPr lang="en-US"/>
              </a:p>
            </p:txBody>
          </p:sp>
        </p:grpSp>
        <p:graphicFrame>
          <p:nvGraphicFramePr>
            <p:cNvPr id="2051" name="Object 932"/>
            <p:cNvGraphicFramePr>
              <a:graphicFrameLocks noChangeAspect="1"/>
            </p:cNvGraphicFramePr>
            <p:nvPr/>
          </p:nvGraphicFramePr>
          <p:xfrm>
            <a:off x="-975" y="3384"/>
            <a:ext cx="216" cy="180"/>
          </p:xfrm>
          <a:graphic>
            <a:graphicData uri="http://schemas.openxmlformats.org/presentationml/2006/ole">
              <mc:AlternateContent xmlns:mc="http://schemas.openxmlformats.org/markup-compatibility/2006">
                <mc:Choice xmlns:v="urn:schemas-microsoft-com:vml" Requires="v">
                  <p:oleObj spid="_x0000_s4675" name="Clip" r:id="rId13" imgW="1305000" imgH="1085760" progId="">
                    <p:embed/>
                  </p:oleObj>
                </mc:Choice>
                <mc:Fallback>
                  <p:oleObj name="Clip" r:id="rId13" imgW="1305000" imgH="1085760" progId="">
                    <p:embed/>
                    <p:pic>
                      <p:nvPicPr>
                        <p:cNvPr id="0" name="Object 9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5" y="3384"/>
                          <a:ext cx="216" cy="1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2" name="Object 933"/>
            <p:cNvGraphicFramePr>
              <a:graphicFrameLocks noChangeAspect="1"/>
            </p:cNvGraphicFramePr>
            <p:nvPr/>
          </p:nvGraphicFramePr>
          <p:xfrm>
            <a:off x="-871" y="3184"/>
            <a:ext cx="216" cy="180"/>
          </p:xfrm>
          <a:graphic>
            <a:graphicData uri="http://schemas.openxmlformats.org/presentationml/2006/ole">
              <mc:AlternateContent xmlns:mc="http://schemas.openxmlformats.org/markup-compatibility/2006">
                <mc:Choice xmlns:v="urn:schemas-microsoft-com:vml" Requires="v">
                  <p:oleObj spid="_x0000_s4676" name="Clip" r:id="rId14" imgW="1305000" imgH="1085760" progId="">
                    <p:embed/>
                  </p:oleObj>
                </mc:Choice>
                <mc:Fallback>
                  <p:oleObj name="Clip" r:id="rId14" imgW="1305000" imgH="1085760" progId="">
                    <p:embed/>
                    <p:pic>
                      <p:nvPicPr>
                        <p:cNvPr id="0" name="Object 9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71" y="3184"/>
                          <a:ext cx="216" cy="1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3" name="Object 934"/>
            <p:cNvGraphicFramePr>
              <a:graphicFrameLocks noChangeAspect="1"/>
            </p:cNvGraphicFramePr>
            <p:nvPr/>
          </p:nvGraphicFramePr>
          <p:xfrm>
            <a:off x="-703" y="3544"/>
            <a:ext cx="216" cy="180"/>
          </p:xfrm>
          <a:graphic>
            <a:graphicData uri="http://schemas.openxmlformats.org/presentationml/2006/ole">
              <mc:AlternateContent xmlns:mc="http://schemas.openxmlformats.org/markup-compatibility/2006">
                <mc:Choice xmlns:v="urn:schemas-microsoft-com:vml" Requires="v">
                  <p:oleObj spid="_x0000_s4677" name="Clip" r:id="rId15" imgW="1305000" imgH="1085760" progId="">
                    <p:embed/>
                  </p:oleObj>
                </mc:Choice>
                <mc:Fallback>
                  <p:oleObj name="Clip" r:id="rId15" imgW="1305000" imgH="1085760" progId="">
                    <p:embed/>
                    <p:pic>
                      <p:nvPicPr>
                        <p:cNvPr id="0" name="Object 9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3" y="3544"/>
                          <a:ext cx="216" cy="1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4" name="Object 935"/>
            <p:cNvGraphicFramePr>
              <a:graphicFrameLocks noChangeAspect="1"/>
            </p:cNvGraphicFramePr>
            <p:nvPr/>
          </p:nvGraphicFramePr>
          <p:xfrm>
            <a:off x="-489" y="3546"/>
            <a:ext cx="216" cy="180"/>
          </p:xfrm>
          <a:graphic>
            <a:graphicData uri="http://schemas.openxmlformats.org/presentationml/2006/ole">
              <mc:AlternateContent xmlns:mc="http://schemas.openxmlformats.org/markup-compatibility/2006">
                <mc:Choice xmlns:v="urn:schemas-microsoft-com:vml" Requires="v">
                  <p:oleObj spid="_x0000_s4678" name="Clip" r:id="rId16" imgW="1305000" imgH="1085760" progId="">
                    <p:embed/>
                  </p:oleObj>
                </mc:Choice>
                <mc:Fallback>
                  <p:oleObj name="Clip" r:id="rId16" imgW="1305000" imgH="1085760" progId="">
                    <p:embed/>
                    <p:pic>
                      <p:nvPicPr>
                        <p:cNvPr id="0" name="Object 9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9" y="3546"/>
                          <a:ext cx="216" cy="1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248" name="Group 936"/>
            <p:cNvGrpSpPr>
              <a:grpSpLocks/>
            </p:cNvGrpSpPr>
            <p:nvPr/>
          </p:nvGrpSpPr>
          <p:grpSpPr bwMode="auto">
            <a:xfrm>
              <a:off x="83" y="3625"/>
              <a:ext cx="172" cy="215"/>
              <a:chOff x="2870" y="1518"/>
              <a:chExt cx="292" cy="320"/>
            </a:xfrm>
          </p:grpSpPr>
          <p:graphicFrame>
            <p:nvGraphicFramePr>
              <p:cNvPr id="2057" name="Object 937"/>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4679" name="Clip" r:id="rId17" imgW="819000" imgH="847800" progId="">
                      <p:embed/>
                    </p:oleObj>
                  </mc:Choice>
                  <mc:Fallback>
                    <p:oleObj name="Clip" r:id="rId17" imgW="819000" imgH="847800" progId="">
                      <p:embed/>
                      <p:pic>
                        <p:nvPicPr>
                          <p:cNvPr id="0" name="Object 9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8" name="Object 938"/>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4680" name="Clip" r:id="rId18" imgW="1266840" imgH="1200240" progId="">
                      <p:embed/>
                    </p:oleObj>
                  </mc:Choice>
                  <mc:Fallback>
                    <p:oleObj name="Clip" r:id="rId18" imgW="1266840" imgH="1200240" progId="">
                      <p:embed/>
                      <p:pic>
                        <p:nvPicPr>
                          <p:cNvPr id="0" name="Object 9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249" name="Group 939"/>
            <p:cNvGrpSpPr>
              <a:grpSpLocks/>
            </p:cNvGrpSpPr>
            <p:nvPr/>
          </p:nvGrpSpPr>
          <p:grpSpPr bwMode="auto">
            <a:xfrm>
              <a:off x="-201" y="3657"/>
              <a:ext cx="220" cy="203"/>
              <a:chOff x="2870" y="1518"/>
              <a:chExt cx="292" cy="320"/>
            </a:xfrm>
          </p:grpSpPr>
          <p:graphicFrame>
            <p:nvGraphicFramePr>
              <p:cNvPr id="2055" name="Object 940"/>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4681" name="Clip" r:id="rId19" imgW="819000" imgH="847800" progId="">
                      <p:embed/>
                    </p:oleObj>
                  </mc:Choice>
                  <mc:Fallback>
                    <p:oleObj name="Clip" r:id="rId19" imgW="819000" imgH="847800" progId="">
                      <p:embed/>
                      <p:pic>
                        <p:nvPicPr>
                          <p:cNvPr id="0" name="Object 9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6" name="Object 941"/>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4682" name="Clip" r:id="rId20" imgW="1266840" imgH="1200240" progId="">
                      <p:embed/>
                    </p:oleObj>
                  </mc:Choice>
                  <mc:Fallback>
                    <p:oleObj name="Clip" r:id="rId20" imgW="1266840" imgH="1200240" progId="">
                      <p:embed/>
                      <p:pic>
                        <p:nvPicPr>
                          <p:cNvPr id="0" name="Object 9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250" name="Group 942"/>
            <p:cNvGrpSpPr>
              <a:grpSpLocks/>
            </p:cNvGrpSpPr>
            <p:nvPr/>
          </p:nvGrpSpPr>
          <p:grpSpPr bwMode="auto">
            <a:xfrm>
              <a:off x="569" y="3419"/>
              <a:ext cx="131" cy="258"/>
              <a:chOff x="4180" y="783"/>
              <a:chExt cx="150" cy="307"/>
            </a:xfrm>
          </p:grpSpPr>
          <p:sp>
            <p:nvSpPr>
              <p:cNvPr id="2252" name="AutoShape 943"/>
              <p:cNvSpPr>
                <a:spLocks noChangeArrowheads="1"/>
              </p:cNvSpPr>
              <p:nvPr/>
            </p:nvSpPr>
            <p:spPr bwMode="auto">
              <a:xfrm>
                <a:off x="4180" y="1019"/>
                <a:ext cx="150" cy="71"/>
              </a:xfrm>
              <a:prstGeom prst="parallelogram">
                <a:avLst>
                  <a:gd name="adj" fmla="val 81387"/>
                </a:avLst>
              </a:prstGeom>
              <a:solidFill>
                <a:srgbClr val="33CCCC"/>
              </a:solidFill>
              <a:ln w="9525">
                <a:noFill/>
                <a:miter lim="800000"/>
                <a:headEnd/>
                <a:tailEnd/>
              </a:ln>
            </p:spPr>
            <p:txBody>
              <a:bodyPr wrap="none" anchor="ctr"/>
              <a:lstStyle/>
              <a:p>
                <a:endParaRPr lang="en-US"/>
              </a:p>
            </p:txBody>
          </p:sp>
          <p:sp>
            <p:nvSpPr>
              <p:cNvPr id="2253" name="Rectangle 944"/>
              <p:cNvSpPr>
                <a:spLocks noChangeArrowheads="1"/>
              </p:cNvSpPr>
              <p:nvPr/>
            </p:nvSpPr>
            <p:spPr bwMode="auto">
              <a:xfrm>
                <a:off x="4256" y="785"/>
                <a:ext cx="69" cy="236"/>
              </a:xfrm>
              <a:prstGeom prst="rect">
                <a:avLst/>
              </a:prstGeom>
              <a:solidFill>
                <a:srgbClr val="33CCCC"/>
              </a:solidFill>
              <a:ln w="9525">
                <a:noFill/>
                <a:miter lim="800000"/>
                <a:headEnd/>
                <a:tailEnd/>
              </a:ln>
            </p:spPr>
            <p:txBody>
              <a:bodyPr wrap="none" anchor="ctr"/>
              <a:lstStyle/>
              <a:p>
                <a:endParaRPr lang="en-US"/>
              </a:p>
            </p:txBody>
          </p:sp>
          <p:sp>
            <p:nvSpPr>
              <p:cNvPr id="2254" name="Rectangle 945"/>
              <p:cNvSpPr>
                <a:spLocks noChangeArrowheads="1"/>
              </p:cNvSpPr>
              <p:nvPr/>
            </p:nvSpPr>
            <p:spPr bwMode="auto">
              <a:xfrm>
                <a:off x="4181" y="852"/>
                <a:ext cx="95" cy="236"/>
              </a:xfrm>
              <a:prstGeom prst="rect">
                <a:avLst/>
              </a:prstGeom>
              <a:solidFill>
                <a:srgbClr val="33CCCC"/>
              </a:solidFill>
              <a:ln w="9525">
                <a:solidFill>
                  <a:schemeClr val="tx1"/>
                </a:solidFill>
                <a:miter lim="800000"/>
                <a:headEnd/>
                <a:tailEnd/>
              </a:ln>
            </p:spPr>
            <p:txBody>
              <a:bodyPr wrap="none" anchor="ctr"/>
              <a:lstStyle/>
              <a:p>
                <a:endParaRPr lang="en-US"/>
              </a:p>
            </p:txBody>
          </p:sp>
          <p:sp>
            <p:nvSpPr>
              <p:cNvPr id="2255" name="AutoShape 946"/>
              <p:cNvSpPr>
                <a:spLocks noChangeArrowheads="1"/>
              </p:cNvSpPr>
              <p:nvPr/>
            </p:nvSpPr>
            <p:spPr bwMode="auto">
              <a:xfrm>
                <a:off x="4180" y="783"/>
                <a:ext cx="150" cy="71"/>
              </a:xfrm>
              <a:prstGeom prst="parallelogram">
                <a:avLst>
                  <a:gd name="adj" fmla="val 81387"/>
                </a:avLst>
              </a:prstGeom>
              <a:solidFill>
                <a:srgbClr val="33CCCC"/>
              </a:solidFill>
              <a:ln w="9525">
                <a:solidFill>
                  <a:schemeClr val="tx1"/>
                </a:solidFill>
                <a:miter lim="800000"/>
                <a:headEnd/>
                <a:tailEnd/>
              </a:ln>
            </p:spPr>
            <p:txBody>
              <a:bodyPr wrap="none" anchor="ctr"/>
              <a:lstStyle/>
              <a:p>
                <a:endParaRPr lang="en-US"/>
              </a:p>
            </p:txBody>
          </p:sp>
          <p:sp>
            <p:nvSpPr>
              <p:cNvPr id="2256" name="Line 947"/>
              <p:cNvSpPr>
                <a:spLocks noChangeShapeType="1"/>
              </p:cNvSpPr>
              <p:nvPr/>
            </p:nvSpPr>
            <p:spPr bwMode="auto">
              <a:xfrm>
                <a:off x="4330" y="788"/>
                <a:ext cx="0" cy="231"/>
              </a:xfrm>
              <a:prstGeom prst="line">
                <a:avLst/>
              </a:prstGeom>
              <a:noFill/>
              <a:ln w="9525">
                <a:solidFill>
                  <a:schemeClr val="tx1"/>
                </a:solidFill>
                <a:round/>
                <a:headEnd/>
                <a:tailEnd/>
              </a:ln>
            </p:spPr>
            <p:txBody>
              <a:bodyPr wrap="none" anchor="ctr"/>
              <a:lstStyle/>
              <a:p>
                <a:endParaRPr lang="en-US"/>
              </a:p>
            </p:txBody>
          </p:sp>
          <p:sp>
            <p:nvSpPr>
              <p:cNvPr id="2257" name="Line 948"/>
              <p:cNvSpPr>
                <a:spLocks noChangeShapeType="1"/>
              </p:cNvSpPr>
              <p:nvPr/>
            </p:nvSpPr>
            <p:spPr bwMode="auto">
              <a:xfrm flipH="1">
                <a:off x="4276" y="1019"/>
                <a:ext cx="54" cy="69"/>
              </a:xfrm>
              <a:prstGeom prst="line">
                <a:avLst/>
              </a:prstGeom>
              <a:noFill/>
              <a:ln w="9525">
                <a:solidFill>
                  <a:schemeClr val="tx1"/>
                </a:solidFill>
                <a:round/>
                <a:headEnd/>
                <a:tailEnd/>
              </a:ln>
            </p:spPr>
            <p:txBody>
              <a:bodyPr wrap="none" anchor="ctr"/>
              <a:lstStyle/>
              <a:p>
                <a:endParaRPr lang="en-US"/>
              </a:p>
            </p:txBody>
          </p:sp>
          <p:sp>
            <p:nvSpPr>
              <p:cNvPr id="2258" name="Rectangle 949"/>
              <p:cNvSpPr>
                <a:spLocks noChangeArrowheads="1"/>
              </p:cNvSpPr>
              <p:nvPr/>
            </p:nvSpPr>
            <p:spPr bwMode="auto">
              <a:xfrm>
                <a:off x="4193" y="883"/>
                <a:ext cx="63" cy="136"/>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2259" name="Rectangle 950"/>
              <p:cNvSpPr>
                <a:spLocks noChangeArrowheads="1"/>
              </p:cNvSpPr>
              <p:nvPr/>
            </p:nvSpPr>
            <p:spPr bwMode="auto">
              <a:xfrm>
                <a:off x="4202" y="924"/>
                <a:ext cx="48" cy="48"/>
              </a:xfrm>
              <a:prstGeom prst="rect">
                <a:avLst/>
              </a:prstGeom>
              <a:solidFill>
                <a:schemeClr val="bg1"/>
              </a:solidFill>
              <a:ln w="9525">
                <a:noFill/>
                <a:miter lim="800000"/>
                <a:headEnd/>
                <a:tailEnd/>
              </a:ln>
            </p:spPr>
            <p:txBody>
              <a:bodyPr wrap="none" anchor="ctr"/>
              <a:lstStyle/>
              <a:p>
                <a:endParaRPr lang="en-US"/>
              </a:p>
            </p:txBody>
          </p:sp>
        </p:grpSp>
      </p:grpSp>
      <p:sp>
        <p:nvSpPr>
          <p:cNvPr id="2162" name="Line 951"/>
          <p:cNvSpPr>
            <a:spLocks noChangeShapeType="1"/>
          </p:cNvSpPr>
          <p:nvPr/>
        </p:nvSpPr>
        <p:spPr bwMode="auto">
          <a:xfrm flipH="1">
            <a:off x="6394450" y="3313113"/>
            <a:ext cx="3175" cy="144462"/>
          </a:xfrm>
          <a:prstGeom prst="line">
            <a:avLst/>
          </a:prstGeom>
          <a:noFill/>
          <a:ln w="9525">
            <a:solidFill>
              <a:schemeClr val="bg2"/>
            </a:solidFill>
            <a:round/>
            <a:headEnd/>
            <a:tailEnd/>
          </a:ln>
        </p:spPr>
        <p:txBody>
          <a:bodyPr/>
          <a:lstStyle/>
          <a:p>
            <a:endParaRPr lang="en-US"/>
          </a:p>
        </p:txBody>
      </p:sp>
      <p:sp>
        <p:nvSpPr>
          <p:cNvPr id="2163" name="Line 952"/>
          <p:cNvSpPr>
            <a:spLocks noChangeShapeType="1"/>
          </p:cNvSpPr>
          <p:nvPr/>
        </p:nvSpPr>
        <p:spPr bwMode="auto">
          <a:xfrm flipV="1">
            <a:off x="7691438" y="2295525"/>
            <a:ext cx="123825" cy="87313"/>
          </a:xfrm>
          <a:prstGeom prst="line">
            <a:avLst/>
          </a:prstGeom>
          <a:noFill/>
          <a:ln w="9525">
            <a:solidFill>
              <a:schemeClr val="bg2"/>
            </a:solidFill>
            <a:round/>
            <a:headEnd/>
            <a:tailEnd/>
          </a:ln>
        </p:spPr>
        <p:txBody>
          <a:bodyPr/>
          <a:lstStyle/>
          <a:p>
            <a:endParaRPr lang="en-US"/>
          </a:p>
        </p:txBody>
      </p:sp>
      <p:sp>
        <p:nvSpPr>
          <p:cNvPr id="2164" name="Line 953"/>
          <p:cNvSpPr>
            <a:spLocks noChangeShapeType="1"/>
          </p:cNvSpPr>
          <p:nvPr/>
        </p:nvSpPr>
        <p:spPr bwMode="auto">
          <a:xfrm>
            <a:off x="7518400" y="2468563"/>
            <a:ext cx="0" cy="82550"/>
          </a:xfrm>
          <a:prstGeom prst="line">
            <a:avLst/>
          </a:prstGeom>
          <a:noFill/>
          <a:ln w="9525">
            <a:solidFill>
              <a:schemeClr val="bg2"/>
            </a:solidFill>
            <a:round/>
            <a:headEnd/>
            <a:tailEnd/>
          </a:ln>
        </p:spPr>
        <p:txBody>
          <a:bodyPr/>
          <a:lstStyle/>
          <a:p>
            <a:endParaRPr lang="en-US"/>
          </a:p>
        </p:txBody>
      </p:sp>
      <p:sp>
        <p:nvSpPr>
          <p:cNvPr id="2165" name="Line 954"/>
          <p:cNvSpPr>
            <a:spLocks noChangeShapeType="1"/>
          </p:cNvSpPr>
          <p:nvPr/>
        </p:nvSpPr>
        <p:spPr bwMode="auto">
          <a:xfrm flipV="1">
            <a:off x="7702550" y="2365375"/>
            <a:ext cx="263525" cy="288925"/>
          </a:xfrm>
          <a:prstGeom prst="line">
            <a:avLst/>
          </a:prstGeom>
          <a:noFill/>
          <a:ln w="9525">
            <a:solidFill>
              <a:schemeClr val="bg2"/>
            </a:solidFill>
            <a:round/>
            <a:headEnd/>
            <a:tailEnd/>
          </a:ln>
        </p:spPr>
        <p:txBody>
          <a:bodyPr/>
          <a:lstStyle/>
          <a:p>
            <a:endParaRPr lang="en-US"/>
          </a:p>
        </p:txBody>
      </p:sp>
      <p:sp>
        <p:nvSpPr>
          <p:cNvPr id="2166" name="Line 955"/>
          <p:cNvSpPr>
            <a:spLocks noChangeShapeType="1"/>
          </p:cNvSpPr>
          <p:nvPr/>
        </p:nvSpPr>
        <p:spPr bwMode="auto">
          <a:xfrm>
            <a:off x="8054975" y="2363788"/>
            <a:ext cx="0" cy="196850"/>
          </a:xfrm>
          <a:prstGeom prst="line">
            <a:avLst/>
          </a:prstGeom>
          <a:noFill/>
          <a:ln w="9525">
            <a:solidFill>
              <a:schemeClr val="bg2"/>
            </a:solidFill>
            <a:round/>
            <a:headEnd/>
            <a:tailEnd/>
          </a:ln>
        </p:spPr>
        <p:txBody>
          <a:bodyPr/>
          <a:lstStyle/>
          <a:p>
            <a:endParaRPr lang="en-US"/>
          </a:p>
        </p:txBody>
      </p:sp>
      <p:sp>
        <p:nvSpPr>
          <p:cNvPr id="2167" name="Line 956"/>
          <p:cNvSpPr>
            <a:spLocks noChangeShapeType="1"/>
          </p:cNvSpPr>
          <p:nvPr/>
        </p:nvSpPr>
        <p:spPr bwMode="auto">
          <a:xfrm>
            <a:off x="7708900" y="2670175"/>
            <a:ext cx="188913" cy="0"/>
          </a:xfrm>
          <a:prstGeom prst="line">
            <a:avLst/>
          </a:prstGeom>
          <a:noFill/>
          <a:ln w="9525">
            <a:solidFill>
              <a:schemeClr val="bg2"/>
            </a:solidFill>
            <a:round/>
            <a:headEnd/>
            <a:tailEnd/>
          </a:ln>
        </p:spPr>
        <p:txBody>
          <a:bodyPr/>
          <a:lstStyle/>
          <a:p>
            <a:endParaRPr lang="en-US"/>
          </a:p>
        </p:txBody>
      </p:sp>
      <p:sp>
        <p:nvSpPr>
          <p:cNvPr id="2168" name="Line 957"/>
          <p:cNvSpPr>
            <a:spLocks noChangeShapeType="1"/>
          </p:cNvSpPr>
          <p:nvPr/>
        </p:nvSpPr>
        <p:spPr bwMode="auto">
          <a:xfrm flipV="1">
            <a:off x="6003925" y="3536950"/>
            <a:ext cx="168275" cy="3175"/>
          </a:xfrm>
          <a:prstGeom prst="line">
            <a:avLst/>
          </a:prstGeom>
          <a:noFill/>
          <a:ln w="9525">
            <a:solidFill>
              <a:schemeClr val="bg2"/>
            </a:solidFill>
            <a:round/>
            <a:headEnd/>
            <a:tailEnd/>
          </a:ln>
        </p:spPr>
        <p:txBody>
          <a:bodyPr/>
          <a:lstStyle/>
          <a:p>
            <a:endParaRPr lang="en-US"/>
          </a:p>
        </p:txBody>
      </p:sp>
      <p:sp>
        <p:nvSpPr>
          <p:cNvPr id="2169" name="Line 958"/>
          <p:cNvSpPr>
            <a:spLocks noChangeShapeType="1"/>
          </p:cNvSpPr>
          <p:nvPr/>
        </p:nvSpPr>
        <p:spPr bwMode="auto">
          <a:xfrm flipV="1">
            <a:off x="8123238" y="2063750"/>
            <a:ext cx="238125" cy="168275"/>
          </a:xfrm>
          <a:prstGeom prst="line">
            <a:avLst/>
          </a:prstGeom>
          <a:noFill/>
          <a:ln w="9525">
            <a:solidFill>
              <a:schemeClr val="bg2"/>
            </a:solidFill>
            <a:round/>
            <a:headEnd/>
            <a:tailEnd/>
          </a:ln>
        </p:spPr>
        <p:txBody>
          <a:bodyPr/>
          <a:lstStyle/>
          <a:p>
            <a:endParaRPr lang="en-US"/>
          </a:p>
        </p:txBody>
      </p:sp>
      <p:sp>
        <p:nvSpPr>
          <p:cNvPr id="2170" name="Line 959"/>
          <p:cNvSpPr>
            <a:spLocks noChangeShapeType="1"/>
          </p:cNvSpPr>
          <p:nvPr/>
        </p:nvSpPr>
        <p:spPr bwMode="auto">
          <a:xfrm>
            <a:off x="8262938" y="2660650"/>
            <a:ext cx="177800" cy="0"/>
          </a:xfrm>
          <a:prstGeom prst="line">
            <a:avLst/>
          </a:prstGeom>
          <a:noFill/>
          <a:ln w="9525">
            <a:solidFill>
              <a:schemeClr val="bg2"/>
            </a:solidFill>
            <a:round/>
            <a:headEnd/>
            <a:tailEnd/>
          </a:ln>
        </p:spPr>
        <p:txBody>
          <a:bodyPr/>
          <a:lstStyle/>
          <a:p>
            <a:endParaRPr lang="en-US"/>
          </a:p>
        </p:txBody>
      </p:sp>
      <p:sp>
        <p:nvSpPr>
          <p:cNvPr id="2171" name="Line 960"/>
          <p:cNvSpPr>
            <a:spLocks noChangeShapeType="1"/>
          </p:cNvSpPr>
          <p:nvPr/>
        </p:nvSpPr>
        <p:spPr bwMode="auto">
          <a:xfrm flipH="1">
            <a:off x="7408863" y="2736850"/>
            <a:ext cx="98425" cy="704850"/>
          </a:xfrm>
          <a:prstGeom prst="line">
            <a:avLst/>
          </a:prstGeom>
          <a:noFill/>
          <a:ln w="9525">
            <a:solidFill>
              <a:schemeClr val="bg2"/>
            </a:solidFill>
            <a:round/>
            <a:headEnd/>
            <a:tailEnd/>
          </a:ln>
        </p:spPr>
        <p:txBody>
          <a:bodyPr/>
          <a:lstStyle/>
          <a:p>
            <a:endParaRPr lang="en-US"/>
          </a:p>
        </p:txBody>
      </p:sp>
      <p:sp>
        <p:nvSpPr>
          <p:cNvPr id="2172" name="Line 961"/>
          <p:cNvSpPr>
            <a:spLocks noChangeShapeType="1"/>
          </p:cNvSpPr>
          <p:nvPr/>
        </p:nvSpPr>
        <p:spPr bwMode="auto">
          <a:xfrm flipH="1">
            <a:off x="7999413" y="2736850"/>
            <a:ext cx="111125" cy="727075"/>
          </a:xfrm>
          <a:prstGeom prst="line">
            <a:avLst/>
          </a:prstGeom>
          <a:noFill/>
          <a:ln w="9525">
            <a:solidFill>
              <a:schemeClr val="bg2"/>
            </a:solidFill>
            <a:round/>
            <a:headEnd/>
            <a:tailEnd/>
          </a:ln>
        </p:spPr>
        <p:txBody>
          <a:bodyPr/>
          <a:lstStyle/>
          <a:p>
            <a:endParaRPr lang="en-US"/>
          </a:p>
        </p:txBody>
      </p:sp>
      <p:grpSp>
        <p:nvGrpSpPr>
          <p:cNvPr id="2251" name="Group 962"/>
          <p:cNvGrpSpPr>
            <a:grpSpLocks/>
          </p:cNvGrpSpPr>
          <p:nvPr/>
        </p:nvGrpSpPr>
        <p:grpSpPr bwMode="auto">
          <a:xfrm>
            <a:off x="7051675" y="4354513"/>
            <a:ext cx="501650" cy="234950"/>
            <a:chOff x="4701" y="2996"/>
            <a:chExt cx="316" cy="148"/>
          </a:xfrm>
        </p:grpSpPr>
        <p:sp>
          <p:nvSpPr>
            <p:cNvPr id="2231" name="Oval 963"/>
            <p:cNvSpPr>
              <a:spLocks noChangeArrowheads="1"/>
            </p:cNvSpPr>
            <p:nvPr/>
          </p:nvSpPr>
          <p:spPr bwMode="auto">
            <a:xfrm>
              <a:off x="4704" y="3062"/>
              <a:ext cx="313" cy="82"/>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232" name="Line 964"/>
            <p:cNvSpPr>
              <a:spLocks noChangeShapeType="1"/>
            </p:cNvSpPr>
            <p:nvPr/>
          </p:nvSpPr>
          <p:spPr bwMode="auto">
            <a:xfrm>
              <a:off x="4704" y="3055"/>
              <a:ext cx="0" cy="51"/>
            </a:xfrm>
            <a:prstGeom prst="line">
              <a:avLst/>
            </a:prstGeom>
            <a:noFill/>
            <a:ln w="12700">
              <a:solidFill>
                <a:schemeClr val="folHlink"/>
              </a:solidFill>
              <a:round/>
              <a:headEnd/>
              <a:tailEnd/>
            </a:ln>
          </p:spPr>
          <p:txBody>
            <a:bodyPr wrap="none" anchor="ctr"/>
            <a:lstStyle/>
            <a:p>
              <a:endParaRPr lang="en-US"/>
            </a:p>
          </p:txBody>
        </p:sp>
        <p:sp>
          <p:nvSpPr>
            <p:cNvPr id="2233" name="Line 965"/>
            <p:cNvSpPr>
              <a:spLocks noChangeShapeType="1"/>
            </p:cNvSpPr>
            <p:nvPr/>
          </p:nvSpPr>
          <p:spPr bwMode="auto">
            <a:xfrm>
              <a:off x="5017" y="3055"/>
              <a:ext cx="0" cy="51"/>
            </a:xfrm>
            <a:prstGeom prst="line">
              <a:avLst/>
            </a:prstGeom>
            <a:noFill/>
            <a:ln w="12700">
              <a:solidFill>
                <a:schemeClr val="folHlink"/>
              </a:solidFill>
              <a:round/>
              <a:headEnd/>
              <a:tailEnd/>
            </a:ln>
          </p:spPr>
          <p:txBody>
            <a:bodyPr wrap="none" anchor="ctr"/>
            <a:lstStyle/>
            <a:p>
              <a:endParaRPr lang="en-US"/>
            </a:p>
          </p:txBody>
        </p:sp>
        <p:sp>
          <p:nvSpPr>
            <p:cNvPr id="2234" name="Rectangle 966"/>
            <p:cNvSpPr>
              <a:spLocks noChangeArrowheads="1"/>
            </p:cNvSpPr>
            <p:nvPr/>
          </p:nvSpPr>
          <p:spPr bwMode="auto">
            <a:xfrm>
              <a:off x="4704" y="3055"/>
              <a:ext cx="310" cy="50"/>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235" name="Oval 967"/>
            <p:cNvSpPr>
              <a:spLocks noChangeArrowheads="1"/>
            </p:cNvSpPr>
            <p:nvPr/>
          </p:nvSpPr>
          <p:spPr bwMode="auto">
            <a:xfrm>
              <a:off x="4701" y="2996"/>
              <a:ext cx="313" cy="96"/>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2276" name="Group 968"/>
            <p:cNvGrpSpPr>
              <a:grpSpLocks/>
            </p:cNvGrpSpPr>
            <p:nvPr/>
          </p:nvGrpSpPr>
          <p:grpSpPr bwMode="auto">
            <a:xfrm>
              <a:off x="4776" y="3017"/>
              <a:ext cx="156" cy="56"/>
              <a:chOff x="2848" y="848"/>
              <a:chExt cx="140" cy="98"/>
            </a:xfrm>
          </p:grpSpPr>
          <p:sp>
            <p:nvSpPr>
              <p:cNvPr id="2241" name="Line 969"/>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242" name="Line 970"/>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243" name="Line 971"/>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277" name="Group 972"/>
            <p:cNvGrpSpPr>
              <a:grpSpLocks/>
            </p:cNvGrpSpPr>
            <p:nvPr/>
          </p:nvGrpSpPr>
          <p:grpSpPr bwMode="auto">
            <a:xfrm flipV="1">
              <a:off x="4776" y="3016"/>
              <a:ext cx="156" cy="56"/>
              <a:chOff x="2848" y="848"/>
              <a:chExt cx="140" cy="98"/>
            </a:xfrm>
          </p:grpSpPr>
          <p:sp>
            <p:nvSpPr>
              <p:cNvPr id="2238" name="Line 973"/>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239" name="Line 974"/>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240" name="Line 975"/>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grpSp>
        <p:nvGrpSpPr>
          <p:cNvPr id="2289" name="Group 976"/>
          <p:cNvGrpSpPr>
            <a:grpSpLocks/>
          </p:cNvGrpSpPr>
          <p:nvPr/>
        </p:nvGrpSpPr>
        <p:grpSpPr bwMode="auto">
          <a:xfrm>
            <a:off x="6386513" y="4656138"/>
            <a:ext cx="501650" cy="234950"/>
            <a:chOff x="4701" y="2996"/>
            <a:chExt cx="316" cy="148"/>
          </a:xfrm>
        </p:grpSpPr>
        <p:sp>
          <p:nvSpPr>
            <p:cNvPr id="2218" name="Oval 977"/>
            <p:cNvSpPr>
              <a:spLocks noChangeArrowheads="1"/>
            </p:cNvSpPr>
            <p:nvPr/>
          </p:nvSpPr>
          <p:spPr bwMode="auto">
            <a:xfrm>
              <a:off x="4704" y="3062"/>
              <a:ext cx="313" cy="82"/>
            </a:xfrm>
            <a:prstGeom prst="ellipse">
              <a:avLst/>
            </a:prstGeom>
            <a:solidFill>
              <a:srgbClr val="DDDDDD"/>
            </a:solidFill>
            <a:ln w="12700">
              <a:solidFill>
                <a:schemeClr val="folHlink"/>
              </a:solidFill>
              <a:round/>
              <a:headEnd/>
              <a:tailEnd/>
            </a:ln>
          </p:spPr>
          <p:txBody>
            <a:bodyPr wrap="none" anchor="ctr"/>
            <a:lstStyle/>
            <a:p>
              <a:endParaRPr lang="en-US"/>
            </a:p>
          </p:txBody>
        </p:sp>
        <p:sp>
          <p:nvSpPr>
            <p:cNvPr id="2219" name="Line 978"/>
            <p:cNvSpPr>
              <a:spLocks noChangeShapeType="1"/>
            </p:cNvSpPr>
            <p:nvPr/>
          </p:nvSpPr>
          <p:spPr bwMode="auto">
            <a:xfrm>
              <a:off x="4704" y="3055"/>
              <a:ext cx="0" cy="51"/>
            </a:xfrm>
            <a:prstGeom prst="line">
              <a:avLst/>
            </a:prstGeom>
            <a:noFill/>
            <a:ln w="12700">
              <a:solidFill>
                <a:schemeClr val="folHlink"/>
              </a:solidFill>
              <a:round/>
              <a:headEnd/>
              <a:tailEnd/>
            </a:ln>
          </p:spPr>
          <p:txBody>
            <a:bodyPr wrap="none" anchor="ctr"/>
            <a:lstStyle/>
            <a:p>
              <a:endParaRPr lang="en-US"/>
            </a:p>
          </p:txBody>
        </p:sp>
        <p:sp>
          <p:nvSpPr>
            <p:cNvPr id="2220" name="Line 979"/>
            <p:cNvSpPr>
              <a:spLocks noChangeShapeType="1"/>
            </p:cNvSpPr>
            <p:nvPr/>
          </p:nvSpPr>
          <p:spPr bwMode="auto">
            <a:xfrm>
              <a:off x="5017" y="3055"/>
              <a:ext cx="0" cy="51"/>
            </a:xfrm>
            <a:prstGeom prst="line">
              <a:avLst/>
            </a:prstGeom>
            <a:noFill/>
            <a:ln w="12700">
              <a:solidFill>
                <a:schemeClr val="folHlink"/>
              </a:solidFill>
              <a:round/>
              <a:headEnd/>
              <a:tailEnd/>
            </a:ln>
          </p:spPr>
          <p:txBody>
            <a:bodyPr wrap="none" anchor="ctr"/>
            <a:lstStyle/>
            <a:p>
              <a:endParaRPr lang="en-US"/>
            </a:p>
          </p:txBody>
        </p:sp>
        <p:sp>
          <p:nvSpPr>
            <p:cNvPr id="2221" name="Rectangle 980"/>
            <p:cNvSpPr>
              <a:spLocks noChangeArrowheads="1"/>
            </p:cNvSpPr>
            <p:nvPr/>
          </p:nvSpPr>
          <p:spPr bwMode="auto">
            <a:xfrm>
              <a:off x="4704" y="3055"/>
              <a:ext cx="310" cy="50"/>
            </a:xfrm>
            <a:prstGeom prst="rect">
              <a:avLst/>
            </a:prstGeom>
            <a:solidFill>
              <a:srgbClr val="DDDDDD"/>
            </a:solidFill>
            <a:ln w="12700">
              <a:noFill/>
              <a:miter lim="800000"/>
              <a:headEnd/>
              <a:tailEnd/>
            </a:ln>
          </p:spPr>
          <p:txBody>
            <a:bodyPr wrap="none" anchor="ctr"/>
            <a:lstStyle/>
            <a:p>
              <a:pPr algn="ctr">
                <a:spcBef>
                  <a:spcPct val="0"/>
                </a:spcBef>
                <a:buClrTx/>
                <a:buSzTx/>
                <a:buFontTx/>
                <a:buNone/>
              </a:pPr>
              <a:endParaRPr lang="en-US">
                <a:latin typeface="Times New Roman" pitchFamily="18" charset="0"/>
              </a:endParaRPr>
            </a:p>
          </p:txBody>
        </p:sp>
        <p:sp>
          <p:nvSpPr>
            <p:cNvPr id="2222" name="Oval 981"/>
            <p:cNvSpPr>
              <a:spLocks noChangeArrowheads="1"/>
            </p:cNvSpPr>
            <p:nvPr/>
          </p:nvSpPr>
          <p:spPr bwMode="auto">
            <a:xfrm>
              <a:off x="4701" y="2996"/>
              <a:ext cx="313" cy="96"/>
            </a:xfrm>
            <a:prstGeom prst="ellipse">
              <a:avLst/>
            </a:prstGeom>
            <a:solidFill>
              <a:srgbClr val="DDDDDD"/>
            </a:solidFill>
            <a:ln w="12700">
              <a:solidFill>
                <a:schemeClr val="folHlink"/>
              </a:solidFill>
              <a:round/>
              <a:headEnd/>
              <a:tailEnd/>
            </a:ln>
          </p:spPr>
          <p:txBody>
            <a:bodyPr wrap="none" anchor="ctr"/>
            <a:lstStyle/>
            <a:p>
              <a:endParaRPr lang="en-US"/>
            </a:p>
          </p:txBody>
        </p:sp>
        <p:grpSp>
          <p:nvGrpSpPr>
            <p:cNvPr id="2290" name="Group 982"/>
            <p:cNvGrpSpPr>
              <a:grpSpLocks/>
            </p:cNvGrpSpPr>
            <p:nvPr/>
          </p:nvGrpSpPr>
          <p:grpSpPr bwMode="auto">
            <a:xfrm>
              <a:off x="4776" y="3017"/>
              <a:ext cx="156" cy="56"/>
              <a:chOff x="2848" y="848"/>
              <a:chExt cx="140" cy="98"/>
            </a:xfrm>
          </p:grpSpPr>
          <p:sp>
            <p:nvSpPr>
              <p:cNvPr id="2228" name="Line 983"/>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229" name="Line 984"/>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230" name="Line 985"/>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nvGrpSpPr>
            <p:cNvPr id="2302" name="Group 986"/>
            <p:cNvGrpSpPr>
              <a:grpSpLocks/>
            </p:cNvGrpSpPr>
            <p:nvPr/>
          </p:nvGrpSpPr>
          <p:grpSpPr bwMode="auto">
            <a:xfrm flipV="1">
              <a:off x="4776" y="3016"/>
              <a:ext cx="156" cy="56"/>
              <a:chOff x="2848" y="848"/>
              <a:chExt cx="140" cy="98"/>
            </a:xfrm>
          </p:grpSpPr>
          <p:sp>
            <p:nvSpPr>
              <p:cNvPr id="2225" name="Line 987"/>
              <p:cNvSpPr>
                <a:spLocks noChangeShapeType="1"/>
              </p:cNvSpPr>
              <p:nvPr/>
            </p:nvSpPr>
            <p:spPr bwMode="auto">
              <a:xfrm flipV="1">
                <a:off x="2848" y="848"/>
                <a:ext cx="50" cy="2"/>
              </a:xfrm>
              <a:prstGeom prst="line">
                <a:avLst/>
              </a:prstGeom>
              <a:noFill/>
              <a:ln w="28575">
                <a:solidFill>
                  <a:schemeClr val="bg2"/>
                </a:solidFill>
                <a:round/>
                <a:headEnd/>
                <a:tailEnd/>
              </a:ln>
            </p:spPr>
            <p:txBody>
              <a:bodyPr wrap="none" anchor="ctr"/>
              <a:lstStyle/>
              <a:p>
                <a:endParaRPr lang="en-US"/>
              </a:p>
            </p:txBody>
          </p:sp>
          <p:sp>
            <p:nvSpPr>
              <p:cNvPr id="2226" name="Line 988"/>
              <p:cNvSpPr>
                <a:spLocks noChangeShapeType="1"/>
              </p:cNvSpPr>
              <p:nvPr/>
            </p:nvSpPr>
            <p:spPr bwMode="auto">
              <a:xfrm>
                <a:off x="2944" y="946"/>
                <a:ext cx="44" cy="0"/>
              </a:xfrm>
              <a:prstGeom prst="line">
                <a:avLst/>
              </a:prstGeom>
              <a:noFill/>
              <a:ln w="28575">
                <a:solidFill>
                  <a:schemeClr val="bg2"/>
                </a:solidFill>
                <a:round/>
                <a:headEnd/>
                <a:tailEnd/>
              </a:ln>
            </p:spPr>
            <p:txBody>
              <a:bodyPr wrap="none" anchor="ctr"/>
              <a:lstStyle/>
              <a:p>
                <a:endParaRPr lang="en-US"/>
              </a:p>
            </p:txBody>
          </p:sp>
          <p:sp>
            <p:nvSpPr>
              <p:cNvPr id="2227" name="Line 989"/>
              <p:cNvSpPr>
                <a:spLocks noChangeShapeType="1"/>
              </p:cNvSpPr>
              <p:nvPr/>
            </p:nvSpPr>
            <p:spPr bwMode="auto">
              <a:xfrm>
                <a:off x="2894" y="850"/>
                <a:ext cx="52" cy="96"/>
              </a:xfrm>
              <a:prstGeom prst="line">
                <a:avLst/>
              </a:prstGeom>
              <a:noFill/>
              <a:ln w="28575">
                <a:solidFill>
                  <a:schemeClr val="bg2"/>
                </a:solidFill>
                <a:round/>
                <a:headEnd/>
                <a:tailEnd/>
              </a:ln>
            </p:spPr>
            <p:txBody>
              <a:bodyPr wrap="none" anchor="ctr"/>
              <a:lstStyle/>
              <a:p>
                <a:endParaRPr lang="en-US"/>
              </a:p>
            </p:txBody>
          </p:sp>
        </p:grpSp>
      </p:grpSp>
      <p:grpSp>
        <p:nvGrpSpPr>
          <p:cNvPr id="2303" name="Group 990"/>
          <p:cNvGrpSpPr>
            <a:grpSpLocks/>
          </p:cNvGrpSpPr>
          <p:nvPr/>
        </p:nvGrpSpPr>
        <p:grpSpPr bwMode="auto">
          <a:xfrm>
            <a:off x="7216775" y="4841875"/>
            <a:ext cx="290513" cy="404813"/>
            <a:chOff x="4290" y="3130"/>
            <a:chExt cx="183" cy="255"/>
          </a:xfrm>
        </p:grpSpPr>
        <p:pic>
          <p:nvPicPr>
            <p:cNvPr id="2200" name="Picture 991" descr="31u_bnrz[1]"/>
            <p:cNvPicPr>
              <a:picLocks noChangeAspect="1" noChangeArrowheads="1"/>
            </p:cNvPicPr>
            <p:nvPr/>
          </p:nvPicPr>
          <p:blipFill>
            <a:blip r:embed="rId21" cstate="print"/>
            <a:srcRect/>
            <a:stretch>
              <a:fillRect/>
            </a:stretch>
          </p:blipFill>
          <p:spPr bwMode="auto">
            <a:xfrm>
              <a:off x="4343" y="3211"/>
              <a:ext cx="121" cy="174"/>
            </a:xfrm>
            <a:prstGeom prst="rect">
              <a:avLst/>
            </a:prstGeom>
            <a:solidFill>
              <a:srgbClr val="DDDDDD"/>
            </a:solidFill>
            <a:ln w="9525">
              <a:noFill/>
              <a:miter lim="800000"/>
              <a:headEnd/>
              <a:tailEnd/>
            </a:ln>
          </p:spPr>
        </p:pic>
        <p:sp>
          <p:nvSpPr>
            <p:cNvPr id="2201" name="Freeform 992"/>
            <p:cNvSpPr>
              <a:spLocks/>
            </p:cNvSpPr>
            <p:nvPr/>
          </p:nvSpPr>
          <p:spPr bwMode="auto">
            <a:xfrm>
              <a:off x="4339" y="3143"/>
              <a:ext cx="33" cy="39"/>
            </a:xfrm>
            <a:custGeom>
              <a:avLst/>
              <a:gdLst>
                <a:gd name="T0" fmla="*/ 0 w 199"/>
                <a:gd name="T1" fmla="*/ 0 h 232"/>
                <a:gd name="T2" fmla="*/ 0 w 199"/>
                <a:gd name="T3" fmla="*/ 0 h 232"/>
                <a:gd name="T4" fmla="*/ 0 w 199"/>
                <a:gd name="T5" fmla="*/ 0 h 232"/>
                <a:gd name="T6" fmla="*/ 0 w 199"/>
                <a:gd name="T7" fmla="*/ 0 h 232"/>
                <a:gd name="T8" fmla="*/ 0 w 199"/>
                <a:gd name="T9" fmla="*/ 0 h 232"/>
                <a:gd name="T10" fmla="*/ 0 w 199"/>
                <a:gd name="T11" fmla="*/ 0 h 232"/>
                <a:gd name="T12" fmla="*/ 0 w 199"/>
                <a:gd name="T13" fmla="*/ 0 h 232"/>
                <a:gd name="T14" fmla="*/ 0 w 199"/>
                <a:gd name="T15" fmla="*/ 0 h 232"/>
                <a:gd name="T16" fmla="*/ 0 w 199"/>
                <a:gd name="T17" fmla="*/ 0 h 232"/>
                <a:gd name="T18" fmla="*/ 0 w 199"/>
                <a:gd name="T19" fmla="*/ 0 h 232"/>
                <a:gd name="T20" fmla="*/ 0 w 199"/>
                <a:gd name="T21" fmla="*/ 0 h 232"/>
                <a:gd name="T22" fmla="*/ 0 w 199"/>
                <a:gd name="T23" fmla="*/ 0 h 232"/>
                <a:gd name="T24" fmla="*/ 0 w 199"/>
                <a:gd name="T25" fmla="*/ 0 h 232"/>
                <a:gd name="T26" fmla="*/ 0 w 199"/>
                <a:gd name="T27" fmla="*/ 0 h 232"/>
                <a:gd name="T28" fmla="*/ 0 w 199"/>
                <a:gd name="T29" fmla="*/ 0 h 232"/>
                <a:gd name="T30" fmla="*/ 0 w 199"/>
                <a:gd name="T31" fmla="*/ 0 h 232"/>
                <a:gd name="T32" fmla="*/ 0 w 199"/>
                <a:gd name="T33" fmla="*/ 0 h 232"/>
                <a:gd name="T34" fmla="*/ 0 w 199"/>
                <a:gd name="T35" fmla="*/ 0 h 232"/>
                <a:gd name="T36" fmla="*/ 0 w 199"/>
                <a:gd name="T37" fmla="*/ 0 h 232"/>
                <a:gd name="T38" fmla="*/ 0 w 199"/>
                <a:gd name="T39" fmla="*/ 0 h 232"/>
                <a:gd name="T40" fmla="*/ 0 w 199"/>
                <a:gd name="T41" fmla="*/ 0 h 232"/>
                <a:gd name="T42" fmla="*/ 0 w 199"/>
                <a:gd name="T43" fmla="*/ 0 h 232"/>
                <a:gd name="T44" fmla="*/ 0 w 199"/>
                <a:gd name="T45" fmla="*/ 0 h 232"/>
                <a:gd name="T46" fmla="*/ 0 w 199"/>
                <a:gd name="T47" fmla="*/ 0 h 232"/>
                <a:gd name="T48" fmla="*/ 0 w 199"/>
                <a:gd name="T49" fmla="*/ 0 h 232"/>
                <a:gd name="T50" fmla="*/ 0 w 199"/>
                <a:gd name="T51" fmla="*/ 0 h 232"/>
                <a:gd name="T52" fmla="*/ 0 w 199"/>
                <a:gd name="T53" fmla="*/ 0 h 232"/>
                <a:gd name="T54" fmla="*/ 0 w 199"/>
                <a:gd name="T55" fmla="*/ 0 h 232"/>
                <a:gd name="T56" fmla="*/ 0 w 199"/>
                <a:gd name="T57" fmla="*/ 0 h 232"/>
                <a:gd name="T58" fmla="*/ 0 w 199"/>
                <a:gd name="T59" fmla="*/ 0 h 232"/>
                <a:gd name="T60" fmla="*/ 0 w 199"/>
                <a:gd name="T61" fmla="*/ 0 h 232"/>
                <a:gd name="T62" fmla="*/ 0 w 199"/>
                <a:gd name="T63" fmla="*/ 0 h 232"/>
                <a:gd name="T64" fmla="*/ 0 w 199"/>
                <a:gd name="T65" fmla="*/ 0 h 232"/>
                <a:gd name="T66" fmla="*/ 0 w 199"/>
                <a:gd name="T67" fmla="*/ 0 h 232"/>
                <a:gd name="T68" fmla="*/ 0 w 199"/>
                <a:gd name="T69" fmla="*/ 0 h 232"/>
                <a:gd name="T70" fmla="*/ 0 w 199"/>
                <a:gd name="T71" fmla="*/ 0 h 232"/>
                <a:gd name="T72" fmla="*/ 0 w 199"/>
                <a:gd name="T73" fmla="*/ 0 h 232"/>
                <a:gd name="T74" fmla="*/ 0 w 199"/>
                <a:gd name="T75" fmla="*/ 0 h 232"/>
                <a:gd name="T76" fmla="*/ 0 w 199"/>
                <a:gd name="T77" fmla="*/ 0 h 232"/>
                <a:gd name="T78" fmla="*/ 0 w 199"/>
                <a:gd name="T79" fmla="*/ 0 h 232"/>
                <a:gd name="T80" fmla="*/ 0 w 199"/>
                <a:gd name="T81" fmla="*/ 0 h 232"/>
                <a:gd name="T82" fmla="*/ 0 w 199"/>
                <a:gd name="T83" fmla="*/ 0 h 232"/>
                <a:gd name="T84" fmla="*/ 0 w 199"/>
                <a:gd name="T85" fmla="*/ 0 h 232"/>
                <a:gd name="T86" fmla="*/ 0 w 199"/>
                <a:gd name="T87" fmla="*/ 0 h 232"/>
                <a:gd name="T88" fmla="*/ 0 w 199"/>
                <a:gd name="T89" fmla="*/ 0 h 232"/>
                <a:gd name="T90" fmla="*/ 0 w 199"/>
                <a:gd name="T91" fmla="*/ 0 h 232"/>
                <a:gd name="T92" fmla="*/ 0 w 199"/>
                <a:gd name="T93" fmla="*/ 0 h 232"/>
                <a:gd name="T94" fmla="*/ 0 w 199"/>
                <a:gd name="T95" fmla="*/ 0 h 232"/>
                <a:gd name="T96" fmla="*/ 0 w 199"/>
                <a:gd name="T97" fmla="*/ 0 h 2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9"/>
                <a:gd name="T148" fmla="*/ 0 h 232"/>
                <a:gd name="T149" fmla="*/ 199 w 199"/>
                <a:gd name="T150" fmla="*/ 232 h 2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9" h="232">
                  <a:moveTo>
                    <a:pt x="70" y="29"/>
                  </a:moveTo>
                  <a:lnTo>
                    <a:pt x="55" y="39"/>
                  </a:lnTo>
                  <a:lnTo>
                    <a:pt x="42" y="50"/>
                  </a:lnTo>
                  <a:lnTo>
                    <a:pt x="30" y="63"/>
                  </a:lnTo>
                  <a:lnTo>
                    <a:pt x="20" y="77"/>
                  </a:lnTo>
                  <a:lnTo>
                    <a:pt x="12" y="91"/>
                  </a:lnTo>
                  <a:lnTo>
                    <a:pt x="6" y="108"/>
                  </a:lnTo>
                  <a:lnTo>
                    <a:pt x="2" y="125"/>
                  </a:lnTo>
                  <a:lnTo>
                    <a:pt x="0" y="142"/>
                  </a:lnTo>
                  <a:lnTo>
                    <a:pt x="2" y="166"/>
                  </a:lnTo>
                  <a:lnTo>
                    <a:pt x="12" y="186"/>
                  </a:lnTo>
                  <a:lnTo>
                    <a:pt x="26" y="203"/>
                  </a:lnTo>
                  <a:lnTo>
                    <a:pt x="45" y="216"/>
                  </a:lnTo>
                  <a:lnTo>
                    <a:pt x="66" y="226"/>
                  </a:lnTo>
                  <a:lnTo>
                    <a:pt x="88" y="230"/>
                  </a:lnTo>
                  <a:lnTo>
                    <a:pt x="111" y="232"/>
                  </a:lnTo>
                  <a:lnTo>
                    <a:pt x="134" y="228"/>
                  </a:lnTo>
                  <a:lnTo>
                    <a:pt x="138" y="228"/>
                  </a:lnTo>
                  <a:lnTo>
                    <a:pt x="143" y="226"/>
                  </a:lnTo>
                  <a:lnTo>
                    <a:pt x="147" y="222"/>
                  </a:lnTo>
                  <a:lnTo>
                    <a:pt x="148" y="218"/>
                  </a:lnTo>
                  <a:lnTo>
                    <a:pt x="145" y="212"/>
                  </a:lnTo>
                  <a:lnTo>
                    <a:pt x="141" y="207"/>
                  </a:lnTo>
                  <a:lnTo>
                    <a:pt x="135" y="203"/>
                  </a:lnTo>
                  <a:lnTo>
                    <a:pt x="129" y="201"/>
                  </a:lnTo>
                  <a:lnTo>
                    <a:pt x="117" y="197"/>
                  </a:lnTo>
                  <a:lnTo>
                    <a:pt x="105" y="195"/>
                  </a:lnTo>
                  <a:lnTo>
                    <a:pt x="94" y="193"/>
                  </a:lnTo>
                  <a:lnTo>
                    <a:pt x="83" y="190"/>
                  </a:lnTo>
                  <a:lnTo>
                    <a:pt x="73" y="187"/>
                  </a:lnTo>
                  <a:lnTo>
                    <a:pt x="62" y="182"/>
                  </a:lnTo>
                  <a:lnTo>
                    <a:pt x="53" y="176"/>
                  </a:lnTo>
                  <a:lnTo>
                    <a:pt x="43" y="167"/>
                  </a:lnTo>
                  <a:lnTo>
                    <a:pt x="40" y="128"/>
                  </a:lnTo>
                  <a:lnTo>
                    <a:pt x="49" y="96"/>
                  </a:lnTo>
                  <a:lnTo>
                    <a:pt x="68" y="71"/>
                  </a:lnTo>
                  <a:lnTo>
                    <a:pt x="94" y="50"/>
                  </a:lnTo>
                  <a:lnTo>
                    <a:pt x="122" y="34"/>
                  </a:lnTo>
                  <a:lnTo>
                    <a:pt x="151" y="21"/>
                  </a:lnTo>
                  <a:lnTo>
                    <a:pt x="178" y="12"/>
                  </a:lnTo>
                  <a:lnTo>
                    <a:pt x="199" y="4"/>
                  </a:lnTo>
                  <a:lnTo>
                    <a:pt x="186" y="1"/>
                  </a:lnTo>
                  <a:lnTo>
                    <a:pt x="172" y="0"/>
                  </a:lnTo>
                  <a:lnTo>
                    <a:pt x="156" y="2"/>
                  </a:lnTo>
                  <a:lnTo>
                    <a:pt x="138" y="4"/>
                  </a:lnTo>
                  <a:lnTo>
                    <a:pt x="121" y="10"/>
                  </a:lnTo>
                  <a:lnTo>
                    <a:pt x="103" y="16"/>
                  </a:lnTo>
                  <a:lnTo>
                    <a:pt x="86" y="23"/>
                  </a:lnTo>
                  <a:lnTo>
                    <a:pt x="70" y="29"/>
                  </a:lnTo>
                  <a:close/>
                </a:path>
              </a:pathLst>
            </a:custGeom>
            <a:solidFill>
              <a:srgbClr val="C9E8FF"/>
            </a:solidFill>
            <a:ln w="9525">
              <a:noFill/>
              <a:round/>
              <a:headEnd/>
              <a:tailEnd/>
            </a:ln>
          </p:spPr>
          <p:txBody>
            <a:bodyPr/>
            <a:lstStyle/>
            <a:p>
              <a:endParaRPr lang="en-US"/>
            </a:p>
          </p:txBody>
        </p:sp>
        <p:sp>
          <p:nvSpPr>
            <p:cNvPr id="2202" name="Freeform 993"/>
            <p:cNvSpPr>
              <a:spLocks/>
            </p:cNvSpPr>
            <p:nvPr/>
          </p:nvSpPr>
          <p:spPr bwMode="auto">
            <a:xfrm>
              <a:off x="4395" y="3142"/>
              <a:ext cx="22" cy="30"/>
            </a:xfrm>
            <a:custGeom>
              <a:avLst/>
              <a:gdLst>
                <a:gd name="T0" fmla="*/ 0 w 128"/>
                <a:gd name="T1" fmla="*/ 0 h 180"/>
                <a:gd name="T2" fmla="*/ 0 w 128"/>
                <a:gd name="T3" fmla="*/ 0 h 180"/>
                <a:gd name="T4" fmla="*/ 0 w 128"/>
                <a:gd name="T5" fmla="*/ 0 h 180"/>
                <a:gd name="T6" fmla="*/ 0 w 128"/>
                <a:gd name="T7" fmla="*/ 0 h 180"/>
                <a:gd name="T8" fmla="*/ 0 w 128"/>
                <a:gd name="T9" fmla="*/ 0 h 180"/>
                <a:gd name="T10" fmla="*/ 0 w 128"/>
                <a:gd name="T11" fmla="*/ 0 h 180"/>
                <a:gd name="T12" fmla="*/ 0 w 128"/>
                <a:gd name="T13" fmla="*/ 0 h 180"/>
                <a:gd name="T14" fmla="*/ 0 w 128"/>
                <a:gd name="T15" fmla="*/ 0 h 180"/>
                <a:gd name="T16" fmla="*/ 0 w 128"/>
                <a:gd name="T17" fmla="*/ 0 h 180"/>
                <a:gd name="T18" fmla="*/ 0 w 128"/>
                <a:gd name="T19" fmla="*/ 0 h 180"/>
                <a:gd name="T20" fmla="*/ 0 w 128"/>
                <a:gd name="T21" fmla="*/ 0 h 180"/>
                <a:gd name="T22" fmla="*/ 0 w 128"/>
                <a:gd name="T23" fmla="*/ 0 h 180"/>
                <a:gd name="T24" fmla="*/ 0 w 128"/>
                <a:gd name="T25" fmla="*/ 0 h 180"/>
                <a:gd name="T26" fmla="*/ 0 w 128"/>
                <a:gd name="T27" fmla="*/ 0 h 180"/>
                <a:gd name="T28" fmla="*/ 0 w 128"/>
                <a:gd name="T29" fmla="*/ 0 h 180"/>
                <a:gd name="T30" fmla="*/ 0 w 128"/>
                <a:gd name="T31" fmla="*/ 0 h 180"/>
                <a:gd name="T32" fmla="*/ 0 w 128"/>
                <a:gd name="T33" fmla="*/ 0 h 180"/>
                <a:gd name="T34" fmla="*/ 0 w 128"/>
                <a:gd name="T35" fmla="*/ 0 h 180"/>
                <a:gd name="T36" fmla="*/ 0 w 128"/>
                <a:gd name="T37" fmla="*/ 0 h 180"/>
                <a:gd name="T38" fmla="*/ 0 w 128"/>
                <a:gd name="T39" fmla="*/ 0 h 180"/>
                <a:gd name="T40" fmla="*/ 0 w 128"/>
                <a:gd name="T41" fmla="*/ 0 h 180"/>
                <a:gd name="T42" fmla="*/ 0 w 128"/>
                <a:gd name="T43" fmla="*/ 0 h 180"/>
                <a:gd name="T44" fmla="*/ 0 w 128"/>
                <a:gd name="T45" fmla="*/ 0 h 180"/>
                <a:gd name="T46" fmla="*/ 0 w 128"/>
                <a:gd name="T47" fmla="*/ 0 h 180"/>
                <a:gd name="T48" fmla="*/ 0 w 128"/>
                <a:gd name="T49" fmla="*/ 0 h 180"/>
                <a:gd name="T50" fmla="*/ 0 w 128"/>
                <a:gd name="T51" fmla="*/ 0 h 180"/>
                <a:gd name="T52" fmla="*/ 0 w 128"/>
                <a:gd name="T53" fmla="*/ 0 h 180"/>
                <a:gd name="T54" fmla="*/ 0 w 128"/>
                <a:gd name="T55" fmla="*/ 0 h 180"/>
                <a:gd name="T56" fmla="*/ 0 w 128"/>
                <a:gd name="T57" fmla="*/ 0 h 180"/>
                <a:gd name="T58" fmla="*/ 0 w 128"/>
                <a:gd name="T59" fmla="*/ 0 h 180"/>
                <a:gd name="T60" fmla="*/ 0 w 128"/>
                <a:gd name="T61" fmla="*/ 0 h 180"/>
                <a:gd name="T62" fmla="*/ 0 w 128"/>
                <a:gd name="T63" fmla="*/ 0 h 180"/>
                <a:gd name="T64" fmla="*/ 0 w 128"/>
                <a:gd name="T65" fmla="*/ 0 h 180"/>
                <a:gd name="T66" fmla="*/ 0 w 128"/>
                <a:gd name="T67" fmla="*/ 0 h 180"/>
                <a:gd name="T68" fmla="*/ 0 w 128"/>
                <a:gd name="T69" fmla="*/ 0 h 180"/>
                <a:gd name="T70" fmla="*/ 0 w 128"/>
                <a:gd name="T71" fmla="*/ 0 h 180"/>
                <a:gd name="T72" fmla="*/ 0 w 128"/>
                <a:gd name="T73" fmla="*/ 0 h 180"/>
                <a:gd name="T74" fmla="*/ 0 w 128"/>
                <a:gd name="T75" fmla="*/ 0 h 180"/>
                <a:gd name="T76" fmla="*/ 0 w 128"/>
                <a:gd name="T77" fmla="*/ 0 h 180"/>
                <a:gd name="T78" fmla="*/ 0 w 128"/>
                <a:gd name="T79" fmla="*/ 0 h 180"/>
                <a:gd name="T80" fmla="*/ 0 w 128"/>
                <a:gd name="T81" fmla="*/ 0 h 1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8"/>
                <a:gd name="T124" fmla="*/ 0 h 180"/>
                <a:gd name="T125" fmla="*/ 128 w 128"/>
                <a:gd name="T126" fmla="*/ 180 h 1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8" h="180">
                  <a:moveTo>
                    <a:pt x="108" y="59"/>
                  </a:moveTo>
                  <a:lnTo>
                    <a:pt x="113" y="77"/>
                  </a:lnTo>
                  <a:lnTo>
                    <a:pt x="111" y="94"/>
                  </a:lnTo>
                  <a:lnTo>
                    <a:pt x="103" y="108"/>
                  </a:lnTo>
                  <a:lnTo>
                    <a:pt x="91" y="121"/>
                  </a:lnTo>
                  <a:lnTo>
                    <a:pt x="77" y="132"/>
                  </a:lnTo>
                  <a:lnTo>
                    <a:pt x="61" y="144"/>
                  </a:lnTo>
                  <a:lnTo>
                    <a:pt x="45" y="154"/>
                  </a:lnTo>
                  <a:lnTo>
                    <a:pt x="30" y="164"/>
                  </a:lnTo>
                  <a:lnTo>
                    <a:pt x="28" y="168"/>
                  </a:lnTo>
                  <a:lnTo>
                    <a:pt x="27" y="170"/>
                  </a:lnTo>
                  <a:lnTo>
                    <a:pt x="27" y="174"/>
                  </a:lnTo>
                  <a:lnTo>
                    <a:pt x="28" y="177"/>
                  </a:lnTo>
                  <a:lnTo>
                    <a:pt x="32" y="179"/>
                  </a:lnTo>
                  <a:lnTo>
                    <a:pt x="35" y="180"/>
                  </a:lnTo>
                  <a:lnTo>
                    <a:pt x="37" y="180"/>
                  </a:lnTo>
                  <a:lnTo>
                    <a:pt x="41" y="179"/>
                  </a:lnTo>
                  <a:lnTo>
                    <a:pt x="60" y="169"/>
                  </a:lnTo>
                  <a:lnTo>
                    <a:pt x="77" y="158"/>
                  </a:lnTo>
                  <a:lnTo>
                    <a:pt x="94" y="145"/>
                  </a:lnTo>
                  <a:lnTo>
                    <a:pt x="109" y="130"/>
                  </a:lnTo>
                  <a:lnTo>
                    <a:pt x="120" y="114"/>
                  </a:lnTo>
                  <a:lnTo>
                    <a:pt x="127" y="95"/>
                  </a:lnTo>
                  <a:lnTo>
                    <a:pt x="128" y="76"/>
                  </a:lnTo>
                  <a:lnTo>
                    <a:pt x="123" y="55"/>
                  </a:lnTo>
                  <a:lnTo>
                    <a:pt x="113" y="39"/>
                  </a:lnTo>
                  <a:lnTo>
                    <a:pt x="97" y="25"/>
                  </a:lnTo>
                  <a:lnTo>
                    <a:pt x="79" y="15"/>
                  </a:lnTo>
                  <a:lnTo>
                    <a:pt x="57" y="7"/>
                  </a:lnTo>
                  <a:lnTo>
                    <a:pt x="36" y="2"/>
                  </a:lnTo>
                  <a:lnTo>
                    <a:pt x="19" y="0"/>
                  </a:lnTo>
                  <a:lnTo>
                    <a:pt x="6" y="0"/>
                  </a:lnTo>
                  <a:lnTo>
                    <a:pt x="0" y="4"/>
                  </a:lnTo>
                  <a:lnTo>
                    <a:pt x="14" y="9"/>
                  </a:lnTo>
                  <a:lnTo>
                    <a:pt x="29" y="14"/>
                  </a:lnTo>
                  <a:lnTo>
                    <a:pt x="46" y="19"/>
                  </a:lnTo>
                  <a:lnTo>
                    <a:pt x="61" y="23"/>
                  </a:lnTo>
                  <a:lnTo>
                    <a:pt x="76" y="29"/>
                  </a:lnTo>
                  <a:lnTo>
                    <a:pt x="89" y="37"/>
                  </a:lnTo>
                  <a:lnTo>
                    <a:pt x="100" y="46"/>
                  </a:lnTo>
                  <a:lnTo>
                    <a:pt x="108" y="59"/>
                  </a:lnTo>
                  <a:close/>
                </a:path>
              </a:pathLst>
            </a:custGeom>
            <a:solidFill>
              <a:srgbClr val="C9E8FF"/>
            </a:solidFill>
            <a:ln w="9525">
              <a:noFill/>
              <a:round/>
              <a:headEnd/>
              <a:tailEnd/>
            </a:ln>
          </p:spPr>
          <p:txBody>
            <a:bodyPr/>
            <a:lstStyle/>
            <a:p>
              <a:endParaRPr lang="en-US"/>
            </a:p>
          </p:txBody>
        </p:sp>
        <p:sp>
          <p:nvSpPr>
            <p:cNvPr id="2203" name="Freeform 994"/>
            <p:cNvSpPr>
              <a:spLocks/>
            </p:cNvSpPr>
            <p:nvPr/>
          </p:nvSpPr>
          <p:spPr bwMode="auto">
            <a:xfrm>
              <a:off x="4318" y="3135"/>
              <a:ext cx="54" cy="63"/>
            </a:xfrm>
            <a:custGeom>
              <a:avLst/>
              <a:gdLst>
                <a:gd name="T0" fmla="*/ 0 w 322"/>
                <a:gd name="T1" fmla="*/ 0 h 378"/>
                <a:gd name="T2" fmla="*/ 0 w 322"/>
                <a:gd name="T3" fmla="*/ 0 h 378"/>
                <a:gd name="T4" fmla="*/ 0 w 322"/>
                <a:gd name="T5" fmla="*/ 0 h 378"/>
                <a:gd name="T6" fmla="*/ 0 w 322"/>
                <a:gd name="T7" fmla="*/ 0 h 378"/>
                <a:gd name="T8" fmla="*/ 0 w 322"/>
                <a:gd name="T9" fmla="*/ 0 h 378"/>
                <a:gd name="T10" fmla="*/ 0 w 322"/>
                <a:gd name="T11" fmla="*/ 0 h 378"/>
                <a:gd name="T12" fmla="*/ 0 w 322"/>
                <a:gd name="T13" fmla="*/ 0 h 378"/>
                <a:gd name="T14" fmla="*/ 0 w 322"/>
                <a:gd name="T15" fmla="*/ 0 h 378"/>
                <a:gd name="T16" fmla="*/ 0 w 322"/>
                <a:gd name="T17" fmla="*/ 0 h 378"/>
                <a:gd name="T18" fmla="*/ 0 w 322"/>
                <a:gd name="T19" fmla="*/ 0 h 378"/>
                <a:gd name="T20" fmla="*/ 0 w 322"/>
                <a:gd name="T21" fmla="*/ 0 h 378"/>
                <a:gd name="T22" fmla="*/ 0 w 322"/>
                <a:gd name="T23" fmla="*/ 0 h 378"/>
                <a:gd name="T24" fmla="*/ 0 w 322"/>
                <a:gd name="T25" fmla="*/ 0 h 378"/>
                <a:gd name="T26" fmla="*/ 0 w 322"/>
                <a:gd name="T27" fmla="*/ 0 h 378"/>
                <a:gd name="T28" fmla="*/ 0 w 322"/>
                <a:gd name="T29" fmla="*/ 0 h 378"/>
                <a:gd name="T30" fmla="*/ 0 w 322"/>
                <a:gd name="T31" fmla="*/ 0 h 378"/>
                <a:gd name="T32" fmla="*/ 0 w 322"/>
                <a:gd name="T33" fmla="*/ 0 h 378"/>
                <a:gd name="T34" fmla="*/ 0 w 322"/>
                <a:gd name="T35" fmla="*/ 0 h 378"/>
                <a:gd name="T36" fmla="*/ 0 w 322"/>
                <a:gd name="T37" fmla="*/ 0 h 378"/>
                <a:gd name="T38" fmla="*/ 0 w 322"/>
                <a:gd name="T39" fmla="*/ 0 h 378"/>
                <a:gd name="T40" fmla="*/ 0 w 322"/>
                <a:gd name="T41" fmla="*/ 0 h 378"/>
                <a:gd name="T42" fmla="*/ 0 w 322"/>
                <a:gd name="T43" fmla="*/ 0 h 378"/>
                <a:gd name="T44" fmla="*/ 0 w 322"/>
                <a:gd name="T45" fmla="*/ 0 h 378"/>
                <a:gd name="T46" fmla="*/ 0 w 322"/>
                <a:gd name="T47" fmla="*/ 0 h 378"/>
                <a:gd name="T48" fmla="*/ 0 w 322"/>
                <a:gd name="T49" fmla="*/ 0 h 378"/>
                <a:gd name="T50" fmla="*/ 0 w 322"/>
                <a:gd name="T51" fmla="*/ 0 h 378"/>
                <a:gd name="T52" fmla="*/ 0 w 322"/>
                <a:gd name="T53" fmla="*/ 0 h 378"/>
                <a:gd name="T54" fmla="*/ 0 w 322"/>
                <a:gd name="T55" fmla="*/ 0 h 378"/>
                <a:gd name="T56" fmla="*/ 0 w 322"/>
                <a:gd name="T57" fmla="*/ 0 h 378"/>
                <a:gd name="T58" fmla="*/ 0 w 322"/>
                <a:gd name="T59" fmla="*/ 0 h 378"/>
                <a:gd name="T60" fmla="*/ 0 w 322"/>
                <a:gd name="T61" fmla="*/ 0 h 378"/>
                <a:gd name="T62" fmla="*/ 0 w 322"/>
                <a:gd name="T63" fmla="*/ 0 h 378"/>
                <a:gd name="T64" fmla="*/ 0 w 322"/>
                <a:gd name="T65" fmla="*/ 0 h 378"/>
                <a:gd name="T66" fmla="*/ 0 w 322"/>
                <a:gd name="T67" fmla="*/ 0 h 378"/>
                <a:gd name="T68" fmla="*/ 0 w 322"/>
                <a:gd name="T69" fmla="*/ 0 h 378"/>
                <a:gd name="T70" fmla="*/ 0 w 322"/>
                <a:gd name="T71" fmla="*/ 0 h 378"/>
                <a:gd name="T72" fmla="*/ 0 w 322"/>
                <a:gd name="T73" fmla="*/ 0 h 378"/>
                <a:gd name="T74" fmla="*/ 0 w 322"/>
                <a:gd name="T75" fmla="*/ 0 h 378"/>
                <a:gd name="T76" fmla="*/ 0 w 322"/>
                <a:gd name="T77" fmla="*/ 0 h 378"/>
                <a:gd name="T78" fmla="*/ 0 w 322"/>
                <a:gd name="T79" fmla="*/ 0 h 378"/>
                <a:gd name="T80" fmla="*/ 0 w 322"/>
                <a:gd name="T81" fmla="*/ 0 h 378"/>
                <a:gd name="T82" fmla="*/ 0 w 322"/>
                <a:gd name="T83" fmla="*/ 0 h 378"/>
                <a:gd name="T84" fmla="*/ 0 w 322"/>
                <a:gd name="T85" fmla="*/ 0 h 378"/>
                <a:gd name="T86" fmla="*/ 0 w 322"/>
                <a:gd name="T87" fmla="*/ 0 h 3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2"/>
                <a:gd name="T133" fmla="*/ 0 h 378"/>
                <a:gd name="T134" fmla="*/ 322 w 322"/>
                <a:gd name="T135" fmla="*/ 378 h 3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2" h="378">
                  <a:moveTo>
                    <a:pt x="125" y="49"/>
                  </a:moveTo>
                  <a:lnTo>
                    <a:pt x="100" y="70"/>
                  </a:lnTo>
                  <a:lnTo>
                    <a:pt x="76" y="90"/>
                  </a:lnTo>
                  <a:lnTo>
                    <a:pt x="53" y="115"/>
                  </a:lnTo>
                  <a:lnTo>
                    <a:pt x="34" y="140"/>
                  </a:lnTo>
                  <a:lnTo>
                    <a:pt x="17" y="166"/>
                  </a:lnTo>
                  <a:lnTo>
                    <a:pt x="5" y="195"/>
                  </a:lnTo>
                  <a:lnTo>
                    <a:pt x="0" y="226"/>
                  </a:lnTo>
                  <a:lnTo>
                    <a:pt x="1" y="258"/>
                  </a:lnTo>
                  <a:lnTo>
                    <a:pt x="3" y="266"/>
                  </a:lnTo>
                  <a:lnTo>
                    <a:pt x="5" y="275"/>
                  </a:lnTo>
                  <a:lnTo>
                    <a:pt x="9" y="282"/>
                  </a:lnTo>
                  <a:lnTo>
                    <a:pt x="14" y="290"/>
                  </a:lnTo>
                  <a:lnTo>
                    <a:pt x="19" y="297"/>
                  </a:lnTo>
                  <a:lnTo>
                    <a:pt x="26" y="304"/>
                  </a:lnTo>
                  <a:lnTo>
                    <a:pt x="32" y="310"/>
                  </a:lnTo>
                  <a:lnTo>
                    <a:pt x="41" y="314"/>
                  </a:lnTo>
                  <a:lnTo>
                    <a:pt x="56" y="324"/>
                  </a:lnTo>
                  <a:lnTo>
                    <a:pt x="71" y="332"/>
                  </a:lnTo>
                  <a:lnTo>
                    <a:pt x="86" y="338"/>
                  </a:lnTo>
                  <a:lnTo>
                    <a:pt x="103" y="344"/>
                  </a:lnTo>
                  <a:lnTo>
                    <a:pt x="119" y="350"/>
                  </a:lnTo>
                  <a:lnTo>
                    <a:pt x="136" y="355"/>
                  </a:lnTo>
                  <a:lnTo>
                    <a:pt x="152" y="359"/>
                  </a:lnTo>
                  <a:lnTo>
                    <a:pt x="168" y="363"/>
                  </a:lnTo>
                  <a:lnTo>
                    <a:pt x="186" y="366"/>
                  </a:lnTo>
                  <a:lnTo>
                    <a:pt x="202" y="368"/>
                  </a:lnTo>
                  <a:lnTo>
                    <a:pt x="220" y="371"/>
                  </a:lnTo>
                  <a:lnTo>
                    <a:pt x="238" y="373"/>
                  </a:lnTo>
                  <a:lnTo>
                    <a:pt x="254" y="374"/>
                  </a:lnTo>
                  <a:lnTo>
                    <a:pt x="272" y="375"/>
                  </a:lnTo>
                  <a:lnTo>
                    <a:pt x="289" y="376"/>
                  </a:lnTo>
                  <a:lnTo>
                    <a:pt x="306" y="378"/>
                  </a:lnTo>
                  <a:lnTo>
                    <a:pt x="311" y="378"/>
                  </a:lnTo>
                  <a:lnTo>
                    <a:pt x="316" y="375"/>
                  </a:lnTo>
                  <a:lnTo>
                    <a:pt x="320" y="371"/>
                  </a:lnTo>
                  <a:lnTo>
                    <a:pt x="322" y="366"/>
                  </a:lnTo>
                  <a:lnTo>
                    <a:pt x="322" y="360"/>
                  </a:lnTo>
                  <a:lnTo>
                    <a:pt x="320" y="356"/>
                  </a:lnTo>
                  <a:lnTo>
                    <a:pt x="315" y="352"/>
                  </a:lnTo>
                  <a:lnTo>
                    <a:pt x="309" y="350"/>
                  </a:lnTo>
                  <a:lnTo>
                    <a:pt x="294" y="347"/>
                  </a:lnTo>
                  <a:lnTo>
                    <a:pt x="279" y="344"/>
                  </a:lnTo>
                  <a:lnTo>
                    <a:pt x="263" y="341"/>
                  </a:lnTo>
                  <a:lnTo>
                    <a:pt x="247" y="338"/>
                  </a:lnTo>
                  <a:lnTo>
                    <a:pt x="232" y="336"/>
                  </a:lnTo>
                  <a:lnTo>
                    <a:pt x="216" y="334"/>
                  </a:lnTo>
                  <a:lnTo>
                    <a:pt x="200" y="332"/>
                  </a:lnTo>
                  <a:lnTo>
                    <a:pt x="185" y="328"/>
                  </a:lnTo>
                  <a:lnTo>
                    <a:pt x="170" y="326"/>
                  </a:lnTo>
                  <a:lnTo>
                    <a:pt x="154" y="322"/>
                  </a:lnTo>
                  <a:lnTo>
                    <a:pt x="139" y="318"/>
                  </a:lnTo>
                  <a:lnTo>
                    <a:pt x="124" y="314"/>
                  </a:lnTo>
                  <a:lnTo>
                    <a:pt x="110" y="309"/>
                  </a:lnTo>
                  <a:lnTo>
                    <a:pt x="94" y="303"/>
                  </a:lnTo>
                  <a:lnTo>
                    <a:pt x="80" y="297"/>
                  </a:lnTo>
                  <a:lnTo>
                    <a:pt x="66" y="289"/>
                  </a:lnTo>
                  <a:lnTo>
                    <a:pt x="55" y="281"/>
                  </a:lnTo>
                  <a:lnTo>
                    <a:pt x="45" y="271"/>
                  </a:lnTo>
                  <a:lnTo>
                    <a:pt x="38" y="259"/>
                  </a:lnTo>
                  <a:lnTo>
                    <a:pt x="35" y="245"/>
                  </a:lnTo>
                  <a:lnTo>
                    <a:pt x="34" y="232"/>
                  </a:lnTo>
                  <a:lnTo>
                    <a:pt x="35" y="216"/>
                  </a:lnTo>
                  <a:lnTo>
                    <a:pt x="38" y="200"/>
                  </a:lnTo>
                  <a:lnTo>
                    <a:pt x="43" y="187"/>
                  </a:lnTo>
                  <a:lnTo>
                    <a:pt x="51" y="170"/>
                  </a:lnTo>
                  <a:lnTo>
                    <a:pt x="60" y="152"/>
                  </a:lnTo>
                  <a:lnTo>
                    <a:pt x="71" y="137"/>
                  </a:lnTo>
                  <a:lnTo>
                    <a:pt x="83" y="124"/>
                  </a:lnTo>
                  <a:lnTo>
                    <a:pt x="94" y="110"/>
                  </a:lnTo>
                  <a:lnTo>
                    <a:pt x="107" y="96"/>
                  </a:lnTo>
                  <a:lnTo>
                    <a:pt x="123" y="82"/>
                  </a:lnTo>
                  <a:lnTo>
                    <a:pt x="138" y="69"/>
                  </a:lnTo>
                  <a:lnTo>
                    <a:pt x="153" y="57"/>
                  </a:lnTo>
                  <a:lnTo>
                    <a:pt x="173" y="47"/>
                  </a:lnTo>
                  <a:lnTo>
                    <a:pt x="195" y="38"/>
                  </a:lnTo>
                  <a:lnTo>
                    <a:pt x="218" y="28"/>
                  </a:lnTo>
                  <a:lnTo>
                    <a:pt x="238" y="20"/>
                  </a:lnTo>
                  <a:lnTo>
                    <a:pt x="254" y="13"/>
                  </a:lnTo>
                  <a:lnTo>
                    <a:pt x="264" y="7"/>
                  </a:lnTo>
                  <a:lnTo>
                    <a:pt x="268" y="2"/>
                  </a:lnTo>
                  <a:lnTo>
                    <a:pt x="256" y="0"/>
                  </a:lnTo>
                  <a:lnTo>
                    <a:pt x="240" y="1"/>
                  </a:lnTo>
                  <a:lnTo>
                    <a:pt x="221" y="4"/>
                  </a:lnTo>
                  <a:lnTo>
                    <a:pt x="201" y="10"/>
                  </a:lnTo>
                  <a:lnTo>
                    <a:pt x="180" y="18"/>
                  </a:lnTo>
                  <a:lnTo>
                    <a:pt x="160" y="27"/>
                  </a:lnTo>
                  <a:lnTo>
                    <a:pt x="141" y="38"/>
                  </a:lnTo>
                  <a:lnTo>
                    <a:pt x="125" y="49"/>
                  </a:lnTo>
                  <a:close/>
                </a:path>
              </a:pathLst>
            </a:custGeom>
            <a:solidFill>
              <a:srgbClr val="C9E8FF"/>
            </a:solidFill>
            <a:ln w="9525">
              <a:noFill/>
              <a:round/>
              <a:headEnd/>
              <a:tailEnd/>
            </a:ln>
          </p:spPr>
          <p:txBody>
            <a:bodyPr/>
            <a:lstStyle/>
            <a:p>
              <a:endParaRPr lang="en-US"/>
            </a:p>
          </p:txBody>
        </p:sp>
        <p:sp>
          <p:nvSpPr>
            <p:cNvPr id="2204" name="Freeform 995"/>
            <p:cNvSpPr>
              <a:spLocks/>
            </p:cNvSpPr>
            <p:nvPr/>
          </p:nvSpPr>
          <p:spPr bwMode="auto">
            <a:xfrm>
              <a:off x="4394" y="3133"/>
              <a:ext cx="47" cy="42"/>
            </a:xfrm>
            <a:custGeom>
              <a:avLst/>
              <a:gdLst>
                <a:gd name="T0" fmla="*/ 0 w 283"/>
                <a:gd name="T1" fmla="*/ 0 h 252"/>
                <a:gd name="T2" fmla="*/ 0 w 283"/>
                <a:gd name="T3" fmla="*/ 0 h 252"/>
                <a:gd name="T4" fmla="*/ 0 w 283"/>
                <a:gd name="T5" fmla="*/ 0 h 252"/>
                <a:gd name="T6" fmla="*/ 0 w 283"/>
                <a:gd name="T7" fmla="*/ 0 h 252"/>
                <a:gd name="T8" fmla="*/ 0 w 283"/>
                <a:gd name="T9" fmla="*/ 0 h 252"/>
                <a:gd name="T10" fmla="*/ 0 w 283"/>
                <a:gd name="T11" fmla="*/ 0 h 252"/>
                <a:gd name="T12" fmla="*/ 0 w 283"/>
                <a:gd name="T13" fmla="*/ 0 h 252"/>
                <a:gd name="T14" fmla="*/ 0 w 283"/>
                <a:gd name="T15" fmla="*/ 0 h 252"/>
                <a:gd name="T16" fmla="*/ 0 w 283"/>
                <a:gd name="T17" fmla="*/ 0 h 252"/>
                <a:gd name="T18" fmla="*/ 0 w 283"/>
                <a:gd name="T19" fmla="*/ 0 h 252"/>
                <a:gd name="T20" fmla="*/ 0 w 283"/>
                <a:gd name="T21" fmla="*/ 0 h 252"/>
                <a:gd name="T22" fmla="*/ 0 w 283"/>
                <a:gd name="T23" fmla="*/ 0 h 252"/>
                <a:gd name="T24" fmla="*/ 0 w 283"/>
                <a:gd name="T25" fmla="*/ 0 h 252"/>
                <a:gd name="T26" fmla="*/ 0 w 283"/>
                <a:gd name="T27" fmla="*/ 0 h 252"/>
                <a:gd name="T28" fmla="*/ 0 w 283"/>
                <a:gd name="T29" fmla="*/ 0 h 252"/>
                <a:gd name="T30" fmla="*/ 0 w 283"/>
                <a:gd name="T31" fmla="*/ 0 h 252"/>
                <a:gd name="T32" fmla="*/ 0 w 283"/>
                <a:gd name="T33" fmla="*/ 0 h 252"/>
                <a:gd name="T34" fmla="*/ 0 w 283"/>
                <a:gd name="T35" fmla="*/ 0 h 252"/>
                <a:gd name="T36" fmla="*/ 0 w 283"/>
                <a:gd name="T37" fmla="*/ 0 h 252"/>
                <a:gd name="T38" fmla="*/ 0 w 283"/>
                <a:gd name="T39" fmla="*/ 0 h 252"/>
                <a:gd name="T40" fmla="*/ 0 w 283"/>
                <a:gd name="T41" fmla="*/ 0 h 252"/>
                <a:gd name="T42" fmla="*/ 0 w 283"/>
                <a:gd name="T43" fmla="*/ 0 h 252"/>
                <a:gd name="T44" fmla="*/ 0 w 283"/>
                <a:gd name="T45" fmla="*/ 0 h 252"/>
                <a:gd name="T46" fmla="*/ 0 w 283"/>
                <a:gd name="T47" fmla="*/ 0 h 252"/>
                <a:gd name="T48" fmla="*/ 0 w 283"/>
                <a:gd name="T49" fmla="*/ 0 h 252"/>
                <a:gd name="T50" fmla="*/ 0 w 283"/>
                <a:gd name="T51" fmla="*/ 0 h 252"/>
                <a:gd name="T52" fmla="*/ 0 w 283"/>
                <a:gd name="T53" fmla="*/ 0 h 252"/>
                <a:gd name="T54" fmla="*/ 0 w 283"/>
                <a:gd name="T55" fmla="*/ 0 h 252"/>
                <a:gd name="T56" fmla="*/ 0 w 283"/>
                <a:gd name="T57" fmla="*/ 0 h 252"/>
                <a:gd name="T58" fmla="*/ 0 w 283"/>
                <a:gd name="T59" fmla="*/ 0 h 252"/>
                <a:gd name="T60" fmla="*/ 0 w 283"/>
                <a:gd name="T61" fmla="*/ 0 h 252"/>
                <a:gd name="T62" fmla="*/ 0 w 283"/>
                <a:gd name="T63" fmla="*/ 0 h 252"/>
                <a:gd name="T64" fmla="*/ 0 w 283"/>
                <a:gd name="T65" fmla="*/ 0 h 252"/>
                <a:gd name="T66" fmla="*/ 0 w 283"/>
                <a:gd name="T67" fmla="*/ 0 h 252"/>
                <a:gd name="T68" fmla="*/ 0 w 283"/>
                <a:gd name="T69" fmla="*/ 0 h 252"/>
                <a:gd name="T70" fmla="*/ 0 w 283"/>
                <a:gd name="T71" fmla="*/ 0 h 252"/>
                <a:gd name="T72" fmla="*/ 0 w 283"/>
                <a:gd name="T73" fmla="*/ 0 h 252"/>
                <a:gd name="T74" fmla="*/ 0 w 283"/>
                <a:gd name="T75" fmla="*/ 0 h 252"/>
                <a:gd name="T76" fmla="*/ 0 w 283"/>
                <a:gd name="T77" fmla="*/ 0 h 252"/>
                <a:gd name="T78" fmla="*/ 0 w 283"/>
                <a:gd name="T79" fmla="*/ 0 h 252"/>
                <a:gd name="T80" fmla="*/ 0 w 283"/>
                <a:gd name="T81" fmla="*/ 0 h 252"/>
                <a:gd name="T82" fmla="*/ 0 w 283"/>
                <a:gd name="T83" fmla="*/ 0 h 252"/>
                <a:gd name="T84" fmla="*/ 0 w 283"/>
                <a:gd name="T85" fmla="*/ 0 h 252"/>
                <a:gd name="T86" fmla="*/ 0 w 283"/>
                <a:gd name="T87" fmla="*/ 0 h 252"/>
                <a:gd name="T88" fmla="*/ 0 w 283"/>
                <a:gd name="T89" fmla="*/ 0 h 252"/>
                <a:gd name="T90" fmla="*/ 0 w 283"/>
                <a:gd name="T91" fmla="*/ 0 h 252"/>
                <a:gd name="T92" fmla="*/ 0 w 283"/>
                <a:gd name="T93" fmla="*/ 0 h 252"/>
                <a:gd name="T94" fmla="*/ 0 w 283"/>
                <a:gd name="T95" fmla="*/ 0 h 252"/>
                <a:gd name="T96" fmla="*/ 0 w 283"/>
                <a:gd name="T97" fmla="*/ 0 h 252"/>
                <a:gd name="T98" fmla="*/ 0 w 283"/>
                <a:gd name="T99" fmla="*/ 0 h 252"/>
                <a:gd name="T100" fmla="*/ 0 w 283"/>
                <a:gd name="T101" fmla="*/ 0 h 252"/>
                <a:gd name="T102" fmla="*/ 0 w 283"/>
                <a:gd name="T103" fmla="*/ 0 h 252"/>
                <a:gd name="T104" fmla="*/ 0 w 283"/>
                <a:gd name="T105" fmla="*/ 0 h 252"/>
                <a:gd name="T106" fmla="*/ 0 w 283"/>
                <a:gd name="T107" fmla="*/ 0 h 252"/>
                <a:gd name="T108" fmla="*/ 0 w 283"/>
                <a:gd name="T109" fmla="*/ 0 h 252"/>
                <a:gd name="T110" fmla="*/ 0 w 283"/>
                <a:gd name="T111" fmla="*/ 0 h 252"/>
                <a:gd name="T112" fmla="*/ 0 w 283"/>
                <a:gd name="T113" fmla="*/ 0 h 252"/>
                <a:gd name="T114" fmla="*/ 0 w 283"/>
                <a:gd name="T115" fmla="*/ 0 h 252"/>
                <a:gd name="T116" fmla="*/ 0 w 283"/>
                <a:gd name="T117" fmla="*/ 0 h 252"/>
                <a:gd name="T118" fmla="*/ 0 w 283"/>
                <a:gd name="T119" fmla="*/ 0 h 252"/>
                <a:gd name="T120" fmla="*/ 0 w 283"/>
                <a:gd name="T121" fmla="*/ 0 h 2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3"/>
                <a:gd name="T184" fmla="*/ 0 h 252"/>
                <a:gd name="T185" fmla="*/ 283 w 283"/>
                <a:gd name="T186" fmla="*/ 252 h 2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3" h="252">
                  <a:moveTo>
                    <a:pt x="235" y="77"/>
                  </a:moveTo>
                  <a:lnTo>
                    <a:pt x="248" y="91"/>
                  </a:lnTo>
                  <a:lnTo>
                    <a:pt x="256" y="107"/>
                  </a:lnTo>
                  <a:lnTo>
                    <a:pt x="259" y="124"/>
                  </a:lnTo>
                  <a:lnTo>
                    <a:pt x="259" y="142"/>
                  </a:lnTo>
                  <a:lnTo>
                    <a:pt x="257" y="157"/>
                  </a:lnTo>
                  <a:lnTo>
                    <a:pt x="252" y="170"/>
                  </a:lnTo>
                  <a:lnTo>
                    <a:pt x="244" y="183"/>
                  </a:lnTo>
                  <a:lnTo>
                    <a:pt x="236" y="193"/>
                  </a:lnTo>
                  <a:lnTo>
                    <a:pt x="225" y="204"/>
                  </a:lnTo>
                  <a:lnTo>
                    <a:pt x="215" y="214"/>
                  </a:lnTo>
                  <a:lnTo>
                    <a:pt x="204" y="224"/>
                  </a:lnTo>
                  <a:lnTo>
                    <a:pt x="194" y="234"/>
                  </a:lnTo>
                  <a:lnTo>
                    <a:pt x="191" y="238"/>
                  </a:lnTo>
                  <a:lnTo>
                    <a:pt x="191" y="241"/>
                  </a:lnTo>
                  <a:lnTo>
                    <a:pt x="191" y="245"/>
                  </a:lnTo>
                  <a:lnTo>
                    <a:pt x="194" y="248"/>
                  </a:lnTo>
                  <a:lnTo>
                    <a:pt x="197" y="250"/>
                  </a:lnTo>
                  <a:lnTo>
                    <a:pt x="202" y="252"/>
                  </a:lnTo>
                  <a:lnTo>
                    <a:pt x="205" y="250"/>
                  </a:lnTo>
                  <a:lnTo>
                    <a:pt x="209" y="248"/>
                  </a:lnTo>
                  <a:lnTo>
                    <a:pt x="232" y="233"/>
                  </a:lnTo>
                  <a:lnTo>
                    <a:pt x="252" y="214"/>
                  </a:lnTo>
                  <a:lnTo>
                    <a:pt x="268" y="192"/>
                  </a:lnTo>
                  <a:lnTo>
                    <a:pt x="278" y="167"/>
                  </a:lnTo>
                  <a:lnTo>
                    <a:pt x="283" y="141"/>
                  </a:lnTo>
                  <a:lnTo>
                    <a:pt x="280" y="115"/>
                  </a:lnTo>
                  <a:lnTo>
                    <a:pt x="271" y="91"/>
                  </a:lnTo>
                  <a:lnTo>
                    <a:pt x="252" y="69"/>
                  </a:lnTo>
                  <a:lnTo>
                    <a:pt x="238" y="57"/>
                  </a:lnTo>
                  <a:lnTo>
                    <a:pt x="222" y="48"/>
                  </a:lnTo>
                  <a:lnTo>
                    <a:pt x="204" y="39"/>
                  </a:lnTo>
                  <a:lnTo>
                    <a:pt x="184" y="31"/>
                  </a:lnTo>
                  <a:lnTo>
                    <a:pt x="164" y="23"/>
                  </a:lnTo>
                  <a:lnTo>
                    <a:pt x="144" y="17"/>
                  </a:lnTo>
                  <a:lnTo>
                    <a:pt x="123" y="13"/>
                  </a:lnTo>
                  <a:lnTo>
                    <a:pt x="103" y="8"/>
                  </a:lnTo>
                  <a:lnTo>
                    <a:pt x="83" y="5"/>
                  </a:lnTo>
                  <a:lnTo>
                    <a:pt x="66" y="2"/>
                  </a:lnTo>
                  <a:lnTo>
                    <a:pt x="48" y="0"/>
                  </a:lnTo>
                  <a:lnTo>
                    <a:pt x="34" y="0"/>
                  </a:lnTo>
                  <a:lnTo>
                    <a:pt x="21" y="0"/>
                  </a:lnTo>
                  <a:lnTo>
                    <a:pt x="11" y="0"/>
                  </a:lnTo>
                  <a:lnTo>
                    <a:pt x="4" y="2"/>
                  </a:lnTo>
                  <a:lnTo>
                    <a:pt x="0" y="5"/>
                  </a:lnTo>
                  <a:lnTo>
                    <a:pt x="12" y="7"/>
                  </a:lnTo>
                  <a:lnTo>
                    <a:pt x="24" y="8"/>
                  </a:lnTo>
                  <a:lnTo>
                    <a:pt x="38" y="10"/>
                  </a:lnTo>
                  <a:lnTo>
                    <a:pt x="52" y="13"/>
                  </a:lnTo>
                  <a:lnTo>
                    <a:pt x="66" y="16"/>
                  </a:lnTo>
                  <a:lnTo>
                    <a:pt x="82" y="18"/>
                  </a:lnTo>
                  <a:lnTo>
                    <a:pt x="98" y="22"/>
                  </a:lnTo>
                  <a:lnTo>
                    <a:pt x="114" y="25"/>
                  </a:lnTo>
                  <a:lnTo>
                    <a:pt x="129" y="30"/>
                  </a:lnTo>
                  <a:lnTo>
                    <a:pt x="146" y="34"/>
                  </a:lnTo>
                  <a:lnTo>
                    <a:pt x="162" y="39"/>
                  </a:lnTo>
                  <a:lnTo>
                    <a:pt x="177" y="45"/>
                  </a:lnTo>
                  <a:lnTo>
                    <a:pt x="193" y="52"/>
                  </a:lnTo>
                  <a:lnTo>
                    <a:pt x="208" y="60"/>
                  </a:lnTo>
                  <a:lnTo>
                    <a:pt x="222" y="68"/>
                  </a:lnTo>
                  <a:lnTo>
                    <a:pt x="235" y="77"/>
                  </a:lnTo>
                  <a:close/>
                </a:path>
              </a:pathLst>
            </a:custGeom>
            <a:solidFill>
              <a:srgbClr val="C9E8FF"/>
            </a:solidFill>
            <a:ln w="9525">
              <a:noFill/>
              <a:round/>
              <a:headEnd/>
              <a:tailEnd/>
            </a:ln>
          </p:spPr>
          <p:txBody>
            <a:bodyPr/>
            <a:lstStyle/>
            <a:p>
              <a:endParaRPr lang="en-US"/>
            </a:p>
          </p:txBody>
        </p:sp>
        <p:sp>
          <p:nvSpPr>
            <p:cNvPr id="2205" name="Freeform 996"/>
            <p:cNvSpPr>
              <a:spLocks/>
            </p:cNvSpPr>
            <p:nvPr/>
          </p:nvSpPr>
          <p:spPr bwMode="auto">
            <a:xfrm>
              <a:off x="4298" y="3153"/>
              <a:ext cx="19" cy="39"/>
            </a:xfrm>
            <a:custGeom>
              <a:avLst/>
              <a:gdLst>
                <a:gd name="T0" fmla="*/ 0 w 114"/>
                <a:gd name="T1" fmla="*/ 0 h 238"/>
                <a:gd name="T2" fmla="*/ 0 w 114"/>
                <a:gd name="T3" fmla="*/ 0 h 238"/>
                <a:gd name="T4" fmla="*/ 0 w 114"/>
                <a:gd name="T5" fmla="*/ 0 h 238"/>
                <a:gd name="T6" fmla="*/ 0 w 114"/>
                <a:gd name="T7" fmla="*/ 0 h 238"/>
                <a:gd name="T8" fmla="*/ 0 w 114"/>
                <a:gd name="T9" fmla="*/ 0 h 238"/>
                <a:gd name="T10" fmla="*/ 0 w 114"/>
                <a:gd name="T11" fmla="*/ 0 h 238"/>
                <a:gd name="T12" fmla="*/ 0 w 114"/>
                <a:gd name="T13" fmla="*/ 0 h 238"/>
                <a:gd name="T14" fmla="*/ 0 w 114"/>
                <a:gd name="T15" fmla="*/ 0 h 238"/>
                <a:gd name="T16" fmla="*/ 0 w 114"/>
                <a:gd name="T17" fmla="*/ 0 h 238"/>
                <a:gd name="T18" fmla="*/ 0 w 114"/>
                <a:gd name="T19" fmla="*/ 0 h 238"/>
                <a:gd name="T20" fmla="*/ 0 w 114"/>
                <a:gd name="T21" fmla="*/ 0 h 238"/>
                <a:gd name="T22" fmla="*/ 0 w 114"/>
                <a:gd name="T23" fmla="*/ 0 h 238"/>
                <a:gd name="T24" fmla="*/ 0 w 114"/>
                <a:gd name="T25" fmla="*/ 0 h 238"/>
                <a:gd name="T26" fmla="*/ 0 w 114"/>
                <a:gd name="T27" fmla="*/ 0 h 238"/>
                <a:gd name="T28" fmla="*/ 0 w 114"/>
                <a:gd name="T29" fmla="*/ 0 h 238"/>
                <a:gd name="T30" fmla="*/ 0 w 114"/>
                <a:gd name="T31" fmla="*/ 0 h 238"/>
                <a:gd name="T32" fmla="*/ 0 w 114"/>
                <a:gd name="T33" fmla="*/ 0 h 238"/>
                <a:gd name="T34" fmla="*/ 0 w 114"/>
                <a:gd name="T35" fmla="*/ 0 h 238"/>
                <a:gd name="T36" fmla="*/ 0 w 114"/>
                <a:gd name="T37" fmla="*/ 0 h 238"/>
                <a:gd name="T38" fmla="*/ 0 w 114"/>
                <a:gd name="T39" fmla="*/ 0 h 238"/>
                <a:gd name="T40" fmla="*/ 0 w 114"/>
                <a:gd name="T41" fmla="*/ 0 h 238"/>
                <a:gd name="T42" fmla="*/ 0 w 114"/>
                <a:gd name="T43" fmla="*/ 0 h 238"/>
                <a:gd name="T44" fmla="*/ 0 w 114"/>
                <a:gd name="T45" fmla="*/ 0 h 238"/>
                <a:gd name="T46" fmla="*/ 0 w 114"/>
                <a:gd name="T47" fmla="*/ 0 h 238"/>
                <a:gd name="T48" fmla="*/ 0 w 114"/>
                <a:gd name="T49" fmla="*/ 0 h 238"/>
                <a:gd name="T50" fmla="*/ 0 w 114"/>
                <a:gd name="T51" fmla="*/ 0 h 238"/>
                <a:gd name="T52" fmla="*/ 0 w 114"/>
                <a:gd name="T53" fmla="*/ 0 h 238"/>
                <a:gd name="T54" fmla="*/ 0 w 114"/>
                <a:gd name="T55" fmla="*/ 0 h 238"/>
                <a:gd name="T56" fmla="*/ 0 w 114"/>
                <a:gd name="T57" fmla="*/ 0 h 238"/>
                <a:gd name="T58" fmla="*/ 0 w 114"/>
                <a:gd name="T59" fmla="*/ 0 h 238"/>
                <a:gd name="T60" fmla="*/ 0 w 114"/>
                <a:gd name="T61" fmla="*/ 0 h 238"/>
                <a:gd name="T62" fmla="*/ 0 w 114"/>
                <a:gd name="T63" fmla="*/ 0 h 238"/>
                <a:gd name="T64" fmla="*/ 0 w 114"/>
                <a:gd name="T65" fmla="*/ 0 h 238"/>
                <a:gd name="T66" fmla="*/ 0 w 114"/>
                <a:gd name="T67" fmla="*/ 0 h 238"/>
                <a:gd name="T68" fmla="*/ 0 w 114"/>
                <a:gd name="T69" fmla="*/ 0 h 238"/>
                <a:gd name="T70" fmla="*/ 0 w 114"/>
                <a:gd name="T71" fmla="*/ 0 h 238"/>
                <a:gd name="T72" fmla="*/ 0 w 114"/>
                <a:gd name="T73" fmla="*/ 0 h 238"/>
                <a:gd name="T74" fmla="*/ 0 w 114"/>
                <a:gd name="T75" fmla="*/ 0 h 238"/>
                <a:gd name="T76" fmla="*/ 0 w 114"/>
                <a:gd name="T77" fmla="*/ 0 h 238"/>
                <a:gd name="T78" fmla="*/ 0 w 114"/>
                <a:gd name="T79" fmla="*/ 0 h 238"/>
                <a:gd name="T80" fmla="*/ 0 w 114"/>
                <a:gd name="T81" fmla="*/ 0 h 23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4"/>
                <a:gd name="T124" fmla="*/ 0 h 238"/>
                <a:gd name="T125" fmla="*/ 114 w 114"/>
                <a:gd name="T126" fmla="*/ 238 h 23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4" h="238">
                  <a:moveTo>
                    <a:pt x="0" y="130"/>
                  </a:moveTo>
                  <a:lnTo>
                    <a:pt x="0" y="149"/>
                  </a:lnTo>
                  <a:lnTo>
                    <a:pt x="4" y="168"/>
                  </a:lnTo>
                  <a:lnTo>
                    <a:pt x="12" y="185"/>
                  </a:lnTo>
                  <a:lnTo>
                    <a:pt x="24" y="200"/>
                  </a:lnTo>
                  <a:lnTo>
                    <a:pt x="38" y="213"/>
                  </a:lnTo>
                  <a:lnTo>
                    <a:pt x="55" y="224"/>
                  </a:lnTo>
                  <a:lnTo>
                    <a:pt x="73" y="232"/>
                  </a:lnTo>
                  <a:lnTo>
                    <a:pt x="92" y="237"/>
                  </a:lnTo>
                  <a:lnTo>
                    <a:pt x="98" y="238"/>
                  </a:lnTo>
                  <a:lnTo>
                    <a:pt x="104" y="235"/>
                  </a:lnTo>
                  <a:lnTo>
                    <a:pt x="109" y="232"/>
                  </a:lnTo>
                  <a:lnTo>
                    <a:pt x="111" y="227"/>
                  </a:lnTo>
                  <a:lnTo>
                    <a:pt x="111" y="222"/>
                  </a:lnTo>
                  <a:lnTo>
                    <a:pt x="110" y="216"/>
                  </a:lnTo>
                  <a:lnTo>
                    <a:pt x="106" y="211"/>
                  </a:lnTo>
                  <a:lnTo>
                    <a:pt x="100" y="209"/>
                  </a:lnTo>
                  <a:lnTo>
                    <a:pt x="82" y="202"/>
                  </a:lnTo>
                  <a:lnTo>
                    <a:pt x="64" y="193"/>
                  </a:lnTo>
                  <a:lnTo>
                    <a:pt x="50" y="180"/>
                  </a:lnTo>
                  <a:lnTo>
                    <a:pt x="39" y="167"/>
                  </a:lnTo>
                  <a:lnTo>
                    <a:pt x="32" y="149"/>
                  </a:lnTo>
                  <a:lnTo>
                    <a:pt x="29" y="131"/>
                  </a:lnTo>
                  <a:lnTo>
                    <a:pt x="29" y="111"/>
                  </a:lnTo>
                  <a:lnTo>
                    <a:pt x="35" y="91"/>
                  </a:lnTo>
                  <a:lnTo>
                    <a:pt x="42" y="76"/>
                  </a:lnTo>
                  <a:lnTo>
                    <a:pt x="51" y="62"/>
                  </a:lnTo>
                  <a:lnTo>
                    <a:pt x="62" y="49"/>
                  </a:lnTo>
                  <a:lnTo>
                    <a:pt x="73" y="38"/>
                  </a:lnTo>
                  <a:lnTo>
                    <a:pt x="84" y="28"/>
                  </a:lnTo>
                  <a:lnTo>
                    <a:pt x="96" y="18"/>
                  </a:lnTo>
                  <a:lnTo>
                    <a:pt x="106" y="9"/>
                  </a:lnTo>
                  <a:lnTo>
                    <a:pt x="114" y="1"/>
                  </a:lnTo>
                  <a:lnTo>
                    <a:pt x="106" y="0"/>
                  </a:lnTo>
                  <a:lnTo>
                    <a:pt x="93" y="6"/>
                  </a:lnTo>
                  <a:lnTo>
                    <a:pt x="76" y="18"/>
                  </a:lnTo>
                  <a:lnTo>
                    <a:pt x="56" y="36"/>
                  </a:lnTo>
                  <a:lnTo>
                    <a:pt x="37" y="57"/>
                  </a:lnTo>
                  <a:lnTo>
                    <a:pt x="20" y="80"/>
                  </a:lnTo>
                  <a:lnTo>
                    <a:pt x="7" y="106"/>
                  </a:lnTo>
                  <a:lnTo>
                    <a:pt x="0" y="130"/>
                  </a:lnTo>
                  <a:close/>
                </a:path>
              </a:pathLst>
            </a:custGeom>
            <a:solidFill>
              <a:srgbClr val="C9E8FF"/>
            </a:solidFill>
            <a:ln w="9525">
              <a:noFill/>
              <a:round/>
              <a:headEnd/>
              <a:tailEnd/>
            </a:ln>
          </p:spPr>
          <p:txBody>
            <a:bodyPr/>
            <a:lstStyle/>
            <a:p>
              <a:endParaRPr lang="en-US"/>
            </a:p>
          </p:txBody>
        </p:sp>
        <p:sp>
          <p:nvSpPr>
            <p:cNvPr id="2206" name="Freeform 997"/>
            <p:cNvSpPr>
              <a:spLocks/>
            </p:cNvSpPr>
            <p:nvPr/>
          </p:nvSpPr>
          <p:spPr bwMode="auto">
            <a:xfrm>
              <a:off x="4432" y="3130"/>
              <a:ext cx="41" cy="52"/>
            </a:xfrm>
            <a:custGeom>
              <a:avLst/>
              <a:gdLst>
                <a:gd name="T0" fmla="*/ 0 w 246"/>
                <a:gd name="T1" fmla="*/ 0 h 310"/>
                <a:gd name="T2" fmla="*/ 0 w 246"/>
                <a:gd name="T3" fmla="*/ 0 h 310"/>
                <a:gd name="T4" fmla="*/ 0 w 246"/>
                <a:gd name="T5" fmla="*/ 0 h 310"/>
                <a:gd name="T6" fmla="*/ 0 w 246"/>
                <a:gd name="T7" fmla="*/ 0 h 310"/>
                <a:gd name="T8" fmla="*/ 0 w 246"/>
                <a:gd name="T9" fmla="*/ 0 h 310"/>
                <a:gd name="T10" fmla="*/ 0 w 246"/>
                <a:gd name="T11" fmla="*/ 0 h 310"/>
                <a:gd name="T12" fmla="*/ 0 w 246"/>
                <a:gd name="T13" fmla="*/ 0 h 310"/>
                <a:gd name="T14" fmla="*/ 0 w 246"/>
                <a:gd name="T15" fmla="*/ 0 h 310"/>
                <a:gd name="T16" fmla="*/ 0 w 246"/>
                <a:gd name="T17" fmla="*/ 0 h 310"/>
                <a:gd name="T18" fmla="*/ 0 w 246"/>
                <a:gd name="T19" fmla="*/ 0 h 310"/>
                <a:gd name="T20" fmla="*/ 0 w 246"/>
                <a:gd name="T21" fmla="*/ 0 h 310"/>
                <a:gd name="T22" fmla="*/ 0 w 246"/>
                <a:gd name="T23" fmla="*/ 0 h 310"/>
                <a:gd name="T24" fmla="*/ 0 w 246"/>
                <a:gd name="T25" fmla="*/ 0 h 310"/>
                <a:gd name="T26" fmla="*/ 0 w 246"/>
                <a:gd name="T27" fmla="*/ 0 h 310"/>
                <a:gd name="T28" fmla="*/ 0 w 246"/>
                <a:gd name="T29" fmla="*/ 0 h 310"/>
                <a:gd name="T30" fmla="*/ 0 w 246"/>
                <a:gd name="T31" fmla="*/ 0 h 310"/>
                <a:gd name="T32" fmla="*/ 0 w 246"/>
                <a:gd name="T33" fmla="*/ 0 h 310"/>
                <a:gd name="T34" fmla="*/ 0 w 246"/>
                <a:gd name="T35" fmla="*/ 0 h 310"/>
                <a:gd name="T36" fmla="*/ 0 w 246"/>
                <a:gd name="T37" fmla="*/ 0 h 310"/>
                <a:gd name="T38" fmla="*/ 0 w 246"/>
                <a:gd name="T39" fmla="*/ 0 h 310"/>
                <a:gd name="T40" fmla="*/ 0 w 246"/>
                <a:gd name="T41" fmla="*/ 0 h 310"/>
                <a:gd name="T42" fmla="*/ 0 w 246"/>
                <a:gd name="T43" fmla="*/ 0 h 310"/>
                <a:gd name="T44" fmla="*/ 0 w 246"/>
                <a:gd name="T45" fmla="*/ 0 h 310"/>
                <a:gd name="T46" fmla="*/ 0 w 246"/>
                <a:gd name="T47" fmla="*/ 0 h 310"/>
                <a:gd name="T48" fmla="*/ 0 w 246"/>
                <a:gd name="T49" fmla="*/ 0 h 310"/>
                <a:gd name="T50" fmla="*/ 0 w 246"/>
                <a:gd name="T51" fmla="*/ 0 h 310"/>
                <a:gd name="T52" fmla="*/ 0 w 246"/>
                <a:gd name="T53" fmla="*/ 0 h 310"/>
                <a:gd name="T54" fmla="*/ 0 w 246"/>
                <a:gd name="T55" fmla="*/ 0 h 310"/>
                <a:gd name="T56" fmla="*/ 0 w 246"/>
                <a:gd name="T57" fmla="*/ 0 h 310"/>
                <a:gd name="T58" fmla="*/ 0 w 246"/>
                <a:gd name="T59" fmla="*/ 0 h 310"/>
                <a:gd name="T60" fmla="*/ 0 w 246"/>
                <a:gd name="T61" fmla="*/ 0 h 310"/>
                <a:gd name="T62" fmla="*/ 0 w 246"/>
                <a:gd name="T63" fmla="*/ 0 h 310"/>
                <a:gd name="T64" fmla="*/ 0 w 246"/>
                <a:gd name="T65" fmla="*/ 0 h 310"/>
                <a:gd name="T66" fmla="*/ 0 w 246"/>
                <a:gd name="T67" fmla="*/ 0 h 310"/>
                <a:gd name="T68" fmla="*/ 0 w 246"/>
                <a:gd name="T69" fmla="*/ 0 h 310"/>
                <a:gd name="T70" fmla="*/ 0 w 246"/>
                <a:gd name="T71" fmla="*/ 0 h 310"/>
                <a:gd name="T72" fmla="*/ 0 w 246"/>
                <a:gd name="T73" fmla="*/ 0 h 310"/>
                <a:gd name="T74" fmla="*/ 0 w 246"/>
                <a:gd name="T75" fmla="*/ 0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6"/>
                <a:gd name="T115" fmla="*/ 0 h 310"/>
                <a:gd name="T116" fmla="*/ 246 w 246"/>
                <a:gd name="T117" fmla="*/ 310 h 3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6" h="310">
                  <a:moveTo>
                    <a:pt x="199" y="116"/>
                  </a:moveTo>
                  <a:lnTo>
                    <a:pt x="207" y="124"/>
                  </a:lnTo>
                  <a:lnTo>
                    <a:pt x="214" y="133"/>
                  </a:lnTo>
                  <a:lnTo>
                    <a:pt x="219" y="143"/>
                  </a:lnTo>
                  <a:lnTo>
                    <a:pt x="223" y="154"/>
                  </a:lnTo>
                  <a:lnTo>
                    <a:pt x="225" y="164"/>
                  </a:lnTo>
                  <a:lnTo>
                    <a:pt x="225" y="176"/>
                  </a:lnTo>
                  <a:lnTo>
                    <a:pt x="221" y="187"/>
                  </a:lnTo>
                  <a:lnTo>
                    <a:pt x="216" y="197"/>
                  </a:lnTo>
                  <a:lnTo>
                    <a:pt x="208" y="209"/>
                  </a:lnTo>
                  <a:lnTo>
                    <a:pt x="199" y="219"/>
                  </a:lnTo>
                  <a:lnTo>
                    <a:pt x="188" y="228"/>
                  </a:lnTo>
                  <a:lnTo>
                    <a:pt x="177" y="238"/>
                  </a:lnTo>
                  <a:lnTo>
                    <a:pt x="166" y="246"/>
                  </a:lnTo>
                  <a:lnTo>
                    <a:pt x="154" y="255"/>
                  </a:lnTo>
                  <a:lnTo>
                    <a:pt x="143" y="264"/>
                  </a:lnTo>
                  <a:lnTo>
                    <a:pt x="132" y="274"/>
                  </a:lnTo>
                  <a:lnTo>
                    <a:pt x="129" y="278"/>
                  </a:lnTo>
                  <a:lnTo>
                    <a:pt x="126" y="282"/>
                  </a:lnTo>
                  <a:lnTo>
                    <a:pt x="124" y="287"/>
                  </a:lnTo>
                  <a:lnTo>
                    <a:pt x="121" y="292"/>
                  </a:lnTo>
                  <a:lnTo>
                    <a:pt x="120" y="296"/>
                  </a:lnTo>
                  <a:lnTo>
                    <a:pt x="120" y="301"/>
                  </a:lnTo>
                  <a:lnTo>
                    <a:pt x="121" y="305"/>
                  </a:lnTo>
                  <a:lnTo>
                    <a:pt x="125" y="309"/>
                  </a:lnTo>
                  <a:lnTo>
                    <a:pt x="130" y="310"/>
                  </a:lnTo>
                  <a:lnTo>
                    <a:pt x="134" y="310"/>
                  </a:lnTo>
                  <a:lnTo>
                    <a:pt x="139" y="309"/>
                  </a:lnTo>
                  <a:lnTo>
                    <a:pt x="143" y="305"/>
                  </a:lnTo>
                  <a:lnTo>
                    <a:pt x="154" y="293"/>
                  </a:lnTo>
                  <a:lnTo>
                    <a:pt x="167" y="280"/>
                  </a:lnTo>
                  <a:lnTo>
                    <a:pt x="180" y="269"/>
                  </a:lnTo>
                  <a:lnTo>
                    <a:pt x="194" y="257"/>
                  </a:lnTo>
                  <a:lnTo>
                    <a:pt x="207" y="246"/>
                  </a:lnTo>
                  <a:lnTo>
                    <a:pt x="219" y="233"/>
                  </a:lnTo>
                  <a:lnTo>
                    <a:pt x="231" y="219"/>
                  </a:lnTo>
                  <a:lnTo>
                    <a:pt x="239" y="204"/>
                  </a:lnTo>
                  <a:lnTo>
                    <a:pt x="245" y="187"/>
                  </a:lnTo>
                  <a:lnTo>
                    <a:pt x="246" y="170"/>
                  </a:lnTo>
                  <a:lnTo>
                    <a:pt x="242" y="153"/>
                  </a:lnTo>
                  <a:lnTo>
                    <a:pt x="236" y="136"/>
                  </a:lnTo>
                  <a:lnTo>
                    <a:pt x="227" y="120"/>
                  </a:lnTo>
                  <a:lnTo>
                    <a:pt x="215" y="107"/>
                  </a:lnTo>
                  <a:lnTo>
                    <a:pt x="201" y="94"/>
                  </a:lnTo>
                  <a:lnTo>
                    <a:pt x="187" y="82"/>
                  </a:lnTo>
                  <a:lnTo>
                    <a:pt x="177" y="74"/>
                  </a:lnTo>
                  <a:lnTo>
                    <a:pt x="165" y="68"/>
                  </a:lnTo>
                  <a:lnTo>
                    <a:pt x="152" y="60"/>
                  </a:lnTo>
                  <a:lnTo>
                    <a:pt x="139" y="51"/>
                  </a:lnTo>
                  <a:lnTo>
                    <a:pt x="126" y="43"/>
                  </a:lnTo>
                  <a:lnTo>
                    <a:pt x="112" y="35"/>
                  </a:lnTo>
                  <a:lnTo>
                    <a:pt x="98" y="28"/>
                  </a:lnTo>
                  <a:lnTo>
                    <a:pt x="85" y="22"/>
                  </a:lnTo>
                  <a:lnTo>
                    <a:pt x="72" y="16"/>
                  </a:lnTo>
                  <a:lnTo>
                    <a:pt x="59" y="10"/>
                  </a:lnTo>
                  <a:lnTo>
                    <a:pt x="46" y="7"/>
                  </a:lnTo>
                  <a:lnTo>
                    <a:pt x="35" y="3"/>
                  </a:lnTo>
                  <a:lnTo>
                    <a:pt x="24" y="1"/>
                  </a:lnTo>
                  <a:lnTo>
                    <a:pt x="15" y="0"/>
                  </a:lnTo>
                  <a:lnTo>
                    <a:pt x="7" y="1"/>
                  </a:lnTo>
                  <a:lnTo>
                    <a:pt x="0" y="3"/>
                  </a:lnTo>
                  <a:lnTo>
                    <a:pt x="8" y="6"/>
                  </a:lnTo>
                  <a:lnTo>
                    <a:pt x="17" y="9"/>
                  </a:lnTo>
                  <a:lnTo>
                    <a:pt x="28" y="14"/>
                  </a:lnTo>
                  <a:lnTo>
                    <a:pt x="38" y="18"/>
                  </a:lnTo>
                  <a:lnTo>
                    <a:pt x="51" y="24"/>
                  </a:lnTo>
                  <a:lnTo>
                    <a:pt x="64" y="30"/>
                  </a:lnTo>
                  <a:lnTo>
                    <a:pt x="78" y="37"/>
                  </a:lnTo>
                  <a:lnTo>
                    <a:pt x="92" y="43"/>
                  </a:lnTo>
                  <a:lnTo>
                    <a:pt x="106" y="51"/>
                  </a:lnTo>
                  <a:lnTo>
                    <a:pt x="120" y="60"/>
                  </a:lnTo>
                  <a:lnTo>
                    <a:pt x="134" y="69"/>
                  </a:lnTo>
                  <a:lnTo>
                    <a:pt x="148" y="78"/>
                  </a:lnTo>
                  <a:lnTo>
                    <a:pt x="163" y="87"/>
                  </a:lnTo>
                  <a:lnTo>
                    <a:pt x="175" y="96"/>
                  </a:lnTo>
                  <a:lnTo>
                    <a:pt x="187" y="105"/>
                  </a:lnTo>
                  <a:lnTo>
                    <a:pt x="199" y="116"/>
                  </a:lnTo>
                  <a:close/>
                </a:path>
              </a:pathLst>
            </a:custGeom>
            <a:solidFill>
              <a:srgbClr val="C9E8FF"/>
            </a:solidFill>
            <a:ln w="9525">
              <a:noFill/>
              <a:round/>
              <a:headEnd/>
              <a:tailEnd/>
            </a:ln>
          </p:spPr>
          <p:txBody>
            <a:bodyPr/>
            <a:lstStyle/>
            <a:p>
              <a:endParaRPr lang="en-US"/>
            </a:p>
          </p:txBody>
        </p:sp>
        <p:sp>
          <p:nvSpPr>
            <p:cNvPr id="2207" name="Freeform 998"/>
            <p:cNvSpPr>
              <a:spLocks/>
            </p:cNvSpPr>
            <p:nvPr/>
          </p:nvSpPr>
          <p:spPr bwMode="auto">
            <a:xfrm>
              <a:off x="4387" y="3191"/>
              <a:ext cx="14" cy="31"/>
            </a:xfrm>
            <a:custGeom>
              <a:avLst/>
              <a:gdLst>
                <a:gd name="T0" fmla="*/ 0 w 83"/>
                <a:gd name="T1" fmla="*/ 0 h 187"/>
                <a:gd name="T2" fmla="*/ 0 w 83"/>
                <a:gd name="T3" fmla="*/ 0 h 187"/>
                <a:gd name="T4" fmla="*/ 0 w 83"/>
                <a:gd name="T5" fmla="*/ 0 h 187"/>
                <a:gd name="T6" fmla="*/ 0 w 83"/>
                <a:gd name="T7" fmla="*/ 0 h 187"/>
                <a:gd name="T8" fmla="*/ 0 w 83"/>
                <a:gd name="T9" fmla="*/ 0 h 187"/>
                <a:gd name="T10" fmla="*/ 0 w 83"/>
                <a:gd name="T11" fmla="*/ 0 h 187"/>
                <a:gd name="T12" fmla="*/ 0 w 83"/>
                <a:gd name="T13" fmla="*/ 0 h 187"/>
                <a:gd name="T14" fmla="*/ 0 w 83"/>
                <a:gd name="T15" fmla="*/ 0 h 187"/>
                <a:gd name="T16" fmla="*/ 0 w 83"/>
                <a:gd name="T17" fmla="*/ 0 h 187"/>
                <a:gd name="T18" fmla="*/ 0 w 83"/>
                <a:gd name="T19" fmla="*/ 0 h 187"/>
                <a:gd name="T20" fmla="*/ 0 w 83"/>
                <a:gd name="T21" fmla="*/ 0 h 187"/>
                <a:gd name="T22" fmla="*/ 0 w 83"/>
                <a:gd name="T23" fmla="*/ 0 h 187"/>
                <a:gd name="T24" fmla="*/ 0 w 83"/>
                <a:gd name="T25" fmla="*/ 0 h 187"/>
                <a:gd name="T26" fmla="*/ 0 w 83"/>
                <a:gd name="T27" fmla="*/ 0 h 187"/>
                <a:gd name="T28" fmla="*/ 0 w 83"/>
                <a:gd name="T29" fmla="*/ 0 h 187"/>
                <a:gd name="T30" fmla="*/ 0 w 83"/>
                <a:gd name="T31" fmla="*/ 0 h 187"/>
                <a:gd name="T32" fmla="*/ 0 w 83"/>
                <a:gd name="T33" fmla="*/ 0 h 187"/>
                <a:gd name="T34" fmla="*/ 0 w 83"/>
                <a:gd name="T35" fmla="*/ 0 h 187"/>
                <a:gd name="T36" fmla="*/ 0 w 83"/>
                <a:gd name="T37" fmla="*/ 0 h 187"/>
                <a:gd name="T38" fmla="*/ 0 w 83"/>
                <a:gd name="T39" fmla="*/ 0 h 187"/>
                <a:gd name="T40" fmla="*/ 0 w 83"/>
                <a:gd name="T41" fmla="*/ 0 h 187"/>
                <a:gd name="T42" fmla="*/ 0 w 83"/>
                <a:gd name="T43" fmla="*/ 0 h 187"/>
                <a:gd name="T44" fmla="*/ 0 w 83"/>
                <a:gd name="T45" fmla="*/ 0 h 187"/>
                <a:gd name="T46" fmla="*/ 0 w 83"/>
                <a:gd name="T47" fmla="*/ 0 h 187"/>
                <a:gd name="T48" fmla="*/ 0 w 83"/>
                <a:gd name="T49" fmla="*/ 0 h 1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
                <a:gd name="T76" fmla="*/ 0 h 187"/>
                <a:gd name="T77" fmla="*/ 83 w 83"/>
                <a:gd name="T78" fmla="*/ 187 h 18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 h="187">
                  <a:moveTo>
                    <a:pt x="31" y="14"/>
                  </a:moveTo>
                  <a:lnTo>
                    <a:pt x="29" y="8"/>
                  </a:lnTo>
                  <a:lnTo>
                    <a:pt x="25" y="3"/>
                  </a:lnTo>
                  <a:lnTo>
                    <a:pt x="19" y="1"/>
                  </a:lnTo>
                  <a:lnTo>
                    <a:pt x="14" y="0"/>
                  </a:lnTo>
                  <a:lnTo>
                    <a:pt x="8" y="2"/>
                  </a:lnTo>
                  <a:lnTo>
                    <a:pt x="3" y="5"/>
                  </a:lnTo>
                  <a:lnTo>
                    <a:pt x="0" y="11"/>
                  </a:lnTo>
                  <a:lnTo>
                    <a:pt x="0" y="17"/>
                  </a:lnTo>
                  <a:lnTo>
                    <a:pt x="5" y="42"/>
                  </a:lnTo>
                  <a:lnTo>
                    <a:pt x="15" y="71"/>
                  </a:lnTo>
                  <a:lnTo>
                    <a:pt x="27" y="100"/>
                  </a:lnTo>
                  <a:lnTo>
                    <a:pt x="41" y="127"/>
                  </a:lnTo>
                  <a:lnTo>
                    <a:pt x="55" y="151"/>
                  </a:lnTo>
                  <a:lnTo>
                    <a:pt x="68" y="171"/>
                  </a:lnTo>
                  <a:lnTo>
                    <a:pt x="77" y="184"/>
                  </a:lnTo>
                  <a:lnTo>
                    <a:pt x="83" y="187"/>
                  </a:lnTo>
                  <a:lnTo>
                    <a:pt x="80" y="174"/>
                  </a:lnTo>
                  <a:lnTo>
                    <a:pt x="75" y="158"/>
                  </a:lnTo>
                  <a:lnTo>
                    <a:pt x="68" y="138"/>
                  </a:lnTo>
                  <a:lnTo>
                    <a:pt x="59" y="113"/>
                  </a:lnTo>
                  <a:lnTo>
                    <a:pt x="51" y="88"/>
                  </a:lnTo>
                  <a:lnTo>
                    <a:pt x="43" y="63"/>
                  </a:lnTo>
                  <a:lnTo>
                    <a:pt x="36" y="38"/>
                  </a:lnTo>
                  <a:lnTo>
                    <a:pt x="31" y="14"/>
                  </a:lnTo>
                  <a:close/>
                </a:path>
              </a:pathLst>
            </a:custGeom>
            <a:solidFill>
              <a:srgbClr val="000000"/>
            </a:solidFill>
            <a:ln w="9525">
              <a:noFill/>
              <a:round/>
              <a:headEnd/>
              <a:tailEnd/>
            </a:ln>
          </p:spPr>
          <p:txBody>
            <a:bodyPr/>
            <a:lstStyle/>
            <a:p>
              <a:endParaRPr lang="en-US"/>
            </a:p>
          </p:txBody>
        </p:sp>
        <p:sp>
          <p:nvSpPr>
            <p:cNvPr id="2208" name="Freeform 999"/>
            <p:cNvSpPr>
              <a:spLocks/>
            </p:cNvSpPr>
            <p:nvPr/>
          </p:nvSpPr>
          <p:spPr bwMode="auto">
            <a:xfrm>
              <a:off x="4381" y="3174"/>
              <a:ext cx="7" cy="16"/>
            </a:xfrm>
            <a:custGeom>
              <a:avLst/>
              <a:gdLst>
                <a:gd name="T0" fmla="*/ 0 w 44"/>
                <a:gd name="T1" fmla="*/ 0 h 94"/>
                <a:gd name="T2" fmla="*/ 0 w 44"/>
                <a:gd name="T3" fmla="*/ 0 h 94"/>
                <a:gd name="T4" fmla="*/ 0 w 44"/>
                <a:gd name="T5" fmla="*/ 0 h 94"/>
                <a:gd name="T6" fmla="*/ 0 w 44"/>
                <a:gd name="T7" fmla="*/ 0 h 94"/>
                <a:gd name="T8" fmla="*/ 0 w 44"/>
                <a:gd name="T9" fmla="*/ 0 h 94"/>
                <a:gd name="T10" fmla="*/ 0 w 44"/>
                <a:gd name="T11" fmla="*/ 0 h 94"/>
                <a:gd name="T12" fmla="*/ 0 w 44"/>
                <a:gd name="T13" fmla="*/ 0 h 94"/>
                <a:gd name="T14" fmla="*/ 0 w 44"/>
                <a:gd name="T15" fmla="*/ 0 h 94"/>
                <a:gd name="T16" fmla="*/ 0 w 44"/>
                <a:gd name="T17" fmla="*/ 0 h 94"/>
                <a:gd name="T18" fmla="*/ 0 w 44"/>
                <a:gd name="T19" fmla="*/ 0 h 94"/>
                <a:gd name="T20" fmla="*/ 0 w 44"/>
                <a:gd name="T21" fmla="*/ 0 h 94"/>
                <a:gd name="T22" fmla="*/ 0 w 44"/>
                <a:gd name="T23" fmla="*/ 0 h 94"/>
                <a:gd name="T24" fmla="*/ 0 w 44"/>
                <a:gd name="T25" fmla="*/ 0 h 94"/>
                <a:gd name="T26" fmla="*/ 0 w 44"/>
                <a:gd name="T27" fmla="*/ 0 h 94"/>
                <a:gd name="T28" fmla="*/ 0 w 44"/>
                <a:gd name="T29" fmla="*/ 0 h 94"/>
                <a:gd name="T30" fmla="*/ 0 w 44"/>
                <a:gd name="T31" fmla="*/ 0 h 94"/>
                <a:gd name="T32" fmla="*/ 0 w 44"/>
                <a:gd name="T33" fmla="*/ 0 h 94"/>
                <a:gd name="T34" fmla="*/ 0 w 44"/>
                <a:gd name="T35" fmla="*/ 0 h 94"/>
                <a:gd name="T36" fmla="*/ 0 w 44"/>
                <a:gd name="T37" fmla="*/ 0 h 94"/>
                <a:gd name="T38" fmla="*/ 0 w 44"/>
                <a:gd name="T39" fmla="*/ 0 h 94"/>
                <a:gd name="T40" fmla="*/ 0 w 44"/>
                <a:gd name="T41" fmla="*/ 0 h 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4"/>
                <a:gd name="T64" fmla="*/ 0 h 94"/>
                <a:gd name="T65" fmla="*/ 44 w 44"/>
                <a:gd name="T66" fmla="*/ 94 h 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4" h="94">
                  <a:moveTo>
                    <a:pt x="22" y="10"/>
                  </a:moveTo>
                  <a:lnTo>
                    <a:pt x="21" y="6"/>
                  </a:lnTo>
                  <a:lnTo>
                    <a:pt x="18" y="2"/>
                  </a:lnTo>
                  <a:lnTo>
                    <a:pt x="14" y="0"/>
                  </a:lnTo>
                  <a:lnTo>
                    <a:pt x="10" y="0"/>
                  </a:lnTo>
                  <a:lnTo>
                    <a:pt x="6" y="1"/>
                  </a:lnTo>
                  <a:lnTo>
                    <a:pt x="3" y="3"/>
                  </a:lnTo>
                  <a:lnTo>
                    <a:pt x="0" y="7"/>
                  </a:lnTo>
                  <a:lnTo>
                    <a:pt x="0" y="11"/>
                  </a:lnTo>
                  <a:lnTo>
                    <a:pt x="0" y="24"/>
                  </a:lnTo>
                  <a:lnTo>
                    <a:pt x="4" y="38"/>
                  </a:lnTo>
                  <a:lnTo>
                    <a:pt x="8" y="52"/>
                  </a:lnTo>
                  <a:lnTo>
                    <a:pt x="14" y="65"/>
                  </a:lnTo>
                  <a:lnTo>
                    <a:pt x="21" y="78"/>
                  </a:lnTo>
                  <a:lnTo>
                    <a:pt x="28" y="87"/>
                  </a:lnTo>
                  <a:lnTo>
                    <a:pt x="37" y="93"/>
                  </a:lnTo>
                  <a:lnTo>
                    <a:pt x="42" y="94"/>
                  </a:lnTo>
                  <a:lnTo>
                    <a:pt x="44" y="76"/>
                  </a:lnTo>
                  <a:lnTo>
                    <a:pt x="38" y="54"/>
                  </a:lnTo>
                  <a:lnTo>
                    <a:pt x="31" y="32"/>
                  </a:lnTo>
                  <a:lnTo>
                    <a:pt x="22" y="10"/>
                  </a:lnTo>
                  <a:close/>
                </a:path>
              </a:pathLst>
            </a:custGeom>
            <a:solidFill>
              <a:srgbClr val="000000"/>
            </a:solidFill>
            <a:ln w="9525">
              <a:noFill/>
              <a:round/>
              <a:headEnd/>
              <a:tailEnd/>
            </a:ln>
          </p:spPr>
          <p:txBody>
            <a:bodyPr/>
            <a:lstStyle/>
            <a:p>
              <a:endParaRPr lang="en-US"/>
            </a:p>
          </p:txBody>
        </p:sp>
        <p:sp>
          <p:nvSpPr>
            <p:cNvPr id="2209" name="Freeform 1000"/>
            <p:cNvSpPr>
              <a:spLocks/>
            </p:cNvSpPr>
            <p:nvPr/>
          </p:nvSpPr>
          <p:spPr bwMode="auto">
            <a:xfrm>
              <a:off x="4375" y="3163"/>
              <a:ext cx="6" cy="9"/>
            </a:xfrm>
            <a:custGeom>
              <a:avLst/>
              <a:gdLst>
                <a:gd name="T0" fmla="*/ 0 w 38"/>
                <a:gd name="T1" fmla="*/ 0 h 54"/>
                <a:gd name="T2" fmla="*/ 0 w 38"/>
                <a:gd name="T3" fmla="*/ 0 h 54"/>
                <a:gd name="T4" fmla="*/ 0 w 38"/>
                <a:gd name="T5" fmla="*/ 0 h 54"/>
                <a:gd name="T6" fmla="*/ 0 w 38"/>
                <a:gd name="T7" fmla="*/ 0 h 54"/>
                <a:gd name="T8" fmla="*/ 0 w 38"/>
                <a:gd name="T9" fmla="*/ 0 h 54"/>
                <a:gd name="T10" fmla="*/ 0 w 38"/>
                <a:gd name="T11" fmla="*/ 0 h 54"/>
                <a:gd name="T12" fmla="*/ 0 w 38"/>
                <a:gd name="T13" fmla="*/ 0 h 54"/>
                <a:gd name="T14" fmla="*/ 0 w 38"/>
                <a:gd name="T15" fmla="*/ 0 h 54"/>
                <a:gd name="T16" fmla="*/ 0 w 38"/>
                <a:gd name="T17" fmla="*/ 0 h 54"/>
                <a:gd name="T18" fmla="*/ 0 w 38"/>
                <a:gd name="T19" fmla="*/ 0 h 54"/>
                <a:gd name="T20" fmla="*/ 0 w 38"/>
                <a:gd name="T21" fmla="*/ 0 h 54"/>
                <a:gd name="T22" fmla="*/ 0 w 38"/>
                <a:gd name="T23" fmla="*/ 0 h 54"/>
                <a:gd name="T24" fmla="*/ 0 w 38"/>
                <a:gd name="T25" fmla="*/ 0 h 54"/>
                <a:gd name="T26" fmla="*/ 0 w 38"/>
                <a:gd name="T27" fmla="*/ 0 h 54"/>
                <a:gd name="T28" fmla="*/ 0 w 38"/>
                <a:gd name="T29" fmla="*/ 0 h 54"/>
                <a:gd name="T30" fmla="*/ 0 w 38"/>
                <a:gd name="T31" fmla="*/ 0 h 54"/>
                <a:gd name="T32" fmla="*/ 0 w 38"/>
                <a:gd name="T33" fmla="*/ 0 h 54"/>
                <a:gd name="T34" fmla="*/ 0 w 38"/>
                <a:gd name="T35" fmla="*/ 0 h 54"/>
                <a:gd name="T36" fmla="*/ 0 w 38"/>
                <a:gd name="T37" fmla="*/ 0 h 54"/>
                <a:gd name="T38" fmla="*/ 0 w 38"/>
                <a:gd name="T39" fmla="*/ 0 h 54"/>
                <a:gd name="T40" fmla="*/ 0 w 38"/>
                <a:gd name="T41" fmla="*/ 0 h 54"/>
                <a:gd name="T42" fmla="*/ 0 w 38"/>
                <a:gd name="T43" fmla="*/ 0 h 54"/>
                <a:gd name="T44" fmla="*/ 0 w 38"/>
                <a:gd name="T45" fmla="*/ 0 h 54"/>
                <a:gd name="T46" fmla="*/ 0 w 38"/>
                <a:gd name="T47" fmla="*/ 0 h 54"/>
                <a:gd name="T48" fmla="*/ 0 w 38"/>
                <a:gd name="T49" fmla="*/ 0 h 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54"/>
                <a:gd name="T77" fmla="*/ 38 w 38"/>
                <a:gd name="T78" fmla="*/ 54 h 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54">
                  <a:moveTo>
                    <a:pt x="20" y="7"/>
                  </a:moveTo>
                  <a:lnTo>
                    <a:pt x="20" y="8"/>
                  </a:lnTo>
                  <a:lnTo>
                    <a:pt x="19" y="4"/>
                  </a:lnTo>
                  <a:lnTo>
                    <a:pt x="15" y="1"/>
                  </a:lnTo>
                  <a:lnTo>
                    <a:pt x="12" y="0"/>
                  </a:lnTo>
                  <a:lnTo>
                    <a:pt x="7" y="0"/>
                  </a:lnTo>
                  <a:lnTo>
                    <a:pt x="4" y="1"/>
                  </a:lnTo>
                  <a:lnTo>
                    <a:pt x="1" y="4"/>
                  </a:lnTo>
                  <a:lnTo>
                    <a:pt x="0" y="8"/>
                  </a:lnTo>
                  <a:lnTo>
                    <a:pt x="0" y="11"/>
                  </a:lnTo>
                  <a:lnTo>
                    <a:pt x="1" y="17"/>
                  </a:lnTo>
                  <a:lnTo>
                    <a:pt x="4" y="24"/>
                  </a:lnTo>
                  <a:lnTo>
                    <a:pt x="8" y="32"/>
                  </a:lnTo>
                  <a:lnTo>
                    <a:pt x="14" y="39"/>
                  </a:lnTo>
                  <a:lnTo>
                    <a:pt x="20" y="46"/>
                  </a:lnTo>
                  <a:lnTo>
                    <a:pt x="27" y="50"/>
                  </a:lnTo>
                  <a:lnTo>
                    <a:pt x="33" y="54"/>
                  </a:lnTo>
                  <a:lnTo>
                    <a:pt x="38" y="54"/>
                  </a:lnTo>
                  <a:lnTo>
                    <a:pt x="36" y="42"/>
                  </a:lnTo>
                  <a:lnTo>
                    <a:pt x="32" y="29"/>
                  </a:lnTo>
                  <a:lnTo>
                    <a:pt x="25" y="16"/>
                  </a:lnTo>
                  <a:lnTo>
                    <a:pt x="20" y="7"/>
                  </a:lnTo>
                  <a:close/>
                </a:path>
              </a:pathLst>
            </a:custGeom>
            <a:solidFill>
              <a:srgbClr val="000000"/>
            </a:solidFill>
            <a:ln w="9525">
              <a:noFill/>
              <a:round/>
              <a:headEnd/>
              <a:tailEnd/>
            </a:ln>
          </p:spPr>
          <p:txBody>
            <a:bodyPr/>
            <a:lstStyle/>
            <a:p>
              <a:endParaRPr lang="en-US"/>
            </a:p>
          </p:txBody>
        </p:sp>
        <p:sp>
          <p:nvSpPr>
            <p:cNvPr id="2210" name="Freeform 1001"/>
            <p:cNvSpPr>
              <a:spLocks/>
            </p:cNvSpPr>
            <p:nvPr/>
          </p:nvSpPr>
          <p:spPr bwMode="auto">
            <a:xfrm>
              <a:off x="4370" y="3155"/>
              <a:ext cx="8" cy="6"/>
            </a:xfrm>
            <a:custGeom>
              <a:avLst/>
              <a:gdLst>
                <a:gd name="T0" fmla="*/ 0 w 52"/>
                <a:gd name="T1" fmla="*/ 0 h 36"/>
                <a:gd name="T2" fmla="*/ 0 w 52"/>
                <a:gd name="T3" fmla="*/ 0 h 36"/>
                <a:gd name="T4" fmla="*/ 0 w 52"/>
                <a:gd name="T5" fmla="*/ 0 h 36"/>
                <a:gd name="T6" fmla="*/ 0 w 52"/>
                <a:gd name="T7" fmla="*/ 0 h 36"/>
                <a:gd name="T8" fmla="*/ 0 w 52"/>
                <a:gd name="T9" fmla="*/ 0 h 36"/>
                <a:gd name="T10" fmla="*/ 0 w 52"/>
                <a:gd name="T11" fmla="*/ 0 h 36"/>
                <a:gd name="T12" fmla="*/ 0 w 52"/>
                <a:gd name="T13" fmla="*/ 0 h 36"/>
                <a:gd name="T14" fmla="*/ 0 w 52"/>
                <a:gd name="T15" fmla="*/ 0 h 36"/>
                <a:gd name="T16" fmla="*/ 0 w 52"/>
                <a:gd name="T17" fmla="*/ 0 h 36"/>
                <a:gd name="T18" fmla="*/ 0 w 52"/>
                <a:gd name="T19" fmla="*/ 0 h 36"/>
                <a:gd name="T20" fmla="*/ 0 w 52"/>
                <a:gd name="T21" fmla="*/ 0 h 36"/>
                <a:gd name="T22" fmla="*/ 0 w 52"/>
                <a:gd name="T23" fmla="*/ 0 h 36"/>
                <a:gd name="T24" fmla="*/ 0 w 52"/>
                <a:gd name="T25" fmla="*/ 0 h 36"/>
                <a:gd name="T26" fmla="*/ 0 w 52"/>
                <a:gd name="T27" fmla="*/ 0 h 36"/>
                <a:gd name="T28" fmla="*/ 0 w 52"/>
                <a:gd name="T29" fmla="*/ 0 h 36"/>
                <a:gd name="T30" fmla="*/ 0 w 52"/>
                <a:gd name="T31" fmla="*/ 0 h 36"/>
                <a:gd name="T32" fmla="*/ 0 w 52"/>
                <a:gd name="T33" fmla="*/ 0 h 36"/>
                <a:gd name="T34" fmla="*/ 0 w 52"/>
                <a:gd name="T35" fmla="*/ 0 h 36"/>
                <a:gd name="T36" fmla="*/ 0 w 52"/>
                <a:gd name="T37" fmla="*/ 0 h 36"/>
                <a:gd name="T38" fmla="*/ 0 w 52"/>
                <a:gd name="T39" fmla="*/ 0 h 36"/>
                <a:gd name="T40" fmla="*/ 0 w 52"/>
                <a:gd name="T41" fmla="*/ 0 h 36"/>
                <a:gd name="T42" fmla="*/ 0 w 52"/>
                <a:gd name="T43" fmla="*/ 0 h 36"/>
                <a:gd name="T44" fmla="*/ 0 w 52"/>
                <a:gd name="T45" fmla="*/ 0 h 36"/>
                <a:gd name="T46" fmla="*/ 0 w 52"/>
                <a:gd name="T47" fmla="*/ 0 h 36"/>
                <a:gd name="T48" fmla="*/ 0 w 52"/>
                <a:gd name="T49" fmla="*/ 0 h 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2"/>
                <a:gd name="T76" fmla="*/ 0 h 36"/>
                <a:gd name="T77" fmla="*/ 52 w 52"/>
                <a:gd name="T78" fmla="*/ 36 h 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2" h="36">
                  <a:moveTo>
                    <a:pt x="41" y="27"/>
                  </a:moveTo>
                  <a:lnTo>
                    <a:pt x="46" y="24"/>
                  </a:lnTo>
                  <a:lnTo>
                    <a:pt x="51" y="21"/>
                  </a:lnTo>
                  <a:lnTo>
                    <a:pt x="52" y="16"/>
                  </a:lnTo>
                  <a:lnTo>
                    <a:pt x="52" y="12"/>
                  </a:lnTo>
                  <a:lnTo>
                    <a:pt x="50" y="6"/>
                  </a:lnTo>
                  <a:lnTo>
                    <a:pt x="46" y="2"/>
                  </a:lnTo>
                  <a:lnTo>
                    <a:pt x="41" y="0"/>
                  </a:lnTo>
                  <a:lnTo>
                    <a:pt x="36" y="0"/>
                  </a:lnTo>
                  <a:lnTo>
                    <a:pt x="33" y="0"/>
                  </a:lnTo>
                  <a:lnTo>
                    <a:pt x="29" y="1"/>
                  </a:lnTo>
                  <a:lnTo>
                    <a:pt x="21" y="4"/>
                  </a:lnTo>
                  <a:lnTo>
                    <a:pt x="13" y="8"/>
                  </a:lnTo>
                  <a:lnTo>
                    <a:pt x="6" y="15"/>
                  </a:lnTo>
                  <a:lnTo>
                    <a:pt x="3" y="22"/>
                  </a:lnTo>
                  <a:lnTo>
                    <a:pt x="0" y="29"/>
                  </a:lnTo>
                  <a:lnTo>
                    <a:pt x="0" y="31"/>
                  </a:lnTo>
                  <a:lnTo>
                    <a:pt x="4" y="33"/>
                  </a:lnTo>
                  <a:lnTo>
                    <a:pt x="9" y="36"/>
                  </a:lnTo>
                  <a:lnTo>
                    <a:pt x="13" y="36"/>
                  </a:lnTo>
                  <a:lnTo>
                    <a:pt x="18" y="36"/>
                  </a:lnTo>
                  <a:lnTo>
                    <a:pt x="24" y="33"/>
                  </a:lnTo>
                  <a:lnTo>
                    <a:pt x="30" y="32"/>
                  </a:lnTo>
                  <a:lnTo>
                    <a:pt x="36" y="30"/>
                  </a:lnTo>
                  <a:lnTo>
                    <a:pt x="41" y="27"/>
                  </a:lnTo>
                  <a:close/>
                </a:path>
              </a:pathLst>
            </a:custGeom>
            <a:solidFill>
              <a:srgbClr val="000000"/>
            </a:solidFill>
            <a:ln w="9525">
              <a:noFill/>
              <a:round/>
              <a:headEnd/>
              <a:tailEnd/>
            </a:ln>
          </p:spPr>
          <p:txBody>
            <a:bodyPr/>
            <a:lstStyle/>
            <a:p>
              <a:endParaRPr lang="en-US"/>
            </a:p>
          </p:txBody>
        </p:sp>
        <p:sp>
          <p:nvSpPr>
            <p:cNvPr id="2211" name="Freeform 1002"/>
            <p:cNvSpPr>
              <a:spLocks/>
            </p:cNvSpPr>
            <p:nvPr/>
          </p:nvSpPr>
          <p:spPr bwMode="auto">
            <a:xfrm>
              <a:off x="4330" y="3145"/>
              <a:ext cx="33" cy="39"/>
            </a:xfrm>
            <a:custGeom>
              <a:avLst/>
              <a:gdLst>
                <a:gd name="T0" fmla="*/ 0 w 198"/>
                <a:gd name="T1" fmla="*/ 0 h 236"/>
                <a:gd name="T2" fmla="*/ 0 w 198"/>
                <a:gd name="T3" fmla="*/ 0 h 236"/>
                <a:gd name="T4" fmla="*/ 0 w 198"/>
                <a:gd name="T5" fmla="*/ 0 h 236"/>
                <a:gd name="T6" fmla="*/ 0 w 198"/>
                <a:gd name="T7" fmla="*/ 0 h 236"/>
                <a:gd name="T8" fmla="*/ 0 w 198"/>
                <a:gd name="T9" fmla="*/ 0 h 236"/>
                <a:gd name="T10" fmla="*/ 0 w 198"/>
                <a:gd name="T11" fmla="*/ 0 h 236"/>
                <a:gd name="T12" fmla="*/ 0 w 198"/>
                <a:gd name="T13" fmla="*/ 0 h 236"/>
                <a:gd name="T14" fmla="*/ 0 w 198"/>
                <a:gd name="T15" fmla="*/ 0 h 236"/>
                <a:gd name="T16" fmla="*/ 0 w 198"/>
                <a:gd name="T17" fmla="*/ 0 h 236"/>
                <a:gd name="T18" fmla="*/ 0 w 198"/>
                <a:gd name="T19" fmla="*/ 0 h 236"/>
                <a:gd name="T20" fmla="*/ 0 w 198"/>
                <a:gd name="T21" fmla="*/ 0 h 236"/>
                <a:gd name="T22" fmla="*/ 0 w 198"/>
                <a:gd name="T23" fmla="*/ 0 h 236"/>
                <a:gd name="T24" fmla="*/ 0 w 198"/>
                <a:gd name="T25" fmla="*/ 0 h 236"/>
                <a:gd name="T26" fmla="*/ 0 w 198"/>
                <a:gd name="T27" fmla="*/ 0 h 236"/>
                <a:gd name="T28" fmla="*/ 0 w 198"/>
                <a:gd name="T29" fmla="*/ 0 h 236"/>
                <a:gd name="T30" fmla="*/ 0 w 198"/>
                <a:gd name="T31" fmla="*/ 0 h 236"/>
                <a:gd name="T32" fmla="*/ 0 w 198"/>
                <a:gd name="T33" fmla="*/ 0 h 236"/>
                <a:gd name="T34" fmla="*/ 0 w 198"/>
                <a:gd name="T35" fmla="*/ 0 h 236"/>
                <a:gd name="T36" fmla="*/ 0 w 198"/>
                <a:gd name="T37" fmla="*/ 0 h 236"/>
                <a:gd name="T38" fmla="*/ 0 w 198"/>
                <a:gd name="T39" fmla="*/ 0 h 236"/>
                <a:gd name="T40" fmla="*/ 0 w 198"/>
                <a:gd name="T41" fmla="*/ 0 h 236"/>
                <a:gd name="T42" fmla="*/ 0 w 198"/>
                <a:gd name="T43" fmla="*/ 0 h 236"/>
                <a:gd name="T44" fmla="*/ 0 w 198"/>
                <a:gd name="T45" fmla="*/ 0 h 236"/>
                <a:gd name="T46" fmla="*/ 0 w 198"/>
                <a:gd name="T47" fmla="*/ 0 h 236"/>
                <a:gd name="T48" fmla="*/ 0 w 198"/>
                <a:gd name="T49" fmla="*/ 0 h 236"/>
                <a:gd name="T50" fmla="*/ 0 w 198"/>
                <a:gd name="T51" fmla="*/ 0 h 236"/>
                <a:gd name="T52" fmla="*/ 0 w 198"/>
                <a:gd name="T53" fmla="*/ 0 h 236"/>
                <a:gd name="T54" fmla="*/ 0 w 198"/>
                <a:gd name="T55" fmla="*/ 0 h 236"/>
                <a:gd name="T56" fmla="*/ 0 w 198"/>
                <a:gd name="T57" fmla="*/ 0 h 236"/>
                <a:gd name="T58" fmla="*/ 0 w 198"/>
                <a:gd name="T59" fmla="*/ 0 h 236"/>
                <a:gd name="T60" fmla="*/ 0 w 198"/>
                <a:gd name="T61" fmla="*/ 0 h 236"/>
                <a:gd name="T62" fmla="*/ 0 w 198"/>
                <a:gd name="T63" fmla="*/ 0 h 236"/>
                <a:gd name="T64" fmla="*/ 0 w 198"/>
                <a:gd name="T65" fmla="*/ 0 h 236"/>
                <a:gd name="T66" fmla="*/ 0 w 198"/>
                <a:gd name="T67" fmla="*/ 0 h 236"/>
                <a:gd name="T68" fmla="*/ 0 w 198"/>
                <a:gd name="T69" fmla="*/ 0 h 236"/>
                <a:gd name="T70" fmla="*/ 0 w 198"/>
                <a:gd name="T71" fmla="*/ 0 h 236"/>
                <a:gd name="T72" fmla="*/ 0 w 198"/>
                <a:gd name="T73" fmla="*/ 0 h 236"/>
                <a:gd name="T74" fmla="*/ 0 w 198"/>
                <a:gd name="T75" fmla="*/ 0 h 236"/>
                <a:gd name="T76" fmla="*/ 0 w 198"/>
                <a:gd name="T77" fmla="*/ 0 h 236"/>
                <a:gd name="T78" fmla="*/ 0 w 198"/>
                <a:gd name="T79" fmla="*/ 0 h 236"/>
                <a:gd name="T80" fmla="*/ 0 w 198"/>
                <a:gd name="T81" fmla="*/ 0 h 236"/>
                <a:gd name="T82" fmla="*/ 0 w 198"/>
                <a:gd name="T83" fmla="*/ 0 h 236"/>
                <a:gd name="T84" fmla="*/ 0 w 198"/>
                <a:gd name="T85" fmla="*/ 0 h 236"/>
                <a:gd name="T86" fmla="*/ 0 w 198"/>
                <a:gd name="T87" fmla="*/ 0 h 236"/>
                <a:gd name="T88" fmla="*/ 0 w 198"/>
                <a:gd name="T89" fmla="*/ 0 h 236"/>
                <a:gd name="T90" fmla="*/ 0 w 198"/>
                <a:gd name="T91" fmla="*/ 0 h 236"/>
                <a:gd name="T92" fmla="*/ 0 w 198"/>
                <a:gd name="T93" fmla="*/ 0 h 236"/>
                <a:gd name="T94" fmla="*/ 0 w 198"/>
                <a:gd name="T95" fmla="*/ 0 h 236"/>
                <a:gd name="T96" fmla="*/ 0 w 198"/>
                <a:gd name="T97" fmla="*/ 0 h 236"/>
                <a:gd name="T98" fmla="*/ 0 w 198"/>
                <a:gd name="T99" fmla="*/ 0 h 236"/>
                <a:gd name="T100" fmla="*/ 0 w 198"/>
                <a:gd name="T101" fmla="*/ 0 h 236"/>
                <a:gd name="T102" fmla="*/ 0 w 198"/>
                <a:gd name="T103" fmla="*/ 0 h 236"/>
                <a:gd name="T104" fmla="*/ 0 w 198"/>
                <a:gd name="T105" fmla="*/ 0 h 236"/>
                <a:gd name="T106" fmla="*/ 0 w 198"/>
                <a:gd name="T107" fmla="*/ 0 h 236"/>
                <a:gd name="T108" fmla="*/ 0 w 198"/>
                <a:gd name="T109" fmla="*/ 0 h 236"/>
                <a:gd name="T110" fmla="*/ 0 w 198"/>
                <a:gd name="T111" fmla="*/ 0 h 236"/>
                <a:gd name="T112" fmla="*/ 0 w 198"/>
                <a:gd name="T113" fmla="*/ 0 h 236"/>
                <a:gd name="T114" fmla="*/ 0 w 198"/>
                <a:gd name="T115" fmla="*/ 0 h 236"/>
                <a:gd name="T116" fmla="*/ 0 w 198"/>
                <a:gd name="T117" fmla="*/ 0 h 236"/>
                <a:gd name="T118" fmla="*/ 0 w 198"/>
                <a:gd name="T119" fmla="*/ 0 h 236"/>
                <a:gd name="T120" fmla="*/ 0 w 198"/>
                <a:gd name="T121" fmla="*/ 0 h 2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8"/>
                <a:gd name="T184" fmla="*/ 0 h 236"/>
                <a:gd name="T185" fmla="*/ 198 w 198"/>
                <a:gd name="T186" fmla="*/ 236 h 2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8" h="236">
                  <a:moveTo>
                    <a:pt x="73" y="36"/>
                  </a:moveTo>
                  <a:lnTo>
                    <a:pt x="58" y="46"/>
                  </a:lnTo>
                  <a:lnTo>
                    <a:pt x="46" y="58"/>
                  </a:lnTo>
                  <a:lnTo>
                    <a:pt x="33" y="72"/>
                  </a:lnTo>
                  <a:lnTo>
                    <a:pt x="22" y="85"/>
                  </a:lnTo>
                  <a:lnTo>
                    <a:pt x="14" y="100"/>
                  </a:lnTo>
                  <a:lnTo>
                    <a:pt x="7" y="115"/>
                  </a:lnTo>
                  <a:lnTo>
                    <a:pt x="2" y="130"/>
                  </a:lnTo>
                  <a:lnTo>
                    <a:pt x="0" y="146"/>
                  </a:lnTo>
                  <a:lnTo>
                    <a:pt x="2" y="170"/>
                  </a:lnTo>
                  <a:lnTo>
                    <a:pt x="12" y="190"/>
                  </a:lnTo>
                  <a:lnTo>
                    <a:pt x="26" y="207"/>
                  </a:lnTo>
                  <a:lnTo>
                    <a:pt x="43" y="220"/>
                  </a:lnTo>
                  <a:lnTo>
                    <a:pt x="64" y="229"/>
                  </a:lnTo>
                  <a:lnTo>
                    <a:pt x="88" y="235"/>
                  </a:lnTo>
                  <a:lnTo>
                    <a:pt x="110" y="236"/>
                  </a:lnTo>
                  <a:lnTo>
                    <a:pt x="132" y="232"/>
                  </a:lnTo>
                  <a:lnTo>
                    <a:pt x="137" y="232"/>
                  </a:lnTo>
                  <a:lnTo>
                    <a:pt x="142" y="230"/>
                  </a:lnTo>
                  <a:lnTo>
                    <a:pt x="145" y="226"/>
                  </a:lnTo>
                  <a:lnTo>
                    <a:pt x="146" y="221"/>
                  </a:lnTo>
                  <a:lnTo>
                    <a:pt x="145" y="219"/>
                  </a:lnTo>
                  <a:lnTo>
                    <a:pt x="142" y="219"/>
                  </a:lnTo>
                  <a:lnTo>
                    <a:pt x="137" y="217"/>
                  </a:lnTo>
                  <a:lnTo>
                    <a:pt x="131" y="217"/>
                  </a:lnTo>
                  <a:lnTo>
                    <a:pt x="124" y="217"/>
                  </a:lnTo>
                  <a:lnTo>
                    <a:pt x="118" y="217"/>
                  </a:lnTo>
                  <a:lnTo>
                    <a:pt x="112" y="217"/>
                  </a:lnTo>
                  <a:lnTo>
                    <a:pt x="109" y="217"/>
                  </a:lnTo>
                  <a:lnTo>
                    <a:pt x="97" y="216"/>
                  </a:lnTo>
                  <a:lnTo>
                    <a:pt x="87" y="215"/>
                  </a:lnTo>
                  <a:lnTo>
                    <a:pt x="75" y="214"/>
                  </a:lnTo>
                  <a:lnTo>
                    <a:pt x="63" y="211"/>
                  </a:lnTo>
                  <a:lnTo>
                    <a:pt x="51" y="207"/>
                  </a:lnTo>
                  <a:lnTo>
                    <a:pt x="40" y="199"/>
                  </a:lnTo>
                  <a:lnTo>
                    <a:pt x="29" y="189"/>
                  </a:lnTo>
                  <a:lnTo>
                    <a:pt x="17" y="174"/>
                  </a:lnTo>
                  <a:lnTo>
                    <a:pt x="15" y="157"/>
                  </a:lnTo>
                  <a:lnTo>
                    <a:pt x="16" y="141"/>
                  </a:lnTo>
                  <a:lnTo>
                    <a:pt x="21" y="124"/>
                  </a:lnTo>
                  <a:lnTo>
                    <a:pt x="28" y="109"/>
                  </a:lnTo>
                  <a:lnTo>
                    <a:pt x="39" y="96"/>
                  </a:lnTo>
                  <a:lnTo>
                    <a:pt x="50" y="82"/>
                  </a:lnTo>
                  <a:lnTo>
                    <a:pt x="63" y="70"/>
                  </a:lnTo>
                  <a:lnTo>
                    <a:pt x="78" y="59"/>
                  </a:lnTo>
                  <a:lnTo>
                    <a:pt x="94" y="49"/>
                  </a:lnTo>
                  <a:lnTo>
                    <a:pt x="110" y="39"/>
                  </a:lnTo>
                  <a:lnTo>
                    <a:pt x="126" y="31"/>
                  </a:lnTo>
                  <a:lnTo>
                    <a:pt x="142" y="24"/>
                  </a:lnTo>
                  <a:lnTo>
                    <a:pt x="158" y="19"/>
                  </a:lnTo>
                  <a:lnTo>
                    <a:pt x="172" y="13"/>
                  </a:lnTo>
                  <a:lnTo>
                    <a:pt x="186" y="10"/>
                  </a:lnTo>
                  <a:lnTo>
                    <a:pt x="198" y="7"/>
                  </a:lnTo>
                  <a:lnTo>
                    <a:pt x="190" y="3"/>
                  </a:lnTo>
                  <a:lnTo>
                    <a:pt x="177" y="0"/>
                  </a:lnTo>
                  <a:lnTo>
                    <a:pt x="162" y="3"/>
                  </a:lnTo>
                  <a:lnTo>
                    <a:pt x="144" y="6"/>
                  </a:lnTo>
                  <a:lnTo>
                    <a:pt x="124" y="12"/>
                  </a:lnTo>
                  <a:lnTo>
                    <a:pt x="105" y="19"/>
                  </a:lnTo>
                  <a:lnTo>
                    <a:pt x="88" y="28"/>
                  </a:lnTo>
                  <a:lnTo>
                    <a:pt x="73" y="36"/>
                  </a:lnTo>
                  <a:close/>
                </a:path>
              </a:pathLst>
            </a:custGeom>
            <a:solidFill>
              <a:srgbClr val="000000"/>
            </a:solidFill>
            <a:ln w="9525">
              <a:solidFill>
                <a:schemeClr val="bg2"/>
              </a:solidFill>
              <a:round/>
              <a:headEnd/>
              <a:tailEnd/>
            </a:ln>
          </p:spPr>
          <p:txBody>
            <a:bodyPr/>
            <a:lstStyle/>
            <a:p>
              <a:endParaRPr lang="en-US"/>
            </a:p>
          </p:txBody>
        </p:sp>
        <p:sp>
          <p:nvSpPr>
            <p:cNvPr id="2212" name="Freeform 1003"/>
            <p:cNvSpPr>
              <a:spLocks/>
            </p:cNvSpPr>
            <p:nvPr/>
          </p:nvSpPr>
          <p:spPr bwMode="auto">
            <a:xfrm>
              <a:off x="4386" y="3145"/>
              <a:ext cx="22" cy="30"/>
            </a:xfrm>
            <a:custGeom>
              <a:avLst/>
              <a:gdLst>
                <a:gd name="T0" fmla="*/ 0 w 128"/>
                <a:gd name="T1" fmla="*/ 0 h 183"/>
                <a:gd name="T2" fmla="*/ 0 w 128"/>
                <a:gd name="T3" fmla="*/ 0 h 183"/>
                <a:gd name="T4" fmla="*/ 0 w 128"/>
                <a:gd name="T5" fmla="*/ 0 h 183"/>
                <a:gd name="T6" fmla="*/ 0 w 128"/>
                <a:gd name="T7" fmla="*/ 0 h 183"/>
                <a:gd name="T8" fmla="*/ 0 w 128"/>
                <a:gd name="T9" fmla="*/ 0 h 183"/>
                <a:gd name="T10" fmla="*/ 0 w 128"/>
                <a:gd name="T11" fmla="*/ 0 h 183"/>
                <a:gd name="T12" fmla="*/ 0 w 128"/>
                <a:gd name="T13" fmla="*/ 0 h 183"/>
                <a:gd name="T14" fmla="*/ 0 w 128"/>
                <a:gd name="T15" fmla="*/ 0 h 183"/>
                <a:gd name="T16" fmla="*/ 0 w 128"/>
                <a:gd name="T17" fmla="*/ 0 h 183"/>
                <a:gd name="T18" fmla="*/ 0 w 128"/>
                <a:gd name="T19" fmla="*/ 0 h 183"/>
                <a:gd name="T20" fmla="*/ 0 w 128"/>
                <a:gd name="T21" fmla="*/ 0 h 183"/>
                <a:gd name="T22" fmla="*/ 0 w 128"/>
                <a:gd name="T23" fmla="*/ 0 h 183"/>
                <a:gd name="T24" fmla="*/ 0 w 128"/>
                <a:gd name="T25" fmla="*/ 0 h 183"/>
                <a:gd name="T26" fmla="*/ 0 w 128"/>
                <a:gd name="T27" fmla="*/ 0 h 183"/>
                <a:gd name="T28" fmla="*/ 0 w 128"/>
                <a:gd name="T29" fmla="*/ 0 h 183"/>
                <a:gd name="T30" fmla="*/ 0 w 128"/>
                <a:gd name="T31" fmla="*/ 0 h 183"/>
                <a:gd name="T32" fmla="*/ 0 w 128"/>
                <a:gd name="T33" fmla="*/ 0 h 183"/>
                <a:gd name="T34" fmla="*/ 0 w 128"/>
                <a:gd name="T35" fmla="*/ 0 h 183"/>
                <a:gd name="T36" fmla="*/ 0 w 128"/>
                <a:gd name="T37" fmla="*/ 0 h 183"/>
                <a:gd name="T38" fmla="*/ 0 w 128"/>
                <a:gd name="T39" fmla="*/ 0 h 183"/>
                <a:gd name="T40" fmla="*/ 0 w 128"/>
                <a:gd name="T41" fmla="*/ 0 h 183"/>
                <a:gd name="T42" fmla="*/ 0 w 128"/>
                <a:gd name="T43" fmla="*/ 0 h 183"/>
                <a:gd name="T44" fmla="*/ 0 w 128"/>
                <a:gd name="T45" fmla="*/ 0 h 183"/>
                <a:gd name="T46" fmla="*/ 0 w 128"/>
                <a:gd name="T47" fmla="*/ 0 h 183"/>
                <a:gd name="T48" fmla="*/ 0 w 128"/>
                <a:gd name="T49" fmla="*/ 0 h 183"/>
                <a:gd name="T50" fmla="*/ 0 w 128"/>
                <a:gd name="T51" fmla="*/ 0 h 183"/>
                <a:gd name="T52" fmla="*/ 0 w 128"/>
                <a:gd name="T53" fmla="*/ 0 h 183"/>
                <a:gd name="T54" fmla="*/ 0 w 128"/>
                <a:gd name="T55" fmla="*/ 0 h 183"/>
                <a:gd name="T56" fmla="*/ 0 w 128"/>
                <a:gd name="T57" fmla="*/ 0 h 183"/>
                <a:gd name="T58" fmla="*/ 0 w 128"/>
                <a:gd name="T59" fmla="*/ 0 h 183"/>
                <a:gd name="T60" fmla="*/ 0 w 128"/>
                <a:gd name="T61" fmla="*/ 0 h 183"/>
                <a:gd name="T62" fmla="*/ 0 w 128"/>
                <a:gd name="T63" fmla="*/ 0 h 183"/>
                <a:gd name="T64" fmla="*/ 0 w 128"/>
                <a:gd name="T65" fmla="*/ 0 h 183"/>
                <a:gd name="T66" fmla="*/ 0 w 128"/>
                <a:gd name="T67" fmla="*/ 0 h 183"/>
                <a:gd name="T68" fmla="*/ 0 w 128"/>
                <a:gd name="T69" fmla="*/ 0 h 183"/>
                <a:gd name="T70" fmla="*/ 0 w 128"/>
                <a:gd name="T71" fmla="*/ 0 h 183"/>
                <a:gd name="T72" fmla="*/ 0 w 128"/>
                <a:gd name="T73" fmla="*/ 0 h 183"/>
                <a:gd name="T74" fmla="*/ 0 w 128"/>
                <a:gd name="T75" fmla="*/ 0 h 183"/>
                <a:gd name="T76" fmla="*/ 0 w 128"/>
                <a:gd name="T77" fmla="*/ 0 h 183"/>
                <a:gd name="T78" fmla="*/ 0 w 128"/>
                <a:gd name="T79" fmla="*/ 0 h 183"/>
                <a:gd name="T80" fmla="*/ 0 w 128"/>
                <a:gd name="T81" fmla="*/ 0 h 1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8"/>
                <a:gd name="T124" fmla="*/ 0 h 183"/>
                <a:gd name="T125" fmla="*/ 128 w 128"/>
                <a:gd name="T126" fmla="*/ 183 h 1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8" h="183">
                  <a:moveTo>
                    <a:pt x="108" y="61"/>
                  </a:moveTo>
                  <a:lnTo>
                    <a:pt x="111" y="80"/>
                  </a:lnTo>
                  <a:lnTo>
                    <a:pt x="109" y="97"/>
                  </a:lnTo>
                  <a:lnTo>
                    <a:pt x="101" y="110"/>
                  </a:lnTo>
                  <a:lnTo>
                    <a:pt x="89" y="123"/>
                  </a:lnTo>
                  <a:lnTo>
                    <a:pt x="75" y="134"/>
                  </a:lnTo>
                  <a:lnTo>
                    <a:pt x="60" y="145"/>
                  </a:lnTo>
                  <a:lnTo>
                    <a:pt x="43" y="156"/>
                  </a:lnTo>
                  <a:lnTo>
                    <a:pt x="29" y="167"/>
                  </a:lnTo>
                  <a:lnTo>
                    <a:pt x="27" y="170"/>
                  </a:lnTo>
                  <a:lnTo>
                    <a:pt x="26" y="172"/>
                  </a:lnTo>
                  <a:lnTo>
                    <a:pt x="26" y="176"/>
                  </a:lnTo>
                  <a:lnTo>
                    <a:pt x="28" y="179"/>
                  </a:lnTo>
                  <a:lnTo>
                    <a:pt x="30" y="182"/>
                  </a:lnTo>
                  <a:lnTo>
                    <a:pt x="34" y="183"/>
                  </a:lnTo>
                  <a:lnTo>
                    <a:pt x="37" y="183"/>
                  </a:lnTo>
                  <a:lnTo>
                    <a:pt x="41" y="182"/>
                  </a:lnTo>
                  <a:lnTo>
                    <a:pt x="58" y="171"/>
                  </a:lnTo>
                  <a:lnTo>
                    <a:pt x="76" y="160"/>
                  </a:lnTo>
                  <a:lnTo>
                    <a:pt x="92" y="147"/>
                  </a:lnTo>
                  <a:lnTo>
                    <a:pt x="108" y="132"/>
                  </a:lnTo>
                  <a:lnTo>
                    <a:pt x="118" y="116"/>
                  </a:lnTo>
                  <a:lnTo>
                    <a:pt x="125" y="98"/>
                  </a:lnTo>
                  <a:lnTo>
                    <a:pt x="128" y="78"/>
                  </a:lnTo>
                  <a:lnTo>
                    <a:pt x="123" y="58"/>
                  </a:lnTo>
                  <a:lnTo>
                    <a:pt x="112" y="41"/>
                  </a:lnTo>
                  <a:lnTo>
                    <a:pt x="98" y="28"/>
                  </a:lnTo>
                  <a:lnTo>
                    <a:pt x="80" y="16"/>
                  </a:lnTo>
                  <a:lnTo>
                    <a:pt x="61" y="8"/>
                  </a:lnTo>
                  <a:lnTo>
                    <a:pt x="41" y="2"/>
                  </a:lnTo>
                  <a:lnTo>
                    <a:pt x="23" y="0"/>
                  </a:lnTo>
                  <a:lnTo>
                    <a:pt x="9" y="1"/>
                  </a:lnTo>
                  <a:lnTo>
                    <a:pt x="0" y="6"/>
                  </a:lnTo>
                  <a:lnTo>
                    <a:pt x="16" y="10"/>
                  </a:lnTo>
                  <a:lnTo>
                    <a:pt x="33" y="14"/>
                  </a:lnTo>
                  <a:lnTo>
                    <a:pt x="48" y="17"/>
                  </a:lnTo>
                  <a:lnTo>
                    <a:pt x="63" y="22"/>
                  </a:lnTo>
                  <a:lnTo>
                    <a:pt x="77" y="28"/>
                  </a:lnTo>
                  <a:lnTo>
                    <a:pt x="90" y="36"/>
                  </a:lnTo>
                  <a:lnTo>
                    <a:pt x="101" y="46"/>
                  </a:lnTo>
                  <a:lnTo>
                    <a:pt x="108" y="61"/>
                  </a:lnTo>
                  <a:close/>
                </a:path>
              </a:pathLst>
            </a:custGeom>
            <a:solidFill>
              <a:srgbClr val="000000"/>
            </a:solidFill>
            <a:ln w="9525">
              <a:solidFill>
                <a:schemeClr val="bg2"/>
              </a:solidFill>
              <a:round/>
              <a:headEnd/>
              <a:tailEnd/>
            </a:ln>
          </p:spPr>
          <p:txBody>
            <a:bodyPr/>
            <a:lstStyle/>
            <a:p>
              <a:endParaRPr lang="en-US"/>
            </a:p>
          </p:txBody>
        </p:sp>
        <p:sp>
          <p:nvSpPr>
            <p:cNvPr id="2213" name="Freeform 1004"/>
            <p:cNvSpPr>
              <a:spLocks/>
            </p:cNvSpPr>
            <p:nvPr/>
          </p:nvSpPr>
          <p:spPr bwMode="auto">
            <a:xfrm>
              <a:off x="4309" y="3138"/>
              <a:ext cx="53" cy="63"/>
            </a:xfrm>
            <a:custGeom>
              <a:avLst/>
              <a:gdLst>
                <a:gd name="T0" fmla="*/ 0 w 323"/>
                <a:gd name="T1" fmla="*/ 0 h 379"/>
                <a:gd name="T2" fmla="*/ 0 w 323"/>
                <a:gd name="T3" fmla="*/ 0 h 379"/>
                <a:gd name="T4" fmla="*/ 0 w 323"/>
                <a:gd name="T5" fmla="*/ 0 h 379"/>
                <a:gd name="T6" fmla="*/ 0 w 323"/>
                <a:gd name="T7" fmla="*/ 0 h 379"/>
                <a:gd name="T8" fmla="*/ 0 w 323"/>
                <a:gd name="T9" fmla="*/ 0 h 379"/>
                <a:gd name="T10" fmla="*/ 0 w 323"/>
                <a:gd name="T11" fmla="*/ 0 h 379"/>
                <a:gd name="T12" fmla="*/ 0 w 323"/>
                <a:gd name="T13" fmla="*/ 0 h 379"/>
                <a:gd name="T14" fmla="*/ 0 w 323"/>
                <a:gd name="T15" fmla="*/ 0 h 379"/>
                <a:gd name="T16" fmla="*/ 0 w 323"/>
                <a:gd name="T17" fmla="*/ 0 h 379"/>
                <a:gd name="T18" fmla="*/ 0 w 323"/>
                <a:gd name="T19" fmla="*/ 0 h 379"/>
                <a:gd name="T20" fmla="*/ 0 w 323"/>
                <a:gd name="T21" fmla="*/ 0 h 379"/>
                <a:gd name="T22" fmla="*/ 0 w 323"/>
                <a:gd name="T23" fmla="*/ 0 h 379"/>
                <a:gd name="T24" fmla="*/ 0 w 323"/>
                <a:gd name="T25" fmla="*/ 0 h 379"/>
                <a:gd name="T26" fmla="*/ 0 w 323"/>
                <a:gd name="T27" fmla="*/ 0 h 379"/>
                <a:gd name="T28" fmla="*/ 0 w 323"/>
                <a:gd name="T29" fmla="*/ 0 h 379"/>
                <a:gd name="T30" fmla="*/ 0 w 323"/>
                <a:gd name="T31" fmla="*/ 0 h 379"/>
                <a:gd name="T32" fmla="*/ 0 w 323"/>
                <a:gd name="T33" fmla="*/ 0 h 379"/>
                <a:gd name="T34" fmla="*/ 0 w 323"/>
                <a:gd name="T35" fmla="*/ 0 h 379"/>
                <a:gd name="T36" fmla="*/ 0 w 323"/>
                <a:gd name="T37" fmla="*/ 0 h 379"/>
                <a:gd name="T38" fmla="*/ 0 w 323"/>
                <a:gd name="T39" fmla="*/ 0 h 379"/>
                <a:gd name="T40" fmla="*/ 0 w 323"/>
                <a:gd name="T41" fmla="*/ 0 h 379"/>
                <a:gd name="T42" fmla="*/ 0 w 323"/>
                <a:gd name="T43" fmla="*/ 0 h 379"/>
                <a:gd name="T44" fmla="*/ 0 w 323"/>
                <a:gd name="T45" fmla="*/ 0 h 379"/>
                <a:gd name="T46" fmla="*/ 0 w 323"/>
                <a:gd name="T47" fmla="*/ 0 h 379"/>
                <a:gd name="T48" fmla="*/ 0 w 323"/>
                <a:gd name="T49" fmla="*/ 0 h 379"/>
                <a:gd name="T50" fmla="*/ 0 w 323"/>
                <a:gd name="T51" fmla="*/ 0 h 379"/>
                <a:gd name="T52" fmla="*/ 0 w 323"/>
                <a:gd name="T53" fmla="*/ 0 h 379"/>
                <a:gd name="T54" fmla="*/ 0 w 323"/>
                <a:gd name="T55" fmla="*/ 0 h 379"/>
                <a:gd name="T56" fmla="*/ 0 w 323"/>
                <a:gd name="T57" fmla="*/ 0 h 379"/>
                <a:gd name="T58" fmla="*/ 0 w 323"/>
                <a:gd name="T59" fmla="*/ 0 h 379"/>
                <a:gd name="T60" fmla="*/ 0 w 323"/>
                <a:gd name="T61" fmla="*/ 0 h 379"/>
                <a:gd name="T62" fmla="*/ 0 w 323"/>
                <a:gd name="T63" fmla="*/ 0 h 379"/>
                <a:gd name="T64" fmla="*/ 0 w 323"/>
                <a:gd name="T65" fmla="*/ 0 h 379"/>
                <a:gd name="T66" fmla="*/ 0 w 323"/>
                <a:gd name="T67" fmla="*/ 0 h 379"/>
                <a:gd name="T68" fmla="*/ 0 w 323"/>
                <a:gd name="T69" fmla="*/ 0 h 379"/>
                <a:gd name="T70" fmla="*/ 0 w 323"/>
                <a:gd name="T71" fmla="*/ 0 h 379"/>
                <a:gd name="T72" fmla="*/ 0 w 323"/>
                <a:gd name="T73" fmla="*/ 0 h 379"/>
                <a:gd name="T74" fmla="*/ 0 w 323"/>
                <a:gd name="T75" fmla="*/ 0 h 379"/>
                <a:gd name="T76" fmla="*/ 0 w 323"/>
                <a:gd name="T77" fmla="*/ 0 h 379"/>
                <a:gd name="T78" fmla="*/ 0 w 323"/>
                <a:gd name="T79" fmla="*/ 0 h 379"/>
                <a:gd name="T80" fmla="*/ 0 w 323"/>
                <a:gd name="T81" fmla="*/ 0 h 379"/>
                <a:gd name="T82" fmla="*/ 0 w 323"/>
                <a:gd name="T83" fmla="*/ 0 h 379"/>
                <a:gd name="T84" fmla="*/ 0 w 323"/>
                <a:gd name="T85" fmla="*/ 0 h 379"/>
                <a:gd name="T86" fmla="*/ 0 w 323"/>
                <a:gd name="T87" fmla="*/ 0 h 3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3"/>
                <a:gd name="T133" fmla="*/ 0 h 379"/>
                <a:gd name="T134" fmla="*/ 323 w 323"/>
                <a:gd name="T135" fmla="*/ 379 h 3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3" h="379">
                  <a:moveTo>
                    <a:pt x="126" y="50"/>
                  </a:moveTo>
                  <a:lnTo>
                    <a:pt x="101" y="70"/>
                  </a:lnTo>
                  <a:lnTo>
                    <a:pt x="76" y="92"/>
                  </a:lnTo>
                  <a:lnTo>
                    <a:pt x="54" y="115"/>
                  </a:lnTo>
                  <a:lnTo>
                    <a:pt x="34" y="140"/>
                  </a:lnTo>
                  <a:lnTo>
                    <a:pt x="18" y="167"/>
                  </a:lnTo>
                  <a:lnTo>
                    <a:pt x="6" y="196"/>
                  </a:lnTo>
                  <a:lnTo>
                    <a:pt x="0" y="227"/>
                  </a:lnTo>
                  <a:lnTo>
                    <a:pt x="1" y="259"/>
                  </a:lnTo>
                  <a:lnTo>
                    <a:pt x="4" y="267"/>
                  </a:lnTo>
                  <a:lnTo>
                    <a:pt x="7" y="277"/>
                  </a:lnTo>
                  <a:lnTo>
                    <a:pt x="11" y="283"/>
                  </a:lnTo>
                  <a:lnTo>
                    <a:pt x="15" y="291"/>
                  </a:lnTo>
                  <a:lnTo>
                    <a:pt x="21" y="298"/>
                  </a:lnTo>
                  <a:lnTo>
                    <a:pt x="27" y="305"/>
                  </a:lnTo>
                  <a:lnTo>
                    <a:pt x="34" y="311"/>
                  </a:lnTo>
                  <a:lnTo>
                    <a:pt x="41" y="316"/>
                  </a:lnTo>
                  <a:lnTo>
                    <a:pt x="57" y="325"/>
                  </a:lnTo>
                  <a:lnTo>
                    <a:pt x="72" y="333"/>
                  </a:lnTo>
                  <a:lnTo>
                    <a:pt x="87" y="340"/>
                  </a:lnTo>
                  <a:lnTo>
                    <a:pt x="103" y="345"/>
                  </a:lnTo>
                  <a:lnTo>
                    <a:pt x="120" y="351"/>
                  </a:lnTo>
                  <a:lnTo>
                    <a:pt x="136" y="356"/>
                  </a:lnTo>
                  <a:lnTo>
                    <a:pt x="153" y="360"/>
                  </a:lnTo>
                  <a:lnTo>
                    <a:pt x="169" y="364"/>
                  </a:lnTo>
                  <a:lnTo>
                    <a:pt x="187" y="367"/>
                  </a:lnTo>
                  <a:lnTo>
                    <a:pt x="204" y="370"/>
                  </a:lnTo>
                  <a:lnTo>
                    <a:pt x="221" y="372"/>
                  </a:lnTo>
                  <a:lnTo>
                    <a:pt x="238" y="374"/>
                  </a:lnTo>
                  <a:lnTo>
                    <a:pt x="256" y="375"/>
                  </a:lnTo>
                  <a:lnTo>
                    <a:pt x="273" y="376"/>
                  </a:lnTo>
                  <a:lnTo>
                    <a:pt x="290" y="378"/>
                  </a:lnTo>
                  <a:lnTo>
                    <a:pt x="307" y="379"/>
                  </a:lnTo>
                  <a:lnTo>
                    <a:pt x="312" y="379"/>
                  </a:lnTo>
                  <a:lnTo>
                    <a:pt x="317" y="375"/>
                  </a:lnTo>
                  <a:lnTo>
                    <a:pt x="320" y="372"/>
                  </a:lnTo>
                  <a:lnTo>
                    <a:pt x="323" y="366"/>
                  </a:lnTo>
                  <a:lnTo>
                    <a:pt x="323" y="360"/>
                  </a:lnTo>
                  <a:lnTo>
                    <a:pt x="320" y="356"/>
                  </a:lnTo>
                  <a:lnTo>
                    <a:pt x="316" y="352"/>
                  </a:lnTo>
                  <a:lnTo>
                    <a:pt x="311" y="351"/>
                  </a:lnTo>
                  <a:lnTo>
                    <a:pt x="295" y="351"/>
                  </a:lnTo>
                  <a:lnTo>
                    <a:pt x="279" y="351"/>
                  </a:lnTo>
                  <a:lnTo>
                    <a:pt x="263" y="350"/>
                  </a:lnTo>
                  <a:lnTo>
                    <a:pt x="248" y="349"/>
                  </a:lnTo>
                  <a:lnTo>
                    <a:pt x="231" y="348"/>
                  </a:lnTo>
                  <a:lnTo>
                    <a:pt x="215" y="345"/>
                  </a:lnTo>
                  <a:lnTo>
                    <a:pt x="200" y="343"/>
                  </a:lnTo>
                  <a:lnTo>
                    <a:pt x="183" y="341"/>
                  </a:lnTo>
                  <a:lnTo>
                    <a:pt x="168" y="337"/>
                  </a:lnTo>
                  <a:lnTo>
                    <a:pt x="151" y="334"/>
                  </a:lnTo>
                  <a:lnTo>
                    <a:pt x="136" y="329"/>
                  </a:lnTo>
                  <a:lnTo>
                    <a:pt x="121" y="325"/>
                  </a:lnTo>
                  <a:lnTo>
                    <a:pt x="106" y="320"/>
                  </a:lnTo>
                  <a:lnTo>
                    <a:pt x="92" y="313"/>
                  </a:lnTo>
                  <a:lnTo>
                    <a:pt x="76" y="306"/>
                  </a:lnTo>
                  <a:lnTo>
                    <a:pt x="62" y="300"/>
                  </a:lnTo>
                  <a:lnTo>
                    <a:pt x="51" y="291"/>
                  </a:lnTo>
                  <a:lnTo>
                    <a:pt x="41" y="280"/>
                  </a:lnTo>
                  <a:lnTo>
                    <a:pt x="35" y="269"/>
                  </a:lnTo>
                  <a:lnTo>
                    <a:pt x="31" y="255"/>
                  </a:lnTo>
                  <a:lnTo>
                    <a:pt x="31" y="239"/>
                  </a:lnTo>
                  <a:lnTo>
                    <a:pt x="33" y="218"/>
                  </a:lnTo>
                  <a:lnTo>
                    <a:pt x="38" y="197"/>
                  </a:lnTo>
                  <a:lnTo>
                    <a:pt x="42" y="182"/>
                  </a:lnTo>
                  <a:lnTo>
                    <a:pt x="51" y="165"/>
                  </a:lnTo>
                  <a:lnTo>
                    <a:pt x="60" y="150"/>
                  </a:lnTo>
                  <a:lnTo>
                    <a:pt x="68" y="136"/>
                  </a:lnTo>
                  <a:lnTo>
                    <a:pt x="79" y="124"/>
                  </a:lnTo>
                  <a:lnTo>
                    <a:pt x="89" y="111"/>
                  </a:lnTo>
                  <a:lnTo>
                    <a:pt x="101" y="100"/>
                  </a:lnTo>
                  <a:lnTo>
                    <a:pt x="114" y="88"/>
                  </a:lnTo>
                  <a:lnTo>
                    <a:pt x="129" y="76"/>
                  </a:lnTo>
                  <a:lnTo>
                    <a:pt x="144" y="64"/>
                  </a:lnTo>
                  <a:lnTo>
                    <a:pt x="162" y="53"/>
                  </a:lnTo>
                  <a:lnTo>
                    <a:pt x="181" y="41"/>
                  </a:lnTo>
                  <a:lnTo>
                    <a:pt x="201" y="31"/>
                  </a:lnTo>
                  <a:lnTo>
                    <a:pt x="219" y="22"/>
                  </a:lnTo>
                  <a:lnTo>
                    <a:pt x="237" y="14"/>
                  </a:lnTo>
                  <a:lnTo>
                    <a:pt x="253" y="7"/>
                  </a:lnTo>
                  <a:lnTo>
                    <a:pt x="268" y="1"/>
                  </a:lnTo>
                  <a:lnTo>
                    <a:pt x="255" y="0"/>
                  </a:lnTo>
                  <a:lnTo>
                    <a:pt x="238" y="1"/>
                  </a:lnTo>
                  <a:lnTo>
                    <a:pt x="221" y="5"/>
                  </a:lnTo>
                  <a:lnTo>
                    <a:pt x="201" y="11"/>
                  </a:lnTo>
                  <a:lnTo>
                    <a:pt x="181" y="19"/>
                  </a:lnTo>
                  <a:lnTo>
                    <a:pt x="161" y="28"/>
                  </a:lnTo>
                  <a:lnTo>
                    <a:pt x="142" y="39"/>
                  </a:lnTo>
                  <a:lnTo>
                    <a:pt x="126" y="50"/>
                  </a:lnTo>
                  <a:close/>
                </a:path>
              </a:pathLst>
            </a:custGeom>
            <a:solidFill>
              <a:srgbClr val="000000"/>
            </a:solidFill>
            <a:ln w="9525">
              <a:solidFill>
                <a:schemeClr val="bg2"/>
              </a:solidFill>
              <a:round/>
              <a:headEnd/>
              <a:tailEnd/>
            </a:ln>
          </p:spPr>
          <p:txBody>
            <a:bodyPr/>
            <a:lstStyle/>
            <a:p>
              <a:endParaRPr lang="en-US"/>
            </a:p>
          </p:txBody>
        </p:sp>
        <p:sp>
          <p:nvSpPr>
            <p:cNvPr id="2214" name="Freeform 1005"/>
            <p:cNvSpPr>
              <a:spLocks/>
            </p:cNvSpPr>
            <p:nvPr/>
          </p:nvSpPr>
          <p:spPr bwMode="auto">
            <a:xfrm>
              <a:off x="4384" y="3136"/>
              <a:ext cx="47" cy="42"/>
            </a:xfrm>
            <a:custGeom>
              <a:avLst/>
              <a:gdLst>
                <a:gd name="T0" fmla="*/ 0 w 282"/>
                <a:gd name="T1" fmla="*/ 0 h 253"/>
                <a:gd name="T2" fmla="*/ 0 w 282"/>
                <a:gd name="T3" fmla="*/ 0 h 253"/>
                <a:gd name="T4" fmla="*/ 0 w 282"/>
                <a:gd name="T5" fmla="*/ 0 h 253"/>
                <a:gd name="T6" fmla="*/ 0 w 282"/>
                <a:gd name="T7" fmla="*/ 0 h 253"/>
                <a:gd name="T8" fmla="*/ 0 w 282"/>
                <a:gd name="T9" fmla="*/ 0 h 253"/>
                <a:gd name="T10" fmla="*/ 0 w 282"/>
                <a:gd name="T11" fmla="*/ 0 h 253"/>
                <a:gd name="T12" fmla="*/ 0 w 282"/>
                <a:gd name="T13" fmla="*/ 0 h 253"/>
                <a:gd name="T14" fmla="*/ 0 w 282"/>
                <a:gd name="T15" fmla="*/ 0 h 253"/>
                <a:gd name="T16" fmla="*/ 0 w 282"/>
                <a:gd name="T17" fmla="*/ 0 h 253"/>
                <a:gd name="T18" fmla="*/ 0 w 282"/>
                <a:gd name="T19" fmla="*/ 0 h 253"/>
                <a:gd name="T20" fmla="*/ 0 w 282"/>
                <a:gd name="T21" fmla="*/ 0 h 253"/>
                <a:gd name="T22" fmla="*/ 0 w 282"/>
                <a:gd name="T23" fmla="*/ 0 h 253"/>
                <a:gd name="T24" fmla="*/ 0 w 282"/>
                <a:gd name="T25" fmla="*/ 0 h 253"/>
                <a:gd name="T26" fmla="*/ 0 w 282"/>
                <a:gd name="T27" fmla="*/ 0 h 253"/>
                <a:gd name="T28" fmla="*/ 0 w 282"/>
                <a:gd name="T29" fmla="*/ 0 h 253"/>
                <a:gd name="T30" fmla="*/ 0 w 282"/>
                <a:gd name="T31" fmla="*/ 0 h 253"/>
                <a:gd name="T32" fmla="*/ 0 w 282"/>
                <a:gd name="T33" fmla="*/ 0 h 253"/>
                <a:gd name="T34" fmla="*/ 0 w 282"/>
                <a:gd name="T35" fmla="*/ 0 h 253"/>
                <a:gd name="T36" fmla="*/ 0 w 282"/>
                <a:gd name="T37" fmla="*/ 0 h 253"/>
                <a:gd name="T38" fmla="*/ 0 w 282"/>
                <a:gd name="T39" fmla="*/ 0 h 253"/>
                <a:gd name="T40" fmla="*/ 0 w 282"/>
                <a:gd name="T41" fmla="*/ 0 h 253"/>
                <a:gd name="T42" fmla="*/ 0 w 282"/>
                <a:gd name="T43" fmla="*/ 0 h 253"/>
                <a:gd name="T44" fmla="*/ 0 w 282"/>
                <a:gd name="T45" fmla="*/ 0 h 253"/>
                <a:gd name="T46" fmla="*/ 0 w 282"/>
                <a:gd name="T47" fmla="*/ 0 h 253"/>
                <a:gd name="T48" fmla="*/ 0 w 282"/>
                <a:gd name="T49" fmla="*/ 0 h 253"/>
                <a:gd name="T50" fmla="*/ 0 w 282"/>
                <a:gd name="T51" fmla="*/ 0 h 253"/>
                <a:gd name="T52" fmla="*/ 0 w 282"/>
                <a:gd name="T53" fmla="*/ 0 h 253"/>
                <a:gd name="T54" fmla="*/ 0 w 282"/>
                <a:gd name="T55" fmla="*/ 0 h 253"/>
                <a:gd name="T56" fmla="*/ 0 w 282"/>
                <a:gd name="T57" fmla="*/ 0 h 253"/>
                <a:gd name="T58" fmla="*/ 0 w 282"/>
                <a:gd name="T59" fmla="*/ 0 h 253"/>
                <a:gd name="T60" fmla="*/ 0 w 282"/>
                <a:gd name="T61" fmla="*/ 0 h 253"/>
                <a:gd name="T62" fmla="*/ 0 w 282"/>
                <a:gd name="T63" fmla="*/ 0 h 253"/>
                <a:gd name="T64" fmla="*/ 0 w 282"/>
                <a:gd name="T65" fmla="*/ 0 h 253"/>
                <a:gd name="T66" fmla="*/ 0 w 282"/>
                <a:gd name="T67" fmla="*/ 0 h 253"/>
                <a:gd name="T68" fmla="*/ 0 w 282"/>
                <a:gd name="T69" fmla="*/ 0 h 253"/>
                <a:gd name="T70" fmla="*/ 0 w 282"/>
                <a:gd name="T71" fmla="*/ 0 h 253"/>
                <a:gd name="T72" fmla="*/ 0 w 282"/>
                <a:gd name="T73" fmla="*/ 0 h 253"/>
                <a:gd name="T74" fmla="*/ 0 w 282"/>
                <a:gd name="T75" fmla="*/ 0 h 253"/>
                <a:gd name="T76" fmla="*/ 0 w 282"/>
                <a:gd name="T77" fmla="*/ 0 h 253"/>
                <a:gd name="T78" fmla="*/ 0 w 282"/>
                <a:gd name="T79" fmla="*/ 0 h 253"/>
                <a:gd name="T80" fmla="*/ 0 w 282"/>
                <a:gd name="T81" fmla="*/ 0 h 253"/>
                <a:gd name="T82" fmla="*/ 0 w 282"/>
                <a:gd name="T83" fmla="*/ 0 h 253"/>
                <a:gd name="T84" fmla="*/ 0 w 282"/>
                <a:gd name="T85" fmla="*/ 0 h 253"/>
                <a:gd name="T86" fmla="*/ 0 w 282"/>
                <a:gd name="T87" fmla="*/ 0 h 253"/>
                <a:gd name="T88" fmla="*/ 0 w 282"/>
                <a:gd name="T89" fmla="*/ 0 h 253"/>
                <a:gd name="T90" fmla="*/ 0 w 282"/>
                <a:gd name="T91" fmla="*/ 0 h 253"/>
                <a:gd name="T92" fmla="*/ 0 w 282"/>
                <a:gd name="T93" fmla="*/ 0 h 253"/>
                <a:gd name="T94" fmla="*/ 0 w 282"/>
                <a:gd name="T95" fmla="*/ 0 h 253"/>
                <a:gd name="T96" fmla="*/ 0 w 282"/>
                <a:gd name="T97" fmla="*/ 0 h 253"/>
                <a:gd name="T98" fmla="*/ 0 w 282"/>
                <a:gd name="T99" fmla="*/ 0 h 253"/>
                <a:gd name="T100" fmla="*/ 0 w 282"/>
                <a:gd name="T101" fmla="*/ 0 h 253"/>
                <a:gd name="T102" fmla="*/ 0 w 282"/>
                <a:gd name="T103" fmla="*/ 0 h 253"/>
                <a:gd name="T104" fmla="*/ 0 w 282"/>
                <a:gd name="T105" fmla="*/ 0 h 253"/>
                <a:gd name="T106" fmla="*/ 0 w 282"/>
                <a:gd name="T107" fmla="*/ 0 h 253"/>
                <a:gd name="T108" fmla="*/ 0 w 282"/>
                <a:gd name="T109" fmla="*/ 0 h 253"/>
                <a:gd name="T110" fmla="*/ 0 w 282"/>
                <a:gd name="T111" fmla="*/ 0 h 253"/>
                <a:gd name="T112" fmla="*/ 0 w 282"/>
                <a:gd name="T113" fmla="*/ 0 h 253"/>
                <a:gd name="T114" fmla="*/ 0 w 282"/>
                <a:gd name="T115" fmla="*/ 0 h 253"/>
                <a:gd name="T116" fmla="*/ 0 w 282"/>
                <a:gd name="T117" fmla="*/ 0 h 253"/>
                <a:gd name="T118" fmla="*/ 0 w 282"/>
                <a:gd name="T119" fmla="*/ 0 h 253"/>
                <a:gd name="T120" fmla="*/ 0 w 282"/>
                <a:gd name="T121" fmla="*/ 0 h 2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2"/>
                <a:gd name="T184" fmla="*/ 0 h 253"/>
                <a:gd name="T185" fmla="*/ 282 w 282"/>
                <a:gd name="T186" fmla="*/ 253 h 2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2" h="253">
                  <a:moveTo>
                    <a:pt x="235" y="78"/>
                  </a:moveTo>
                  <a:lnTo>
                    <a:pt x="248" y="92"/>
                  </a:lnTo>
                  <a:lnTo>
                    <a:pt x="255" y="108"/>
                  </a:lnTo>
                  <a:lnTo>
                    <a:pt x="259" y="125"/>
                  </a:lnTo>
                  <a:lnTo>
                    <a:pt x="259" y="144"/>
                  </a:lnTo>
                  <a:lnTo>
                    <a:pt x="257" y="159"/>
                  </a:lnTo>
                  <a:lnTo>
                    <a:pt x="252" y="171"/>
                  </a:lnTo>
                  <a:lnTo>
                    <a:pt x="244" y="184"/>
                  </a:lnTo>
                  <a:lnTo>
                    <a:pt x="236" y="194"/>
                  </a:lnTo>
                  <a:lnTo>
                    <a:pt x="225" y="206"/>
                  </a:lnTo>
                  <a:lnTo>
                    <a:pt x="215" y="215"/>
                  </a:lnTo>
                  <a:lnTo>
                    <a:pt x="204" y="225"/>
                  </a:lnTo>
                  <a:lnTo>
                    <a:pt x="194" y="236"/>
                  </a:lnTo>
                  <a:lnTo>
                    <a:pt x="191" y="239"/>
                  </a:lnTo>
                  <a:lnTo>
                    <a:pt x="190" y="242"/>
                  </a:lnTo>
                  <a:lnTo>
                    <a:pt x="191" y="246"/>
                  </a:lnTo>
                  <a:lnTo>
                    <a:pt x="194" y="249"/>
                  </a:lnTo>
                  <a:lnTo>
                    <a:pt x="197" y="252"/>
                  </a:lnTo>
                  <a:lnTo>
                    <a:pt x="201" y="253"/>
                  </a:lnTo>
                  <a:lnTo>
                    <a:pt x="205" y="252"/>
                  </a:lnTo>
                  <a:lnTo>
                    <a:pt x="209" y="249"/>
                  </a:lnTo>
                  <a:lnTo>
                    <a:pt x="232" y="234"/>
                  </a:lnTo>
                  <a:lnTo>
                    <a:pt x="251" y="215"/>
                  </a:lnTo>
                  <a:lnTo>
                    <a:pt x="267" y="192"/>
                  </a:lnTo>
                  <a:lnTo>
                    <a:pt x="278" y="168"/>
                  </a:lnTo>
                  <a:lnTo>
                    <a:pt x="282" y="141"/>
                  </a:lnTo>
                  <a:lnTo>
                    <a:pt x="279" y="116"/>
                  </a:lnTo>
                  <a:lnTo>
                    <a:pt x="270" y="92"/>
                  </a:lnTo>
                  <a:lnTo>
                    <a:pt x="251" y="70"/>
                  </a:lnTo>
                  <a:lnTo>
                    <a:pt x="237" y="59"/>
                  </a:lnTo>
                  <a:lnTo>
                    <a:pt x="221" y="48"/>
                  </a:lnTo>
                  <a:lnTo>
                    <a:pt x="202" y="39"/>
                  </a:lnTo>
                  <a:lnTo>
                    <a:pt x="183" y="31"/>
                  </a:lnTo>
                  <a:lnTo>
                    <a:pt x="163" y="24"/>
                  </a:lnTo>
                  <a:lnTo>
                    <a:pt x="142" y="18"/>
                  </a:lnTo>
                  <a:lnTo>
                    <a:pt x="122" y="13"/>
                  </a:lnTo>
                  <a:lnTo>
                    <a:pt x="101" y="8"/>
                  </a:lnTo>
                  <a:lnTo>
                    <a:pt x="82" y="5"/>
                  </a:lnTo>
                  <a:lnTo>
                    <a:pt x="63" y="2"/>
                  </a:lnTo>
                  <a:lnTo>
                    <a:pt x="47" y="0"/>
                  </a:lnTo>
                  <a:lnTo>
                    <a:pt x="32" y="0"/>
                  </a:lnTo>
                  <a:lnTo>
                    <a:pt x="19" y="0"/>
                  </a:lnTo>
                  <a:lnTo>
                    <a:pt x="10" y="1"/>
                  </a:lnTo>
                  <a:lnTo>
                    <a:pt x="4" y="4"/>
                  </a:lnTo>
                  <a:lnTo>
                    <a:pt x="0" y="6"/>
                  </a:lnTo>
                  <a:lnTo>
                    <a:pt x="12" y="8"/>
                  </a:lnTo>
                  <a:lnTo>
                    <a:pt x="25" y="9"/>
                  </a:lnTo>
                  <a:lnTo>
                    <a:pt x="38" y="12"/>
                  </a:lnTo>
                  <a:lnTo>
                    <a:pt x="52" y="14"/>
                  </a:lnTo>
                  <a:lnTo>
                    <a:pt x="67" y="16"/>
                  </a:lnTo>
                  <a:lnTo>
                    <a:pt x="82" y="18"/>
                  </a:lnTo>
                  <a:lnTo>
                    <a:pt x="97" y="22"/>
                  </a:lnTo>
                  <a:lnTo>
                    <a:pt x="114" y="25"/>
                  </a:lnTo>
                  <a:lnTo>
                    <a:pt x="129" y="30"/>
                  </a:lnTo>
                  <a:lnTo>
                    <a:pt x="146" y="35"/>
                  </a:lnTo>
                  <a:lnTo>
                    <a:pt x="162" y="40"/>
                  </a:lnTo>
                  <a:lnTo>
                    <a:pt x="177" y="46"/>
                  </a:lnTo>
                  <a:lnTo>
                    <a:pt x="192" y="53"/>
                  </a:lnTo>
                  <a:lnTo>
                    <a:pt x="208" y="60"/>
                  </a:lnTo>
                  <a:lnTo>
                    <a:pt x="222" y="69"/>
                  </a:lnTo>
                  <a:lnTo>
                    <a:pt x="235" y="78"/>
                  </a:lnTo>
                  <a:close/>
                </a:path>
              </a:pathLst>
            </a:custGeom>
            <a:solidFill>
              <a:srgbClr val="000000"/>
            </a:solidFill>
            <a:ln w="9525">
              <a:solidFill>
                <a:schemeClr val="bg2"/>
              </a:solidFill>
              <a:round/>
              <a:headEnd/>
              <a:tailEnd/>
            </a:ln>
          </p:spPr>
          <p:txBody>
            <a:bodyPr/>
            <a:lstStyle/>
            <a:p>
              <a:endParaRPr lang="en-US"/>
            </a:p>
          </p:txBody>
        </p:sp>
        <p:sp>
          <p:nvSpPr>
            <p:cNvPr id="2215" name="Freeform 1006"/>
            <p:cNvSpPr>
              <a:spLocks/>
            </p:cNvSpPr>
            <p:nvPr/>
          </p:nvSpPr>
          <p:spPr bwMode="auto">
            <a:xfrm>
              <a:off x="4290" y="3159"/>
              <a:ext cx="19" cy="39"/>
            </a:xfrm>
            <a:custGeom>
              <a:avLst/>
              <a:gdLst>
                <a:gd name="T0" fmla="*/ 0 w 115"/>
                <a:gd name="T1" fmla="*/ 0 h 236"/>
                <a:gd name="T2" fmla="*/ 0 w 115"/>
                <a:gd name="T3" fmla="*/ 0 h 236"/>
                <a:gd name="T4" fmla="*/ 0 w 115"/>
                <a:gd name="T5" fmla="*/ 0 h 236"/>
                <a:gd name="T6" fmla="*/ 0 w 115"/>
                <a:gd name="T7" fmla="*/ 0 h 236"/>
                <a:gd name="T8" fmla="*/ 0 w 115"/>
                <a:gd name="T9" fmla="*/ 0 h 236"/>
                <a:gd name="T10" fmla="*/ 0 w 115"/>
                <a:gd name="T11" fmla="*/ 0 h 236"/>
                <a:gd name="T12" fmla="*/ 0 w 115"/>
                <a:gd name="T13" fmla="*/ 0 h 236"/>
                <a:gd name="T14" fmla="*/ 0 w 115"/>
                <a:gd name="T15" fmla="*/ 0 h 236"/>
                <a:gd name="T16" fmla="*/ 0 w 115"/>
                <a:gd name="T17" fmla="*/ 0 h 236"/>
                <a:gd name="T18" fmla="*/ 0 w 115"/>
                <a:gd name="T19" fmla="*/ 0 h 236"/>
                <a:gd name="T20" fmla="*/ 0 w 115"/>
                <a:gd name="T21" fmla="*/ 0 h 236"/>
                <a:gd name="T22" fmla="*/ 0 w 115"/>
                <a:gd name="T23" fmla="*/ 0 h 236"/>
                <a:gd name="T24" fmla="*/ 0 w 115"/>
                <a:gd name="T25" fmla="*/ 0 h 236"/>
                <a:gd name="T26" fmla="*/ 0 w 115"/>
                <a:gd name="T27" fmla="*/ 0 h 236"/>
                <a:gd name="T28" fmla="*/ 0 w 115"/>
                <a:gd name="T29" fmla="*/ 0 h 236"/>
                <a:gd name="T30" fmla="*/ 0 w 115"/>
                <a:gd name="T31" fmla="*/ 0 h 236"/>
                <a:gd name="T32" fmla="*/ 0 w 115"/>
                <a:gd name="T33" fmla="*/ 0 h 236"/>
                <a:gd name="T34" fmla="*/ 0 w 115"/>
                <a:gd name="T35" fmla="*/ 0 h 236"/>
                <a:gd name="T36" fmla="*/ 0 w 115"/>
                <a:gd name="T37" fmla="*/ 0 h 236"/>
                <a:gd name="T38" fmla="*/ 0 w 115"/>
                <a:gd name="T39" fmla="*/ 0 h 236"/>
                <a:gd name="T40" fmla="*/ 0 w 115"/>
                <a:gd name="T41" fmla="*/ 0 h 236"/>
                <a:gd name="T42" fmla="*/ 0 w 115"/>
                <a:gd name="T43" fmla="*/ 0 h 236"/>
                <a:gd name="T44" fmla="*/ 0 w 115"/>
                <a:gd name="T45" fmla="*/ 0 h 236"/>
                <a:gd name="T46" fmla="*/ 0 w 115"/>
                <a:gd name="T47" fmla="*/ 0 h 236"/>
                <a:gd name="T48" fmla="*/ 0 w 115"/>
                <a:gd name="T49" fmla="*/ 0 h 236"/>
                <a:gd name="T50" fmla="*/ 0 w 115"/>
                <a:gd name="T51" fmla="*/ 0 h 236"/>
                <a:gd name="T52" fmla="*/ 0 w 115"/>
                <a:gd name="T53" fmla="*/ 0 h 236"/>
                <a:gd name="T54" fmla="*/ 0 w 115"/>
                <a:gd name="T55" fmla="*/ 0 h 236"/>
                <a:gd name="T56" fmla="*/ 0 w 115"/>
                <a:gd name="T57" fmla="*/ 0 h 236"/>
                <a:gd name="T58" fmla="*/ 0 w 115"/>
                <a:gd name="T59" fmla="*/ 0 h 236"/>
                <a:gd name="T60" fmla="*/ 0 w 115"/>
                <a:gd name="T61" fmla="*/ 0 h 236"/>
                <a:gd name="T62" fmla="*/ 0 w 115"/>
                <a:gd name="T63" fmla="*/ 0 h 236"/>
                <a:gd name="T64" fmla="*/ 0 w 115"/>
                <a:gd name="T65" fmla="*/ 0 h 236"/>
                <a:gd name="T66" fmla="*/ 0 w 115"/>
                <a:gd name="T67" fmla="*/ 0 h 236"/>
                <a:gd name="T68" fmla="*/ 0 w 115"/>
                <a:gd name="T69" fmla="*/ 0 h 236"/>
                <a:gd name="T70" fmla="*/ 0 w 115"/>
                <a:gd name="T71" fmla="*/ 0 h 236"/>
                <a:gd name="T72" fmla="*/ 0 w 115"/>
                <a:gd name="T73" fmla="*/ 0 h 236"/>
                <a:gd name="T74" fmla="*/ 0 w 115"/>
                <a:gd name="T75" fmla="*/ 0 h 236"/>
                <a:gd name="T76" fmla="*/ 0 w 115"/>
                <a:gd name="T77" fmla="*/ 0 h 236"/>
                <a:gd name="T78" fmla="*/ 0 w 115"/>
                <a:gd name="T79" fmla="*/ 0 h 236"/>
                <a:gd name="T80" fmla="*/ 0 w 115"/>
                <a:gd name="T81" fmla="*/ 0 h 2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5"/>
                <a:gd name="T124" fmla="*/ 0 h 236"/>
                <a:gd name="T125" fmla="*/ 115 w 115"/>
                <a:gd name="T126" fmla="*/ 236 h 2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5" h="236">
                  <a:moveTo>
                    <a:pt x="0" y="128"/>
                  </a:moveTo>
                  <a:lnTo>
                    <a:pt x="0" y="148"/>
                  </a:lnTo>
                  <a:lnTo>
                    <a:pt x="5" y="166"/>
                  </a:lnTo>
                  <a:lnTo>
                    <a:pt x="13" y="184"/>
                  </a:lnTo>
                  <a:lnTo>
                    <a:pt x="24" y="198"/>
                  </a:lnTo>
                  <a:lnTo>
                    <a:pt x="39" y="211"/>
                  </a:lnTo>
                  <a:lnTo>
                    <a:pt x="55" y="223"/>
                  </a:lnTo>
                  <a:lnTo>
                    <a:pt x="74" y="231"/>
                  </a:lnTo>
                  <a:lnTo>
                    <a:pt x="92" y="235"/>
                  </a:lnTo>
                  <a:lnTo>
                    <a:pt x="98" y="236"/>
                  </a:lnTo>
                  <a:lnTo>
                    <a:pt x="104" y="234"/>
                  </a:lnTo>
                  <a:lnTo>
                    <a:pt x="109" y="231"/>
                  </a:lnTo>
                  <a:lnTo>
                    <a:pt x="111" y="226"/>
                  </a:lnTo>
                  <a:lnTo>
                    <a:pt x="111" y="220"/>
                  </a:lnTo>
                  <a:lnTo>
                    <a:pt x="110" y="215"/>
                  </a:lnTo>
                  <a:lnTo>
                    <a:pt x="107" y="210"/>
                  </a:lnTo>
                  <a:lnTo>
                    <a:pt x="101" y="208"/>
                  </a:lnTo>
                  <a:lnTo>
                    <a:pt x="82" y="201"/>
                  </a:lnTo>
                  <a:lnTo>
                    <a:pt x="64" y="192"/>
                  </a:lnTo>
                  <a:lnTo>
                    <a:pt x="50" y="179"/>
                  </a:lnTo>
                  <a:lnTo>
                    <a:pt x="40" y="165"/>
                  </a:lnTo>
                  <a:lnTo>
                    <a:pt x="33" y="148"/>
                  </a:lnTo>
                  <a:lnTo>
                    <a:pt x="29" y="130"/>
                  </a:lnTo>
                  <a:lnTo>
                    <a:pt x="29" y="110"/>
                  </a:lnTo>
                  <a:lnTo>
                    <a:pt x="35" y="89"/>
                  </a:lnTo>
                  <a:lnTo>
                    <a:pt x="43" y="74"/>
                  </a:lnTo>
                  <a:lnTo>
                    <a:pt x="56" y="60"/>
                  </a:lnTo>
                  <a:lnTo>
                    <a:pt x="70" y="46"/>
                  </a:lnTo>
                  <a:lnTo>
                    <a:pt x="85" y="33"/>
                  </a:lnTo>
                  <a:lnTo>
                    <a:pt x="98" y="23"/>
                  </a:lnTo>
                  <a:lnTo>
                    <a:pt x="109" y="12"/>
                  </a:lnTo>
                  <a:lnTo>
                    <a:pt x="115" y="6"/>
                  </a:lnTo>
                  <a:lnTo>
                    <a:pt x="115" y="0"/>
                  </a:lnTo>
                  <a:lnTo>
                    <a:pt x="102" y="4"/>
                  </a:lnTo>
                  <a:lnTo>
                    <a:pt x="85" y="12"/>
                  </a:lnTo>
                  <a:lnTo>
                    <a:pt x="68" y="26"/>
                  </a:lnTo>
                  <a:lnTo>
                    <a:pt x="49" y="42"/>
                  </a:lnTo>
                  <a:lnTo>
                    <a:pt x="32" y="61"/>
                  </a:lnTo>
                  <a:lnTo>
                    <a:pt x="17" y="82"/>
                  </a:lnTo>
                  <a:lnTo>
                    <a:pt x="6" y="105"/>
                  </a:lnTo>
                  <a:lnTo>
                    <a:pt x="0" y="128"/>
                  </a:lnTo>
                  <a:close/>
                </a:path>
              </a:pathLst>
            </a:custGeom>
            <a:solidFill>
              <a:srgbClr val="000000"/>
            </a:solidFill>
            <a:ln w="9525">
              <a:solidFill>
                <a:schemeClr val="bg2"/>
              </a:solidFill>
              <a:round/>
              <a:headEnd/>
              <a:tailEnd/>
            </a:ln>
          </p:spPr>
          <p:txBody>
            <a:bodyPr/>
            <a:lstStyle/>
            <a:p>
              <a:endParaRPr lang="en-US"/>
            </a:p>
          </p:txBody>
        </p:sp>
        <p:sp>
          <p:nvSpPr>
            <p:cNvPr id="2216" name="Freeform 1007"/>
            <p:cNvSpPr>
              <a:spLocks/>
            </p:cNvSpPr>
            <p:nvPr/>
          </p:nvSpPr>
          <p:spPr bwMode="auto">
            <a:xfrm>
              <a:off x="4423" y="3133"/>
              <a:ext cx="41" cy="52"/>
            </a:xfrm>
            <a:custGeom>
              <a:avLst/>
              <a:gdLst>
                <a:gd name="T0" fmla="*/ 0 w 245"/>
                <a:gd name="T1" fmla="*/ 0 h 310"/>
                <a:gd name="T2" fmla="*/ 0 w 245"/>
                <a:gd name="T3" fmla="*/ 0 h 310"/>
                <a:gd name="T4" fmla="*/ 0 w 245"/>
                <a:gd name="T5" fmla="*/ 0 h 310"/>
                <a:gd name="T6" fmla="*/ 0 w 245"/>
                <a:gd name="T7" fmla="*/ 0 h 310"/>
                <a:gd name="T8" fmla="*/ 0 w 245"/>
                <a:gd name="T9" fmla="*/ 0 h 310"/>
                <a:gd name="T10" fmla="*/ 0 w 245"/>
                <a:gd name="T11" fmla="*/ 0 h 310"/>
                <a:gd name="T12" fmla="*/ 0 w 245"/>
                <a:gd name="T13" fmla="*/ 0 h 310"/>
                <a:gd name="T14" fmla="*/ 0 w 245"/>
                <a:gd name="T15" fmla="*/ 0 h 310"/>
                <a:gd name="T16" fmla="*/ 0 w 245"/>
                <a:gd name="T17" fmla="*/ 0 h 310"/>
                <a:gd name="T18" fmla="*/ 0 w 245"/>
                <a:gd name="T19" fmla="*/ 0 h 310"/>
                <a:gd name="T20" fmla="*/ 0 w 245"/>
                <a:gd name="T21" fmla="*/ 0 h 310"/>
                <a:gd name="T22" fmla="*/ 0 w 245"/>
                <a:gd name="T23" fmla="*/ 0 h 310"/>
                <a:gd name="T24" fmla="*/ 0 w 245"/>
                <a:gd name="T25" fmla="*/ 0 h 310"/>
                <a:gd name="T26" fmla="*/ 0 w 245"/>
                <a:gd name="T27" fmla="*/ 0 h 310"/>
                <a:gd name="T28" fmla="*/ 0 w 245"/>
                <a:gd name="T29" fmla="*/ 0 h 310"/>
                <a:gd name="T30" fmla="*/ 0 w 245"/>
                <a:gd name="T31" fmla="*/ 0 h 310"/>
                <a:gd name="T32" fmla="*/ 0 w 245"/>
                <a:gd name="T33" fmla="*/ 0 h 310"/>
                <a:gd name="T34" fmla="*/ 0 w 245"/>
                <a:gd name="T35" fmla="*/ 0 h 310"/>
                <a:gd name="T36" fmla="*/ 0 w 245"/>
                <a:gd name="T37" fmla="*/ 0 h 310"/>
                <a:gd name="T38" fmla="*/ 0 w 245"/>
                <a:gd name="T39" fmla="*/ 0 h 310"/>
                <a:gd name="T40" fmla="*/ 0 w 245"/>
                <a:gd name="T41" fmla="*/ 0 h 310"/>
                <a:gd name="T42" fmla="*/ 0 w 245"/>
                <a:gd name="T43" fmla="*/ 0 h 310"/>
                <a:gd name="T44" fmla="*/ 0 w 245"/>
                <a:gd name="T45" fmla="*/ 0 h 310"/>
                <a:gd name="T46" fmla="*/ 0 w 245"/>
                <a:gd name="T47" fmla="*/ 0 h 310"/>
                <a:gd name="T48" fmla="*/ 0 w 245"/>
                <a:gd name="T49" fmla="*/ 0 h 310"/>
                <a:gd name="T50" fmla="*/ 0 w 245"/>
                <a:gd name="T51" fmla="*/ 0 h 310"/>
                <a:gd name="T52" fmla="*/ 0 w 245"/>
                <a:gd name="T53" fmla="*/ 0 h 310"/>
                <a:gd name="T54" fmla="*/ 0 w 245"/>
                <a:gd name="T55" fmla="*/ 0 h 310"/>
                <a:gd name="T56" fmla="*/ 0 w 245"/>
                <a:gd name="T57" fmla="*/ 0 h 310"/>
                <a:gd name="T58" fmla="*/ 0 w 245"/>
                <a:gd name="T59" fmla="*/ 0 h 310"/>
                <a:gd name="T60" fmla="*/ 0 w 245"/>
                <a:gd name="T61" fmla="*/ 0 h 310"/>
                <a:gd name="T62" fmla="*/ 0 w 245"/>
                <a:gd name="T63" fmla="*/ 0 h 310"/>
                <a:gd name="T64" fmla="*/ 0 w 245"/>
                <a:gd name="T65" fmla="*/ 0 h 310"/>
                <a:gd name="T66" fmla="*/ 0 w 245"/>
                <a:gd name="T67" fmla="*/ 0 h 310"/>
                <a:gd name="T68" fmla="*/ 0 w 245"/>
                <a:gd name="T69" fmla="*/ 0 h 310"/>
                <a:gd name="T70" fmla="*/ 0 w 245"/>
                <a:gd name="T71" fmla="*/ 0 h 310"/>
                <a:gd name="T72" fmla="*/ 0 w 245"/>
                <a:gd name="T73" fmla="*/ 0 h 310"/>
                <a:gd name="T74" fmla="*/ 0 w 245"/>
                <a:gd name="T75" fmla="*/ 0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5"/>
                <a:gd name="T115" fmla="*/ 0 h 310"/>
                <a:gd name="T116" fmla="*/ 245 w 245"/>
                <a:gd name="T117" fmla="*/ 310 h 3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5" h="310">
                  <a:moveTo>
                    <a:pt x="200" y="116"/>
                  </a:moveTo>
                  <a:lnTo>
                    <a:pt x="208" y="124"/>
                  </a:lnTo>
                  <a:lnTo>
                    <a:pt x="214" y="133"/>
                  </a:lnTo>
                  <a:lnTo>
                    <a:pt x="220" y="144"/>
                  </a:lnTo>
                  <a:lnTo>
                    <a:pt x="223" y="154"/>
                  </a:lnTo>
                  <a:lnTo>
                    <a:pt x="226" y="164"/>
                  </a:lnTo>
                  <a:lnTo>
                    <a:pt x="224" y="176"/>
                  </a:lnTo>
                  <a:lnTo>
                    <a:pt x="222" y="187"/>
                  </a:lnTo>
                  <a:lnTo>
                    <a:pt x="216" y="198"/>
                  </a:lnTo>
                  <a:lnTo>
                    <a:pt x="208" y="209"/>
                  </a:lnTo>
                  <a:lnTo>
                    <a:pt x="199" y="219"/>
                  </a:lnTo>
                  <a:lnTo>
                    <a:pt x="188" y="229"/>
                  </a:lnTo>
                  <a:lnTo>
                    <a:pt x="177" y="238"/>
                  </a:lnTo>
                  <a:lnTo>
                    <a:pt x="166" y="246"/>
                  </a:lnTo>
                  <a:lnTo>
                    <a:pt x="154" y="255"/>
                  </a:lnTo>
                  <a:lnTo>
                    <a:pt x="142" y="264"/>
                  </a:lnTo>
                  <a:lnTo>
                    <a:pt x="132" y="275"/>
                  </a:lnTo>
                  <a:lnTo>
                    <a:pt x="128" y="278"/>
                  </a:lnTo>
                  <a:lnTo>
                    <a:pt x="126" y="283"/>
                  </a:lnTo>
                  <a:lnTo>
                    <a:pt x="124" y="287"/>
                  </a:lnTo>
                  <a:lnTo>
                    <a:pt x="121" y="292"/>
                  </a:lnTo>
                  <a:lnTo>
                    <a:pt x="120" y="296"/>
                  </a:lnTo>
                  <a:lnTo>
                    <a:pt x="120" y="301"/>
                  </a:lnTo>
                  <a:lnTo>
                    <a:pt x="122" y="306"/>
                  </a:lnTo>
                  <a:lnTo>
                    <a:pt x="126" y="309"/>
                  </a:lnTo>
                  <a:lnTo>
                    <a:pt x="131" y="310"/>
                  </a:lnTo>
                  <a:lnTo>
                    <a:pt x="135" y="310"/>
                  </a:lnTo>
                  <a:lnTo>
                    <a:pt x="139" y="309"/>
                  </a:lnTo>
                  <a:lnTo>
                    <a:pt x="142" y="306"/>
                  </a:lnTo>
                  <a:lnTo>
                    <a:pt x="154" y="292"/>
                  </a:lnTo>
                  <a:lnTo>
                    <a:pt x="167" y="280"/>
                  </a:lnTo>
                  <a:lnTo>
                    <a:pt x="180" y="269"/>
                  </a:lnTo>
                  <a:lnTo>
                    <a:pt x="194" y="257"/>
                  </a:lnTo>
                  <a:lnTo>
                    <a:pt x="207" y="246"/>
                  </a:lnTo>
                  <a:lnTo>
                    <a:pt x="220" y="233"/>
                  </a:lnTo>
                  <a:lnTo>
                    <a:pt x="230" y="219"/>
                  </a:lnTo>
                  <a:lnTo>
                    <a:pt x="238" y="204"/>
                  </a:lnTo>
                  <a:lnTo>
                    <a:pt x="244" y="186"/>
                  </a:lnTo>
                  <a:lnTo>
                    <a:pt x="245" y="169"/>
                  </a:lnTo>
                  <a:lnTo>
                    <a:pt x="243" y="152"/>
                  </a:lnTo>
                  <a:lnTo>
                    <a:pt x="237" y="134"/>
                  </a:lnTo>
                  <a:lnTo>
                    <a:pt x="228" y="119"/>
                  </a:lnTo>
                  <a:lnTo>
                    <a:pt x="217" y="105"/>
                  </a:lnTo>
                  <a:lnTo>
                    <a:pt x="203" y="93"/>
                  </a:lnTo>
                  <a:lnTo>
                    <a:pt x="188" y="83"/>
                  </a:lnTo>
                  <a:lnTo>
                    <a:pt x="176" y="76"/>
                  </a:lnTo>
                  <a:lnTo>
                    <a:pt x="163" y="69"/>
                  </a:lnTo>
                  <a:lnTo>
                    <a:pt x="151" y="61"/>
                  </a:lnTo>
                  <a:lnTo>
                    <a:pt x="136" y="54"/>
                  </a:lnTo>
                  <a:lnTo>
                    <a:pt x="122" y="46"/>
                  </a:lnTo>
                  <a:lnTo>
                    <a:pt x="107" y="39"/>
                  </a:lnTo>
                  <a:lnTo>
                    <a:pt x="93" y="31"/>
                  </a:lnTo>
                  <a:lnTo>
                    <a:pt x="79" y="24"/>
                  </a:lnTo>
                  <a:lnTo>
                    <a:pt x="66" y="18"/>
                  </a:lnTo>
                  <a:lnTo>
                    <a:pt x="53" y="13"/>
                  </a:lnTo>
                  <a:lnTo>
                    <a:pt x="40" y="8"/>
                  </a:lnTo>
                  <a:lnTo>
                    <a:pt x="30" y="5"/>
                  </a:lnTo>
                  <a:lnTo>
                    <a:pt x="20" y="1"/>
                  </a:lnTo>
                  <a:lnTo>
                    <a:pt x="12" y="0"/>
                  </a:lnTo>
                  <a:lnTo>
                    <a:pt x="5" y="0"/>
                  </a:lnTo>
                  <a:lnTo>
                    <a:pt x="0" y="2"/>
                  </a:lnTo>
                  <a:lnTo>
                    <a:pt x="11" y="8"/>
                  </a:lnTo>
                  <a:lnTo>
                    <a:pt x="23" y="14"/>
                  </a:lnTo>
                  <a:lnTo>
                    <a:pt x="36" y="20"/>
                  </a:lnTo>
                  <a:lnTo>
                    <a:pt x="47" y="25"/>
                  </a:lnTo>
                  <a:lnTo>
                    <a:pt x="60" y="31"/>
                  </a:lnTo>
                  <a:lnTo>
                    <a:pt x="73" y="37"/>
                  </a:lnTo>
                  <a:lnTo>
                    <a:pt x="86" y="44"/>
                  </a:lnTo>
                  <a:lnTo>
                    <a:pt x="99" y="51"/>
                  </a:lnTo>
                  <a:lnTo>
                    <a:pt x="113" y="57"/>
                  </a:lnTo>
                  <a:lnTo>
                    <a:pt x="126" y="64"/>
                  </a:lnTo>
                  <a:lnTo>
                    <a:pt x="139" y="71"/>
                  </a:lnTo>
                  <a:lnTo>
                    <a:pt x="152" y="79"/>
                  </a:lnTo>
                  <a:lnTo>
                    <a:pt x="165" y="88"/>
                  </a:lnTo>
                  <a:lnTo>
                    <a:pt x="176" y="96"/>
                  </a:lnTo>
                  <a:lnTo>
                    <a:pt x="188" y="106"/>
                  </a:lnTo>
                  <a:lnTo>
                    <a:pt x="200" y="116"/>
                  </a:lnTo>
                  <a:close/>
                </a:path>
              </a:pathLst>
            </a:custGeom>
            <a:solidFill>
              <a:srgbClr val="000000"/>
            </a:solidFill>
            <a:ln w="9525">
              <a:solidFill>
                <a:schemeClr val="bg2"/>
              </a:solidFill>
              <a:round/>
              <a:headEnd/>
              <a:tailEnd/>
            </a:ln>
          </p:spPr>
          <p:txBody>
            <a:bodyPr/>
            <a:lstStyle/>
            <a:p>
              <a:endParaRPr lang="en-US"/>
            </a:p>
          </p:txBody>
        </p:sp>
        <p:sp>
          <p:nvSpPr>
            <p:cNvPr id="2217" name="Freeform 1008"/>
            <p:cNvSpPr>
              <a:spLocks/>
            </p:cNvSpPr>
            <p:nvPr/>
          </p:nvSpPr>
          <p:spPr bwMode="auto">
            <a:xfrm>
              <a:off x="4338" y="3209"/>
              <a:ext cx="125" cy="175"/>
            </a:xfrm>
            <a:custGeom>
              <a:avLst/>
              <a:gdLst>
                <a:gd name="T0" fmla="*/ 0 w 125"/>
                <a:gd name="T1" fmla="*/ 175 h 175"/>
                <a:gd name="T2" fmla="*/ 0 w 125"/>
                <a:gd name="T3" fmla="*/ 144 h 175"/>
                <a:gd name="T4" fmla="*/ 11 w 125"/>
                <a:gd name="T5" fmla="*/ 144 h 175"/>
                <a:gd name="T6" fmla="*/ 11 w 125"/>
                <a:gd name="T7" fmla="*/ 118 h 175"/>
                <a:gd name="T8" fmla="*/ 23 w 125"/>
                <a:gd name="T9" fmla="*/ 114 h 175"/>
                <a:gd name="T10" fmla="*/ 20 w 125"/>
                <a:gd name="T11" fmla="*/ 88 h 175"/>
                <a:gd name="T12" fmla="*/ 30 w 125"/>
                <a:gd name="T13" fmla="*/ 84 h 175"/>
                <a:gd name="T14" fmla="*/ 30 w 125"/>
                <a:gd name="T15" fmla="*/ 58 h 175"/>
                <a:gd name="T16" fmla="*/ 39 w 125"/>
                <a:gd name="T17" fmla="*/ 54 h 175"/>
                <a:gd name="T18" fmla="*/ 39 w 125"/>
                <a:gd name="T19" fmla="*/ 28 h 175"/>
                <a:gd name="T20" fmla="*/ 48 w 125"/>
                <a:gd name="T21" fmla="*/ 28 h 175"/>
                <a:gd name="T22" fmla="*/ 56 w 125"/>
                <a:gd name="T23" fmla="*/ 0 h 175"/>
                <a:gd name="T24" fmla="*/ 80 w 125"/>
                <a:gd name="T25" fmla="*/ 0 h 175"/>
                <a:gd name="T26" fmla="*/ 81 w 125"/>
                <a:gd name="T27" fmla="*/ 25 h 175"/>
                <a:gd name="T28" fmla="*/ 92 w 125"/>
                <a:gd name="T29" fmla="*/ 24 h 175"/>
                <a:gd name="T30" fmla="*/ 93 w 125"/>
                <a:gd name="T31" fmla="*/ 49 h 175"/>
                <a:gd name="T32" fmla="*/ 102 w 125"/>
                <a:gd name="T33" fmla="*/ 54 h 175"/>
                <a:gd name="T34" fmla="*/ 99 w 125"/>
                <a:gd name="T35" fmla="*/ 81 h 175"/>
                <a:gd name="T36" fmla="*/ 114 w 125"/>
                <a:gd name="T37" fmla="*/ 82 h 175"/>
                <a:gd name="T38" fmla="*/ 107 w 125"/>
                <a:gd name="T39" fmla="*/ 81 h 175"/>
                <a:gd name="T40" fmla="*/ 108 w 125"/>
                <a:gd name="T41" fmla="*/ 114 h 175"/>
                <a:gd name="T42" fmla="*/ 117 w 125"/>
                <a:gd name="T43" fmla="*/ 117 h 175"/>
                <a:gd name="T44" fmla="*/ 122 w 125"/>
                <a:gd name="T45" fmla="*/ 142 h 175"/>
                <a:gd name="T46" fmla="*/ 125 w 125"/>
                <a:gd name="T47" fmla="*/ 175 h 175"/>
                <a:gd name="T48" fmla="*/ 0 w 125"/>
                <a:gd name="T49" fmla="*/ 175 h 1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5"/>
                <a:gd name="T76" fmla="*/ 0 h 175"/>
                <a:gd name="T77" fmla="*/ 125 w 125"/>
                <a:gd name="T78" fmla="*/ 175 h 1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5" h="175">
                  <a:moveTo>
                    <a:pt x="0" y="175"/>
                  </a:moveTo>
                  <a:lnTo>
                    <a:pt x="0" y="144"/>
                  </a:lnTo>
                  <a:lnTo>
                    <a:pt x="11" y="144"/>
                  </a:lnTo>
                  <a:lnTo>
                    <a:pt x="11" y="118"/>
                  </a:lnTo>
                  <a:lnTo>
                    <a:pt x="23" y="114"/>
                  </a:lnTo>
                  <a:lnTo>
                    <a:pt x="20" y="88"/>
                  </a:lnTo>
                  <a:lnTo>
                    <a:pt x="30" y="84"/>
                  </a:lnTo>
                  <a:lnTo>
                    <a:pt x="30" y="58"/>
                  </a:lnTo>
                  <a:lnTo>
                    <a:pt x="39" y="54"/>
                  </a:lnTo>
                  <a:lnTo>
                    <a:pt x="39" y="28"/>
                  </a:lnTo>
                  <a:lnTo>
                    <a:pt x="48" y="28"/>
                  </a:lnTo>
                  <a:lnTo>
                    <a:pt x="56" y="0"/>
                  </a:lnTo>
                  <a:lnTo>
                    <a:pt x="80" y="0"/>
                  </a:lnTo>
                  <a:lnTo>
                    <a:pt x="81" y="25"/>
                  </a:lnTo>
                  <a:lnTo>
                    <a:pt x="92" y="24"/>
                  </a:lnTo>
                  <a:lnTo>
                    <a:pt x="93" y="49"/>
                  </a:lnTo>
                  <a:lnTo>
                    <a:pt x="102" y="54"/>
                  </a:lnTo>
                  <a:lnTo>
                    <a:pt x="99" y="81"/>
                  </a:lnTo>
                  <a:lnTo>
                    <a:pt x="114" y="82"/>
                  </a:lnTo>
                  <a:lnTo>
                    <a:pt x="107" y="81"/>
                  </a:lnTo>
                  <a:lnTo>
                    <a:pt x="108" y="114"/>
                  </a:lnTo>
                  <a:lnTo>
                    <a:pt x="117" y="117"/>
                  </a:lnTo>
                  <a:lnTo>
                    <a:pt x="122" y="142"/>
                  </a:lnTo>
                  <a:lnTo>
                    <a:pt x="125" y="175"/>
                  </a:lnTo>
                  <a:lnTo>
                    <a:pt x="0" y="175"/>
                  </a:lnTo>
                  <a:close/>
                </a:path>
              </a:pathLst>
            </a:custGeom>
            <a:solidFill>
              <a:srgbClr val="DDDDDD"/>
            </a:solidFill>
            <a:ln w="9525">
              <a:solidFill>
                <a:schemeClr val="bg2"/>
              </a:solidFill>
              <a:round/>
              <a:headEnd/>
              <a:tailEnd/>
            </a:ln>
          </p:spPr>
          <p:txBody>
            <a:bodyPr/>
            <a:lstStyle/>
            <a:p>
              <a:endParaRPr lang="en-US"/>
            </a:p>
          </p:txBody>
        </p:sp>
      </p:grpSp>
      <p:grpSp>
        <p:nvGrpSpPr>
          <p:cNvPr id="2379" name="Group 1009"/>
          <p:cNvGrpSpPr>
            <a:grpSpLocks/>
          </p:cNvGrpSpPr>
          <p:nvPr/>
        </p:nvGrpSpPr>
        <p:grpSpPr bwMode="auto">
          <a:xfrm>
            <a:off x="5773738" y="3303588"/>
            <a:ext cx="290512" cy="404812"/>
            <a:chOff x="4290" y="3130"/>
            <a:chExt cx="183" cy="255"/>
          </a:xfrm>
        </p:grpSpPr>
        <p:pic>
          <p:nvPicPr>
            <p:cNvPr id="2182" name="Picture 1010" descr="31u_bnrz[1]"/>
            <p:cNvPicPr>
              <a:picLocks noChangeAspect="1" noChangeArrowheads="1"/>
            </p:cNvPicPr>
            <p:nvPr/>
          </p:nvPicPr>
          <p:blipFill>
            <a:blip r:embed="rId21" cstate="print"/>
            <a:srcRect/>
            <a:stretch>
              <a:fillRect/>
            </a:stretch>
          </p:blipFill>
          <p:spPr bwMode="auto">
            <a:xfrm>
              <a:off x="4343" y="3211"/>
              <a:ext cx="121" cy="174"/>
            </a:xfrm>
            <a:prstGeom prst="rect">
              <a:avLst/>
            </a:prstGeom>
            <a:solidFill>
              <a:srgbClr val="DDDDDD"/>
            </a:solidFill>
            <a:ln w="9525">
              <a:noFill/>
              <a:miter lim="800000"/>
              <a:headEnd/>
              <a:tailEnd/>
            </a:ln>
          </p:spPr>
        </p:pic>
        <p:sp>
          <p:nvSpPr>
            <p:cNvPr id="2183" name="Freeform 1011"/>
            <p:cNvSpPr>
              <a:spLocks/>
            </p:cNvSpPr>
            <p:nvPr/>
          </p:nvSpPr>
          <p:spPr bwMode="auto">
            <a:xfrm>
              <a:off x="4339" y="3143"/>
              <a:ext cx="33" cy="39"/>
            </a:xfrm>
            <a:custGeom>
              <a:avLst/>
              <a:gdLst>
                <a:gd name="T0" fmla="*/ 0 w 199"/>
                <a:gd name="T1" fmla="*/ 0 h 232"/>
                <a:gd name="T2" fmla="*/ 0 w 199"/>
                <a:gd name="T3" fmla="*/ 0 h 232"/>
                <a:gd name="T4" fmla="*/ 0 w 199"/>
                <a:gd name="T5" fmla="*/ 0 h 232"/>
                <a:gd name="T6" fmla="*/ 0 w 199"/>
                <a:gd name="T7" fmla="*/ 0 h 232"/>
                <a:gd name="T8" fmla="*/ 0 w 199"/>
                <a:gd name="T9" fmla="*/ 0 h 232"/>
                <a:gd name="T10" fmla="*/ 0 w 199"/>
                <a:gd name="T11" fmla="*/ 0 h 232"/>
                <a:gd name="T12" fmla="*/ 0 w 199"/>
                <a:gd name="T13" fmla="*/ 0 h 232"/>
                <a:gd name="T14" fmla="*/ 0 w 199"/>
                <a:gd name="T15" fmla="*/ 0 h 232"/>
                <a:gd name="T16" fmla="*/ 0 w 199"/>
                <a:gd name="T17" fmla="*/ 0 h 232"/>
                <a:gd name="T18" fmla="*/ 0 w 199"/>
                <a:gd name="T19" fmla="*/ 0 h 232"/>
                <a:gd name="T20" fmla="*/ 0 w 199"/>
                <a:gd name="T21" fmla="*/ 0 h 232"/>
                <a:gd name="T22" fmla="*/ 0 w 199"/>
                <a:gd name="T23" fmla="*/ 0 h 232"/>
                <a:gd name="T24" fmla="*/ 0 w 199"/>
                <a:gd name="T25" fmla="*/ 0 h 232"/>
                <a:gd name="T26" fmla="*/ 0 w 199"/>
                <a:gd name="T27" fmla="*/ 0 h 232"/>
                <a:gd name="T28" fmla="*/ 0 w 199"/>
                <a:gd name="T29" fmla="*/ 0 h 232"/>
                <a:gd name="T30" fmla="*/ 0 w 199"/>
                <a:gd name="T31" fmla="*/ 0 h 232"/>
                <a:gd name="T32" fmla="*/ 0 w 199"/>
                <a:gd name="T33" fmla="*/ 0 h 232"/>
                <a:gd name="T34" fmla="*/ 0 w 199"/>
                <a:gd name="T35" fmla="*/ 0 h 232"/>
                <a:gd name="T36" fmla="*/ 0 w 199"/>
                <a:gd name="T37" fmla="*/ 0 h 232"/>
                <a:gd name="T38" fmla="*/ 0 w 199"/>
                <a:gd name="T39" fmla="*/ 0 h 232"/>
                <a:gd name="T40" fmla="*/ 0 w 199"/>
                <a:gd name="T41" fmla="*/ 0 h 232"/>
                <a:gd name="T42" fmla="*/ 0 w 199"/>
                <a:gd name="T43" fmla="*/ 0 h 232"/>
                <a:gd name="T44" fmla="*/ 0 w 199"/>
                <a:gd name="T45" fmla="*/ 0 h 232"/>
                <a:gd name="T46" fmla="*/ 0 w 199"/>
                <a:gd name="T47" fmla="*/ 0 h 232"/>
                <a:gd name="T48" fmla="*/ 0 w 199"/>
                <a:gd name="T49" fmla="*/ 0 h 232"/>
                <a:gd name="T50" fmla="*/ 0 w 199"/>
                <a:gd name="T51" fmla="*/ 0 h 232"/>
                <a:gd name="T52" fmla="*/ 0 w 199"/>
                <a:gd name="T53" fmla="*/ 0 h 232"/>
                <a:gd name="T54" fmla="*/ 0 w 199"/>
                <a:gd name="T55" fmla="*/ 0 h 232"/>
                <a:gd name="T56" fmla="*/ 0 w 199"/>
                <a:gd name="T57" fmla="*/ 0 h 232"/>
                <a:gd name="T58" fmla="*/ 0 w 199"/>
                <a:gd name="T59" fmla="*/ 0 h 232"/>
                <a:gd name="T60" fmla="*/ 0 w 199"/>
                <a:gd name="T61" fmla="*/ 0 h 232"/>
                <a:gd name="T62" fmla="*/ 0 w 199"/>
                <a:gd name="T63" fmla="*/ 0 h 232"/>
                <a:gd name="T64" fmla="*/ 0 w 199"/>
                <a:gd name="T65" fmla="*/ 0 h 232"/>
                <a:gd name="T66" fmla="*/ 0 w 199"/>
                <a:gd name="T67" fmla="*/ 0 h 232"/>
                <a:gd name="T68" fmla="*/ 0 w 199"/>
                <a:gd name="T69" fmla="*/ 0 h 232"/>
                <a:gd name="T70" fmla="*/ 0 w 199"/>
                <a:gd name="T71" fmla="*/ 0 h 232"/>
                <a:gd name="T72" fmla="*/ 0 w 199"/>
                <a:gd name="T73" fmla="*/ 0 h 232"/>
                <a:gd name="T74" fmla="*/ 0 w 199"/>
                <a:gd name="T75" fmla="*/ 0 h 232"/>
                <a:gd name="T76" fmla="*/ 0 w 199"/>
                <a:gd name="T77" fmla="*/ 0 h 232"/>
                <a:gd name="T78" fmla="*/ 0 w 199"/>
                <a:gd name="T79" fmla="*/ 0 h 232"/>
                <a:gd name="T80" fmla="*/ 0 w 199"/>
                <a:gd name="T81" fmla="*/ 0 h 232"/>
                <a:gd name="T82" fmla="*/ 0 w 199"/>
                <a:gd name="T83" fmla="*/ 0 h 232"/>
                <a:gd name="T84" fmla="*/ 0 w 199"/>
                <a:gd name="T85" fmla="*/ 0 h 232"/>
                <a:gd name="T86" fmla="*/ 0 w 199"/>
                <a:gd name="T87" fmla="*/ 0 h 232"/>
                <a:gd name="T88" fmla="*/ 0 w 199"/>
                <a:gd name="T89" fmla="*/ 0 h 232"/>
                <a:gd name="T90" fmla="*/ 0 w 199"/>
                <a:gd name="T91" fmla="*/ 0 h 232"/>
                <a:gd name="T92" fmla="*/ 0 w 199"/>
                <a:gd name="T93" fmla="*/ 0 h 232"/>
                <a:gd name="T94" fmla="*/ 0 w 199"/>
                <a:gd name="T95" fmla="*/ 0 h 232"/>
                <a:gd name="T96" fmla="*/ 0 w 199"/>
                <a:gd name="T97" fmla="*/ 0 h 2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9"/>
                <a:gd name="T148" fmla="*/ 0 h 232"/>
                <a:gd name="T149" fmla="*/ 199 w 199"/>
                <a:gd name="T150" fmla="*/ 232 h 2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9" h="232">
                  <a:moveTo>
                    <a:pt x="70" y="29"/>
                  </a:moveTo>
                  <a:lnTo>
                    <a:pt x="55" y="39"/>
                  </a:lnTo>
                  <a:lnTo>
                    <a:pt x="42" y="50"/>
                  </a:lnTo>
                  <a:lnTo>
                    <a:pt x="30" y="63"/>
                  </a:lnTo>
                  <a:lnTo>
                    <a:pt x="20" y="77"/>
                  </a:lnTo>
                  <a:lnTo>
                    <a:pt x="12" y="91"/>
                  </a:lnTo>
                  <a:lnTo>
                    <a:pt x="6" y="108"/>
                  </a:lnTo>
                  <a:lnTo>
                    <a:pt x="2" y="125"/>
                  </a:lnTo>
                  <a:lnTo>
                    <a:pt x="0" y="142"/>
                  </a:lnTo>
                  <a:lnTo>
                    <a:pt x="2" y="166"/>
                  </a:lnTo>
                  <a:lnTo>
                    <a:pt x="12" y="186"/>
                  </a:lnTo>
                  <a:lnTo>
                    <a:pt x="26" y="203"/>
                  </a:lnTo>
                  <a:lnTo>
                    <a:pt x="45" y="216"/>
                  </a:lnTo>
                  <a:lnTo>
                    <a:pt x="66" y="226"/>
                  </a:lnTo>
                  <a:lnTo>
                    <a:pt x="88" y="230"/>
                  </a:lnTo>
                  <a:lnTo>
                    <a:pt x="111" y="232"/>
                  </a:lnTo>
                  <a:lnTo>
                    <a:pt x="134" y="228"/>
                  </a:lnTo>
                  <a:lnTo>
                    <a:pt x="138" y="228"/>
                  </a:lnTo>
                  <a:lnTo>
                    <a:pt x="143" y="226"/>
                  </a:lnTo>
                  <a:lnTo>
                    <a:pt x="147" y="222"/>
                  </a:lnTo>
                  <a:lnTo>
                    <a:pt x="148" y="218"/>
                  </a:lnTo>
                  <a:lnTo>
                    <a:pt x="145" y="212"/>
                  </a:lnTo>
                  <a:lnTo>
                    <a:pt x="141" y="207"/>
                  </a:lnTo>
                  <a:lnTo>
                    <a:pt x="135" y="203"/>
                  </a:lnTo>
                  <a:lnTo>
                    <a:pt x="129" y="201"/>
                  </a:lnTo>
                  <a:lnTo>
                    <a:pt x="117" y="197"/>
                  </a:lnTo>
                  <a:lnTo>
                    <a:pt x="105" y="195"/>
                  </a:lnTo>
                  <a:lnTo>
                    <a:pt x="94" y="193"/>
                  </a:lnTo>
                  <a:lnTo>
                    <a:pt x="83" y="190"/>
                  </a:lnTo>
                  <a:lnTo>
                    <a:pt x="73" y="187"/>
                  </a:lnTo>
                  <a:lnTo>
                    <a:pt x="62" y="182"/>
                  </a:lnTo>
                  <a:lnTo>
                    <a:pt x="53" y="176"/>
                  </a:lnTo>
                  <a:lnTo>
                    <a:pt x="43" y="167"/>
                  </a:lnTo>
                  <a:lnTo>
                    <a:pt x="40" y="128"/>
                  </a:lnTo>
                  <a:lnTo>
                    <a:pt x="49" y="96"/>
                  </a:lnTo>
                  <a:lnTo>
                    <a:pt x="68" y="71"/>
                  </a:lnTo>
                  <a:lnTo>
                    <a:pt x="94" y="50"/>
                  </a:lnTo>
                  <a:lnTo>
                    <a:pt x="122" y="34"/>
                  </a:lnTo>
                  <a:lnTo>
                    <a:pt x="151" y="21"/>
                  </a:lnTo>
                  <a:lnTo>
                    <a:pt x="178" y="12"/>
                  </a:lnTo>
                  <a:lnTo>
                    <a:pt x="199" y="4"/>
                  </a:lnTo>
                  <a:lnTo>
                    <a:pt x="186" y="1"/>
                  </a:lnTo>
                  <a:lnTo>
                    <a:pt x="172" y="0"/>
                  </a:lnTo>
                  <a:lnTo>
                    <a:pt x="156" y="2"/>
                  </a:lnTo>
                  <a:lnTo>
                    <a:pt x="138" y="4"/>
                  </a:lnTo>
                  <a:lnTo>
                    <a:pt x="121" y="10"/>
                  </a:lnTo>
                  <a:lnTo>
                    <a:pt x="103" y="16"/>
                  </a:lnTo>
                  <a:lnTo>
                    <a:pt x="86" y="23"/>
                  </a:lnTo>
                  <a:lnTo>
                    <a:pt x="70" y="29"/>
                  </a:lnTo>
                  <a:close/>
                </a:path>
              </a:pathLst>
            </a:custGeom>
            <a:solidFill>
              <a:srgbClr val="C9E8FF"/>
            </a:solidFill>
            <a:ln w="9525">
              <a:noFill/>
              <a:round/>
              <a:headEnd/>
              <a:tailEnd/>
            </a:ln>
          </p:spPr>
          <p:txBody>
            <a:bodyPr/>
            <a:lstStyle/>
            <a:p>
              <a:endParaRPr lang="en-US"/>
            </a:p>
          </p:txBody>
        </p:sp>
        <p:sp>
          <p:nvSpPr>
            <p:cNvPr id="2184" name="Freeform 1012"/>
            <p:cNvSpPr>
              <a:spLocks/>
            </p:cNvSpPr>
            <p:nvPr/>
          </p:nvSpPr>
          <p:spPr bwMode="auto">
            <a:xfrm>
              <a:off x="4395" y="3142"/>
              <a:ext cx="22" cy="30"/>
            </a:xfrm>
            <a:custGeom>
              <a:avLst/>
              <a:gdLst>
                <a:gd name="T0" fmla="*/ 0 w 128"/>
                <a:gd name="T1" fmla="*/ 0 h 180"/>
                <a:gd name="T2" fmla="*/ 0 w 128"/>
                <a:gd name="T3" fmla="*/ 0 h 180"/>
                <a:gd name="T4" fmla="*/ 0 w 128"/>
                <a:gd name="T5" fmla="*/ 0 h 180"/>
                <a:gd name="T6" fmla="*/ 0 w 128"/>
                <a:gd name="T7" fmla="*/ 0 h 180"/>
                <a:gd name="T8" fmla="*/ 0 w 128"/>
                <a:gd name="T9" fmla="*/ 0 h 180"/>
                <a:gd name="T10" fmla="*/ 0 w 128"/>
                <a:gd name="T11" fmla="*/ 0 h 180"/>
                <a:gd name="T12" fmla="*/ 0 w 128"/>
                <a:gd name="T13" fmla="*/ 0 h 180"/>
                <a:gd name="T14" fmla="*/ 0 w 128"/>
                <a:gd name="T15" fmla="*/ 0 h 180"/>
                <a:gd name="T16" fmla="*/ 0 w 128"/>
                <a:gd name="T17" fmla="*/ 0 h 180"/>
                <a:gd name="T18" fmla="*/ 0 w 128"/>
                <a:gd name="T19" fmla="*/ 0 h 180"/>
                <a:gd name="T20" fmla="*/ 0 w 128"/>
                <a:gd name="T21" fmla="*/ 0 h 180"/>
                <a:gd name="T22" fmla="*/ 0 w 128"/>
                <a:gd name="T23" fmla="*/ 0 h 180"/>
                <a:gd name="T24" fmla="*/ 0 w 128"/>
                <a:gd name="T25" fmla="*/ 0 h 180"/>
                <a:gd name="T26" fmla="*/ 0 w 128"/>
                <a:gd name="T27" fmla="*/ 0 h 180"/>
                <a:gd name="T28" fmla="*/ 0 w 128"/>
                <a:gd name="T29" fmla="*/ 0 h 180"/>
                <a:gd name="T30" fmla="*/ 0 w 128"/>
                <a:gd name="T31" fmla="*/ 0 h 180"/>
                <a:gd name="T32" fmla="*/ 0 w 128"/>
                <a:gd name="T33" fmla="*/ 0 h 180"/>
                <a:gd name="T34" fmla="*/ 0 w 128"/>
                <a:gd name="T35" fmla="*/ 0 h 180"/>
                <a:gd name="T36" fmla="*/ 0 w 128"/>
                <a:gd name="T37" fmla="*/ 0 h 180"/>
                <a:gd name="T38" fmla="*/ 0 w 128"/>
                <a:gd name="T39" fmla="*/ 0 h 180"/>
                <a:gd name="T40" fmla="*/ 0 w 128"/>
                <a:gd name="T41" fmla="*/ 0 h 180"/>
                <a:gd name="T42" fmla="*/ 0 w 128"/>
                <a:gd name="T43" fmla="*/ 0 h 180"/>
                <a:gd name="T44" fmla="*/ 0 w 128"/>
                <a:gd name="T45" fmla="*/ 0 h 180"/>
                <a:gd name="T46" fmla="*/ 0 w 128"/>
                <a:gd name="T47" fmla="*/ 0 h 180"/>
                <a:gd name="T48" fmla="*/ 0 w 128"/>
                <a:gd name="T49" fmla="*/ 0 h 180"/>
                <a:gd name="T50" fmla="*/ 0 w 128"/>
                <a:gd name="T51" fmla="*/ 0 h 180"/>
                <a:gd name="T52" fmla="*/ 0 w 128"/>
                <a:gd name="T53" fmla="*/ 0 h 180"/>
                <a:gd name="T54" fmla="*/ 0 w 128"/>
                <a:gd name="T55" fmla="*/ 0 h 180"/>
                <a:gd name="T56" fmla="*/ 0 w 128"/>
                <a:gd name="T57" fmla="*/ 0 h 180"/>
                <a:gd name="T58" fmla="*/ 0 w 128"/>
                <a:gd name="T59" fmla="*/ 0 h 180"/>
                <a:gd name="T60" fmla="*/ 0 w 128"/>
                <a:gd name="T61" fmla="*/ 0 h 180"/>
                <a:gd name="T62" fmla="*/ 0 w 128"/>
                <a:gd name="T63" fmla="*/ 0 h 180"/>
                <a:gd name="T64" fmla="*/ 0 w 128"/>
                <a:gd name="T65" fmla="*/ 0 h 180"/>
                <a:gd name="T66" fmla="*/ 0 w 128"/>
                <a:gd name="T67" fmla="*/ 0 h 180"/>
                <a:gd name="T68" fmla="*/ 0 w 128"/>
                <a:gd name="T69" fmla="*/ 0 h 180"/>
                <a:gd name="T70" fmla="*/ 0 w 128"/>
                <a:gd name="T71" fmla="*/ 0 h 180"/>
                <a:gd name="T72" fmla="*/ 0 w 128"/>
                <a:gd name="T73" fmla="*/ 0 h 180"/>
                <a:gd name="T74" fmla="*/ 0 w 128"/>
                <a:gd name="T75" fmla="*/ 0 h 180"/>
                <a:gd name="T76" fmla="*/ 0 w 128"/>
                <a:gd name="T77" fmla="*/ 0 h 180"/>
                <a:gd name="T78" fmla="*/ 0 w 128"/>
                <a:gd name="T79" fmla="*/ 0 h 180"/>
                <a:gd name="T80" fmla="*/ 0 w 128"/>
                <a:gd name="T81" fmla="*/ 0 h 1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8"/>
                <a:gd name="T124" fmla="*/ 0 h 180"/>
                <a:gd name="T125" fmla="*/ 128 w 128"/>
                <a:gd name="T126" fmla="*/ 180 h 1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8" h="180">
                  <a:moveTo>
                    <a:pt x="108" y="59"/>
                  </a:moveTo>
                  <a:lnTo>
                    <a:pt x="113" y="77"/>
                  </a:lnTo>
                  <a:lnTo>
                    <a:pt x="111" y="94"/>
                  </a:lnTo>
                  <a:lnTo>
                    <a:pt x="103" y="108"/>
                  </a:lnTo>
                  <a:lnTo>
                    <a:pt x="91" y="121"/>
                  </a:lnTo>
                  <a:lnTo>
                    <a:pt x="77" y="132"/>
                  </a:lnTo>
                  <a:lnTo>
                    <a:pt x="61" y="144"/>
                  </a:lnTo>
                  <a:lnTo>
                    <a:pt x="45" y="154"/>
                  </a:lnTo>
                  <a:lnTo>
                    <a:pt x="30" y="164"/>
                  </a:lnTo>
                  <a:lnTo>
                    <a:pt x="28" y="168"/>
                  </a:lnTo>
                  <a:lnTo>
                    <a:pt x="27" y="170"/>
                  </a:lnTo>
                  <a:lnTo>
                    <a:pt x="27" y="174"/>
                  </a:lnTo>
                  <a:lnTo>
                    <a:pt x="28" y="177"/>
                  </a:lnTo>
                  <a:lnTo>
                    <a:pt x="32" y="179"/>
                  </a:lnTo>
                  <a:lnTo>
                    <a:pt x="35" y="180"/>
                  </a:lnTo>
                  <a:lnTo>
                    <a:pt x="37" y="180"/>
                  </a:lnTo>
                  <a:lnTo>
                    <a:pt x="41" y="179"/>
                  </a:lnTo>
                  <a:lnTo>
                    <a:pt x="60" y="169"/>
                  </a:lnTo>
                  <a:lnTo>
                    <a:pt x="77" y="158"/>
                  </a:lnTo>
                  <a:lnTo>
                    <a:pt x="94" y="145"/>
                  </a:lnTo>
                  <a:lnTo>
                    <a:pt x="109" y="130"/>
                  </a:lnTo>
                  <a:lnTo>
                    <a:pt x="120" y="114"/>
                  </a:lnTo>
                  <a:lnTo>
                    <a:pt x="127" y="95"/>
                  </a:lnTo>
                  <a:lnTo>
                    <a:pt x="128" y="76"/>
                  </a:lnTo>
                  <a:lnTo>
                    <a:pt x="123" y="55"/>
                  </a:lnTo>
                  <a:lnTo>
                    <a:pt x="113" y="39"/>
                  </a:lnTo>
                  <a:lnTo>
                    <a:pt x="97" y="25"/>
                  </a:lnTo>
                  <a:lnTo>
                    <a:pt x="79" y="15"/>
                  </a:lnTo>
                  <a:lnTo>
                    <a:pt x="57" y="7"/>
                  </a:lnTo>
                  <a:lnTo>
                    <a:pt x="36" y="2"/>
                  </a:lnTo>
                  <a:lnTo>
                    <a:pt x="19" y="0"/>
                  </a:lnTo>
                  <a:lnTo>
                    <a:pt x="6" y="0"/>
                  </a:lnTo>
                  <a:lnTo>
                    <a:pt x="0" y="4"/>
                  </a:lnTo>
                  <a:lnTo>
                    <a:pt x="14" y="9"/>
                  </a:lnTo>
                  <a:lnTo>
                    <a:pt x="29" y="14"/>
                  </a:lnTo>
                  <a:lnTo>
                    <a:pt x="46" y="19"/>
                  </a:lnTo>
                  <a:lnTo>
                    <a:pt x="61" y="23"/>
                  </a:lnTo>
                  <a:lnTo>
                    <a:pt x="76" y="29"/>
                  </a:lnTo>
                  <a:lnTo>
                    <a:pt x="89" y="37"/>
                  </a:lnTo>
                  <a:lnTo>
                    <a:pt x="100" y="46"/>
                  </a:lnTo>
                  <a:lnTo>
                    <a:pt x="108" y="59"/>
                  </a:lnTo>
                  <a:close/>
                </a:path>
              </a:pathLst>
            </a:custGeom>
            <a:solidFill>
              <a:srgbClr val="C9E8FF"/>
            </a:solidFill>
            <a:ln w="9525">
              <a:noFill/>
              <a:round/>
              <a:headEnd/>
              <a:tailEnd/>
            </a:ln>
          </p:spPr>
          <p:txBody>
            <a:bodyPr/>
            <a:lstStyle/>
            <a:p>
              <a:endParaRPr lang="en-US"/>
            </a:p>
          </p:txBody>
        </p:sp>
        <p:sp>
          <p:nvSpPr>
            <p:cNvPr id="2185" name="Freeform 1013"/>
            <p:cNvSpPr>
              <a:spLocks/>
            </p:cNvSpPr>
            <p:nvPr/>
          </p:nvSpPr>
          <p:spPr bwMode="auto">
            <a:xfrm>
              <a:off x="4318" y="3135"/>
              <a:ext cx="54" cy="63"/>
            </a:xfrm>
            <a:custGeom>
              <a:avLst/>
              <a:gdLst>
                <a:gd name="T0" fmla="*/ 0 w 322"/>
                <a:gd name="T1" fmla="*/ 0 h 378"/>
                <a:gd name="T2" fmla="*/ 0 w 322"/>
                <a:gd name="T3" fmla="*/ 0 h 378"/>
                <a:gd name="T4" fmla="*/ 0 w 322"/>
                <a:gd name="T5" fmla="*/ 0 h 378"/>
                <a:gd name="T6" fmla="*/ 0 w 322"/>
                <a:gd name="T7" fmla="*/ 0 h 378"/>
                <a:gd name="T8" fmla="*/ 0 w 322"/>
                <a:gd name="T9" fmla="*/ 0 h 378"/>
                <a:gd name="T10" fmla="*/ 0 w 322"/>
                <a:gd name="T11" fmla="*/ 0 h 378"/>
                <a:gd name="T12" fmla="*/ 0 w 322"/>
                <a:gd name="T13" fmla="*/ 0 h 378"/>
                <a:gd name="T14" fmla="*/ 0 w 322"/>
                <a:gd name="T15" fmla="*/ 0 h 378"/>
                <a:gd name="T16" fmla="*/ 0 w 322"/>
                <a:gd name="T17" fmla="*/ 0 h 378"/>
                <a:gd name="T18" fmla="*/ 0 w 322"/>
                <a:gd name="T19" fmla="*/ 0 h 378"/>
                <a:gd name="T20" fmla="*/ 0 w 322"/>
                <a:gd name="T21" fmla="*/ 0 h 378"/>
                <a:gd name="T22" fmla="*/ 0 w 322"/>
                <a:gd name="T23" fmla="*/ 0 h 378"/>
                <a:gd name="T24" fmla="*/ 0 w 322"/>
                <a:gd name="T25" fmla="*/ 0 h 378"/>
                <a:gd name="T26" fmla="*/ 0 w 322"/>
                <a:gd name="T27" fmla="*/ 0 h 378"/>
                <a:gd name="T28" fmla="*/ 0 w 322"/>
                <a:gd name="T29" fmla="*/ 0 h 378"/>
                <a:gd name="T30" fmla="*/ 0 w 322"/>
                <a:gd name="T31" fmla="*/ 0 h 378"/>
                <a:gd name="T32" fmla="*/ 0 w 322"/>
                <a:gd name="T33" fmla="*/ 0 h 378"/>
                <a:gd name="T34" fmla="*/ 0 w 322"/>
                <a:gd name="T35" fmla="*/ 0 h 378"/>
                <a:gd name="T36" fmla="*/ 0 w 322"/>
                <a:gd name="T37" fmla="*/ 0 h 378"/>
                <a:gd name="T38" fmla="*/ 0 w 322"/>
                <a:gd name="T39" fmla="*/ 0 h 378"/>
                <a:gd name="T40" fmla="*/ 0 w 322"/>
                <a:gd name="T41" fmla="*/ 0 h 378"/>
                <a:gd name="T42" fmla="*/ 0 w 322"/>
                <a:gd name="T43" fmla="*/ 0 h 378"/>
                <a:gd name="T44" fmla="*/ 0 w 322"/>
                <a:gd name="T45" fmla="*/ 0 h 378"/>
                <a:gd name="T46" fmla="*/ 0 w 322"/>
                <a:gd name="T47" fmla="*/ 0 h 378"/>
                <a:gd name="T48" fmla="*/ 0 w 322"/>
                <a:gd name="T49" fmla="*/ 0 h 378"/>
                <a:gd name="T50" fmla="*/ 0 w 322"/>
                <a:gd name="T51" fmla="*/ 0 h 378"/>
                <a:gd name="T52" fmla="*/ 0 w 322"/>
                <a:gd name="T53" fmla="*/ 0 h 378"/>
                <a:gd name="T54" fmla="*/ 0 w 322"/>
                <a:gd name="T55" fmla="*/ 0 h 378"/>
                <a:gd name="T56" fmla="*/ 0 w 322"/>
                <a:gd name="T57" fmla="*/ 0 h 378"/>
                <a:gd name="T58" fmla="*/ 0 w 322"/>
                <a:gd name="T59" fmla="*/ 0 h 378"/>
                <a:gd name="T60" fmla="*/ 0 w 322"/>
                <a:gd name="T61" fmla="*/ 0 h 378"/>
                <a:gd name="T62" fmla="*/ 0 w 322"/>
                <a:gd name="T63" fmla="*/ 0 h 378"/>
                <a:gd name="T64" fmla="*/ 0 w 322"/>
                <a:gd name="T65" fmla="*/ 0 h 378"/>
                <a:gd name="T66" fmla="*/ 0 w 322"/>
                <a:gd name="T67" fmla="*/ 0 h 378"/>
                <a:gd name="T68" fmla="*/ 0 w 322"/>
                <a:gd name="T69" fmla="*/ 0 h 378"/>
                <a:gd name="T70" fmla="*/ 0 w 322"/>
                <a:gd name="T71" fmla="*/ 0 h 378"/>
                <a:gd name="T72" fmla="*/ 0 w 322"/>
                <a:gd name="T73" fmla="*/ 0 h 378"/>
                <a:gd name="T74" fmla="*/ 0 w 322"/>
                <a:gd name="T75" fmla="*/ 0 h 378"/>
                <a:gd name="T76" fmla="*/ 0 w 322"/>
                <a:gd name="T77" fmla="*/ 0 h 378"/>
                <a:gd name="T78" fmla="*/ 0 w 322"/>
                <a:gd name="T79" fmla="*/ 0 h 378"/>
                <a:gd name="T80" fmla="*/ 0 w 322"/>
                <a:gd name="T81" fmla="*/ 0 h 378"/>
                <a:gd name="T82" fmla="*/ 0 w 322"/>
                <a:gd name="T83" fmla="*/ 0 h 378"/>
                <a:gd name="T84" fmla="*/ 0 w 322"/>
                <a:gd name="T85" fmla="*/ 0 h 378"/>
                <a:gd name="T86" fmla="*/ 0 w 322"/>
                <a:gd name="T87" fmla="*/ 0 h 3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2"/>
                <a:gd name="T133" fmla="*/ 0 h 378"/>
                <a:gd name="T134" fmla="*/ 322 w 322"/>
                <a:gd name="T135" fmla="*/ 378 h 3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2" h="378">
                  <a:moveTo>
                    <a:pt x="125" y="49"/>
                  </a:moveTo>
                  <a:lnTo>
                    <a:pt x="100" y="70"/>
                  </a:lnTo>
                  <a:lnTo>
                    <a:pt x="76" y="90"/>
                  </a:lnTo>
                  <a:lnTo>
                    <a:pt x="53" y="115"/>
                  </a:lnTo>
                  <a:lnTo>
                    <a:pt x="34" y="140"/>
                  </a:lnTo>
                  <a:lnTo>
                    <a:pt x="17" y="166"/>
                  </a:lnTo>
                  <a:lnTo>
                    <a:pt x="5" y="195"/>
                  </a:lnTo>
                  <a:lnTo>
                    <a:pt x="0" y="226"/>
                  </a:lnTo>
                  <a:lnTo>
                    <a:pt x="1" y="258"/>
                  </a:lnTo>
                  <a:lnTo>
                    <a:pt x="3" y="266"/>
                  </a:lnTo>
                  <a:lnTo>
                    <a:pt x="5" y="275"/>
                  </a:lnTo>
                  <a:lnTo>
                    <a:pt x="9" y="282"/>
                  </a:lnTo>
                  <a:lnTo>
                    <a:pt x="14" y="290"/>
                  </a:lnTo>
                  <a:lnTo>
                    <a:pt x="19" y="297"/>
                  </a:lnTo>
                  <a:lnTo>
                    <a:pt x="26" y="304"/>
                  </a:lnTo>
                  <a:lnTo>
                    <a:pt x="32" y="310"/>
                  </a:lnTo>
                  <a:lnTo>
                    <a:pt x="41" y="314"/>
                  </a:lnTo>
                  <a:lnTo>
                    <a:pt x="56" y="324"/>
                  </a:lnTo>
                  <a:lnTo>
                    <a:pt x="71" y="332"/>
                  </a:lnTo>
                  <a:lnTo>
                    <a:pt x="86" y="338"/>
                  </a:lnTo>
                  <a:lnTo>
                    <a:pt x="103" y="344"/>
                  </a:lnTo>
                  <a:lnTo>
                    <a:pt x="119" y="350"/>
                  </a:lnTo>
                  <a:lnTo>
                    <a:pt x="136" y="355"/>
                  </a:lnTo>
                  <a:lnTo>
                    <a:pt x="152" y="359"/>
                  </a:lnTo>
                  <a:lnTo>
                    <a:pt x="168" y="363"/>
                  </a:lnTo>
                  <a:lnTo>
                    <a:pt x="186" y="366"/>
                  </a:lnTo>
                  <a:lnTo>
                    <a:pt x="202" y="368"/>
                  </a:lnTo>
                  <a:lnTo>
                    <a:pt x="220" y="371"/>
                  </a:lnTo>
                  <a:lnTo>
                    <a:pt x="238" y="373"/>
                  </a:lnTo>
                  <a:lnTo>
                    <a:pt x="254" y="374"/>
                  </a:lnTo>
                  <a:lnTo>
                    <a:pt x="272" y="375"/>
                  </a:lnTo>
                  <a:lnTo>
                    <a:pt x="289" y="376"/>
                  </a:lnTo>
                  <a:lnTo>
                    <a:pt x="306" y="378"/>
                  </a:lnTo>
                  <a:lnTo>
                    <a:pt x="311" y="378"/>
                  </a:lnTo>
                  <a:lnTo>
                    <a:pt x="316" y="375"/>
                  </a:lnTo>
                  <a:lnTo>
                    <a:pt x="320" y="371"/>
                  </a:lnTo>
                  <a:lnTo>
                    <a:pt x="322" y="366"/>
                  </a:lnTo>
                  <a:lnTo>
                    <a:pt x="322" y="360"/>
                  </a:lnTo>
                  <a:lnTo>
                    <a:pt x="320" y="356"/>
                  </a:lnTo>
                  <a:lnTo>
                    <a:pt x="315" y="352"/>
                  </a:lnTo>
                  <a:lnTo>
                    <a:pt x="309" y="350"/>
                  </a:lnTo>
                  <a:lnTo>
                    <a:pt x="294" y="347"/>
                  </a:lnTo>
                  <a:lnTo>
                    <a:pt x="279" y="344"/>
                  </a:lnTo>
                  <a:lnTo>
                    <a:pt x="263" y="341"/>
                  </a:lnTo>
                  <a:lnTo>
                    <a:pt x="247" y="338"/>
                  </a:lnTo>
                  <a:lnTo>
                    <a:pt x="232" y="336"/>
                  </a:lnTo>
                  <a:lnTo>
                    <a:pt x="216" y="334"/>
                  </a:lnTo>
                  <a:lnTo>
                    <a:pt x="200" y="332"/>
                  </a:lnTo>
                  <a:lnTo>
                    <a:pt x="185" y="328"/>
                  </a:lnTo>
                  <a:lnTo>
                    <a:pt x="170" y="326"/>
                  </a:lnTo>
                  <a:lnTo>
                    <a:pt x="154" y="322"/>
                  </a:lnTo>
                  <a:lnTo>
                    <a:pt x="139" y="318"/>
                  </a:lnTo>
                  <a:lnTo>
                    <a:pt x="124" y="314"/>
                  </a:lnTo>
                  <a:lnTo>
                    <a:pt x="110" y="309"/>
                  </a:lnTo>
                  <a:lnTo>
                    <a:pt x="94" y="303"/>
                  </a:lnTo>
                  <a:lnTo>
                    <a:pt x="80" y="297"/>
                  </a:lnTo>
                  <a:lnTo>
                    <a:pt x="66" y="289"/>
                  </a:lnTo>
                  <a:lnTo>
                    <a:pt x="55" y="281"/>
                  </a:lnTo>
                  <a:lnTo>
                    <a:pt x="45" y="271"/>
                  </a:lnTo>
                  <a:lnTo>
                    <a:pt x="38" y="259"/>
                  </a:lnTo>
                  <a:lnTo>
                    <a:pt x="35" y="245"/>
                  </a:lnTo>
                  <a:lnTo>
                    <a:pt x="34" y="232"/>
                  </a:lnTo>
                  <a:lnTo>
                    <a:pt x="35" y="216"/>
                  </a:lnTo>
                  <a:lnTo>
                    <a:pt x="38" y="200"/>
                  </a:lnTo>
                  <a:lnTo>
                    <a:pt x="43" y="187"/>
                  </a:lnTo>
                  <a:lnTo>
                    <a:pt x="51" y="170"/>
                  </a:lnTo>
                  <a:lnTo>
                    <a:pt x="60" y="152"/>
                  </a:lnTo>
                  <a:lnTo>
                    <a:pt x="71" y="137"/>
                  </a:lnTo>
                  <a:lnTo>
                    <a:pt x="83" y="124"/>
                  </a:lnTo>
                  <a:lnTo>
                    <a:pt x="94" y="110"/>
                  </a:lnTo>
                  <a:lnTo>
                    <a:pt x="107" y="96"/>
                  </a:lnTo>
                  <a:lnTo>
                    <a:pt x="123" y="82"/>
                  </a:lnTo>
                  <a:lnTo>
                    <a:pt x="138" y="69"/>
                  </a:lnTo>
                  <a:lnTo>
                    <a:pt x="153" y="57"/>
                  </a:lnTo>
                  <a:lnTo>
                    <a:pt x="173" y="47"/>
                  </a:lnTo>
                  <a:lnTo>
                    <a:pt x="195" y="38"/>
                  </a:lnTo>
                  <a:lnTo>
                    <a:pt x="218" y="28"/>
                  </a:lnTo>
                  <a:lnTo>
                    <a:pt x="238" y="20"/>
                  </a:lnTo>
                  <a:lnTo>
                    <a:pt x="254" y="13"/>
                  </a:lnTo>
                  <a:lnTo>
                    <a:pt x="264" y="7"/>
                  </a:lnTo>
                  <a:lnTo>
                    <a:pt x="268" y="2"/>
                  </a:lnTo>
                  <a:lnTo>
                    <a:pt x="256" y="0"/>
                  </a:lnTo>
                  <a:lnTo>
                    <a:pt x="240" y="1"/>
                  </a:lnTo>
                  <a:lnTo>
                    <a:pt x="221" y="4"/>
                  </a:lnTo>
                  <a:lnTo>
                    <a:pt x="201" y="10"/>
                  </a:lnTo>
                  <a:lnTo>
                    <a:pt x="180" y="18"/>
                  </a:lnTo>
                  <a:lnTo>
                    <a:pt x="160" y="27"/>
                  </a:lnTo>
                  <a:lnTo>
                    <a:pt x="141" y="38"/>
                  </a:lnTo>
                  <a:lnTo>
                    <a:pt x="125" y="49"/>
                  </a:lnTo>
                  <a:close/>
                </a:path>
              </a:pathLst>
            </a:custGeom>
            <a:solidFill>
              <a:srgbClr val="C9E8FF"/>
            </a:solidFill>
            <a:ln w="9525">
              <a:noFill/>
              <a:round/>
              <a:headEnd/>
              <a:tailEnd/>
            </a:ln>
          </p:spPr>
          <p:txBody>
            <a:bodyPr/>
            <a:lstStyle/>
            <a:p>
              <a:endParaRPr lang="en-US"/>
            </a:p>
          </p:txBody>
        </p:sp>
        <p:sp>
          <p:nvSpPr>
            <p:cNvPr id="2186" name="Freeform 1014"/>
            <p:cNvSpPr>
              <a:spLocks/>
            </p:cNvSpPr>
            <p:nvPr/>
          </p:nvSpPr>
          <p:spPr bwMode="auto">
            <a:xfrm>
              <a:off x="4394" y="3133"/>
              <a:ext cx="47" cy="42"/>
            </a:xfrm>
            <a:custGeom>
              <a:avLst/>
              <a:gdLst>
                <a:gd name="T0" fmla="*/ 0 w 283"/>
                <a:gd name="T1" fmla="*/ 0 h 252"/>
                <a:gd name="T2" fmla="*/ 0 w 283"/>
                <a:gd name="T3" fmla="*/ 0 h 252"/>
                <a:gd name="T4" fmla="*/ 0 w 283"/>
                <a:gd name="T5" fmla="*/ 0 h 252"/>
                <a:gd name="T6" fmla="*/ 0 w 283"/>
                <a:gd name="T7" fmla="*/ 0 h 252"/>
                <a:gd name="T8" fmla="*/ 0 w 283"/>
                <a:gd name="T9" fmla="*/ 0 h 252"/>
                <a:gd name="T10" fmla="*/ 0 w 283"/>
                <a:gd name="T11" fmla="*/ 0 h 252"/>
                <a:gd name="T12" fmla="*/ 0 w 283"/>
                <a:gd name="T13" fmla="*/ 0 h 252"/>
                <a:gd name="T14" fmla="*/ 0 w 283"/>
                <a:gd name="T15" fmla="*/ 0 h 252"/>
                <a:gd name="T16" fmla="*/ 0 w 283"/>
                <a:gd name="T17" fmla="*/ 0 h 252"/>
                <a:gd name="T18" fmla="*/ 0 w 283"/>
                <a:gd name="T19" fmla="*/ 0 h 252"/>
                <a:gd name="T20" fmla="*/ 0 w 283"/>
                <a:gd name="T21" fmla="*/ 0 h 252"/>
                <a:gd name="T22" fmla="*/ 0 w 283"/>
                <a:gd name="T23" fmla="*/ 0 h 252"/>
                <a:gd name="T24" fmla="*/ 0 w 283"/>
                <a:gd name="T25" fmla="*/ 0 h 252"/>
                <a:gd name="T26" fmla="*/ 0 w 283"/>
                <a:gd name="T27" fmla="*/ 0 h 252"/>
                <a:gd name="T28" fmla="*/ 0 w 283"/>
                <a:gd name="T29" fmla="*/ 0 h 252"/>
                <a:gd name="T30" fmla="*/ 0 w 283"/>
                <a:gd name="T31" fmla="*/ 0 h 252"/>
                <a:gd name="T32" fmla="*/ 0 w 283"/>
                <a:gd name="T33" fmla="*/ 0 h 252"/>
                <a:gd name="T34" fmla="*/ 0 w 283"/>
                <a:gd name="T35" fmla="*/ 0 h 252"/>
                <a:gd name="T36" fmla="*/ 0 w 283"/>
                <a:gd name="T37" fmla="*/ 0 h 252"/>
                <a:gd name="T38" fmla="*/ 0 w 283"/>
                <a:gd name="T39" fmla="*/ 0 h 252"/>
                <a:gd name="T40" fmla="*/ 0 w 283"/>
                <a:gd name="T41" fmla="*/ 0 h 252"/>
                <a:gd name="T42" fmla="*/ 0 w 283"/>
                <a:gd name="T43" fmla="*/ 0 h 252"/>
                <a:gd name="T44" fmla="*/ 0 w 283"/>
                <a:gd name="T45" fmla="*/ 0 h 252"/>
                <a:gd name="T46" fmla="*/ 0 w 283"/>
                <a:gd name="T47" fmla="*/ 0 h 252"/>
                <a:gd name="T48" fmla="*/ 0 w 283"/>
                <a:gd name="T49" fmla="*/ 0 h 252"/>
                <a:gd name="T50" fmla="*/ 0 w 283"/>
                <a:gd name="T51" fmla="*/ 0 h 252"/>
                <a:gd name="T52" fmla="*/ 0 w 283"/>
                <a:gd name="T53" fmla="*/ 0 h 252"/>
                <a:gd name="T54" fmla="*/ 0 w 283"/>
                <a:gd name="T55" fmla="*/ 0 h 252"/>
                <a:gd name="T56" fmla="*/ 0 w 283"/>
                <a:gd name="T57" fmla="*/ 0 h 252"/>
                <a:gd name="T58" fmla="*/ 0 w 283"/>
                <a:gd name="T59" fmla="*/ 0 h 252"/>
                <a:gd name="T60" fmla="*/ 0 w 283"/>
                <a:gd name="T61" fmla="*/ 0 h 252"/>
                <a:gd name="T62" fmla="*/ 0 w 283"/>
                <a:gd name="T63" fmla="*/ 0 h 252"/>
                <a:gd name="T64" fmla="*/ 0 w 283"/>
                <a:gd name="T65" fmla="*/ 0 h 252"/>
                <a:gd name="T66" fmla="*/ 0 w 283"/>
                <a:gd name="T67" fmla="*/ 0 h 252"/>
                <a:gd name="T68" fmla="*/ 0 w 283"/>
                <a:gd name="T69" fmla="*/ 0 h 252"/>
                <a:gd name="T70" fmla="*/ 0 w 283"/>
                <a:gd name="T71" fmla="*/ 0 h 252"/>
                <a:gd name="T72" fmla="*/ 0 w 283"/>
                <a:gd name="T73" fmla="*/ 0 h 252"/>
                <a:gd name="T74" fmla="*/ 0 w 283"/>
                <a:gd name="T75" fmla="*/ 0 h 252"/>
                <a:gd name="T76" fmla="*/ 0 w 283"/>
                <a:gd name="T77" fmla="*/ 0 h 252"/>
                <a:gd name="T78" fmla="*/ 0 w 283"/>
                <a:gd name="T79" fmla="*/ 0 h 252"/>
                <a:gd name="T80" fmla="*/ 0 w 283"/>
                <a:gd name="T81" fmla="*/ 0 h 252"/>
                <a:gd name="T82" fmla="*/ 0 w 283"/>
                <a:gd name="T83" fmla="*/ 0 h 252"/>
                <a:gd name="T84" fmla="*/ 0 w 283"/>
                <a:gd name="T85" fmla="*/ 0 h 252"/>
                <a:gd name="T86" fmla="*/ 0 w 283"/>
                <a:gd name="T87" fmla="*/ 0 h 252"/>
                <a:gd name="T88" fmla="*/ 0 w 283"/>
                <a:gd name="T89" fmla="*/ 0 h 252"/>
                <a:gd name="T90" fmla="*/ 0 w 283"/>
                <a:gd name="T91" fmla="*/ 0 h 252"/>
                <a:gd name="T92" fmla="*/ 0 w 283"/>
                <a:gd name="T93" fmla="*/ 0 h 252"/>
                <a:gd name="T94" fmla="*/ 0 w 283"/>
                <a:gd name="T95" fmla="*/ 0 h 252"/>
                <a:gd name="T96" fmla="*/ 0 w 283"/>
                <a:gd name="T97" fmla="*/ 0 h 252"/>
                <a:gd name="T98" fmla="*/ 0 w 283"/>
                <a:gd name="T99" fmla="*/ 0 h 252"/>
                <a:gd name="T100" fmla="*/ 0 w 283"/>
                <a:gd name="T101" fmla="*/ 0 h 252"/>
                <a:gd name="T102" fmla="*/ 0 w 283"/>
                <a:gd name="T103" fmla="*/ 0 h 252"/>
                <a:gd name="T104" fmla="*/ 0 w 283"/>
                <a:gd name="T105" fmla="*/ 0 h 252"/>
                <a:gd name="T106" fmla="*/ 0 w 283"/>
                <a:gd name="T107" fmla="*/ 0 h 252"/>
                <a:gd name="T108" fmla="*/ 0 w 283"/>
                <a:gd name="T109" fmla="*/ 0 h 252"/>
                <a:gd name="T110" fmla="*/ 0 w 283"/>
                <a:gd name="T111" fmla="*/ 0 h 252"/>
                <a:gd name="T112" fmla="*/ 0 w 283"/>
                <a:gd name="T113" fmla="*/ 0 h 252"/>
                <a:gd name="T114" fmla="*/ 0 w 283"/>
                <a:gd name="T115" fmla="*/ 0 h 252"/>
                <a:gd name="T116" fmla="*/ 0 w 283"/>
                <a:gd name="T117" fmla="*/ 0 h 252"/>
                <a:gd name="T118" fmla="*/ 0 w 283"/>
                <a:gd name="T119" fmla="*/ 0 h 252"/>
                <a:gd name="T120" fmla="*/ 0 w 283"/>
                <a:gd name="T121" fmla="*/ 0 h 2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3"/>
                <a:gd name="T184" fmla="*/ 0 h 252"/>
                <a:gd name="T185" fmla="*/ 283 w 283"/>
                <a:gd name="T186" fmla="*/ 252 h 2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3" h="252">
                  <a:moveTo>
                    <a:pt x="235" y="77"/>
                  </a:moveTo>
                  <a:lnTo>
                    <a:pt x="248" y="91"/>
                  </a:lnTo>
                  <a:lnTo>
                    <a:pt x="256" y="107"/>
                  </a:lnTo>
                  <a:lnTo>
                    <a:pt x="259" y="124"/>
                  </a:lnTo>
                  <a:lnTo>
                    <a:pt x="259" y="142"/>
                  </a:lnTo>
                  <a:lnTo>
                    <a:pt x="257" y="157"/>
                  </a:lnTo>
                  <a:lnTo>
                    <a:pt x="252" y="170"/>
                  </a:lnTo>
                  <a:lnTo>
                    <a:pt x="244" y="183"/>
                  </a:lnTo>
                  <a:lnTo>
                    <a:pt x="236" y="193"/>
                  </a:lnTo>
                  <a:lnTo>
                    <a:pt x="225" y="204"/>
                  </a:lnTo>
                  <a:lnTo>
                    <a:pt x="215" y="214"/>
                  </a:lnTo>
                  <a:lnTo>
                    <a:pt x="204" y="224"/>
                  </a:lnTo>
                  <a:lnTo>
                    <a:pt x="194" y="234"/>
                  </a:lnTo>
                  <a:lnTo>
                    <a:pt x="191" y="238"/>
                  </a:lnTo>
                  <a:lnTo>
                    <a:pt x="191" y="241"/>
                  </a:lnTo>
                  <a:lnTo>
                    <a:pt x="191" y="245"/>
                  </a:lnTo>
                  <a:lnTo>
                    <a:pt x="194" y="248"/>
                  </a:lnTo>
                  <a:lnTo>
                    <a:pt x="197" y="250"/>
                  </a:lnTo>
                  <a:lnTo>
                    <a:pt x="202" y="252"/>
                  </a:lnTo>
                  <a:lnTo>
                    <a:pt x="205" y="250"/>
                  </a:lnTo>
                  <a:lnTo>
                    <a:pt x="209" y="248"/>
                  </a:lnTo>
                  <a:lnTo>
                    <a:pt x="232" y="233"/>
                  </a:lnTo>
                  <a:lnTo>
                    <a:pt x="252" y="214"/>
                  </a:lnTo>
                  <a:lnTo>
                    <a:pt x="268" y="192"/>
                  </a:lnTo>
                  <a:lnTo>
                    <a:pt x="278" y="167"/>
                  </a:lnTo>
                  <a:lnTo>
                    <a:pt x="283" y="141"/>
                  </a:lnTo>
                  <a:lnTo>
                    <a:pt x="280" y="115"/>
                  </a:lnTo>
                  <a:lnTo>
                    <a:pt x="271" y="91"/>
                  </a:lnTo>
                  <a:lnTo>
                    <a:pt x="252" y="69"/>
                  </a:lnTo>
                  <a:lnTo>
                    <a:pt x="238" y="57"/>
                  </a:lnTo>
                  <a:lnTo>
                    <a:pt x="222" y="48"/>
                  </a:lnTo>
                  <a:lnTo>
                    <a:pt x="204" y="39"/>
                  </a:lnTo>
                  <a:lnTo>
                    <a:pt x="184" y="31"/>
                  </a:lnTo>
                  <a:lnTo>
                    <a:pt x="164" y="23"/>
                  </a:lnTo>
                  <a:lnTo>
                    <a:pt x="144" y="17"/>
                  </a:lnTo>
                  <a:lnTo>
                    <a:pt x="123" y="13"/>
                  </a:lnTo>
                  <a:lnTo>
                    <a:pt x="103" y="8"/>
                  </a:lnTo>
                  <a:lnTo>
                    <a:pt x="83" y="5"/>
                  </a:lnTo>
                  <a:lnTo>
                    <a:pt x="66" y="2"/>
                  </a:lnTo>
                  <a:lnTo>
                    <a:pt x="48" y="0"/>
                  </a:lnTo>
                  <a:lnTo>
                    <a:pt x="34" y="0"/>
                  </a:lnTo>
                  <a:lnTo>
                    <a:pt x="21" y="0"/>
                  </a:lnTo>
                  <a:lnTo>
                    <a:pt x="11" y="0"/>
                  </a:lnTo>
                  <a:lnTo>
                    <a:pt x="4" y="2"/>
                  </a:lnTo>
                  <a:lnTo>
                    <a:pt x="0" y="5"/>
                  </a:lnTo>
                  <a:lnTo>
                    <a:pt x="12" y="7"/>
                  </a:lnTo>
                  <a:lnTo>
                    <a:pt x="24" y="8"/>
                  </a:lnTo>
                  <a:lnTo>
                    <a:pt x="38" y="10"/>
                  </a:lnTo>
                  <a:lnTo>
                    <a:pt x="52" y="13"/>
                  </a:lnTo>
                  <a:lnTo>
                    <a:pt x="66" y="16"/>
                  </a:lnTo>
                  <a:lnTo>
                    <a:pt x="82" y="18"/>
                  </a:lnTo>
                  <a:lnTo>
                    <a:pt x="98" y="22"/>
                  </a:lnTo>
                  <a:lnTo>
                    <a:pt x="114" y="25"/>
                  </a:lnTo>
                  <a:lnTo>
                    <a:pt x="129" y="30"/>
                  </a:lnTo>
                  <a:lnTo>
                    <a:pt x="146" y="34"/>
                  </a:lnTo>
                  <a:lnTo>
                    <a:pt x="162" y="39"/>
                  </a:lnTo>
                  <a:lnTo>
                    <a:pt x="177" y="45"/>
                  </a:lnTo>
                  <a:lnTo>
                    <a:pt x="193" y="52"/>
                  </a:lnTo>
                  <a:lnTo>
                    <a:pt x="208" y="60"/>
                  </a:lnTo>
                  <a:lnTo>
                    <a:pt x="222" y="68"/>
                  </a:lnTo>
                  <a:lnTo>
                    <a:pt x="235" y="77"/>
                  </a:lnTo>
                  <a:close/>
                </a:path>
              </a:pathLst>
            </a:custGeom>
            <a:solidFill>
              <a:srgbClr val="C9E8FF"/>
            </a:solidFill>
            <a:ln w="9525">
              <a:noFill/>
              <a:round/>
              <a:headEnd/>
              <a:tailEnd/>
            </a:ln>
          </p:spPr>
          <p:txBody>
            <a:bodyPr/>
            <a:lstStyle/>
            <a:p>
              <a:endParaRPr lang="en-US"/>
            </a:p>
          </p:txBody>
        </p:sp>
        <p:sp>
          <p:nvSpPr>
            <p:cNvPr id="2187" name="Freeform 1015"/>
            <p:cNvSpPr>
              <a:spLocks/>
            </p:cNvSpPr>
            <p:nvPr/>
          </p:nvSpPr>
          <p:spPr bwMode="auto">
            <a:xfrm>
              <a:off x="4298" y="3153"/>
              <a:ext cx="19" cy="39"/>
            </a:xfrm>
            <a:custGeom>
              <a:avLst/>
              <a:gdLst>
                <a:gd name="T0" fmla="*/ 0 w 114"/>
                <a:gd name="T1" fmla="*/ 0 h 238"/>
                <a:gd name="T2" fmla="*/ 0 w 114"/>
                <a:gd name="T3" fmla="*/ 0 h 238"/>
                <a:gd name="T4" fmla="*/ 0 w 114"/>
                <a:gd name="T5" fmla="*/ 0 h 238"/>
                <a:gd name="T6" fmla="*/ 0 w 114"/>
                <a:gd name="T7" fmla="*/ 0 h 238"/>
                <a:gd name="T8" fmla="*/ 0 w 114"/>
                <a:gd name="T9" fmla="*/ 0 h 238"/>
                <a:gd name="T10" fmla="*/ 0 w 114"/>
                <a:gd name="T11" fmla="*/ 0 h 238"/>
                <a:gd name="T12" fmla="*/ 0 w 114"/>
                <a:gd name="T13" fmla="*/ 0 h 238"/>
                <a:gd name="T14" fmla="*/ 0 w 114"/>
                <a:gd name="T15" fmla="*/ 0 h 238"/>
                <a:gd name="T16" fmla="*/ 0 w 114"/>
                <a:gd name="T17" fmla="*/ 0 h 238"/>
                <a:gd name="T18" fmla="*/ 0 w 114"/>
                <a:gd name="T19" fmla="*/ 0 h 238"/>
                <a:gd name="T20" fmla="*/ 0 w 114"/>
                <a:gd name="T21" fmla="*/ 0 h 238"/>
                <a:gd name="T22" fmla="*/ 0 w 114"/>
                <a:gd name="T23" fmla="*/ 0 h 238"/>
                <a:gd name="T24" fmla="*/ 0 w 114"/>
                <a:gd name="T25" fmla="*/ 0 h 238"/>
                <a:gd name="T26" fmla="*/ 0 w 114"/>
                <a:gd name="T27" fmla="*/ 0 h 238"/>
                <a:gd name="T28" fmla="*/ 0 w 114"/>
                <a:gd name="T29" fmla="*/ 0 h 238"/>
                <a:gd name="T30" fmla="*/ 0 w 114"/>
                <a:gd name="T31" fmla="*/ 0 h 238"/>
                <a:gd name="T32" fmla="*/ 0 w 114"/>
                <a:gd name="T33" fmla="*/ 0 h 238"/>
                <a:gd name="T34" fmla="*/ 0 w 114"/>
                <a:gd name="T35" fmla="*/ 0 h 238"/>
                <a:gd name="T36" fmla="*/ 0 w 114"/>
                <a:gd name="T37" fmla="*/ 0 h 238"/>
                <a:gd name="T38" fmla="*/ 0 w 114"/>
                <a:gd name="T39" fmla="*/ 0 h 238"/>
                <a:gd name="T40" fmla="*/ 0 w 114"/>
                <a:gd name="T41" fmla="*/ 0 h 238"/>
                <a:gd name="T42" fmla="*/ 0 w 114"/>
                <a:gd name="T43" fmla="*/ 0 h 238"/>
                <a:gd name="T44" fmla="*/ 0 w 114"/>
                <a:gd name="T45" fmla="*/ 0 h 238"/>
                <a:gd name="T46" fmla="*/ 0 w 114"/>
                <a:gd name="T47" fmla="*/ 0 h 238"/>
                <a:gd name="T48" fmla="*/ 0 w 114"/>
                <a:gd name="T49" fmla="*/ 0 h 238"/>
                <a:gd name="T50" fmla="*/ 0 w 114"/>
                <a:gd name="T51" fmla="*/ 0 h 238"/>
                <a:gd name="T52" fmla="*/ 0 w 114"/>
                <a:gd name="T53" fmla="*/ 0 h 238"/>
                <a:gd name="T54" fmla="*/ 0 w 114"/>
                <a:gd name="T55" fmla="*/ 0 h 238"/>
                <a:gd name="T56" fmla="*/ 0 w 114"/>
                <a:gd name="T57" fmla="*/ 0 h 238"/>
                <a:gd name="T58" fmla="*/ 0 w 114"/>
                <a:gd name="T59" fmla="*/ 0 h 238"/>
                <a:gd name="T60" fmla="*/ 0 w 114"/>
                <a:gd name="T61" fmla="*/ 0 h 238"/>
                <a:gd name="T62" fmla="*/ 0 w 114"/>
                <a:gd name="T63" fmla="*/ 0 h 238"/>
                <a:gd name="T64" fmla="*/ 0 w 114"/>
                <a:gd name="T65" fmla="*/ 0 h 238"/>
                <a:gd name="T66" fmla="*/ 0 w 114"/>
                <a:gd name="T67" fmla="*/ 0 h 238"/>
                <a:gd name="T68" fmla="*/ 0 w 114"/>
                <a:gd name="T69" fmla="*/ 0 h 238"/>
                <a:gd name="T70" fmla="*/ 0 w 114"/>
                <a:gd name="T71" fmla="*/ 0 h 238"/>
                <a:gd name="T72" fmla="*/ 0 w 114"/>
                <a:gd name="T73" fmla="*/ 0 h 238"/>
                <a:gd name="T74" fmla="*/ 0 w 114"/>
                <a:gd name="T75" fmla="*/ 0 h 238"/>
                <a:gd name="T76" fmla="*/ 0 w 114"/>
                <a:gd name="T77" fmla="*/ 0 h 238"/>
                <a:gd name="T78" fmla="*/ 0 w 114"/>
                <a:gd name="T79" fmla="*/ 0 h 238"/>
                <a:gd name="T80" fmla="*/ 0 w 114"/>
                <a:gd name="T81" fmla="*/ 0 h 23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4"/>
                <a:gd name="T124" fmla="*/ 0 h 238"/>
                <a:gd name="T125" fmla="*/ 114 w 114"/>
                <a:gd name="T126" fmla="*/ 238 h 23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4" h="238">
                  <a:moveTo>
                    <a:pt x="0" y="130"/>
                  </a:moveTo>
                  <a:lnTo>
                    <a:pt x="0" y="149"/>
                  </a:lnTo>
                  <a:lnTo>
                    <a:pt x="4" y="168"/>
                  </a:lnTo>
                  <a:lnTo>
                    <a:pt x="12" y="185"/>
                  </a:lnTo>
                  <a:lnTo>
                    <a:pt x="24" y="200"/>
                  </a:lnTo>
                  <a:lnTo>
                    <a:pt x="38" y="213"/>
                  </a:lnTo>
                  <a:lnTo>
                    <a:pt x="55" y="224"/>
                  </a:lnTo>
                  <a:lnTo>
                    <a:pt x="73" y="232"/>
                  </a:lnTo>
                  <a:lnTo>
                    <a:pt x="92" y="237"/>
                  </a:lnTo>
                  <a:lnTo>
                    <a:pt x="98" y="238"/>
                  </a:lnTo>
                  <a:lnTo>
                    <a:pt x="104" y="235"/>
                  </a:lnTo>
                  <a:lnTo>
                    <a:pt x="109" y="232"/>
                  </a:lnTo>
                  <a:lnTo>
                    <a:pt x="111" y="227"/>
                  </a:lnTo>
                  <a:lnTo>
                    <a:pt x="111" y="222"/>
                  </a:lnTo>
                  <a:lnTo>
                    <a:pt x="110" y="216"/>
                  </a:lnTo>
                  <a:lnTo>
                    <a:pt x="106" y="211"/>
                  </a:lnTo>
                  <a:lnTo>
                    <a:pt x="100" y="209"/>
                  </a:lnTo>
                  <a:lnTo>
                    <a:pt x="82" y="202"/>
                  </a:lnTo>
                  <a:lnTo>
                    <a:pt x="64" y="193"/>
                  </a:lnTo>
                  <a:lnTo>
                    <a:pt x="50" y="180"/>
                  </a:lnTo>
                  <a:lnTo>
                    <a:pt x="39" y="167"/>
                  </a:lnTo>
                  <a:lnTo>
                    <a:pt x="32" y="149"/>
                  </a:lnTo>
                  <a:lnTo>
                    <a:pt x="29" y="131"/>
                  </a:lnTo>
                  <a:lnTo>
                    <a:pt x="29" y="111"/>
                  </a:lnTo>
                  <a:lnTo>
                    <a:pt x="35" y="91"/>
                  </a:lnTo>
                  <a:lnTo>
                    <a:pt x="42" y="76"/>
                  </a:lnTo>
                  <a:lnTo>
                    <a:pt x="51" y="62"/>
                  </a:lnTo>
                  <a:lnTo>
                    <a:pt x="62" y="49"/>
                  </a:lnTo>
                  <a:lnTo>
                    <a:pt x="73" y="38"/>
                  </a:lnTo>
                  <a:lnTo>
                    <a:pt x="84" y="28"/>
                  </a:lnTo>
                  <a:lnTo>
                    <a:pt x="96" y="18"/>
                  </a:lnTo>
                  <a:lnTo>
                    <a:pt x="106" y="9"/>
                  </a:lnTo>
                  <a:lnTo>
                    <a:pt x="114" y="1"/>
                  </a:lnTo>
                  <a:lnTo>
                    <a:pt x="106" y="0"/>
                  </a:lnTo>
                  <a:lnTo>
                    <a:pt x="93" y="6"/>
                  </a:lnTo>
                  <a:lnTo>
                    <a:pt x="76" y="18"/>
                  </a:lnTo>
                  <a:lnTo>
                    <a:pt x="56" y="36"/>
                  </a:lnTo>
                  <a:lnTo>
                    <a:pt x="37" y="57"/>
                  </a:lnTo>
                  <a:lnTo>
                    <a:pt x="20" y="80"/>
                  </a:lnTo>
                  <a:lnTo>
                    <a:pt x="7" y="106"/>
                  </a:lnTo>
                  <a:lnTo>
                    <a:pt x="0" y="130"/>
                  </a:lnTo>
                  <a:close/>
                </a:path>
              </a:pathLst>
            </a:custGeom>
            <a:solidFill>
              <a:srgbClr val="C9E8FF"/>
            </a:solidFill>
            <a:ln w="9525">
              <a:noFill/>
              <a:round/>
              <a:headEnd/>
              <a:tailEnd/>
            </a:ln>
          </p:spPr>
          <p:txBody>
            <a:bodyPr/>
            <a:lstStyle/>
            <a:p>
              <a:endParaRPr lang="en-US"/>
            </a:p>
          </p:txBody>
        </p:sp>
        <p:sp>
          <p:nvSpPr>
            <p:cNvPr id="2188" name="Freeform 1016"/>
            <p:cNvSpPr>
              <a:spLocks/>
            </p:cNvSpPr>
            <p:nvPr/>
          </p:nvSpPr>
          <p:spPr bwMode="auto">
            <a:xfrm>
              <a:off x="4432" y="3130"/>
              <a:ext cx="41" cy="52"/>
            </a:xfrm>
            <a:custGeom>
              <a:avLst/>
              <a:gdLst>
                <a:gd name="T0" fmla="*/ 0 w 246"/>
                <a:gd name="T1" fmla="*/ 0 h 310"/>
                <a:gd name="T2" fmla="*/ 0 w 246"/>
                <a:gd name="T3" fmla="*/ 0 h 310"/>
                <a:gd name="T4" fmla="*/ 0 w 246"/>
                <a:gd name="T5" fmla="*/ 0 h 310"/>
                <a:gd name="T6" fmla="*/ 0 w 246"/>
                <a:gd name="T7" fmla="*/ 0 h 310"/>
                <a:gd name="T8" fmla="*/ 0 w 246"/>
                <a:gd name="T9" fmla="*/ 0 h 310"/>
                <a:gd name="T10" fmla="*/ 0 w 246"/>
                <a:gd name="T11" fmla="*/ 0 h 310"/>
                <a:gd name="T12" fmla="*/ 0 w 246"/>
                <a:gd name="T13" fmla="*/ 0 h 310"/>
                <a:gd name="T14" fmla="*/ 0 w 246"/>
                <a:gd name="T15" fmla="*/ 0 h 310"/>
                <a:gd name="T16" fmla="*/ 0 w 246"/>
                <a:gd name="T17" fmla="*/ 0 h 310"/>
                <a:gd name="T18" fmla="*/ 0 w 246"/>
                <a:gd name="T19" fmla="*/ 0 h 310"/>
                <a:gd name="T20" fmla="*/ 0 w 246"/>
                <a:gd name="T21" fmla="*/ 0 h 310"/>
                <a:gd name="T22" fmla="*/ 0 w 246"/>
                <a:gd name="T23" fmla="*/ 0 h 310"/>
                <a:gd name="T24" fmla="*/ 0 w 246"/>
                <a:gd name="T25" fmla="*/ 0 h 310"/>
                <a:gd name="T26" fmla="*/ 0 w 246"/>
                <a:gd name="T27" fmla="*/ 0 h 310"/>
                <a:gd name="T28" fmla="*/ 0 w 246"/>
                <a:gd name="T29" fmla="*/ 0 h 310"/>
                <a:gd name="T30" fmla="*/ 0 w 246"/>
                <a:gd name="T31" fmla="*/ 0 h 310"/>
                <a:gd name="T32" fmla="*/ 0 w 246"/>
                <a:gd name="T33" fmla="*/ 0 h 310"/>
                <a:gd name="T34" fmla="*/ 0 w 246"/>
                <a:gd name="T35" fmla="*/ 0 h 310"/>
                <a:gd name="T36" fmla="*/ 0 w 246"/>
                <a:gd name="T37" fmla="*/ 0 h 310"/>
                <a:gd name="T38" fmla="*/ 0 w 246"/>
                <a:gd name="T39" fmla="*/ 0 h 310"/>
                <a:gd name="T40" fmla="*/ 0 w 246"/>
                <a:gd name="T41" fmla="*/ 0 h 310"/>
                <a:gd name="T42" fmla="*/ 0 w 246"/>
                <a:gd name="T43" fmla="*/ 0 h 310"/>
                <a:gd name="T44" fmla="*/ 0 w 246"/>
                <a:gd name="T45" fmla="*/ 0 h 310"/>
                <a:gd name="T46" fmla="*/ 0 w 246"/>
                <a:gd name="T47" fmla="*/ 0 h 310"/>
                <a:gd name="T48" fmla="*/ 0 w 246"/>
                <a:gd name="T49" fmla="*/ 0 h 310"/>
                <a:gd name="T50" fmla="*/ 0 w 246"/>
                <a:gd name="T51" fmla="*/ 0 h 310"/>
                <a:gd name="T52" fmla="*/ 0 w 246"/>
                <a:gd name="T53" fmla="*/ 0 h 310"/>
                <a:gd name="T54" fmla="*/ 0 w 246"/>
                <a:gd name="T55" fmla="*/ 0 h 310"/>
                <a:gd name="T56" fmla="*/ 0 w 246"/>
                <a:gd name="T57" fmla="*/ 0 h 310"/>
                <a:gd name="T58" fmla="*/ 0 w 246"/>
                <a:gd name="T59" fmla="*/ 0 h 310"/>
                <a:gd name="T60" fmla="*/ 0 w 246"/>
                <a:gd name="T61" fmla="*/ 0 h 310"/>
                <a:gd name="T62" fmla="*/ 0 w 246"/>
                <a:gd name="T63" fmla="*/ 0 h 310"/>
                <a:gd name="T64" fmla="*/ 0 w 246"/>
                <a:gd name="T65" fmla="*/ 0 h 310"/>
                <a:gd name="T66" fmla="*/ 0 w 246"/>
                <a:gd name="T67" fmla="*/ 0 h 310"/>
                <a:gd name="T68" fmla="*/ 0 w 246"/>
                <a:gd name="T69" fmla="*/ 0 h 310"/>
                <a:gd name="T70" fmla="*/ 0 w 246"/>
                <a:gd name="T71" fmla="*/ 0 h 310"/>
                <a:gd name="T72" fmla="*/ 0 w 246"/>
                <a:gd name="T73" fmla="*/ 0 h 310"/>
                <a:gd name="T74" fmla="*/ 0 w 246"/>
                <a:gd name="T75" fmla="*/ 0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6"/>
                <a:gd name="T115" fmla="*/ 0 h 310"/>
                <a:gd name="T116" fmla="*/ 246 w 246"/>
                <a:gd name="T117" fmla="*/ 310 h 3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6" h="310">
                  <a:moveTo>
                    <a:pt x="199" y="116"/>
                  </a:moveTo>
                  <a:lnTo>
                    <a:pt x="207" y="124"/>
                  </a:lnTo>
                  <a:lnTo>
                    <a:pt x="214" y="133"/>
                  </a:lnTo>
                  <a:lnTo>
                    <a:pt x="219" y="143"/>
                  </a:lnTo>
                  <a:lnTo>
                    <a:pt x="223" y="154"/>
                  </a:lnTo>
                  <a:lnTo>
                    <a:pt x="225" y="164"/>
                  </a:lnTo>
                  <a:lnTo>
                    <a:pt x="225" y="176"/>
                  </a:lnTo>
                  <a:lnTo>
                    <a:pt x="221" y="187"/>
                  </a:lnTo>
                  <a:lnTo>
                    <a:pt x="216" y="197"/>
                  </a:lnTo>
                  <a:lnTo>
                    <a:pt x="208" y="209"/>
                  </a:lnTo>
                  <a:lnTo>
                    <a:pt x="199" y="219"/>
                  </a:lnTo>
                  <a:lnTo>
                    <a:pt x="188" y="228"/>
                  </a:lnTo>
                  <a:lnTo>
                    <a:pt x="177" y="238"/>
                  </a:lnTo>
                  <a:lnTo>
                    <a:pt x="166" y="246"/>
                  </a:lnTo>
                  <a:lnTo>
                    <a:pt x="154" y="255"/>
                  </a:lnTo>
                  <a:lnTo>
                    <a:pt x="143" y="264"/>
                  </a:lnTo>
                  <a:lnTo>
                    <a:pt x="132" y="274"/>
                  </a:lnTo>
                  <a:lnTo>
                    <a:pt x="129" y="278"/>
                  </a:lnTo>
                  <a:lnTo>
                    <a:pt x="126" y="282"/>
                  </a:lnTo>
                  <a:lnTo>
                    <a:pt x="124" y="287"/>
                  </a:lnTo>
                  <a:lnTo>
                    <a:pt x="121" y="292"/>
                  </a:lnTo>
                  <a:lnTo>
                    <a:pt x="120" y="296"/>
                  </a:lnTo>
                  <a:lnTo>
                    <a:pt x="120" y="301"/>
                  </a:lnTo>
                  <a:lnTo>
                    <a:pt x="121" y="305"/>
                  </a:lnTo>
                  <a:lnTo>
                    <a:pt x="125" y="309"/>
                  </a:lnTo>
                  <a:lnTo>
                    <a:pt x="130" y="310"/>
                  </a:lnTo>
                  <a:lnTo>
                    <a:pt x="134" y="310"/>
                  </a:lnTo>
                  <a:lnTo>
                    <a:pt x="139" y="309"/>
                  </a:lnTo>
                  <a:lnTo>
                    <a:pt x="143" y="305"/>
                  </a:lnTo>
                  <a:lnTo>
                    <a:pt x="154" y="293"/>
                  </a:lnTo>
                  <a:lnTo>
                    <a:pt x="167" y="280"/>
                  </a:lnTo>
                  <a:lnTo>
                    <a:pt x="180" y="269"/>
                  </a:lnTo>
                  <a:lnTo>
                    <a:pt x="194" y="257"/>
                  </a:lnTo>
                  <a:lnTo>
                    <a:pt x="207" y="246"/>
                  </a:lnTo>
                  <a:lnTo>
                    <a:pt x="219" y="233"/>
                  </a:lnTo>
                  <a:lnTo>
                    <a:pt x="231" y="219"/>
                  </a:lnTo>
                  <a:lnTo>
                    <a:pt x="239" y="204"/>
                  </a:lnTo>
                  <a:lnTo>
                    <a:pt x="245" y="187"/>
                  </a:lnTo>
                  <a:lnTo>
                    <a:pt x="246" y="170"/>
                  </a:lnTo>
                  <a:lnTo>
                    <a:pt x="242" y="153"/>
                  </a:lnTo>
                  <a:lnTo>
                    <a:pt x="236" y="136"/>
                  </a:lnTo>
                  <a:lnTo>
                    <a:pt x="227" y="120"/>
                  </a:lnTo>
                  <a:lnTo>
                    <a:pt x="215" y="107"/>
                  </a:lnTo>
                  <a:lnTo>
                    <a:pt x="201" y="94"/>
                  </a:lnTo>
                  <a:lnTo>
                    <a:pt x="187" y="82"/>
                  </a:lnTo>
                  <a:lnTo>
                    <a:pt x="177" y="74"/>
                  </a:lnTo>
                  <a:lnTo>
                    <a:pt x="165" y="68"/>
                  </a:lnTo>
                  <a:lnTo>
                    <a:pt x="152" y="60"/>
                  </a:lnTo>
                  <a:lnTo>
                    <a:pt x="139" y="51"/>
                  </a:lnTo>
                  <a:lnTo>
                    <a:pt x="126" y="43"/>
                  </a:lnTo>
                  <a:lnTo>
                    <a:pt x="112" y="35"/>
                  </a:lnTo>
                  <a:lnTo>
                    <a:pt x="98" y="28"/>
                  </a:lnTo>
                  <a:lnTo>
                    <a:pt x="85" y="22"/>
                  </a:lnTo>
                  <a:lnTo>
                    <a:pt x="72" y="16"/>
                  </a:lnTo>
                  <a:lnTo>
                    <a:pt x="59" y="10"/>
                  </a:lnTo>
                  <a:lnTo>
                    <a:pt x="46" y="7"/>
                  </a:lnTo>
                  <a:lnTo>
                    <a:pt x="35" y="3"/>
                  </a:lnTo>
                  <a:lnTo>
                    <a:pt x="24" y="1"/>
                  </a:lnTo>
                  <a:lnTo>
                    <a:pt x="15" y="0"/>
                  </a:lnTo>
                  <a:lnTo>
                    <a:pt x="7" y="1"/>
                  </a:lnTo>
                  <a:lnTo>
                    <a:pt x="0" y="3"/>
                  </a:lnTo>
                  <a:lnTo>
                    <a:pt x="8" y="6"/>
                  </a:lnTo>
                  <a:lnTo>
                    <a:pt x="17" y="9"/>
                  </a:lnTo>
                  <a:lnTo>
                    <a:pt x="28" y="14"/>
                  </a:lnTo>
                  <a:lnTo>
                    <a:pt x="38" y="18"/>
                  </a:lnTo>
                  <a:lnTo>
                    <a:pt x="51" y="24"/>
                  </a:lnTo>
                  <a:lnTo>
                    <a:pt x="64" y="30"/>
                  </a:lnTo>
                  <a:lnTo>
                    <a:pt x="78" y="37"/>
                  </a:lnTo>
                  <a:lnTo>
                    <a:pt x="92" y="43"/>
                  </a:lnTo>
                  <a:lnTo>
                    <a:pt x="106" y="51"/>
                  </a:lnTo>
                  <a:lnTo>
                    <a:pt x="120" y="60"/>
                  </a:lnTo>
                  <a:lnTo>
                    <a:pt x="134" y="69"/>
                  </a:lnTo>
                  <a:lnTo>
                    <a:pt x="148" y="78"/>
                  </a:lnTo>
                  <a:lnTo>
                    <a:pt x="163" y="87"/>
                  </a:lnTo>
                  <a:lnTo>
                    <a:pt x="175" y="96"/>
                  </a:lnTo>
                  <a:lnTo>
                    <a:pt x="187" y="105"/>
                  </a:lnTo>
                  <a:lnTo>
                    <a:pt x="199" y="116"/>
                  </a:lnTo>
                  <a:close/>
                </a:path>
              </a:pathLst>
            </a:custGeom>
            <a:solidFill>
              <a:srgbClr val="C9E8FF"/>
            </a:solidFill>
            <a:ln w="9525">
              <a:noFill/>
              <a:round/>
              <a:headEnd/>
              <a:tailEnd/>
            </a:ln>
          </p:spPr>
          <p:txBody>
            <a:bodyPr/>
            <a:lstStyle/>
            <a:p>
              <a:endParaRPr lang="en-US"/>
            </a:p>
          </p:txBody>
        </p:sp>
        <p:sp>
          <p:nvSpPr>
            <p:cNvPr id="2189" name="Freeform 1017"/>
            <p:cNvSpPr>
              <a:spLocks/>
            </p:cNvSpPr>
            <p:nvPr/>
          </p:nvSpPr>
          <p:spPr bwMode="auto">
            <a:xfrm>
              <a:off x="4387" y="3191"/>
              <a:ext cx="14" cy="31"/>
            </a:xfrm>
            <a:custGeom>
              <a:avLst/>
              <a:gdLst>
                <a:gd name="T0" fmla="*/ 0 w 83"/>
                <a:gd name="T1" fmla="*/ 0 h 187"/>
                <a:gd name="T2" fmla="*/ 0 w 83"/>
                <a:gd name="T3" fmla="*/ 0 h 187"/>
                <a:gd name="T4" fmla="*/ 0 w 83"/>
                <a:gd name="T5" fmla="*/ 0 h 187"/>
                <a:gd name="T6" fmla="*/ 0 w 83"/>
                <a:gd name="T7" fmla="*/ 0 h 187"/>
                <a:gd name="T8" fmla="*/ 0 w 83"/>
                <a:gd name="T9" fmla="*/ 0 h 187"/>
                <a:gd name="T10" fmla="*/ 0 w 83"/>
                <a:gd name="T11" fmla="*/ 0 h 187"/>
                <a:gd name="T12" fmla="*/ 0 w 83"/>
                <a:gd name="T13" fmla="*/ 0 h 187"/>
                <a:gd name="T14" fmla="*/ 0 w 83"/>
                <a:gd name="T15" fmla="*/ 0 h 187"/>
                <a:gd name="T16" fmla="*/ 0 w 83"/>
                <a:gd name="T17" fmla="*/ 0 h 187"/>
                <a:gd name="T18" fmla="*/ 0 w 83"/>
                <a:gd name="T19" fmla="*/ 0 h 187"/>
                <a:gd name="T20" fmla="*/ 0 w 83"/>
                <a:gd name="T21" fmla="*/ 0 h 187"/>
                <a:gd name="T22" fmla="*/ 0 w 83"/>
                <a:gd name="T23" fmla="*/ 0 h 187"/>
                <a:gd name="T24" fmla="*/ 0 w 83"/>
                <a:gd name="T25" fmla="*/ 0 h 187"/>
                <a:gd name="T26" fmla="*/ 0 w 83"/>
                <a:gd name="T27" fmla="*/ 0 h 187"/>
                <a:gd name="T28" fmla="*/ 0 w 83"/>
                <a:gd name="T29" fmla="*/ 0 h 187"/>
                <a:gd name="T30" fmla="*/ 0 w 83"/>
                <a:gd name="T31" fmla="*/ 0 h 187"/>
                <a:gd name="T32" fmla="*/ 0 w 83"/>
                <a:gd name="T33" fmla="*/ 0 h 187"/>
                <a:gd name="T34" fmla="*/ 0 w 83"/>
                <a:gd name="T35" fmla="*/ 0 h 187"/>
                <a:gd name="T36" fmla="*/ 0 w 83"/>
                <a:gd name="T37" fmla="*/ 0 h 187"/>
                <a:gd name="T38" fmla="*/ 0 w 83"/>
                <a:gd name="T39" fmla="*/ 0 h 187"/>
                <a:gd name="T40" fmla="*/ 0 w 83"/>
                <a:gd name="T41" fmla="*/ 0 h 187"/>
                <a:gd name="T42" fmla="*/ 0 w 83"/>
                <a:gd name="T43" fmla="*/ 0 h 187"/>
                <a:gd name="T44" fmla="*/ 0 w 83"/>
                <a:gd name="T45" fmla="*/ 0 h 187"/>
                <a:gd name="T46" fmla="*/ 0 w 83"/>
                <a:gd name="T47" fmla="*/ 0 h 187"/>
                <a:gd name="T48" fmla="*/ 0 w 83"/>
                <a:gd name="T49" fmla="*/ 0 h 1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
                <a:gd name="T76" fmla="*/ 0 h 187"/>
                <a:gd name="T77" fmla="*/ 83 w 83"/>
                <a:gd name="T78" fmla="*/ 187 h 18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 h="187">
                  <a:moveTo>
                    <a:pt x="31" y="14"/>
                  </a:moveTo>
                  <a:lnTo>
                    <a:pt x="29" y="8"/>
                  </a:lnTo>
                  <a:lnTo>
                    <a:pt x="25" y="3"/>
                  </a:lnTo>
                  <a:lnTo>
                    <a:pt x="19" y="1"/>
                  </a:lnTo>
                  <a:lnTo>
                    <a:pt x="14" y="0"/>
                  </a:lnTo>
                  <a:lnTo>
                    <a:pt x="8" y="2"/>
                  </a:lnTo>
                  <a:lnTo>
                    <a:pt x="3" y="5"/>
                  </a:lnTo>
                  <a:lnTo>
                    <a:pt x="0" y="11"/>
                  </a:lnTo>
                  <a:lnTo>
                    <a:pt x="0" y="17"/>
                  </a:lnTo>
                  <a:lnTo>
                    <a:pt x="5" y="42"/>
                  </a:lnTo>
                  <a:lnTo>
                    <a:pt x="15" y="71"/>
                  </a:lnTo>
                  <a:lnTo>
                    <a:pt x="27" y="100"/>
                  </a:lnTo>
                  <a:lnTo>
                    <a:pt x="41" y="127"/>
                  </a:lnTo>
                  <a:lnTo>
                    <a:pt x="55" y="151"/>
                  </a:lnTo>
                  <a:lnTo>
                    <a:pt x="68" y="171"/>
                  </a:lnTo>
                  <a:lnTo>
                    <a:pt x="77" y="184"/>
                  </a:lnTo>
                  <a:lnTo>
                    <a:pt x="83" y="187"/>
                  </a:lnTo>
                  <a:lnTo>
                    <a:pt x="80" y="174"/>
                  </a:lnTo>
                  <a:lnTo>
                    <a:pt x="75" y="158"/>
                  </a:lnTo>
                  <a:lnTo>
                    <a:pt x="68" y="138"/>
                  </a:lnTo>
                  <a:lnTo>
                    <a:pt x="59" y="113"/>
                  </a:lnTo>
                  <a:lnTo>
                    <a:pt x="51" y="88"/>
                  </a:lnTo>
                  <a:lnTo>
                    <a:pt x="43" y="63"/>
                  </a:lnTo>
                  <a:lnTo>
                    <a:pt x="36" y="38"/>
                  </a:lnTo>
                  <a:lnTo>
                    <a:pt x="31" y="14"/>
                  </a:lnTo>
                  <a:close/>
                </a:path>
              </a:pathLst>
            </a:custGeom>
            <a:solidFill>
              <a:srgbClr val="000000"/>
            </a:solidFill>
            <a:ln w="9525">
              <a:noFill/>
              <a:round/>
              <a:headEnd/>
              <a:tailEnd/>
            </a:ln>
          </p:spPr>
          <p:txBody>
            <a:bodyPr/>
            <a:lstStyle/>
            <a:p>
              <a:endParaRPr lang="en-US"/>
            </a:p>
          </p:txBody>
        </p:sp>
        <p:sp>
          <p:nvSpPr>
            <p:cNvPr id="2190" name="Freeform 1018"/>
            <p:cNvSpPr>
              <a:spLocks/>
            </p:cNvSpPr>
            <p:nvPr/>
          </p:nvSpPr>
          <p:spPr bwMode="auto">
            <a:xfrm>
              <a:off x="4381" y="3174"/>
              <a:ext cx="7" cy="16"/>
            </a:xfrm>
            <a:custGeom>
              <a:avLst/>
              <a:gdLst>
                <a:gd name="T0" fmla="*/ 0 w 44"/>
                <a:gd name="T1" fmla="*/ 0 h 94"/>
                <a:gd name="T2" fmla="*/ 0 w 44"/>
                <a:gd name="T3" fmla="*/ 0 h 94"/>
                <a:gd name="T4" fmla="*/ 0 w 44"/>
                <a:gd name="T5" fmla="*/ 0 h 94"/>
                <a:gd name="T6" fmla="*/ 0 w 44"/>
                <a:gd name="T7" fmla="*/ 0 h 94"/>
                <a:gd name="T8" fmla="*/ 0 w 44"/>
                <a:gd name="T9" fmla="*/ 0 h 94"/>
                <a:gd name="T10" fmla="*/ 0 w 44"/>
                <a:gd name="T11" fmla="*/ 0 h 94"/>
                <a:gd name="T12" fmla="*/ 0 w 44"/>
                <a:gd name="T13" fmla="*/ 0 h 94"/>
                <a:gd name="T14" fmla="*/ 0 w 44"/>
                <a:gd name="T15" fmla="*/ 0 h 94"/>
                <a:gd name="T16" fmla="*/ 0 w 44"/>
                <a:gd name="T17" fmla="*/ 0 h 94"/>
                <a:gd name="T18" fmla="*/ 0 w 44"/>
                <a:gd name="T19" fmla="*/ 0 h 94"/>
                <a:gd name="T20" fmla="*/ 0 w 44"/>
                <a:gd name="T21" fmla="*/ 0 h 94"/>
                <a:gd name="T22" fmla="*/ 0 w 44"/>
                <a:gd name="T23" fmla="*/ 0 h 94"/>
                <a:gd name="T24" fmla="*/ 0 w 44"/>
                <a:gd name="T25" fmla="*/ 0 h 94"/>
                <a:gd name="T26" fmla="*/ 0 w 44"/>
                <a:gd name="T27" fmla="*/ 0 h 94"/>
                <a:gd name="T28" fmla="*/ 0 w 44"/>
                <a:gd name="T29" fmla="*/ 0 h 94"/>
                <a:gd name="T30" fmla="*/ 0 w 44"/>
                <a:gd name="T31" fmla="*/ 0 h 94"/>
                <a:gd name="T32" fmla="*/ 0 w 44"/>
                <a:gd name="T33" fmla="*/ 0 h 94"/>
                <a:gd name="T34" fmla="*/ 0 w 44"/>
                <a:gd name="T35" fmla="*/ 0 h 94"/>
                <a:gd name="T36" fmla="*/ 0 w 44"/>
                <a:gd name="T37" fmla="*/ 0 h 94"/>
                <a:gd name="T38" fmla="*/ 0 w 44"/>
                <a:gd name="T39" fmla="*/ 0 h 94"/>
                <a:gd name="T40" fmla="*/ 0 w 44"/>
                <a:gd name="T41" fmla="*/ 0 h 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4"/>
                <a:gd name="T64" fmla="*/ 0 h 94"/>
                <a:gd name="T65" fmla="*/ 44 w 44"/>
                <a:gd name="T66" fmla="*/ 94 h 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4" h="94">
                  <a:moveTo>
                    <a:pt x="22" y="10"/>
                  </a:moveTo>
                  <a:lnTo>
                    <a:pt x="21" y="6"/>
                  </a:lnTo>
                  <a:lnTo>
                    <a:pt x="18" y="2"/>
                  </a:lnTo>
                  <a:lnTo>
                    <a:pt x="14" y="0"/>
                  </a:lnTo>
                  <a:lnTo>
                    <a:pt x="10" y="0"/>
                  </a:lnTo>
                  <a:lnTo>
                    <a:pt x="6" y="1"/>
                  </a:lnTo>
                  <a:lnTo>
                    <a:pt x="3" y="3"/>
                  </a:lnTo>
                  <a:lnTo>
                    <a:pt x="0" y="7"/>
                  </a:lnTo>
                  <a:lnTo>
                    <a:pt x="0" y="11"/>
                  </a:lnTo>
                  <a:lnTo>
                    <a:pt x="0" y="24"/>
                  </a:lnTo>
                  <a:lnTo>
                    <a:pt x="4" y="38"/>
                  </a:lnTo>
                  <a:lnTo>
                    <a:pt x="8" y="52"/>
                  </a:lnTo>
                  <a:lnTo>
                    <a:pt x="14" y="65"/>
                  </a:lnTo>
                  <a:lnTo>
                    <a:pt x="21" y="78"/>
                  </a:lnTo>
                  <a:lnTo>
                    <a:pt x="28" y="87"/>
                  </a:lnTo>
                  <a:lnTo>
                    <a:pt x="37" y="93"/>
                  </a:lnTo>
                  <a:lnTo>
                    <a:pt x="42" y="94"/>
                  </a:lnTo>
                  <a:lnTo>
                    <a:pt x="44" y="76"/>
                  </a:lnTo>
                  <a:lnTo>
                    <a:pt x="38" y="54"/>
                  </a:lnTo>
                  <a:lnTo>
                    <a:pt x="31" y="32"/>
                  </a:lnTo>
                  <a:lnTo>
                    <a:pt x="22" y="10"/>
                  </a:lnTo>
                  <a:close/>
                </a:path>
              </a:pathLst>
            </a:custGeom>
            <a:solidFill>
              <a:srgbClr val="000000"/>
            </a:solidFill>
            <a:ln w="9525">
              <a:noFill/>
              <a:round/>
              <a:headEnd/>
              <a:tailEnd/>
            </a:ln>
          </p:spPr>
          <p:txBody>
            <a:bodyPr/>
            <a:lstStyle/>
            <a:p>
              <a:endParaRPr lang="en-US"/>
            </a:p>
          </p:txBody>
        </p:sp>
        <p:sp>
          <p:nvSpPr>
            <p:cNvPr id="2191" name="Freeform 1019"/>
            <p:cNvSpPr>
              <a:spLocks/>
            </p:cNvSpPr>
            <p:nvPr/>
          </p:nvSpPr>
          <p:spPr bwMode="auto">
            <a:xfrm>
              <a:off x="4375" y="3163"/>
              <a:ext cx="6" cy="9"/>
            </a:xfrm>
            <a:custGeom>
              <a:avLst/>
              <a:gdLst>
                <a:gd name="T0" fmla="*/ 0 w 38"/>
                <a:gd name="T1" fmla="*/ 0 h 54"/>
                <a:gd name="T2" fmla="*/ 0 w 38"/>
                <a:gd name="T3" fmla="*/ 0 h 54"/>
                <a:gd name="T4" fmla="*/ 0 w 38"/>
                <a:gd name="T5" fmla="*/ 0 h 54"/>
                <a:gd name="T6" fmla="*/ 0 w 38"/>
                <a:gd name="T7" fmla="*/ 0 h 54"/>
                <a:gd name="T8" fmla="*/ 0 w 38"/>
                <a:gd name="T9" fmla="*/ 0 h 54"/>
                <a:gd name="T10" fmla="*/ 0 w 38"/>
                <a:gd name="T11" fmla="*/ 0 h 54"/>
                <a:gd name="T12" fmla="*/ 0 w 38"/>
                <a:gd name="T13" fmla="*/ 0 h 54"/>
                <a:gd name="T14" fmla="*/ 0 w 38"/>
                <a:gd name="T15" fmla="*/ 0 h 54"/>
                <a:gd name="T16" fmla="*/ 0 w 38"/>
                <a:gd name="T17" fmla="*/ 0 h 54"/>
                <a:gd name="T18" fmla="*/ 0 w 38"/>
                <a:gd name="T19" fmla="*/ 0 h 54"/>
                <a:gd name="T20" fmla="*/ 0 w 38"/>
                <a:gd name="T21" fmla="*/ 0 h 54"/>
                <a:gd name="T22" fmla="*/ 0 w 38"/>
                <a:gd name="T23" fmla="*/ 0 h 54"/>
                <a:gd name="T24" fmla="*/ 0 w 38"/>
                <a:gd name="T25" fmla="*/ 0 h 54"/>
                <a:gd name="T26" fmla="*/ 0 w 38"/>
                <a:gd name="T27" fmla="*/ 0 h 54"/>
                <a:gd name="T28" fmla="*/ 0 w 38"/>
                <a:gd name="T29" fmla="*/ 0 h 54"/>
                <a:gd name="T30" fmla="*/ 0 w 38"/>
                <a:gd name="T31" fmla="*/ 0 h 54"/>
                <a:gd name="T32" fmla="*/ 0 w 38"/>
                <a:gd name="T33" fmla="*/ 0 h 54"/>
                <a:gd name="T34" fmla="*/ 0 w 38"/>
                <a:gd name="T35" fmla="*/ 0 h 54"/>
                <a:gd name="T36" fmla="*/ 0 w 38"/>
                <a:gd name="T37" fmla="*/ 0 h 54"/>
                <a:gd name="T38" fmla="*/ 0 w 38"/>
                <a:gd name="T39" fmla="*/ 0 h 54"/>
                <a:gd name="T40" fmla="*/ 0 w 38"/>
                <a:gd name="T41" fmla="*/ 0 h 54"/>
                <a:gd name="T42" fmla="*/ 0 w 38"/>
                <a:gd name="T43" fmla="*/ 0 h 54"/>
                <a:gd name="T44" fmla="*/ 0 w 38"/>
                <a:gd name="T45" fmla="*/ 0 h 54"/>
                <a:gd name="T46" fmla="*/ 0 w 38"/>
                <a:gd name="T47" fmla="*/ 0 h 54"/>
                <a:gd name="T48" fmla="*/ 0 w 38"/>
                <a:gd name="T49" fmla="*/ 0 h 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54"/>
                <a:gd name="T77" fmla="*/ 38 w 38"/>
                <a:gd name="T78" fmla="*/ 54 h 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54">
                  <a:moveTo>
                    <a:pt x="20" y="7"/>
                  </a:moveTo>
                  <a:lnTo>
                    <a:pt x="20" y="8"/>
                  </a:lnTo>
                  <a:lnTo>
                    <a:pt x="19" y="4"/>
                  </a:lnTo>
                  <a:lnTo>
                    <a:pt x="15" y="1"/>
                  </a:lnTo>
                  <a:lnTo>
                    <a:pt x="12" y="0"/>
                  </a:lnTo>
                  <a:lnTo>
                    <a:pt x="7" y="0"/>
                  </a:lnTo>
                  <a:lnTo>
                    <a:pt x="4" y="1"/>
                  </a:lnTo>
                  <a:lnTo>
                    <a:pt x="1" y="4"/>
                  </a:lnTo>
                  <a:lnTo>
                    <a:pt x="0" y="8"/>
                  </a:lnTo>
                  <a:lnTo>
                    <a:pt x="0" y="11"/>
                  </a:lnTo>
                  <a:lnTo>
                    <a:pt x="1" y="17"/>
                  </a:lnTo>
                  <a:lnTo>
                    <a:pt x="4" y="24"/>
                  </a:lnTo>
                  <a:lnTo>
                    <a:pt x="8" y="32"/>
                  </a:lnTo>
                  <a:lnTo>
                    <a:pt x="14" y="39"/>
                  </a:lnTo>
                  <a:lnTo>
                    <a:pt x="20" y="46"/>
                  </a:lnTo>
                  <a:lnTo>
                    <a:pt x="27" y="50"/>
                  </a:lnTo>
                  <a:lnTo>
                    <a:pt x="33" y="54"/>
                  </a:lnTo>
                  <a:lnTo>
                    <a:pt x="38" y="54"/>
                  </a:lnTo>
                  <a:lnTo>
                    <a:pt x="36" y="42"/>
                  </a:lnTo>
                  <a:lnTo>
                    <a:pt x="32" y="29"/>
                  </a:lnTo>
                  <a:lnTo>
                    <a:pt x="25" y="16"/>
                  </a:lnTo>
                  <a:lnTo>
                    <a:pt x="20" y="7"/>
                  </a:lnTo>
                  <a:close/>
                </a:path>
              </a:pathLst>
            </a:custGeom>
            <a:solidFill>
              <a:srgbClr val="000000"/>
            </a:solidFill>
            <a:ln w="9525">
              <a:noFill/>
              <a:round/>
              <a:headEnd/>
              <a:tailEnd/>
            </a:ln>
          </p:spPr>
          <p:txBody>
            <a:bodyPr/>
            <a:lstStyle/>
            <a:p>
              <a:endParaRPr lang="en-US"/>
            </a:p>
          </p:txBody>
        </p:sp>
        <p:sp>
          <p:nvSpPr>
            <p:cNvPr id="2192" name="Freeform 1020"/>
            <p:cNvSpPr>
              <a:spLocks/>
            </p:cNvSpPr>
            <p:nvPr/>
          </p:nvSpPr>
          <p:spPr bwMode="auto">
            <a:xfrm>
              <a:off x="4370" y="3155"/>
              <a:ext cx="8" cy="6"/>
            </a:xfrm>
            <a:custGeom>
              <a:avLst/>
              <a:gdLst>
                <a:gd name="T0" fmla="*/ 0 w 52"/>
                <a:gd name="T1" fmla="*/ 0 h 36"/>
                <a:gd name="T2" fmla="*/ 0 w 52"/>
                <a:gd name="T3" fmla="*/ 0 h 36"/>
                <a:gd name="T4" fmla="*/ 0 w 52"/>
                <a:gd name="T5" fmla="*/ 0 h 36"/>
                <a:gd name="T6" fmla="*/ 0 w 52"/>
                <a:gd name="T7" fmla="*/ 0 h 36"/>
                <a:gd name="T8" fmla="*/ 0 w 52"/>
                <a:gd name="T9" fmla="*/ 0 h 36"/>
                <a:gd name="T10" fmla="*/ 0 w 52"/>
                <a:gd name="T11" fmla="*/ 0 h 36"/>
                <a:gd name="T12" fmla="*/ 0 w 52"/>
                <a:gd name="T13" fmla="*/ 0 h 36"/>
                <a:gd name="T14" fmla="*/ 0 w 52"/>
                <a:gd name="T15" fmla="*/ 0 h 36"/>
                <a:gd name="T16" fmla="*/ 0 w 52"/>
                <a:gd name="T17" fmla="*/ 0 h 36"/>
                <a:gd name="T18" fmla="*/ 0 w 52"/>
                <a:gd name="T19" fmla="*/ 0 h 36"/>
                <a:gd name="T20" fmla="*/ 0 w 52"/>
                <a:gd name="T21" fmla="*/ 0 h 36"/>
                <a:gd name="T22" fmla="*/ 0 w 52"/>
                <a:gd name="T23" fmla="*/ 0 h 36"/>
                <a:gd name="T24" fmla="*/ 0 w 52"/>
                <a:gd name="T25" fmla="*/ 0 h 36"/>
                <a:gd name="T26" fmla="*/ 0 w 52"/>
                <a:gd name="T27" fmla="*/ 0 h 36"/>
                <a:gd name="T28" fmla="*/ 0 w 52"/>
                <a:gd name="T29" fmla="*/ 0 h 36"/>
                <a:gd name="T30" fmla="*/ 0 w 52"/>
                <a:gd name="T31" fmla="*/ 0 h 36"/>
                <a:gd name="T32" fmla="*/ 0 w 52"/>
                <a:gd name="T33" fmla="*/ 0 h 36"/>
                <a:gd name="T34" fmla="*/ 0 w 52"/>
                <a:gd name="T35" fmla="*/ 0 h 36"/>
                <a:gd name="T36" fmla="*/ 0 w 52"/>
                <a:gd name="T37" fmla="*/ 0 h 36"/>
                <a:gd name="T38" fmla="*/ 0 w 52"/>
                <a:gd name="T39" fmla="*/ 0 h 36"/>
                <a:gd name="T40" fmla="*/ 0 w 52"/>
                <a:gd name="T41" fmla="*/ 0 h 36"/>
                <a:gd name="T42" fmla="*/ 0 w 52"/>
                <a:gd name="T43" fmla="*/ 0 h 36"/>
                <a:gd name="T44" fmla="*/ 0 w 52"/>
                <a:gd name="T45" fmla="*/ 0 h 36"/>
                <a:gd name="T46" fmla="*/ 0 w 52"/>
                <a:gd name="T47" fmla="*/ 0 h 36"/>
                <a:gd name="T48" fmla="*/ 0 w 52"/>
                <a:gd name="T49" fmla="*/ 0 h 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2"/>
                <a:gd name="T76" fmla="*/ 0 h 36"/>
                <a:gd name="T77" fmla="*/ 52 w 52"/>
                <a:gd name="T78" fmla="*/ 36 h 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2" h="36">
                  <a:moveTo>
                    <a:pt x="41" y="27"/>
                  </a:moveTo>
                  <a:lnTo>
                    <a:pt x="46" y="24"/>
                  </a:lnTo>
                  <a:lnTo>
                    <a:pt x="51" y="21"/>
                  </a:lnTo>
                  <a:lnTo>
                    <a:pt x="52" y="16"/>
                  </a:lnTo>
                  <a:lnTo>
                    <a:pt x="52" y="12"/>
                  </a:lnTo>
                  <a:lnTo>
                    <a:pt x="50" y="6"/>
                  </a:lnTo>
                  <a:lnTo>
                    <a:pt x="46" y="2"/>
                  </a:lnTo>
                  <a:lnTo>
                    <a:pt x="41" y="0"/>
                  </a:lnTo>
                  <a:lnTo>
                    <a:pt x="36" y="0"/>
                  </a:lnTo>
                  <a:lnTo>
                    <a:pt x="33" y="0"/>
                  </a:lnTo>
                  <a:lnTo>
                    <a:pt x="29" y="1"/>
                  </a:lnTo>
                  <a:lnTo>
                    <a:pt x="21" y="4"/>
                  </a:lnTo>
                  <a:lnTo>
                    <a:pt x="13" y="8"/>
                  </a:lnTo>
                  <a:lnTo>
                    <a:pt x="6" y="15"/>
                  </a:lnTo>
                  <a:lnTo>
                    <a:pt x="3" y="22"/>
                  </a:lnTo>
                  <a:lnTo>
                    <a:pt x="0" y="29"/>
                  </a:lnTo>
                  <a:lnTo>
                    <a:pt x="0" y="31"/>
                  </a:lnTo>
                  <a:lnTo>
                    <a:pt x="4" y="33"/>
                  </a:lnTo>
                  <a:lnTo>
                    <a:pt x="9" y="36"/>
                  </a:lnTo>
                  <a:lnTo>
                    <a:pt x="13" y="36"/>
                  </a:lnTo>
                  <a:lnTo>
                    <a:pt x="18" y="36"/>
                  </a:lnTo>
                  <a:lnTo>
                    <a:pt x="24" y="33"/>
                  </a:lnTo>
                  <a:lnTo>
                    <a:pt x="30" y="32"/>
                  </a:lnTo>
                  <a:lnTo>
                    <a:pt x="36" y="30"/>
                  </a:lnTo>
                  <a:lnTo>
                    <a:pt x="41" y="27"/>
                  </a:lnTo>
                  <a:close/>
                </a:path>
              </a:pathLst>
            </a:custGeom>
            <a:solidFill>
              <a:srgbClr val="000000"/>
            </a:solidFill>
            <a:ln w="9525">
              <a:noFill/>
              <a:round/>
              <a:headEnd/>
              <a:tailEnd/>
            </a:ln>
          </p:spPr>
          <p:txBody>
            <a:bodyPr/>
            <a:lstStyle/>
            <a:p>
              <a:endParaRPr lang="en-US"/>
            </a:p>
          </p:txBody>
        </p:sp>
        <p:sp>
          <p:nvSpPr>
            <p:cNvPr id="2193" name="Freeform 1021"/>
            <p:cNvSpPr>
              <a:spLocks/>
            </p:cNvSpPr>
            <p:nvPr/>
          </p:nvSpPr>
          <p:spPr bwMode="auto">
            <a:xfrm>
              <a:off x="4330" y="3145"/>
              <a:ext cx="33" cy="39"/>
            </a:xfrm>
            <a:custGeom>
              <a:avLst/>
              <a:gdLst>
                <a:gd name="T0" fmla="*/ 0 w 198"/>
                <a:gd name="T1" fmla="*/ 0 h 236"/>
                <a:gd name="T2" fmla="*/ 0 w 198"/>
                <a:gd name="T3" fmla="*/ 0 h 236"/>
                <a:gd name="T4" fmla="*/ 0 w 198"/>
                <a:gd name="T5" fmla="*/ 0 h 236"/>
                <a:gd name="T6" fmla="*/ 0 w 198"/>
                <a:gd name="T7" fmla="*/ 0 h 236"/>
                <a:gd name="T8" fmla="*/ 0 w 198"/>
                <a:gd name="T9" fmla="*/ 0 h 236"/>
                <a:gd name="T10" fmla="*/ 0 w 198"/>
                <a:gd name="T11" fmla="*/ 0 h 236"/>
                <a:gd name="T12" fmla="*/ 0 w 198"/>
                <a:gd name="T13" fmla="*/ 0 h 236"/>
                <a:gd name="T14" fmla="*/ 0 w 198"/>
                <a:gd name="T15" fmla="*/ 0 h 236"/>
                <a:gd name="T16" fmla="*/ 0 w 198"/>
                <a:gd name="T17" fmla="*/ 0 h 236"/>
                <a:gd name="T18" fmla="*/ 0 w 198"/>
                <a:gd name="T19" fmla="*/ 0 h 236"/>
                <a:gd name="T20" fmla="*/ 0 w 198"/>
                <a:gd name="T21" fmla="*/ 0 h 236"/>
                <a:gd name="T22" fmla="*/ 0 w 198"/>
                <a:gd name="T23" fmla="*/ 0 h 236"/>
                <a:gd name="T24" fmla="*/ 0 w 198"/>
                <a:gd name="T25" fmla="*/ 0 h 236"/>
                <a:gd name="T26" fmla="*/ 0 w 198"/>
                <a:gd name="T27" fmla="*/ 0 h 236"/>
                <a:gd name="T28" fmla="*/ 0 w 198"/>
                <a:gd name="T29" fmla="*/ 0 h 236"/>
                <a:gd name="T30" fmla="*/ 0 w 198"/>
                <a:gd name="T31" fmla="*/ 0 h 236"/>
                <a:gd name="T32" fmla="*/ 0 w 198"/>
                <a:gd name="T33" fmla="*/ 0 h 236"/>
                <a:gd name="T34" fmla="*/ 0 w 198"/>
                <a:gd name="T35" fmla="*/ 0 h 236"/>
                <a:gd name="T36" fmla="*/ 0 w 198"/>
                <a:gd name="T37" fmla="*/ 0 h 236"/>
                <a:gd name="T38" fmla="*/ 0 w 198"/>
                <a:gd name="T39" fmla="*/ 0 h 236"/>
                <a:gd name="T40" fmla="*/ 0 w 198"/>
                <a:gd name="T41" fmla="*/ 0 h 236"/>
                <a:gd name="T42" fmla="*/ 0 w 198"/>
                <a:gd name="T43" fmla="*/ 0 h 236"/>
                <a:gd name="T44" fmla="*/ 0 w 198"/>
                <a:gd name="T45" fmla="*/ 0 h 236"/>
                <a:gd name="T46" fmla="*/ 0 w 198"/>
                <a:gd name="T47" fmla="*/ 0 h 236"/>
                <a:gd name="T48" fmla="*/ 0 w 198"/>
                <a:gd name="T49" fmla="*/ 0 h 236"/>
                <a:gd name="T50" fmla="*/ 0 w 198"/>
                <a:gd name="T51" fmla="*/ 0 h 236"/>
                <a:gd name="T52" fmla="*/ 0 w 198"/>
                <a:gd name="T53" fmla="*/ 0 h 236"/>
                <a:gd name="T54" fmla="*/ 0 w 198"/>
                <a:gd name="T55" fmla="*/ 0 h 236"/>
                <a:gd name="T56" fmla="*/ 0 w 198"/>
                <a:gd name="T57" fmla="*/ 0 h 236"/>
                <a:gd name="T58" fmla="*/ 0 w 198"/>
                <a:gd name="T59" fmla="*/ 0 h 236"/>
                <a:gd name="T60" fmla="*/ 0 w 198"/>
                <a:gd name="T61" fmla="*/ 0 h 236"/>
                <a:gd name="T62" fmla="*/ 0 w 198"/>
                <a:gd name="T63" fmla="*/ 0 h 236"/>
                <a:gd name="T64" fmla="*/ 0 w 198"/>
                <a:gd name="T65" fmla="*/ 0 h 236"/>
                <a:gd name="T66" fmla="*/ 0 w 198"/>
                <a:gd name="T67" fmla="*/ 0 h 236"/>
                <a:gd name="T68" fmla="*/ 0 w 198"/>
                <a:gd name="T69" fmla="*/ 0 h 236"/>
                <a:gd name="T70" fmla="*/ 0 w 198"/>
                <a:gd name="T71" fmla="*/ 0 h 236"/>
                <a:gd name="T72" fmla="*/ 0 w 198"/>
                <a:gd name="T73" fmla="*/ 0 h 236"/>
                <a:gd name="T74" fmla="*/ 0 w 198"/>
                <a:gd name="T75" fmla="*/ 0 h 236"/>
                <a:gd name="T76" fmla="*/ 0 w 198"/>
                <a:gd name="T77" fmla="*/ 0 h 236"/>
                <a:gd name="T78" fmla="*/ 0 w 198"/>
                <a:gd name="T79" fmla="*/ 0 h 236"/>
                <a:gd name="T80" fmla="*/ 0 w 198"/>
                <a:gd name="T81" fmla="*/ 0 h 236"/>
                <a:gd name="T82" fmla="*/ 0 w 198"/>
                <a:gd name="T83" fmla="*/ 0 h 236"/>
                <a:gd name="T84" fmla="*/ 0 w 198"/>
                <a:gd name="T85" fmla="*/ 0 h 236"/>
                <a:gd name="T86" fmla="*/ 0 w 198"/>
                <a:gd name="T87" fmla="*/ 0 h 236"/>
                <a:gd name="T88" fmla="*/ 0 w 198"/>
                <a:gd name="T89" fmla="*/ 0 h 236"/>
                <a:gd name="T90" fmla="*/ 0 w 198"/>
                <a:gd name="T91" fmla="*/ 0 h 236"/>
                <a:gd name="T92" fmla="*/ 0 w 198"/>
                <a:gd name="T93" fmla="*/ 0 h 236"/>
                <a:gd name="T94" fmla="*/ 0 w 198"/>
                <a:gd name="T95" fmla="*/ 0 h 236"/>
                <a:gd name="T96" fmla="*/ 0 w 198"/>
                <a:gd name="T97" fmla="*/ 0 h 236"/>
                <a:gd name="T98" fmla="*/ 0 w 198"/>
                <a:gd name="T99" fmla="*/ 0 h 236"/>
                <a:gd name="T100" fmla="*/ 0 w 198"/>
                <a:gd name="T101" fmla="*/ 0 h 236"/>
                <a:gd name="T102" fmla="*/ 0 w 198"/>
                <a:gd name="T103" fmla="*/ 0 h 236"/>
                <a:gd name="T104" fmla="*/ 0 w 198"/>
                <a:gd name="T105" fmla="*/ 0 h 236"/>
                <a:gd name="T106" fmla="*/ 0 w 198"/>
                <a:gd name="T107" fmla="*/ 0 h 236"/>
                <a:gd name="T108" fmla="*/ 0 w 198"/>
                <a:gd name="T109" fmla="*/ 0 h 236"/>
                <a:gd name="T110" fmla="*/ 0 w 198"/>
                <a:gd name="T111" fmla="*/ 0 h 236"/>
                <a:gd name="T112" fmla="*/ 0 w 198"/>
                <a:gd name="T113" fmla="*/ 0 h 236"/>
                <a:gd name="T114" fmla="*/ 0 w 198"/>
                <a:gd name="T115" fmla="*/ 0 h 236"/>
                <a:gd name="T116" fmla="*/ 0 w 198"/>
                <a:gd name="T117" fmla="*/ 0 h 236"/>
                <a:gd name="T118" fmla="*/ 0 w 198"/>
                <a:gd name="T119" fmla="*/ 0 h 236"/>
                <a:gd name="T120" fmla="*/ 0 w 198"/>
                <a:gd name="T121" fmla="*/ 0 h 2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8"/>
                <a:gd name="T184" fmla="*/ 0 h 236"/>
                <a:gd name="T185" fmla="*/ 198 w 198"/>
                <a:gd name="T186" fmla="*/ 236 h 2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8" h="236">
                  <a:moveTo>
                    <a:pt x="73" y="36"/>
                  </a:moveTo>
                  <a:lnTo>
                    <a:pt x="58" y="46"/>
                  </a:lnTo>
                  <a:lnTo>
                    <a:pt x="46" y="58"/>
                  </a:lnTo>
                  <a:lnTo>
                    <a:pt x="33" y="72"/>
                  </a:lnTo>
                  <a:lnTo>
                    <a:pt x="22" y="85"/>
                  </a:lnTo>
                  <a:lnTo>
                    <a:pt x="14" y="100"/>
                  </a:lnTo>
                  <a:lnTo>
                    <a:pt x="7" y="115"/>
                  </a:lnTo>
                  <a:lnTo>
                    <a:pt x="2" y="130"/>
                  </a:lnTo>
                  <a:lnTo>
                    <a:pt x="0" y="146"/>
                  </a:lnTo>
                  <a:lnTo>
                    <a:pt x="2" y="170"/>
                  </a:lnTo>
                  <a:lnTo>
                    <a:pt x="12" y="190"/>
                  </a:lnTo>
                  <a:lnTo>
                    <a:pt x="26" y="207"/>
                  </a:lnTo>
                  <a:lnTo>
                    <a:pt x="43" y="220"/>
                  </a:lnTo>
                  <a:lnTo>
                    <a:pt x="64" y="229"/>
                  </a:lnTo>
                  <a:lnTo>
                    <a:pt x="88" y="235"/>
                  </a:lnTo>
                  <a:lnTo>
                    <a:pt x="110" y="236"/>
                  </a:lnTo>
                  <a:lnTo>
                    <a:pt x="132" y="232"/>
                  </a:lnTo>
                  <a:lnTo>
                    <a:pt x="137" y="232"/>
                  </a:lnTo>
                  <a:lnTo>
                    <a:pt x="142" y="230"/>
                  </a:lnTo>
                  <a:lnTo>
                    <a:pt x="145" y="226"/>
                  </a:lnTo>
                  <a:lnTo>
                    <a:pt x="146" y="221"/>
                  </a:lnTo>
                  <a:lnTo>
                    <a:pt x="145" y="219"/>
                  </a:lnTo>
                  <a:lnTo>
                    <a:pt x="142" y="219"/>
                  </a:lnTo>
                  <a:lnTo>
                    <a:pt x="137" y="217"/>
                  </a:lnTo>
                  <a:lnTo>
                    <a:pt x="131" y="217"/>
                  </a:lnTo>
                  <a:lnTo>
                    <a:pt x="124" y="217"/>
                  </a:lnTo>
                  <a:lnTo>
                    <a:pt x="118" y="217"/>
                  </a:lnTo>
                  <a:lnTo>
                    <a:pt x="112" y="217"/>
                  </a:lnTo>
                  <a:lnTo>
                    <a:pt x="109" y="217"/>
                  </a:lnTo>
                  <a:lnTo>
                    <a:pt x="97" y="216"/>
                  </a:lnTo>
                  <a:lnTo>
                    <a:pt x="87" y="215"/>
                  </a:lnTo>
                  <a:lnTo>
                    <a:pt x="75" y="214"/>
                  </a:lnTo>
                  <a:lnTo>
                    <a:pt x="63" y="211"/>
                  </a:lnTo>
                  <a:lnTo>
                    <a:pt x="51" y="207"/>
                  </a:lnTo>
                  <a:lnTo>
                    <a:pt x="40" y="199"/>
                  </a:lnTo>
                  <a:lnTo>
                    <a:pt x="29" y="189"/>
                  </a:lnTo>
                  <a:lnTo>
                    <a:pt x="17" y="174"/>
                  </a:lnTo>
                  <a:lnTo>
                    <a:pt x="15" y="157"/>
                  </a:lnTo>
                  <a:lnTo>
                    <a:pt x="16" y="141"/>
                  </a:lnTo>
                  <a:lnTo>
                    <a:pt x="21" y="124"/>
                  </a:lnTo>
                  <a:lnTo>
                    <a:pt x="28" y="109"/>
                  </a:lnTo>
                  <a:lnTo>
                    <a:pt x="39" y="96"/>
                  </a:lnTo>
                  <a:lnTo>
                    <a:pt x="50" y="82"/>
                  </a:lnTo>
                  <a:lnTo>
                    <a:pt x="63" y="70"/>
                  </a:lnTo>
                  <a:lnTo>
                    <a:pt x="78" y="59"/>
                  </a:lnTo>
                  <a:lnTo>
                    <a:pt x="94" y="49"/>
                  </a:lnTo>
                  <a:lnTo>
                    <a:pt x="110" y="39"/>
                  </a:lnTo>
                  <a:lnTo>
                    <a:pt x="126" y="31"/>
                  </a:lnTo>
                  <a:lnTo>
                    <a:pt x="142" y="24"/>
                  </a:lnTo>
                  <a:lnTo>
                    <a:pt x="158" y="19"/>
                  </a:lnTo>
                  <a:lnTo>
                    <a:pt x="172" y="13"/>
                  </a:lnTo>
                  <a:lnTo>
                    <a:pt x="186" y="10"/>
                  </a:lnTo>
                  <a:lnTo>
                    <a:pt x="198" y="7"/>
                  </a:lnTo>
                  <a:lnTo>
                    <a:pt x="190" y="3"/>
                  </a:lnTo>
                  <a:lnTo>
                    <a:pt x="177" y="0"/>
                  </a:lnTo>
                  <a:lnTo>
                    <a:pt x="162" y="3"/>
                  </a:lnTo>
                  <a:lnTo>
                    <a:pt x="144" y="6"/>
                  </a:lnTo>
                  <a:lnTo>
                    <a:pt x="124" y="12"/>
                  </a:lnTo>
                  <a:lnTo>
                    <a:pt x="105" y="19"/>
                  </a:lnTo>
                  <a:lnTo>
                    <a:pt x="88" y="28"/>
                  </a:lnTo>
                  <a:lnTo>
                    <a:pt x="73" y="36"/>
                  </a:lnTo>
                  <a:close/>
                </a:path>
              </a:pathLst>
            </a:custGeom>
            <a:solidFill>
              <a:srgbClr val="000000"/>
            </a:solidFill>
            <a:ln w="9525">
              <a:solidFill>
                <a:schemeClr val="bg2"/>
              </a:solidFill>
              <a:round/>
              <a:headEnd/>
              <a:tailEnd/>
            </a:ln>
          </p:spPr>
          <p:txBody>
            <a:bodyPr/>
            <a:lstStyle/>
            <a:p>
              <a:endParaRPr lang="en-US"/>
            </a:p>
          </p:txBody>
        </p:sp>
        <p:sp>
          <p:nvSpPr>
            <p:cNvPr id="2194" name="Freeform 1022"/>
            <p:cNvSpPr>
              <a:spLocks/>
            </p:cNvSpPr>
            <p:nvPr/>
          </p:nvSpPr>
          <p:spPr bwMode="auto">
            <a:xfrm>
              <a:off x="4386" y="3145"/>
              <a:ext cx="22" cy="30"/>
            </a:xfrm>
            <a:custGeom>
              <a:avLst/>
              <a:gdLst>
                <a:gd name="T0" fmla="*/ 0 w 128"/>
                <a:gd name="T1" fmla="*/ 0 h 183"/>
                <a:gd name="T2" fmla="*/ 0 w 128"/>
                <a:gd name="T3" fmla="*/ 0 h 183"/>
                <a:gd name="T4" fmla="*/ 0 w 128"/>
                <a:gd name="T5" fmla="*/ 0 h 183"/>
                <a:gd name="T6" fmla="*/ 0 w 128"/>
                <a:gd name="T7" fmla="*/ 0 h 183"/>
                <a:gd name="T8" fmla="*/ 0 w 128"/>
                <a:gd name="T9" fmla="*/ 0 h 183"/>
                <a:gd name="T10" fmla="*/ 0 w 128"/>
                <a:gd name="T11" fmla="*/ 0 h 183"/>
                <a:gd name="T12" fmla="*/ 0 w 128"/>
                <a:gd name="T13" fmla="*/ 0 h 183"/>
                <a:gd name="T14" fmla="*/ 0 w 128"/>
                <a:gd name="T15" fmla="*/ 0 h 183"/>
                <a:gd name="T16" fmla="*/ 0 w 128"/>
                <a:gd name="T17" fmla="*/ 0 h 183"/>
                <a:gd name="T18" fmla="*/ 0 w 128"/>
                <a:gd name="T19" fmla="*/ 0 h 183"/>
                <a:gd name="T20" fmla="*/ 0 w 128"/>
                <a:gd name="T21" fmla="*/ 0 h 183"/>
                <a:gd name="T22" fmla="*/ 0 w 128"/>
                <a:gd name="T23" fmla="*/ 0 h 183"/>
                <a:gd name="T24" fmla="*/ 0 w 128"/>
                <a:gd name="T25" fmla="*/ 0 h 183"/>
                <a:gd name="T26" fmla="*/ 0 w 128"/>
                <a:gd name="T27" fmla="*/ 0 h 183"/>
                <a:gd name="T28" fmla="*/ 0 w 128"/>
                <a:gd name="T29" fmla="*/ 0 h 183"/>
                <a:gd name="T30" fmla="*/ 0 w 128"/>
                <a:gd name="T31" fmla="*/ 0 h 183"/>
                <a:gd name="T32" fmla="*/ 0 w 128"/>
                <a:gd name="T33" fmla="*/ 0 h 183"/>
                <a:gd name="T34" fmla="*/ 0 w 128"/>
                <a:gd name="T35" fmla="*/ 0 h 183"/>
                <a:gd name="T36" fmla="*/ 0 w 128"/>
                <a:gd name="T37" fmla="*/ 0 h 183"/>
                <a:gd name="T38" fmla="*/ 0 w 128"/>
                <a:gd name="T39" fmla="*/ 0 h 183"/>
                <a:gd name="T40" fmla="*/ 0 w 128"/>
                <a:gd name="T41" fmla="*/ 0 h 183"/>
                <a:gd name="T42" fmla="*/ 0 w 128"/>
                <a:gd name="T43" fmla="*/ 0 h 183"/>
                <a:gd name="T44" fmla="*/ 0 w 128"/>
                <a:gd name="T45" fmla="*/ 0 h 183"/>
                <a:gd name="T46" fmla="*/ 0 w 128"/>
                <a:gd name="T47" fmla="*/ 0 h 183"/>
                <a:gd name="T48" fmla="*/ 0 w 128"/>
                <a:gd name="T49" fmla="*/ 0 h 183"/>
                <a:gd name="T50" fmla="*/ 0 w 128"/>
                <a:gd name="T51" fmla="*/ 0 h 183"/>
                <a:gd name="T52" fmla="*/ 0 w 128"/>
                <a:gd name="T53" fmla="*/ 0 h 183"/>
                <a:gd name="T54" fmla="*/ 0 w 128"/>
                <a:gd name="T55" fmla="*/ 0 h 183"/>
                <a:gd name="T56" fmla="*/ 0 w 128"/>
                <a:gd name="T57" fmla="*/ 0 h 183"/>
                <a:gd name="T58" fmla="*/ 0 w 128"/>
                <a:gd name="T59" fmla="*/ 0 h 183"/>
                <a:gd name="T60" fmla="*/ 0 w 128"/>
                <a:gd name="T61" fmla="*/ 0 h 183"/>
                <a:gd name="T62" fmla="*/ 0 w 128"/>
                <a:gd name="T63" fmla="*/ 0 h 183"/>
                <a:gd name="T64" fmla="*/ 0 w 128"/>
                <a:gd name="T65" fmla="*/ 0 h 183"/>
                <a:gd name="T66" fmla="*/ 0 w 128"/>
                <a:gd name="T67" fmla="*/ 0 h 183"/>
                <a:gd name="T68" fmla="*/ 0 w 128"/>
                <a:gd name="T69" fmla="*/ 0 h 183"/>
                <a:gd name="T70" fmla="*/ 0 w 128"/>
                <a:gd name="T71" fmla="*/ 0 h 183"/>
                <a:gd name="T72" fmla="*/ 0 w 128"/>
                <a:gd name="T73" fmla="*/ 0 h 183"/>
                <a:gd name="T74" fmla="*/ 0 w 128"/>
                <a:gd name="T75" fmla="*/ 0 h 183"/>
                <a:gd name="T76" fmla="*/ 0 w 128"/>
                <a:gd name="T77" fmla="*/ 0 h 183"/>
                <a:gd name="T78" fmla="*/ 0 w 128"/>
                <a:gd name="T79" fmla="*/ 0 h 183"/>
                <a:gd name="T80" fmla="*/ 0 w 128"/>
                <a:gd name="T81" fmla="*/ 0 h 1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8"/>
                <a:gd name="T124" fmla="*/ 0 h 183"/>
                <a:gd name="T125" fmla="*/ 128 w 128"/>
                <a:gd name="T126" fmla="*/ 183 h 1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8" h="183">
                  <a:moveTo>
                    <a:pt x="108" y="61"/>
                  </a:moveTo>
                  <a:lnTo>
                    <a:pt x="111" y="80"/>
                  </a:lnTo>
                  <a:lnTo>
                    <a:pt x="109" y="97"/>
                  </a:lnTo>
                  <a:lnTo>
                    <a:pt x="101" y="110"/>
                  </a:lnTo>
                  <a:lnTo>
                    <a:pt x="89" y="123"/>
                  </a:lnTo>
                  <a:lnTo>
                    <a:pt x="75" y="134"/>
                  </a:lnTo>
                  <a:lnTo>
                    <a:pt x="60" y="145"/>
                  </a:lnTo>
                  <a:lnTo>
                    <a:pt x="43" y="156"/>
                  </a:lnTo>
                  <a:lnTo>
                    <a:pt x="29" y="167"/>
                  </a:lnTo>
                  <a:lnTo>
                    <a:pt x="27" y="170"/>
                  </a:lnTo>
                  <a:lnTo>
                    <a:pt x="26" y="172"/>
                  </a:lnTo>
                  <a:lnTo>
                    <a:pt x="26" y="176"/>
                  </a:lnTo>
                  <a:lnTo>
                    <a:pt x="28" y="179"/>
                  </a:lnTo>
                  <a:lnTo>
                    <a:pt x="30" y="182"/>
                  </a:lnTo>
                  <a:lnTo>
                    <a:pt x="34" y="183"/>
                  </a:lnTo>
                  <a:lnTo>
                    <a:pt x="37" y="183"/>
                  </a:lnTo>
                  <a:lnTo>
                    <a:pt x="41" y="182"/>
                  </a:lnTo>
                  <a:lnTo>
                    <a:pt x="58" y="171"/>
                  </a:lnTo>
                  <a:lnTo>
                    <a:pt x="76" y="160"/>
                  </a:lnTo>
                  <a:lnTo>
                    <a:pt x="92" y="147"/>
                  </a:lnTo>
                  <a:lnTo>
                    <a:pt x="108" y="132"/>
                  </a:lnTo>
                  <a:lnTo>
                    <a:pt x="118" y="116"/>
                  </a:lnTo>
                  <a:lnTo>
                    <a:pt x="125" y="98"/>
                  </a:lnTo>
                  <a:lnTo>
                    <a:pt x="128" y="78"/>
                  </a:lnTo>
                  <a:lnTo>
                    <a:pt x="123" y="58"/>
                  </a:lnTo>
                  <a:lnTo>
                    <a:pt x="112" y="41"/>
                  </a:lnTo>
                  <a:lnTo>
                    <a:pt x="98" y="28"/>
                  </a:lnTo>
                  <a:lnTo>
                    <a:pt x="80" y="16"/>
                  </a:lnTo>
                  <a:lnTo>
                    <a:pt x="61" y="8"/>
                  </a:lnTo>
                  <a:lnTo>
                    <a:pt x="41" y="2"/>
                  </a:lnTo>
                  <a:lnTo>
                    <a:pt x="23" y="0"/>
                  </a:lnTo>
                  <a:lnTo>
                    <a:pt x="9" y="1"/>
                  </a:lnTo>
                  <a:lnTo>
                    <a:pt x="0" y="6"/>
                  </a:lnTo>
                  <a:lnTo>
                    <a:pt x="16" y="10"/>
                  </a:lnTo>
                  <a:lnTo>
                    <a:pt x="33" y="14"/>
                  </a:lnTo>
                  <a:lnTo>
                    <a:pt x="48" y="17"/>
                  </a:lnTo>
                  <a:lnTo>
                    <a:pt x="63" y="22"/>
                  </a:lnTo>
                  <a:lnTo>
                    <a:pt x="77" y="28"/>
                  </a:lnTo>
                  <a:lnTo>
                    <a:pt x="90" y="36"/>
                  </a:lnTo>
                  <a:lnTo>
                    <a:pt x="101" y="46"/>
                  </a:lnTo>
                  <a:lnTo>
                    <a:pt x="108" y="61"/>
                  </a:lnTo>
                  <a:close/>
                </a:path>
              </a:pathLst>
            </a:custGeom>
            <a:solidFill>
              <a:srgbClr val="000000"/>
            </a:solidFill>
            <a:ln w="9525">
              <a:solidFill>
                <a:schemeClr val="bg2"/>
              </a:solidFill>
              <a:round/>
              <a:headEnd/>
              <a:tailEnd/>
            </a:ln>
          </p:spPr>
          <p:txBody>
            <a:bodyPr/>
            <a:lstStyle/>
            <a:p>
              <a:endParaRPr lang="en-US"/>
            </a:p>
          </p:txBody>
        </p:sp>
        <p:sp>
          <p:nvSpPr>
            <p:cNvPr id="2195" name="Freeform 1023"/>
            <p:cNvSpPr>
              <a:spLocks/>
            </p:cNvSpPr>
            <p:nvPr/>
          </p:nvSpPr>
          <p:spPr bwMode="auto">
            <a:xfrm>
              <a:off x="4309" y="3138"/>
              <a:ext cx="53" cy="63"/>
            </a:xfrm>
            <a:custGeom>
              <a:avLst/>
              <a:gdLst>
                <a:gd name="T0" fmla="*/ 0 w 323"/>
                <a:gd name="T1" fmla="*/ 0 h 379"/>
                <a:gd name="T2" fmla="*/ 0 w 323"/>
                <a:gd name="T3" fmla="*/ 0 h 379"/>
                <a:gd name="T4" fmla="*/ 0 w 323"/>
                <a:gd name="T5" fmla="*/ 0 h 379"/>
                <a:gd name="T6" fmla="*/ 0 w 323"/>
                <a:gd name="T7" fmla="*/ 0 h 379"/>
                <a:gd name="T8" fmla="*/ 0 w 323"/>
                <a:gd name="T9" fmla="*/ 0 h 379"/>
                <a:gd name="T10" fmla="*/ 0 w 323"/>
                <a:gd name="T11" fmla="*/ 0 h 379"/>
                <a:gd name="T12" fmla="*/ 0 w 323"/>
                <a:gd name="T13" fmla="*/ 0 h 379"/>
                <a:gd name="T14" fmla="*/ 0 w 323"/>
                <a:gd name="T15" fmla="*/ 0 h 379"/>
                <a:gd name="T16" fmla="*/ 0 w 323"/>
                <a:gd name="T17" fmla="*/ 0 h 379"/>
                <a:gd name="T18" fmla="*/ 0 w 323"/>
                <a:gd name="T19" fmla="*/ 0 h 379"/>
                <a:gd name="T20" fmla="*/ 0 w 323"/>
                <a:gd name="T21" fmla="*/ 0 h 379"/>
                <a:gd name="T22" fmla="*/ 0 w 323"/>
                <a:gd name="T23" fmla="*/ 0 h 379"/>
                <a:gd name="T24" fmla="*/ 0 w 323"/>
                <a:gd name="T25" fmla="*/ 0 h 379"/>
                <a:gd name="T26" fmla="*/ 0 w 323"/>
                <a:gd name="T27" fmla="*/ 0 h 379"/>
                <a:gd name="T28" fmla="*/ 0 w 323"/>
                <a:gd name="T29" fmla="*/ 0 h 379"/>
                <a:gd name="T30" fmla="*/ 0 w 323"/>
                <a:gd name="T31" fmla="*/ 0 h 379"/>
                <a:gd name="T32" fmla="*/ 0 w 323"/>
                <a:gd name="T33" fmla="*/ 0 h 379"/>
                <a:gd name="T34" fmla="*/ 0 w 323"/>
                <a:gd name="T35" fmla="*/ 0 h 379"/>
                <a:gd name="T36" fmla="*/ 0 w 323"/>
                <a:gd name="T37" fmla="*/ 0 h 379"/>
                <a:gd name="T38" fmla="*/ 0 w 323"/>
                <a:gd name="T39" fmla="*/ 0 h 379"/>
                <a:gd name="T40" fmla="*/ 0 w 323"/>
                <a:gd name="T41" fmla="*/ 0 h 379"/>
                <a:gd name="T42" fmla="*/ 0 w 323"/>
                <a:gd name="T43" fmla="*/ 0 h 379"/>
                <a:gd name="T44" fmla="*/ 0 w 323"/>
                <a:gd name="T45" fmla="*/ 0 h 379"/>
                <a:gd name="T46" fmla="*/ 0 w 323"/>
                <a:gd name="T47" fmla="*/ 0 h 379"/>
                <a:gd name="T48" fmla="*/ 0 w 323"/>
                <a:gd name="T49" fmla="*/ 0 h 379"/>
                <a:gd name="T50" fmla="*/ 0 w 323"/>
                <a:gd name="T51" fmla="*/ 0 h 379"/>
                <a:gd name="T52" fmla="*/ 0 w 323"/>
                <a:gd name="T53" fmla="*/ 0 h 379"/>
                <a:gd name="T54" fmla="*/ 0 w 323"/>
                <a:gd name="T55" fmla="*/ 0 h 379"/>
                <a:gd name="T56" fmla="*/ 0 w 323"/>
                <a:gd name="T57" fmla="*/ 0 h 379"/>
                <a:gd name="T58" fmla="*/ 0 w 323"/>
                <a:gd name="T59" fmla="*/ 0 h 379"/>
                <a:gd name="T60" fmla="*/ 0 w 323"/>
                <a:gd name="T61" fmla="*/ 0 h 379"/>
                <a:gd name="T62" fmla="*/ 0 w 323"/>
                <a:gd name="T63" fmla="*/ 0 h 379"/>
                <a:gd name="T64" fmla="*/ 0 w 323"/>
                <a:gd name="T65" fmla="*/ 0 h 379"/>
                <a:gd name="T66" fmla="*/ 0 w 323"/>
                <a:gd name="T67" fmla="*/ 0 h 379"/>
                <a:gd name="T68" fmla="*/ 0 w 323"/>
                <a:gd name="T69" fmla="*/ 0 h 379"/>
                <a:gd name="T70" fmla="*/ 0 w 323"/>
                <a:gd name="T71" fmla="*/ 0 h 379"/>
                <a:gd name="T72" fmla="*/ 0 w 323"/>
                <a:gd name="T73" fmla="*/ 0 h 379"/>
                <a:gd name="T74" fmla="*/ 0 w 323"/>
                <a:gd name="T75" fmla="*/ 0 h 379"/>
                <a:gd name="T76" fmla="*/ 0 w 323"/>
                <a:gd name="T77" fmla="*/ 0 h 379"/>
                <a:gd name="T78" fmla="*/ 0 w 323"/>
                <a:gd name="T79" fmla="*/ 0 h 379"/>
                <a:gd name="T80" fmla="*/ 0 w 323"/>
                <a:gd name="T81" fmla="*/ 0 h 379"/>
                <a:gd name="T82" fmla="*/ 0 w 323"/>
                <a:gd name="T83" fmla="*/ 0 h 379"/>
                <a:gd name="T84" fmla="*/ 0 w 323"/>
                <a:gd name="T85" fmla="*/ 0 h 379"/>
                <a:gd name="T86" fmla="*/ 0 w 323"/>
                <a:gd name="T87" fmla="*/ 0 h 3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3"/>
                <a:gd name="T133" fmla="*/ 0 h 379"/>
                <a:gd name="T134" fmla="*/ 323 w 323"/>
                <a:gd name="T135" fmla="*/ 379 h 3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3" h="379">
                  <a:moveTo>
                    <a:pt x="126" y="50"/>
                  </a:moveTo>
                  <a:lnTo>
                    <a:pt x="101" y="70"/>
                  </a:lnTo>
                  <a:lnTo>
                    <a:pt x="76" y="92"/>
                  </a:lnTo>
                  <a:lnTo>
                    <a:pt x="54" y="115"/>
                  </a:lnTo>
                  <a:lnTo>
                    <a:pt x="34" y="140"/>
                  </a:lnTo>
                  <a:lnTo>
                    <a:pt x="18" y="167"/>
                  </a:lnTo>
                  <a:lnTo>
                    <a:pt x="6" y="196"/>
                  </a:lnTo>
                  <a:lnTo>
                    <a:pt x="0" y="227"/>
                  </a:lnTo>
                  <a:lnTo>
                    <a:pt x="1" y="259"/>
                  </a:lnTo>
                  <a:lnTo>
                    <a:pt x="4" y="267"/>
                  </a:lnTo>
                  <a:lnTo>
                    <a:pt x="7" y="277"/>
                  </a:lnTo>
                  <a:lnTo>
                    <a:pt x="11" y="283"/>
                  </a:lnTo>
                  <a:lnTo>
                    <a:pt x="15" y="291"/>
                  </a:lnTo>
                  <a:lnTo>
                    <a:pt x="21" y="298"/>
                  </a:lnTo>
                  <a:lnTo>
                    <a:pt x="27" y="305"/>
                  </a:lnTo>
                  <a:lnTo>
                    <a:pt x="34" y="311"/>
                  </a:lnTo>
                  <a:lnTo>
                    <a:pt x="41" y="316"/>
                  </a:lnTo>
                  <a:lnTo>
                    <a:pt x="57" y="325"/>
                  </a:lnTo>
                  <a:lnTo>
                    <a:pt x="72" y="333"/>
                  </a:lnTo>
                  <a:lnTo>
                    <a:pt x="87" y="340"/>
                  </a:lnTo>
                  <a:lnTo>
                    <a:pt x="103" y="345"/>
                  </a:lnTo>
                  <a:lnTo>
                    <a:pt x="120" y="351"/>
                  </a:lnTo>
                  <a:lnTo>
                    <a:pt x="136" y="356"/>
                  </a:lnTo>
                  <a:lnTo>
                    <a:pt x="153" y="360"/>
                  </a:lnTo>
                  <a:lnTo>
                    <a:pt x="169" y="364"/>
                  </a:lnTo>
                  <a:lnTo>
                    <a:pt x="187" y="367"/>
                  </a:lnTo>
                  <a:lnTo>
                    <a:pt x="204" y="370"/>
                  </a:lnTo>
                  <a:lnTo>
                    <a:pt x="221" y="372"/>
                  </a:lnTo>
                  <a:lnTo>
                    <a:pt x="238" y="374"/>
                  </a:lnTo>
                  <a:lnTo>
                    <a:pt x="256" y="375"/>
                  </a:lnTo>
                  <a:lnTo>
                    <a:pt x="273" y="376"/>
                  </a:lnTo>
                  <a:lnTo>
                    <a:pt x="290" y="378"/>
                  </a:lnTo>
                  <a:lnTo>
                    <a:pt x="307" y="379"/>
                  </a:lnTo>
                  <a:lnTo>
                    <a:pt x="312" y="379"/>
                  </a:lnTo>
                  <a:lnTo>
                    <a:pt x="317" y="375"/>
                  </a:lnTo>
                  <a:lnTo>
                    <a:pt x="320" y="372"/>
                  </a:lnTo>
                  <a:lnTo>
                    <a:pt x="323" y="366"/>
                  </a:lnTo>
                  <a:lnTo>
                    <a:pt x="323" y="360"/>
                  </a:lnTo>
                  <a:lnTo>
                    <a:pt x="320" y="356"/>
                  </a:lnTo>
                  <a:lnTo>
                    <a:pt x="316" y="352"/>
                  </a:lnTo>
                  <a:lnTo>
                    <a:pt x="311" y="351"/>
                  </a:lnTo>
                  <a:lnTo>
                    <a:pt x="295" y="351"/>
                  </a:lnTo>
                  <a:lnTo>
                    <a:pt x="279" y="351"/>
                  </a:lnTo>
                  <a:lnTo>
                    <a:pt x="263" y="350"/>
                  </a:lnTo>
                  <a:lnTo>
                    <a:pt x="248" y="349"/>
                  </a:lnTo>
                  <a:lnTo>
                    <a:pt x="231" y="348"/>
                  </a:lnTo>
                  <a:lnTo>
                    <a:pt x="215" y="345"/>
                  </a:lnTo>
                  <a:lnTo>
                    <a:pt x="200" y="343"/>
                  </a:lnTo>
                  <a:lnTo>
                    <a:pt x="183" y="341"/>
                  </a:lnTo>
                  <a:lnTo>
                    <a:pt x="168" y="337"/>
                  </a:lnTo>
                  <a:lnTo>
                    <a:pt x="151" y="334"/>
                  </a:lnTo>
                  <a:lnTo>
                    <a:pt x="136" y="329"/>
                  </a:lnTo>
                  <a:lnTo>
                    <a:pt x="121" y="325"/>
                  </a:lnTo>
                  <a:lnTo>
                    <a:pt x="106" y="320"/>
                  </a:lnTo>
                  <a:lnTo>
                    <a:pt x="92" y="313"/>
                  </a:lnTo>
                  <a:lnTo>
                    <a:pt x="76" y="306"/>
                  </a:lnTo>
                  <a:lnTo>
                    <a:pt x="62" y="300"/>
                  </a:lnTo>
                  <a:lnTo>
                    <a:pt x="51" y="291"/>
                  </a:lnTo>
                  <a:lnTo>
                    <a:pt x="41" y="280"/>
                  </a:lnTo>
                  <a:lnTo>
                    <a:pt x="35" y="269"/>
                  </a:lnTo>
                  <a:lnTo>
                    <a:pt x="31" y="255"/>
                  </a:lnTo>
                  <a:lnTo>
                    <a:pt x="31" y="239"/>
                  </a:lnTo>
                  <a:lnTo>
                    <a:pt x="33" y="218"/>
                  </a:lnTo>
                  <a:lnTo>
                    <a:pt x="38" y="197"/>
                  </a:lnTo>
                  <a:lnTo>
                    <a:pt x="42" y="182"/>
                  </a:lnTo>
                  <a:lnTo>
                    <a:pt x="51" y="165"/>
                  </a:lnTo>
                  <a:lnTo>
                    <a:pt x="60" y="150"/>
                  </a:lnTo>
                  <a:lnTo>
                    <a:pt x="68" y="136"/>
                  </a:lnTo>
                  <a:lnTo>
                    <a:pt x="79" y="124"/>
                  </a:lnTo>
                  <a:lnTo>
                    <a:pt x="89" y="111"/>
                  </a:lnTo>
                  <a:lnTo>
                    <a:pt x="101" y="100"/>
                  </a:lnTo>
                  <a:lnTo>
                    <a:pt x="114" y="88"/>
                  </a:lnTo>
                  <a:lnTo>
                    <a:pt x="129" y="76"/>
                  </a:lnTo>
                  <a:lnTo>
                    <a:pt x="144" y="64"/>
                  </a:lnTo>
                  <a:lnTo>
                    <a:pt x="162" y="53"/>
                  </a:lnTo>
                  <a:lnTo>
                    <a:pt x="181" y="41"/>
                  </a:lnTo>
                  <a:lnTo>
                    <a:pt x="201" y="31"/>
                  </a:lnTo>
                  <a:lnTo>
                    <a:pt x="219" y="22"/>
                  </a:lnTo>
                  <a:lnTo>
                    <a:pt x="237" y="14"/>
                  </a:lnTo>
                  <a:lnTo>
                    <a:pt x="253" y="7"/>
                  </a:lnTo>
                  <a:lnTo>
                    <a:pt x="268" y="1"/>
                  </a:lnTo>
                  <a:lnTo>
                    <a:pt x="255" y="0"/>
                  </a:lnTo>
                  <a:lnTo>
                    <a:pt x="238" y="1"/>
                  </a:lnTo>
                  <a:lnTo>
                    <a:pt x="221" y="5"/>
                  </a:lnTo>
                  <a:lnTo>
                    <a:pt x="201" y="11"/>
                  </a:lnTo>
                  <a:lnTo>
                    <a:pt x="181" y="19"/>
                  </a:lnTo>
                  <a:lnTo>
                    <a:pt x="161" y="28"/>
                  </a:lnTo>
                  <a:lnTo>
                    <a:pt x="142" y="39"/>
                  </a:lnTo>
                  <a:lnTo>
                    <a:pt x="126" y="50"/>
                  </a:lnTo>
                  <a:close/>
                </a:path>
              </a:pathLst>
            </a:custGeom>
            <a:solidFill>
              <a:srgbClr val="000000"/>
            </a:solidFill>
            <a:ln w="9525">
              <a:solidFill>
                <a:schemeClr val="bg2"/>
              </a:solidFill>
              <a:round/>
              <a:headEnd/>
              <a:tailEnd/>
            </a:ln>
          </p:spPr>
          <p:txBody>
            <a:bodyPr/>
            <a:lstStyle/>
            <a:p>
              <a:endParaRPr lang="en-US"/>
            </a:p>
          </p:txBody>
        </p:sp>
        <p:sp>
          <p:nvSpPr>
            <p:cNvPr id="2196" name="Freeform 1024"/>
            <p:cNvSpPr>
              <a:spLocks/>
            </p:cNvSpPr>
            <p:nvPr/>
          </p:nvSpPr>
          <p:spPr bwMode="auto">
            <a:xfrm>
              <a:off x="4384" y="3136"/>
              <a:ext cx="47" cy="42"/>
            </a:xfrm>
            <a:custGeom>
              <a:avLst/>
              <a:gdLst>
                <a:gd name="T0" fmla="*/ 0 w 282"/>
                <a:gd name="T1" fmla="*/ 0 h 253"/>
                <a:gd name="T2" fmla="*/ 0 w 282"/>
                <a:gd name="T3" fmla="*/ 0 h 253"/>
                <a:gd name="T4" fmla="*/ 0 w 282"/>
                <a:gd name="T5" fmla="*/ 0 h 253"/>
                <a:gd name="T6" fmla="*/ 0 w 282"/>
                <a:gd name="T7" fmla="*/ 0 h 253"/>
                <a:gd name="T8" fmla="*/ 0 w 282"/>
                <a:gd name="T9" fmla="*/ 0 h 253"/>
                <a:gd name="T10" fmla="*/ 0 w 282"/>
                <a:gd name="T11" fmla="*/ 0 h 253"/>
                <a:gd name="T12" fmla="*/ 0 w 282"/>
                <a:gd name="T13" fmla="*/ 0 h 253"/>
                <a:gd name="T14" fmla="*/ 0 w 282"/>
                <a:gd name="T15" fmla="*/ 0 h 253"/>
                <a:gd name="T16" fmla="*/ 0 w 282"/>
                <a:gd name="T17" fmla="*/ 0 h 253"/>
                <a:gd name="T18" fmla="*/ 0 w 282"/>
                <a:gd name="T19" fmla="*/ 0 h 253"/>
                <a:gd name="T20" fmla="*/ 0 w 282"/>
                <a:gd name="T21" fmla="*/ 0 h 253"/>
                <a:gd name="T22" fmla="*/ 0 w 282"/>
                <a:gd name="T23" fmla="*/ 0 h 253"/>
                <a:gd name="T24" fmla="*/ 0 w 282"/>
                <a:gd name="T25" fmla="*/ 0 h 253"/>
                <a:gd name="T26" fmla="*/ 0 w 282"/>
                <a:gd name="T27" fmla="*/ 0 h 253"/>
                <a:gd name="T28" fmla="*/ 0 w 282"/>
                <a:gd name="T29" fmla="*/ 0 h 253"/>
                <a:gd name="T30" fmla="*/ 0 w 282"/>
                <a:gd name="T31" fmla="*/ 0 h 253"/>
                <a:gd name="T32" fmla="*/ 0 w 282"/>
                <a:gd name="T33" fmla="*/ 0 h 253"/>
                <a:gd name="T34" fmla="*/ 0 w 282"/>
                <a:gd name="T35" fmla="*/ 0 h 253"/>
                <a:gd name="T36" fmla="*/ 0 w 282"/>
                <a:gd name="T37" fmla="*/ 0 h 253"/>
                <a:gd name="T38" fmla="*/ 0 w 282"/>
                <a:gd name="T39" fmla="*/ 0 h 253"/>
                <a:gd name="T40" fmla="*/ 0 w 282"/>
                <a:gd name="T41" fmla="*/ 0 h 253"/>
                <a:gd name="T42" fmla="*/ 0 w 282"/>
                <a:gd name="T43" fmla="*/ 0 h 253"/>
                <a:gd name="T44" fmla="*/ 0 w 282"/>
                <a:gd name="T45" fmla="*/ 0 h 253"/>
                <a:gd name="T46" fmla="*/ 0 w 282"/>
                <a:gd name="T47" fmla="*/ 0 h 253"/>
                <a:gd name="T48" fmla="*/ 0 w 282"/>
                <a:gd name="T49" fmla="*/ 0 h 253"/>
                <a:gd name="T50" fmla="*/ 0 w 282"/>
                <a:gd name="T51" fmla="*/ 0 h 253"/>
                <a:gd name="T52" fmla="*/ 0 w 282"/>
                <a:gd name="T53" fmla="*/ 0 h 253"/>
                <a:gd name="T54" fmla="*/ 0 w 282"/>
                <a:gd name="T55" fmla="*/ 0 h 253"/>
                <a:gd name="T56" fmla="*/ 0 w 282"/>
                <a:gd name="T57" fmla="*/ 0 h 253"/>
                <a:gd name="T58" fmla="*/ 0 w 282"/>
                <a:gd name="T59" fmla="*/ 0 h 253"/>
                <a:gd name="T60" fmla="*/ 0 w 282"/>
                <a:gd name="T61" fmla="*/ 0 h 253"/>
                <a:gd name="T62" fmla="*/ 0 w 282"/>
                <a:gd name="T63" fmla="*/ 0 h 253"/>
                <a:gd name="T64" fmla="*/ 0 w 282"/>
                <a:gd name="T65" fmla="*/ 0 h 253"/>
                <a:gd name="T66" fmla="*/ 0 w 282"/>
                <a:gd name="T67" fmla="*/ 0 h 253"/>
                <a:gd name="T68" fmla="*/ 0 w 282"/>
                <a:gd name="T69" fmla="*/ 0 h 253"/>
                <a:gd name="T70" fmla="*/ 0 w 282"/>
                <a:gd name="T71" fmla="*/ 0 h 253"/>
                <a:gd name="T72" fmla="*/ 0 w 282"/>
                <a:gd name="T73" fmla="*/ 0 h 253"/>
                <a:gd name="T74" fmla="*/ 0 w 282"/>
                <a:gd name="T75" fmla="*/ 0 h 253"/>
                <a:gd name="T76" fmla="*/ 0 w 282"/>
                <a:gd name="T77" fmla="*/ 0 h 253"/>
                <a:gd name="T78" fmla="*/ 0 w 282"/>
                <a:gd name="T79" fmla="*/ 0 h 253"/>
                <a:gd name="T80" fmla="*/ 0 w 282"/>
                <a:gd name="T81" fmla="*/ 0 h 253"/>
                <a:gd name="T82" fmla="*/ 0 w 282"/>
                <a:gd name="T83" fmla="*/ 0 h 253"/>
                <a:gd name="T84" fmla="*/ 0 w 282"/>
                <a:gd name="T85" fmla="*/ 0 h 253"/>
                <a:gd name="T86" fmla="*/ 0 w 282"/>
                <a:gd name="T87" fmla="*/ 0 h 253"/>
                <a:gd name="T88" fmla="*/ 0 w 282"/>
                <a:gd name="T89" fmla="*/ 0 h 253"/>
                <a:gd name="T90" fmla="*/ 0 w 282"/>
                <a:gd name="T91" fmla="*/ 0 h 253"/>
                <a:gd name="T92" fmla="*/ 0 w 282"/>
                <a:gd name="T93" fmla="*/ 0 h 253"/>
                <a:gd name="T94" fmla="*/ 0 w 282"/>
                <a:gd name="T95" fmla="*/ 0 h 253"/>
                <a:gd name="T96" fmla="*/ 0 w 282"/>
                <a:gd name="T97" fmla="*/ 0 h 253"/>
                <a:gd name="T98" fmla="*/ 0 w 282"/>
                <a:gd name="T99" fmla="*/ 0 h 253"/>
                <a:gd name="T100" fmla="*/ 0 w 282"/>
                <a:gd name="T101" fmla="*/ 0 h 253"/>
                <a:gd name="T102" fmla="*/ 0 w 282"/>
                <a:gd name="T103" fmla="*/ 0 h 253"/>
                <a:gd name="T104" fmla="*/ 0 w 282"/>
                <a:gd name="T105" fmla="*/ 0 h 253"/>
                <a:gd name="T106" fmla="*/ 0 w 282"/>
                <a:gd name="T107" fmla="*/ 0 h 253"/>
                <a:gd name="T108" fmla="*/ 0 w 282"/>
                <a:gd name="T109" fmla="*/ 0 h 253"/>
                <a:gd name="T110" fmla="*/ 0 w 282"/>
                <a:gd name="T111" fmla="*/ 0 h 253"/>
                <a:gd name="T112" fmla="*/ 0 w 282"/>
                <a:gd name="T113" fmla="*/ 0 h 253"/>
                <a:gd name="T114" fmla="*/ 0 w 282"/>
                <a:gd name="T115" fmla="*/ 0 h 253"/>
                <a:gd name="T116" fmla="*/ 0 w 282"/>
                <a:gd name="T117" fmla="*/ 0 h 253"/>
                <a:gd name="T118" fmla="*/ 0 w 282"/>
                <a:gd name="T119" fmla="*/ 0 h 253"/>
                <a:gd name="T120" fmla="*/ 0 w 282"/>
                <a:gd name="T121" fmla="*/ 0 h 2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2"/>
                <a:gd name="T184" fmla="*/ 0 h 253"/>
                <a:gd name="T185" fmla="*/ 282 w 282"/>
                <a:gd name="T186" fmla="*/ 253 h 2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2" h="253">
                  <a:moveTo>
                    <a:pt x="235" y="78"/>
                  </a:moveTo>
                  <a:lnTo>
                    <a:pt x="248" y="92"/>
                  </a:lnTo>
                  <a:lnTo>
                    <a:pt x="255" y="108"/>
                  </a:lnTo>
                  <a:lnTo>
                    <a:pt x="259" y="125"/>
                  </a:lnTo>
                  <a:lnTo>
                    <a:pt x="259" y="144"/>
                  </a:lnTo>
                  <a:lnTo>
                    <a:pt x="257" y="159"/>
                  </a:lnTo>
                  <a:lnTo>
                    <a:pt x="252" y="171"/>
                  </a:lnTo>
                  <a:lnTo>
                    <a:pt x="244" y="184"/>
                  </a:lnTo>
                  <a:lnTo>
                    <a:pt x="236" y="194"/>
                  </a:lnTo>
                  <a:lnTo>
                    <a:pt x="225" y="206"/>
                  </a:lnTo>
                  <a:lnTo>
                    <a:pt x="215" y="215"/>
                  </a:lnTo>
                  <a:lnTo>
                    <a:pt x="204" y="225"/>
                  </a:lnTo>
                  <a:lnTo>
                    <a:pt x="194" y="236"/>
                  </a:lnTo>
                  <a:lnTo>
                    <a:pt x="191" y="239"/>
                  </a:lnTo>
                  <a:lnTo>
                    <a:pt x="190" y="242"/>
                  </a:lnTo>
                  <a:lnTo>
                    <a:pt x="191" y="246"/>
                  </a:lnTo>
                  <a:lnTo>
                    <a:pt x="194" y="249"/>
                  </a:lnTo>
                  <a:lnTo>
                    <a:pt x="197" y="252"/>
                  </a:lnTo>
                  <a:lnTo>
                    <a:pt x="201" y="253"/>
                  </a:lnTo>
                  <a:lnTo>
                    <a:pt x="205" y="252"/>
                  </a:lnTo>
                  <a:lnTo>
                    <a:pt x="209" y="249"/>
                  </a:lnTo>
                  <a:lnTo>
                    <a:pt x="232" y="234"/>
                  </a:lnTo>
                  <a:lnTo>
                    <a:pt x="251" y="215"/>
                  </a:lnTo>
                  <a:lnTo>
                    <a:pt x="267" y="192"/>
                  </a:lnTo>
                  <a:lnTo>
                    <a:pt x="278" y="168"/>
                  </a:lnTo>
                  <a:lnTo>
                    <a:pt x="282" y="141"/>
                  </a:lnTo>
                  <a:lnTo>
                    <a:pt x="279" y="116"/>
                  </a:lnTo>
                  <a:lnTo>
                    <a:pt x="270" y="92"/>
                  </a:lnTo>
                  <a:lnTo>
                    <a:pt x="251" y="70"/>
                  </a:lnTo>
                  <a:lnTo>
                    <a:pt x="237" y="59"/>
                  </a:lnTo>
                  <a:lnTo>
                    <a:pt x="221" y="48"/>
                  </a:lnTo>
                  <a:lnTo>
                    <a:pt x="202" y="39"/>
                  </a:lnTo>
                  <a:lnTo>
                    <a:pt x="183" y="31"/>
                  </a:lnTo>
                  <a:lnTo>
                    <a:pt x="163" y="24"/>
                  </a:lnTo>
                  <a:lnTo>
                    <a:pt x="142" y="18"/>
                  </a:lnTo>
                  <a:lnTo>
                    <a:pt x="122" y="13"/>
                  </a:lnTo>
                  <a:lnTo>
                    <a:pt x="101" y="8"/>
                  </a:lnTo>
                  <a:lnTo>
                    <a:pt x="82" y="5"/>
                  </a:lnTo>
                  <a:lnTo>
                    <a:pt x="63" y="2"/>
                  </a:lnTo>
                  <a:lnTo>
                    <a:pt x="47" y="0"/>
                  </a:lnTo>
                  <a:lnTo>
                    <a:pt x="32" y="0"/>
                  </a:lnTo>
                  <a:lnTo>
                    <a:pt x="19" y="0"/>
                  </a:lnTo>
                  <a:lnTo>
                    <a:pt x="10" y="1"/>
                  </a:lnTo>
                  <a:lnTo>
                    <a:pt x="4" y="4"/>
                  </a:lnTo>
                  <a:lnTo>
                    <a:pt x="0" y="6"/>
                  </a:lnTo>
                  <a:lnTo>
                    <a:pt x="12" y="8"/>
                  </a:lnTo>
                  <a:lnTo>
                    <a:pt x="25" y="9"/>
                  </a:lnTo>
                  <a:lnTo>
                    <a:pt x="38" y="12"/>
                  </a:lnTo>
                  <a:lnTo>
                    <a:pt x="52" y="14"/>
                  </a:lnTo>
                  <a:lnTo>
                    <a:pt x="67" y="16"/>
                  </a:lnTo>
                  <a:lnTo>
                    <a:pt x="82" y="18"/>
                  </a:lnTo>
                  <a:lnTo>
                    <a:pt x="97" y="22"/>
                  </a:lnTo>
                  <a:lnTo>
                    <a:pt x="114" y="25"/>
                  </a:lnTo>
                  <a:lnTo>
                    <a:pt x="129" y="30"/>
                  </a:lnTo>
                  <a:lnTo>
                    <a:pt x="146" y="35"/>
                  </a:lnTo>
                  <a:lnTo>
                    <a:pt x="162" y="40"/>
                  </a:lnTo>
                  <a:lnTo>
                    <a:pt x="177" y="46"/>
                  </a:lnTo>
                  <a:lnTo>
                    <a:pt x="192" y="53"/>
                  </a:lnTo>
                  <a:lnTo>
                    <a:pt x="208" y="60"/>
                  </a:lnTo>
                  <a:lnTo>
                    <a:pt x="222" y="69"/>
                  </a:lnTo>
                  <a:lnTo>
                    <a:pt x="235" y="78"/>
                  </a:lnTo>
                  <a:close/>
                </a:path>
              </a:pathLst>
            </a:custGeom>
            <a:solidFill>
              <a:srgbClr val="000000"/>
            </a:solidFill>
            <a:ln w="9525">
              <a:solidFill>
                <a:schemeClr val="bg2"/>
              </a:solidFill>
              <a:round/>
              <a:headEnd/>
              <a:tailEnd/>
            </a:ln>
          </p:spPr>
          <p:txBody>
            <a:bodyPr/>
            <a:lstStyle/>
            <a:p>
              <a:endParaRPr lang="en-US"/>
            </a:p>
          </p:txBody>
        </p:sp>
        <p:sp>
          <p:nvSpPr>
            <p:cNvPr id="2197" name="Freeform 1025"/>
            <p:cNvSpPr>
              <a:spLocks/>
            </p:cNvSpPr>
            <p:nvPr/>
          </p:nvSpPr>
          <p:spPr bwMode="auto">
            <a:xfrm>
              <a:off x="4290" y="3159"/>
              <a:ext cx="19" cy="39"/>
            </a:xfrm>
            <a:custGeom>
              <a:avLst/>
              <a:gdLst>
                <a:gd name="T0" fmla="*/ 0 w 115"/>
                <a:gd name="T1" fmla="*/ 0 h 236"/>
                <a:gd name="T2" fmla="*/ 0 w 115"/>
                <a:gd name="T3" fmla="*/ 0 h 236"/>
                <a:gd name="T4" fmla="*/ 0 w 115"/>
                <a:gd name="T5" fmla="*/ 0 h 236"/>
                <a:gd name="T6" fmla="*/ 0 w 115"/>
                <a:gd name="T7" fmla="*/ 0 h 236"/>
                <a:gd name="T8" fmla="*/ 0 w 115"/>
                <a:gd name="T9" fmla="*/ 0 h 236"/>
                <a:gd name="T10" fmla="*/ 0 w 115"/>
                <a:gd name="T11" fmla="*/ 0 h 236"/>
                <a:gd name="T12" fmla="*/ 0 w 115"/>
                <a:gd name="T13" fmla="*/ 0 h 236"/>
                <a:gd name="T14" fmla="*/ 0 w 115"/>
                <a:gd name="T15" fmla="*/ 0 h 236"/>
                <a:gd name="T16" fmla="*/ 0 w 115"/>
                <a:gd name="T17" fmla="*/ 0 h 236"/>
                <a:gd name="T18" fmla="*/ 0 w 115"/>
                <a:gd name="T19" fmla="*/ 0 h 236"/>
                <a:gd name="T20" fmla="*/ 0 w 115"/>
                <a:gd name="T21" fmla="*/ 0 h 236"/>
                <a:gd name="T22" fmla="*/ 0 w 115"/>
                <a:gd name="T23" fmla="*/ 0 h 236"/>
                <a:gd name="T24" fmla="*/ 0 w 115"/>
                <a:gd name="T25" fmla="*/ 0 h 236"/>
                <a:gd name="T26" fmla="*/ 0 w 115"/>
                <a:gd name="T27" fmla="*/ 0 h 236"/>
                <a:gd name="T28" fmla="*/ 0 w 115"/>
                <a:gd name="T29" fmla="*/ 0 h 236"/>
                <a:gd name="T30" fmla="*/ 0 w 115"/>
                <a:gd name="T31" fmla="*/ 0 h 236"/>
                <a:gd name="T32" fmla="*/ 0 w 115"/>
                <a:gd name="T33" fmla="*/ 0 h 236"/>
                <a:gd name="T34" fmla="*/ 0 w 115"/>
                <a:gd name="T35" fmla="*/ 0 h 236"/>
                <a:gd name="T36" fmla="*/ 0 w 115"/>
                <a:gd name="T37" fmla="*/ 0 h 236"/>
                <a:gd name="T38" fmla="*/ 0 w 115"/>
                <a:gd name="T39" fmla="*/ 0 h 236"/>
                <a:gd name="T40" fmla="*/ 0 w 115"/>
                <a:gd name="T41" fmla="*/ 0 h 236"/>
                <a:gd name="T42" fmla="*/ 0 w 115"/>
                <a:gd name="T43" fmla="*/ 0 h 236"/>
                <a:gd name="T44" fmla="*/ 0 w 115"/>
                <a:gd name="T45" fmla="*/ 0 h 236"/>
                <a:gd name="T46" fmla="*/ 0 w 115"/>
                <a:gd name="T47" fmla="*/ 0 h 236"/>
                <a:gd name="T48" fmla="*/ 0 w 115"/>
                <a:gd name="T49" fmla="*/ 0 h 236"/>
                <a:gd name="T50" fmla="*/ 0 w 115"/>
                <a:gd name="T51" fmla="*/ 0 h 236"/>
                <a:gd name="T52" fmla="*/ 0 w 115"/>
                <a:gd name="T53" fmla="*/ 0 h 236"/>
                <a:gd name="T54" fmla="*/ 0 w 115"/>
                <a:gd name="T55" fmla="*/ 0 h 236"/>
                <a:gd name="T56" fmla="*/ 0 w 115"/>
                <a:gd name="T57" fmla="*/ 0 h 236"/>
                <a:gd name="T58" fmla="*/ 0 w 115"/>
                <a:gd name="T59" fmla="*/ 0 h 236"/>
                <a:gd name="T60" fmla="*/ 0 w 115"/>
                <a:gd name="T61" fmla="*/ 0 h 236"/>
                <a:gd name="T62" fmla="*/ 0 w 115"/>
                <a:gd name="T63" fmla="*/ 0 h 236"/>
                <a:gd name="T64" fmla="*/ 0 w 115"/>
                <a:gd name="T65" fmla="*/ 0 h 236"/>
                <a:gd name="T66" fmla="*/ 0 w 115"/>
                <a:gd name="T67" fmla="*/ 0 h 236"/>
                <a:gd name="T68" fmla="*/ 0 w 115"/>
                <a:gd name="T69" fmla="*/ 0 h 236"/>
                <a:gd name="T70" fmla="*/ 0 w 115"/>
                <a:gd name="T71" fmla="*/ 0 h 236"/>
                <a:gd name="T72" fmla="*/ 0 w 115"/>
                <a:gd name="T73" fmla="*/ 0 h 236"/>
                <a:gd name="T74" fmla="*/ 0 w 115"/>
                <a:gd name="T75" fmla="*/ 0 h 236"/>
                <a:gd name="T76" fmla="*/ 0 w 115"/>
                <a:gd name="T77" fmla="*/ 0 h 236"/>
                <a:gd name="T78" fmla="*/ 0 w 115"/>
                <a:gd name="T79" fmla="*/ 0 h 236"/>
                <a:gd name="T80" fmla="*/ 0 w 115"/>
                <a:gd name="T81" fmla="*/ 0 h 2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5"/>
                <a:gd name="T124" fmla="*/ 0 h 236"/>
                <a:gd name="T125" fmla="*/ 115 w 115"/>
                <a:gd name="T126" fmla="*/ 236 h 2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5" h="236">
                  <a:moveTo>
                    <a:pt x="0" y="128"/>
                  </a:moveTo>
                  <a:lnTo>
                    <a:pt x="0" y="148"/>
                  </a:lnTo>
                  <a:lnTo>
                    <a:pt x="5" y="166"/>
                  </a:lnTo>
                  <a:lnTo>
                    <a:pt x="13" y="184"/>
                  </a:lnTo>
                  <a:lnTo>
                    <a:pt x="24" y="198"/>
                  </a:lnTo>
                  <a:lnTo>
                    <a:pt x="39" y="211"/>
                  </a:lnTo>
                  <a:lnTo>
                    <a:pt x="55" y="223"/>
                  </a:lnTo>
                  <a:lnTo>
                    <a:pt x="74" y="231"/>
                  </a:lnTo>
                  <a:lnTo>
                    <a:pt x="92" y="235"/>
                  </a:lnTo>
                  <a:lnTo>
                    <a:pt x="98" y="236"/>
                  </a:lnTo>
                  <a:lnTo>
                    <a:pt x="104" y="234"/>
                  </a:lnTo>
                  <a:lnTo>
                    <a:pt x="109" y="231"/>
                  </a:lnTo>
                  <a:lnTo>
                    <a:pt x="111" y="226"/>
                  </a:lnTo>
                  <a:lnTo>
                    <a:pt x="111" y="220"/>
                  </a:lnTo>
                  <a:lnTo>
                    <a:pt x="110" y="215"/>
                  </a:lnTo>
                  <a:lnTo>
                    <a:pt x="107" y="210"/>
                  </a:lnTo>
                  <a:lnTo>
                    <a:pt x="101" y="208"/>
                  </a:lnTo>
                  <a:lnTo>
                    <a:pt x="82" y="201"/>
                  </a:lnTo>
                  <a:lnTo>
                    <a:pt x="64" y="192"/>
                  </a:lnTo>
                  <a:lnTo>
                    <a:pt x="50" y="179"/>
                  </a:lnTo>
                  <a:lnTo>
                    <a:pt x="40" y="165"/>
                  </a:lnTo>
                  <a:lnTo>
                    <a:pt x="33" y="148"/>
                  </a:lnTo>
                  <a:lnTo>
                    <a:pt x="29" y="130"/>
                  </a:lnTo>
                  <a:lnTo>
                    <a:pt x="29" y="110"/>
                  </a:lnTo>
                  <a:lnTo>
                    <a:pt x="35" y="89"/>
                  </a:lnTo>
                  <a:lnTo>
                    <a:pt x="43" y="74"/>
                  </a:lnTo>
                  <a:lnTo>
                    <a:pt x="56" y="60"/>
                  </a:lnTo>
                  <a:lnTo>
                    <a:pt x="70" y="46"/>
                  </a:lnTo>
                  <a:lnTo>
                    <a:pt x="85" y="33"/>
                  </a:lnTo>
                  <a:lnTo>
                    <a:pt x="98" y="23"/>
                  </a:lnTo>
                  <a:lnTo>
                    <a:pt x="109" y="12"/>
                  </a:lnTo>
                  <a:lnTo>
                    <a:pt x="115" y="6"/>
                  </a:lnTo>
                  <a:lnTo>
                    <a:pt x="115" y="0"/>
                  </a:lnTo>
                  <a:lnTo>
                    <a:pt x="102" y="4"/>
                  </a:lnTo>
                  <a:lnTo>
                    <a:pt x="85" y="12"/>
                  </a:lnTo>
                  <a:lnTo>
                    <a:pt x="68" y="26"/>
                  </a:lnTo>
                  <a:lnTo>
                    <a:pt x="49" y="42"/>
                  </a:lnTo>
                  <a:lnTo>
                    <a:pt x="32" y="61"/>
                  </a:lnTo>
                  <a:lnTo>
                    <a:pt x="17" y="82"/>
                  </a:lnTo>
                  <a:lnTo>
                    <a:pt x="6" y="105"/>
                  </a:lnTo>
                  <a:lnTo>
                    <a:pt x="0" y="128"/>
                  </a:lnTo>
                  <a:close/>
                </a:path>
              </a:pathLst>
            </a:custGeom>
            <a:solidFill>
              <a:srgbClr val="000000"/>
            </a:solidFill>
            <a:ln w="9525">
              <a:solidFill>
                <a:schemeClr val="bg2"/>
              </a:solidFill>
              <a:round/>
              <a:headEnd/>
              <a:tailEnd/>
            </a:ln>
          </p:spPr>
          <p:txBody>
            <a:bodyPr/>
            <a:lstStyle/>
            <a:p>
              <a:endParaRPr lang="en-US"/>
            </a:p>
          </p:txBody>
        </p:sp>
        <p:sp>
          <p:nvSpPr>
            <p:cNvPr id="2198" name="Freeform 1026"/>
            <p:cNvSpPr>
              <a:spLocks/>
            </p:cNvSpPr>
            <p:nvPr/>
          </p:nvSpPr>
          <p:spPr bwMode="auto">
            <a:xfrm>
              <a:off x="4423" y="3133"/>
              <a:ext cx="41" cy="52"/>
            </a:xfrm>
            <a:custGeom>
              <a:avLst/>
              <a:gdLst>
                <a:gd name="T0" fmla="*/ 0 w 245"/>
                <a:gd name="T1" fmla="*/ 0 h 310"/>
                <a:gd name="T2" fmla="*/ 0 w 245"/>
                <a:gd name="T3" fmla="*/ 0 h 310"/>
                <a:gd name="T4" fmla="*/ 0 w 245"/>
                <a:gd name="T5" fmla="*/ 0 h 310"/>
                <a:gd name="T6" fmla="*/ 0 w 245"/>
                <a:gd name="T7" fmla="*/ 0 h 310"/>
                <a:gd name="T8" fmla="*/ 0 w 245"/>
                <a:gd name="T9" fmla="*/ 0 h 310"/>
                <a:gd name="T10" fmla="*/ 0 w 245"/>
                <a:gd name="T11" fmla="*/ 0 h 310"/>
                <a:gd name="T12" fmla="*/ 0 w 245"/>
                <a:gd name="T13" fmla="*/ 0 h 310"/>
                <a:gd name="T14" fmla="*/ 0 w 245"/>
                <a:gd name="T15" fmla="*/ 0 h 310"/>
                <a:gd name="T16" fmla="*/ 0 w 245"/>
                <a:gd name="T17" fmla="*/ 0 h 310"/>
                <a:gd name="T18" fmla="*/ 0 w 245"/>
                <a:gd name="T19" fmla="*/ 0 h 310"/>
                <a:gd name="T20" fmla="*/ 0 w 245"/>
                <a:gd name="T21" fmla="*/ 0 h 310"/>
                <a:gd name="T22" fmla="*/ 0 w 245"/>
                <a:gd name="T23" fmla="*/ 0 h 310"/>
                <a:gd name="T24" fmla="*/ 0 w 245"/>
                <a:gd name="T25" fmla="*/ 0 h 310"/>
                <a:gd name="T26" fmla="*/ 0 w 245"/>
                <a:gd name="T27" fmla="*/ 0 h 310"/>
                <a:gd name="T28" fmla="*/ 0 w 245"/>
                <a:gd name="T29" fmla="*/ 0 h 310"/>
                <a:gd name="T30" fmla="*/ 0 w 245"/>
                <a:gd name="T31" fmla="*/ 0 h 310"/>
                <a:gd name="T32" fmla="*/ 0 w 245"/>
                <a:gd name="T33" fmla="*/ 0 h 310"/>
                <a:gd name="T34" fmla="*/ 0 w 245"/>
                <a:gd name="T35" fmla="*/ 0 h 310"/>
                <a:gd name="T36" fmla="*/ 0 w 245"/>
                <a:gd name="T37" fmla="*/ 0 h 310"/>
                <a:gd name="T38" fmla="*/ 0 w 245"/>
                <a:gd name="T39" fmla="*/ 0 h 310"/>
                <a:gd name="T40" fmla="*/ 0 w 245"/>
                <a:gd name="T41" fmla="*/ 0 h 310"/>
                <a:gd name="T42" fmla="*/ 0 w 245"/>
                <a:gd name="T43" fmla="*/ 0 h 310"/>
                <a:gd name="T44" fmla="*/ 0 w 245"/>
                <a:gd name="T45" fmla="*/ 0 h 310"/>
                <a:gd name="T46" fmla="*/ 0 w 245"/>
                <a:gd name="T47" fmla="*/ 0 h 310"/>
                <a:gd name="T48" fmla="*/ 0 w 245"/>
                <a:gd name="T49" fmla="*/ 0 h 310"/>
                <a:gd name="T50" fmla="*/ 0 w 245"/>
                <a:gd name="T51" fmla="*/ 0 h 310"/>
                <a:gd name="T52" fmla="*/ 0 w 245"/>
                <a:gd name="T53" fmla="*/ 0 h 310"/>
                <a:gd name="T54" fmla="*/ 0 w 245"/>
                <a:gd name="T55" fmla="*/ 0 h 310"/>
                <a:gd name="T56" fmla="*/ 0 w 245"/>
                <a:gd name="T57" fmla="*/ 0 h 310"/>
                <a:gd name="T58" fmla="*/ 0 w 245"/>
                <a:gd name="T59" fmla="*/ 0 h 310"/>
                <a:gd name="T60" fmla="*/ 0 w 245"/>
                <a:gd name="T61" fmla="*/ 0 h 310"/>
                <a:gd name="T62" fmla="*/ 0 w 245"/>
                <a:gd name="T63" fmla="*/ 0 h 310"/>
                <a:gd name="T64" fmla="*/ 0 w 245"/>
                <a:gd name="T65" fmla="*/ 0 h 310"/>
                <a:gd name="T66" fmla="*/ 0 w 245"/>
                <a:gd name="T67" fmla="*/ 0 h 310"/>
                <a:gd name="T68" fmla="*/ 0 w 245"/>
                <a:gd name="T69" fmla="*/ 0 h 310"/>
                <a:gd name="T70" fmla="*/ 0 w 245"/>
                <a:gd name="T71" fmla="*/ 0 h 310"/>
                <a:gd name="T72" fmla="*/ 0 w 245"/>
                <a:gd name="T73" fmla="*/ 0 h 310"/>
                <a:gd name="T74" fmla="*/ 0 w 245"/>
                <a:gd name="T75" fmla="*/ 0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5"/>
                <a:gd name="T115" fmla="*/ 0 h 310"/>
                <a:gd name="T116" fmla="*/ 245 w 245"/>
                <a:gd name="T117" fmla="*/ 310 h 3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5" h="310">
                  <a:moveTo>
                    <a:pt x="200" y="116"/>
                  </a:moveTo>
                  <a:lnTo>
                    <a:pt x="208" y="124"/>
                  </a:lnTo>
                  <a:lnTo>
                    <a:pt x="214" y="133"/>
                  </a:lnTo>
                  <a:lnTo>
                    <a:pt x="220" y="144"/>
                  </a:lnTo>
                  <a:lnTo>
                    <a:pt x="223" y="154"/>
                  </a:lnTo>
                  <a:lnTo>
                    <a:pt x="226" y="164"/>
                  </a:lnTo>
                  <a:lnTo>
                    <a:pt x="224" y="176"/>
                  </a:lnTo>
                  <a:lnTo>
                    <a:pt x="222" y="187"/>
                  </a:lnTo>
                  <a:lnTo>
                    <a:pt x="216" y="198"/>
                  </a:lnTo>
                  <a:lnTo>
                    <a:pt x="208" y="209"/>
                  </a:lnTo>
                  <a:lnTo>
                    <a:pt x="199" y="219"/>
                  </a:lnTo>
                  <a:lnTo>
                    <a:pt x="188" y="229"/>
                  </a:lnTo>
                  <a:lnTo>
                    <a:pt x="177" y="238"/>
                  </a:lnTo>
                  <a:lnTo>
                    <a:pt x="166" y="246"/>
                  </a:lnTo>
                  <a:lnTo>
                    <a:pt x="154" y="255"/>
                  </a:lnTo>
                  <a:lnTo>
                    <a:pt x="142" y="264"/>
                  </a:lnTo>
                  <a:lnTo>
                    <a:pt x="132" y="275"/>
                  </a:lnTo>
                  <a:lnTo>
                    <a:pt x="128" y="278"/>
                  </a:lnTo>
                  <a:lnTo>
                    <a:pt x="126" y="283"/>
                  </a:lnTo>
                  <a:lnTo>
                    <a:pt x="124" y="287"/>
                  </a:lnTo>
                  <a:lnTo>
                    <a:pt x="121" y="292"/>
                  </a:lnTo>
                  <a:lnTo>
                    <a:pt x="120" y="296"/>
                  </a:lnTo>
                  <a:lnTo>
                    <a:pt x="120" y="301"/>
                  </a:lnTo>
                  <a:lnTo>
                    <a:pt x="122" y="306"/>
                  </a:lnTo>
                  <a:lnTo>
                    <a:pt x="126" y="309"/>
                  </a:lnTo>
                  <a:lnTo>
                    <a:pt x="131" y="310"/>
                  </a:lnTo>
                  <a:lnTo>
                    <a:pt x="135" y="310"/>
                  </a:lnTo>
                  <a:lnTo>
                    <a:pt x="139" y="309"/>
                  </a:lnTo>
                  <a:lnTo>
                    <a:pt x="142" y="306"/>
                  </a:lnTo>
                  <a:lnTo>
                    <a:pt x="154" y="292"/>
                  </a:lnTo>
                  <a:lnTo>
                    <a:pt x="167" y="280"/>
                  </a:lnTo>
                  <a:lnTo>
                    <a:pt x="180" y="269"/>
                  </a:lnTo>
                  <a:lnTo>
                    <a:pt x="194" y="257"/>
                  </a:lnTo>
                  <a:lnTo>
                    <a:pt x="207" y="246"/>
                  </a:lnTo>
                  <a:lnTo>
                    <a:pt x="220" y="233"/>
                  </a:lnTo>
                  <a:lnTo>
                    <a:pt x="230" y="219"/>
                  </a:lnTo>
                  <a:lnTo>
                    <a:pt x="238" y="204"/>
                  </a:lnTo>
                  <a:lnTo>
                    <a:pt x="244" y="186"/>
                  </a:lnTo>
                  <a:lnTo>
                    <a:pt x="245" y="169"/>
                  </a:lnTo>
                  <a:lnTo>
                    <a:pt x="243" y="152"/>
                  </a:lnTo>
                  <a:lnTo>
                    <a:pt x="237" y="134"/>
                  </a:lnTo>
                  <a:lnTo>
                    <a:pt x="228" y="119"/>
                  </a:lnTo>
                  <a:lnTo>
                    <a:pt x="217" y="105"/>
                  </a:lnTo>
                  <a:lnTo>
                    <a:pt x="203" y="93"/>
                  </a:lnTo>
                  <a:lnTo>
                    <a:pt x="188" y="83"/>
                  </a:lnTo>
                  <a:lnTo>
                    <a:pt x="176" y="76"/>
                  </a:lnTo>
                  <a:lnTo>
                    <a:pt x="163" y="69"/>
                  </a:lnTo>
                  <a:lnTo>
                    <a:pt x="151" y="61"/>
                  </a:lnTo>
                  <a:lnTo>
                    <a:pt x="136" y="54"/>
                  </a:lnTo>
                  <a:lnTo>
                    <a:pt x="122" y="46"/>
                  </a:lnTo>
                  <a:lnTo>
                    <a:pt x="107" y="39"/>
                  </a:lnTo>
                  <a:lnTo>
                    <a:pt x="93" y="31"/>
                  </a:lnTo>
                  <a:lnTo>
                    <a:pt x="79" y="24"/>
                  </a:lnTo>
                  <a:lnTo>
                    <a:pt x="66" y="18"/>
                  </a:lnTo>
                  <a:lnTo>
                    <a:pt x="53" y="13"/>
                  </a:lnTo>
                  <a:lnTo>
                    <a:pt x="40" y="8"/>
                  </a:lnTo>
                  <a:lnTo>
                    <a:pt x="30" y="5"/>
                  </a:lnTo>
                  <a:lnTo>
                    <a:pt x="20" y="1"/>
                  </a:lnTo>
                  <a:lnTo>
                    <a:pt x="12" y="0"/>
                  </a:lnTo>
                  <a:lnTo>
                    <a:pt x="5" y="0"/>
                  </a:lnTo>
                  <a:lnTo>
                    <a:pt x="0" y="2"/>
                  </a:lnTo>
                  <a:lnTo>
                    <a:pt x="11" y="8"/>
                  </a:lnTo>
                  <a:lnTo>
                    <a:pt x="23" y="14"/>
                  </a:lnTo>
                  <a:lnTo>
                    <a:pt x="36" y="20"/>
                  </a:lnTo>
                  <a:lnTo>
                    <a:pt x="47" y="25"/>
                  </a:lnTo>
                  <a:lnTo>
                    <a:pt x="60" y="31"/>
                  </a:lnTo>
                  <a:lnTo>
                    <a:pt x="73" y="37"/>
                  </a:lnTo>
                  <a:lnTo>
                    <a:pt x="86" y="44"/>
                  </a:lnTo>
                  <a:lnTo>
                    <a:pt x="99" y="51"/>
                  </a:lnTo>
                  <a:lnTo>
                    <a:pt x="113" y="57"/>
                  </a:lnTo>
                  <a:lnTo>
                    <a:pt x="126" y="64"/>
                  </a:lnTo>
                  <a:lnTo>
                    <a:pt x="139" y="71"/>
                  </a:lnTo>
                  <a:lnTo>
                    <a:pt x="152" y="79"/>
                  </a:lnTo>
                  <a:lnTo>
                    <a:pt x="165" y="88"/>
                  </a:lnTo>
                  <a:lnTo>
                    <a:pt x="176" y="96"/>
                  </a:lnTo>
                  <a:lnTo>
                    <a:pt x="188" y="106"/>
                  </a:lnTo>
                  <a:lnTo>
                    <a:pt x="200" y="116"/>
                  </a:lnTo>
                  <a:close/>
                </a:path>
              </a:pathLst>
            </a:custGeom>
            <a:solidFill>
              <a:srgbClr val="000000"/>
            </a:solidFill>
            <a:ln w="9525">
              <a:solidFill>
                <a:schemeClr val="bg2"/>
              </a:solidFill>
              <a:round/>
              <a:headEnd/>
              <a:tailEnd/>
            </a:ln>
          </p:spPr>
          <p:txBody>
            <a:bodyPr/>
            <a:lstStyle/>
            <a:p>
              <a:endParaRPr lang="en-US"/>
            </a:p>
          </p:txBody>
        </p:sp>
        <p:sp>
          <p:nvSpPr>
            <p:cNvPr id="2199" name="Freeform 1027"/>
            <p:cNvSpPr>
              <a:spLocks/>
            </p:cNvSpPr>
            <p:nvPr/>
          </p:nvSpPr>
          <p:spPr bwMode="auto">
            <a:xfrm>
              <a:off x="4338" y="3209"/>
              <a:ext cx="125" cy="175"/>
            </a:xfrm>
            <a:custGeom>
              <a:avLst/>
              <a:gdLst>
                <a:gd name="T0" fmla="*/ 0 w 125"/>
                <a:gd name="T1" fmla="*/ 175 h 175"/>
                <a:gd name="T2" fmla="*/ 0 w 125"/>
                <a:gd name="T3" fmla="*/ 144 h 175"/>
                <a:gd name="T4" fmla="*/ 11 w 125"/>
                <a:gd name="T5" fmla="*/ 144 h 175"/>
                <a:gd name="T6" fmla="*/ 11 w 125"/>
                <a:gd name="T7" fmla="*/ 118 h 175"/>
                <a:gd name="T8" fmla="*/ 23 w 125"/>
                <a:gd name="T9" fmla="*/ 114 h 175"/>
                <a:gd name="T10" fmla="*/ 20 w 125"/>
                <a:gd name="T11" fmla="*/ 88 h 175"/>
                <a:gd name="T12" fmla="*/ 30 w 125"/>
                <a:gd name="T13" fmla="*/ 84 h 175"/>
                <a:gd name="T14" fmla="*/ 30 w 125"/>
                <a:gd name="T15" fmla="*/ 58 h 175"/>
                <a:gd name="T16" fmla="*/ 39 w 125"/>
                <a:gd name="T17" fmla="*/ 54 h 175"/>
                <a:gd name="T18" fmla="*/ 39 w 125"/>
                <a:gd name="T19" fmla="*/ 28 h 175"/>
                <a:gd name="T20" fmla="*/ 48 w 125"/>
                <a:gd name="T21" fmla="*/ 28 h 175"/>
                <a:gd name="T22" fmla="*/ 56 w 125"/>
                <a:gd name="T23" fmla="*/ 0 h 175"/>
                <a:gd name="T24" fmla="*/ 80 w 125"/>
                <a:gd name="T25" fmla="*/ 0 h 175"/>
                <a:gd name="T26" fmla="*/ 81 w 125"/>
                <a:gd name="T27" fmla="*/ 25 h 175"/>
                <a:gd name="T28" fmla="*/ 92 w 125"/>
                <a:gd name="T29" fmla="*/ 24 h 175"/>
                <a:gd name="T30" fmla="*/ 93 w 125"/>
                <a:gd name="T31" fmla="*/ 49 h 175"/>
                <a:gd name="T32" fmla="*/ 102 w 125"/>
                <a:gd name="T33" fmla="*/ 54 h 175"/>
                <a:gd name="T34" fmla="*/ 99 w 125"/>
                <a:gd name="T35" fmla="*/ 81 h 175"/>
                <a:gd name="T36" fmla="*/ 114 w 125"/>
                <a:gd name="T37" fmla="*/ 82 h 175"/>
                <a:gd name="T38" fmla="*/ 107 w 125"/>
                <a:gd name="T39" fmla="*/ 81 h 175"/>
                <a:gd name="T40" fmla="*/ 108 w 125"/>
                <a:gd name="T41" fmla="*/ 114 h 175"/>
                <a:gd name="T42" fmla="*/ 117 w 125"/>
                <a:gd name="T43" fmla="*/ 117 h 175"/>
                <a:gd name="T44" fmla="*/ 122 w 125"/>
                <a:gd name="T45" fmla="*/ 142 h 175"/>
                <a:gd name="T46" fmla="*/ 125 w 125"/>
                <a:gd name="T47" fmla="*/ 175 h 175"/>
                <a:gd name="T48" fmla="*/ 0 w 125"/>
                <a:gd name="T49" fmla="*/ 175 h 1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5"/>
                <a:gd name="T76" fmla="*/ 0 h 175"/>
                <a:gd name="T77" fmla="*/ 125 w 125"/>
                <a:gd name="T78" fmla="*/ 175 h 1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5" h="175">
                  <a:moveTo>
                    <a:pt x="0" y="175"/>
                  </a:moveTo>
                  <a:lnTo>
                    <a:pt x="0" y="144"/>
                  </a:lnTo>
                  <a:lnTo>
                    <a:pt x="11" y="144"/>
                  </a:lnTo>
                  <a:lnTo>
                    <a:pt x="11" y="118"/>
                  </a:lnTo>
                  <a:lnTo>
                    <a:pt x="23" y="114"/>
                  </a:lnTo>
                  <a:lnTo>
                    <a:pt x="20" y="88"/>
                  </a:lnTo>
                  <a:lnTo>
                    <a:pt x="30" y="84"/>
                  </a:lnTo>
                  <a:lnTo>
                    <a:pt x="30" y="58"/>
                  </a:lnTo>
                  <a:lnTo>
                    <a:pt x="39" y="54"/>
                  </a:lnTo>
                  <a:lnTo>
                    <a:pt x="39" y="28"/>
                  </a:lnTo>
                  <a:lnTo>
                    <a:pt x="48" y="28"/>
                  </a:lnTo>
                  <a:lnTo>
                    <a:pt x="56" y="0"/>
                  </a:lnTo>
                  <a:lnTo>
                    <a:pt x="80" y="0"/>
                  </a:lnTo>
                  <a:lnTo>
                    <a:pt x="81" y="25"/>
                  </a:lnTo>
                  <a:lnTo>
                    <a:pt x="92" y="24"/>
                  </a:lnTo>
                  <a:lnTo>
                    <a:pt x="93" y="49"/>
                  </a:lnTo>
                  <a:lnTo>
                    <a:pt x="102" y="54"/>
                  </a:lnTo>
                  <a:lnTo>
                    <a:pt x="99" y="81"/>
                  </a:lnTo>
                  <a:lnTo>
                    <a:pt x="114" y="82"/>
                  </a:lnTo>
                  <a:lnTo>
                    <a:pt x="107" y="81"/>
                  </a:lnTo>
                  <a:lnTo>
                    <a:pt x="108" y="114"/>
                  </a:lnTo>
                  <a:lnTo>
                    <a:pt x="117" y="117"/>
                  </a:lnTo>
                  <a:lnTo>
                    <a:pt x="122" y="142"/>
                  </a:lnTo>
                  <a:lnTo>
                    <a:pt x="125" y="175"/>
                  </a:lnTo>
                  <a:lnTo>
                    <a:pt x="0" y="175"/>
                  </a:lnTo>
                  <a:close/>
                </a:path>
              </a:pathLst>
            </a:custGeom>
            <a:solidFill>
              <a:srgbClr val="DDDDDD"/>
            </a:solidFill>
            <a:ln w="9525">
              <a:solidFill>
                <a:schemeClr val="bg2"/>
              </a:solidFill>
              <a:round/>
              <a:headEnd/>
              <a:tailEnd/>
            </a:ln>
          </p:spPr>
          <p:txBody>
            <a:bodyPr/>
            <a:lstStyle/>
            <a:p>
              <a:endParaRPr lang="en-US"/>
            </a:p>
          </p:txBody>
        </p:sp>
      </p:grpSp>
      <p:grpSp>
        <p:nvGrpSpPr>
          <p:cNvPr id="2380" name="Group 1033"/>
          <p:cNvGrpSpPr>
            <a:grpSpLocks/>
          </p:cNvGrpSpPr>
          <p:nvPr/>
        </p:nvGrpSpPr>
        <p:grpSpPr bwMode="auto">
          <a:xfrm>
            <a:off x="4395788" y="2076450"/>
            <a:ext cx="2824163" cy="3355975"/>
            <a:chOff x="2769" y="1308"/>
            <a:chExt cx="1779" cy="2114"/>
          </a:xfrm>
        </p:grpSpPr>
        <p:sp>
          <p:nvSpPr>
            <p:cNvPr id="2178" name="Line 1034"/>
            <p:cNvSpPr>
              <a:spLocks noChangeShapeType="1"/>
            </p:cNvSpPr>
            <p:nvPr/>
          </p:nvSpPr>
          <p:spPr bwMode="auto">
            <a:xfrm flipH="1">
              <a:off x="3800" y="1315"/>
              <a:ext cx="188" cy="671"/>
            </a:xfrm>
            <a:prstGeom prst="line">
              <a:avLst/>
            </a:prstGeom>
            <a:noFill/>
            <a:ln w="76200">
              <a:solidFill>
                <a:srgbClr val="FF3300"/>
              </a:solidFill>
              <a:round/>
              <a:headEnd type="triangle" w="med" len="med"/>
              <a:tailEnd type="triangle" w="med" len="med"/>
            </a:ln>
          </p:spPr>
          <p:txBody>
            <a:bodyPr/>
            <a:lstStyle/>
            <a:p>
              <a:endParaRPr lang="en-US"/>
            </a:p>
          </p:txBody>
        </p:sp>
        <p:sp>
          <p:nvSpPr>
            <p:cNvPr id="2179" name="Line 1035"/>
            <p:cNvSpPr>
              <a:spLocks noChangeShapeType="1"/>
            </p:cNvSpPr>
            <p:nvPr/>
          </p:nvSpPr>
          <p:spPr bwMode="auto">
            <a:xfrm flipH="1">
              <a:off x="3501" y="1308"/>
              <a:ext cx="15" cy="1831"/>
            </a:xfrm>
            <a:prstGeom prst="line">
              <a:avLst/>
            </a:prstGeom>
            <a:noFill/>
            <a:ln w="76200">
              <a:solidFill>
                <a:srgbClr val="FF3300"/>
              </a:solidFill>
              <a:round/>
              <a:headEnd type="triangle" w="med" len="med"/>
              <a:tailEnd type="triangle" w="med" len="med"/>
            </a:ln>
          </p:spPr>
          <p:txBody>
            <a:bodyPr/>
            <a:lstStyle/>
            <a:p>
              <a:endParaRPr lang="en-US"/>
            </a:p>
          </p:txBody>
        </p:sp>
        <p:sp>
          <p:nvSpPr>
            <p:cNvPr id="2180" name="Line 1036"/>
            <p:cNvSpPr>
              <a:spLocks noChangeShapeType="1"/>
            </p:cNvSpPr>
            <p:nvPr/>
          </p:nvSpPr>
          <p:spPr bwMode="auto">
            <a:xfrm>
              <a:off x="3740" y="2940"/>
              <a:ext cx="808" cy="482"/>
            </a:xfrm>
            <a:prstGeom prst="line">
              <a:avLst/>
            </a:prstGeom>
            <a:noFill/>
            <a:ln w="76200">
              <a:solidFill>
                <a:srgbClr val="FF3300"/>
              </a:solidFill>
              <a:round/>
              <a:headEnd type="triangle" w="med" len="med"/>
              <a:tailEnd type="triangle" w="med" len="med"/>
            </a:ln>
          </p:spPr>
          <p:txBody>
            <a:bodyPr/>
            <a:lstStyle/>
            <a:p>
              <a:endParaRPr lang="en-US"/>
            </a:p>
          </p:txBody>
        </p:sp>
        <p:sp>
          <p:nvSpPr>
            <p:cNvPr id="2181" name="Text Box 1037"/>
            <p:cNvSpPr txBox="1">
              <a:spLocks noChangeArrowheads="1"/>
            </p:cNvSpPr>
            <p:nvPr/>
          </p:nvSpPr>
          <p:spPr bwMode="auto">
            <a:xfrm>
              <a:off x="2769" y="1399"/>
              <a:ext cx="800" cy="252"/>
            </a:xfrm>
            <a:prstGeom prst="rect">
              <a:avLst/>
            </a:prstGeom>
            <a:noFill/>
            <a:ln w="9525">
              <a:noFill/>
              <a:miter lim="800000"/>
              <a:headEnd/>
              <a:tailEnd/>
            </a:ln>
          </p:spPr>
          <p:txBody>
            <a:bodyPr wrap="none">
              <a:spAutoFit/>
            </a:bodyPr>
            <a:lstStyle/>
            <a:p>
              <a:pPr>
                <a:spcBef>
                  <a:spcPct val="0"/>
                </a:spcBef>
                <a:buClrTx/>
                <a:buSzTx/>
                <a:buFontTx/>
                <a:buNone/>
              </a:pPr>
              <a:r>
                <a:rPr lang="en-US" sz="2000" dirty="0" smtClean="0">
                  <a:solidFill>
                    <a:srgbClr val="FF3300"/>
                  </a:solidFill>
                </a:rPr>
                <a:t> peer-peer</a:t>
              </a:r>
              <a:endParaRPr lang="en-US" sz="2000" dirty="0">
                <a:solidFill>
                  <a:srgbClr val="FF33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3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pPr>
              <a:defRPr/>
            </a:pPr>
            <a:r>
              <a:rPr lang="en-US" sz="3000" u="none" dirty="0" smtClean="0">
                <a:effectLst>
                  <a:outerShdw blurRad="38100" dist="38100" dir="2700000" algn="tl">
                    <a:srgbClr val="000000">
                      <a:alpha val="43137"/>
                    </a:srgbClr>
                  </a:outerShdw>
                </a:effectLst>
                <a:latin typeface="Times New Roman" pitchFamily="18" charset="0"/>
                <a:cs typeface="Times New Roman" pitchFamily="18" charset="0"/>
              </a:rPr>
              <a:t>Hybrid of client-server and P2P</a:t>
            </a:r>
          </a:p>
        </p:txBody>
      </p:sp>
      <p:sp>
        <p:nvSpPr>
          <p:cNvPr id="35845" name="Rectangle 3"/>
          <p:cNvSpPr>
            <a:spLocks noGrp="1" noChangeArrowheads="1"/>
          </p:cNvSpPr>
          <p:nvPr>
            <p:ph idx="1"/>
          </p:nvPr>
        </p:nvSpPr>
        <p:spPr/>
        <p:txBody>
          <a:bodyPr/>
          <a:lstStyle/>
          <a:p>
            <a:pPr>
              <a:lnSpc>
                <a:spcPct val="80000"/>
              </a:lnSpc>
              <a:buFont typeface="ZapfDingbats" pitchFamily="82" charset="2"/>
              <a:buNone/>
            </a:pPr>
            <a:r>
              <a:rPr lang="en-US" sz="2400" dirty="0" smtClean="0">
                <a:solidFill>
                  <a:srgbClr val="FF0000"/>
                </a:solidFill>
                <a:latin typeface="Times New Roman" pitchFamily="18" charset="0"/>
                <a:cs typeface="Times New Roman" pitchFamily="18" charset="0"/>
              </a:rPr>
              <a:t>Skype</a:t>
            </a:r>
          </a:p>
          <a:p>
            <a:pPr lvl="1">
              <a:lnSpc>
                <a:spcPct val="80000"/>
              </a:lnSpc>
            </a:pPr>
            <a:r>
              <a:rPr lang="en-US" sz="2400" dirty="0" smtClean="0">
                <a:latin typeface="Times New Roman" pitchFamily="18" charset="0"/>
                <a:cs typeface="Times New Roman" pitchFamily="18" charset="0"/>
              </a:rPr>
              <a:t>voice-over-IP P2P application</a:t>
            </a:r>
          </a:p>
          <a:p>
            <a:pPr lvl="1">
              <a:lnSpc>
                <a:spcPct val="80000"/>
              </a:lnSpc>
            </a:pPr>
            <a:r>
              <a:rPr lang="en-US" sz="2400" dirty="0" smtClean="0">
                <a:latin typeface="Times New Roman" pitchFamily="18" charset="0"/>
                <a:cs typeface="Times New Roman" pitchFamily="18" charset="0"/>
              </a:rPr>
              <a:t>centralized server: finding address of remote party: </a:t>
            </a:r>
          </a:p>
          <a:p>
            <a:pPr lvl="1">
              <a:lnSpc>
                <a:spcPct val="80000"/>
              </a:lnSpc>
            </a:pPr>
            <a:r>
              <a:rPr lang="en-US" sz="2400" dirty="0" smtClean="0">
                <a:latin typeface="Times New Roman" pitchFamily="18" charset="0"/>
                <a:cs typeface="Times New Roman" pitchFamily="18" charset="0"/>
              </a:rPr>
              <a:t>client-client connection: direct (not through server) </a:t>
            </a:r>
          </a:p>
          <a:p>
            <a:pPr>
              <a:lnSpc>
                <a:spcPct val="80000"/>
              </a:lnSpc>
              <a:buFont typeface="ZapfDingbats" pitchFamily="82" charset="2"/>
              <a:buNone/>
            </a:pPr>
            <a:r>
              <a:rPr lang="en-US" sz="2400" dirty="0" smtClean="0">
                <a:solidFill>
                  <a:srgbClr val="FF0000"/>
                </a:solidFill>
                <a:latin typeface="Times New Roman" pitchFamily="18" charset="0"/>
                <a:cs typeface="Times New Roman" pitchFamily="18" charset="0"/>
              </a:rPr>
              <a:t>Instant messaging</a:t>
            </a:r>
          </a:p>
          <a:p>
            <a:pPr lvl="1">
              <a:lnSpc>
                <a:spcPct val="80000"/>
              </a:lnSpc>
            </a:pPr>
            <a:r>
              <a:rPr lang="en-US" sz="2400" dirty="0" smtClean="0">
                <a:latin typeface="Times New Roman" pitchFamily="18" charset="0"/>
                <a:cs typeface="Times New Roman" pitchFamily="18" charset="0"/>
              </a:rPr>
              <a:t>chatting between two users is P2P</a:t>
            </a:r>
          </a:p>
          <a:p>
            <a:pPr lvl="1">
              <a:lnSpc>
                <a:spcPct val="80000"/>
              </a:lnSpc>
            </a:pPr>
            <a:r>
              <a:rPr lang="en-US" sz="2400" dirty="0" smtClean="0">
                <a:latin typeface="Times New Roman" pitchFamily="18" charset="0"/>
                <a:cs typeface="Times New Roman" pitchFamily="18" charset="0"/>
              </a:rPr>
              <a:t>centralized service: client presence detection/location</a:t>
            </a:r>
          </a:p>
          <a:p>
            <a:pPr lvl="2">
              <a:lnSpc>
                <a:spcPct val="80000"/>
              </a:lnSpc>
            </a:pPr>
            <a:r>
              <a:rPr lang="en-US" dirty="0" smtClean="0">
                <a:latin typeface="Times New Roman" pitchFamily="18" charset="0"/>
                <a:cs typeface="Times New Roman" pitchFamily="18" charset="0"/>
              </a:rPr>
              <a:t>user registers its IP address with central server when it comes online</a:t>
            </a:r>
          </a:p>
          <a:p>
            <a:pPr lvl="2">
              <a:lnSpc>
                <a:spcPct val="80000"/>
              </a:lnSpc>
            </a:pPr>
            <a:r>
              <a:rPr lang="en-US" dirty="0" smtClean="0">
                <a:latin typeface="Times New Roman" pitchFamily="18" charset="0"/>
                <a:cs typeface="Times New Roman" pitchFamily="18" charset="0"/>
              </a:rPr>
              <a:t>user contacts central server to find IP addresses of buddies</a:t>
            </a:r>
          </a:p>
          <a:p>
            <a:pPr lvl="1">
              <a:lnSpc>
                <a:spcPct val="80000"/>
              </a:lnSpc>
            </a:pPr>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3" name="Rectangle 5"/>
          <p:cNvSpPr>
            <a:spLocks noGrp="1" noChangeArrowheads="1"/>
          </p:cNvSpPr>
          <p:nvPr>
            <p:ph type="title"/>
          </p:nvPr>
        </p:nvSpPr>
        <p:spPr/>
        <p:txBody>
          <a:bodyPr>
            <a:normAutofit/>
          </a:bodyPr>
          <a:lstStyle/>
          <a:p>
            <a:pPr>
              <a:defRPr/>
            </a:pPr>
            <a:r>
              <a:rPr lang="en-US" sz="3600" b="1" dirty="0" smtClean="0">
                <a:solidFill>
                  <a:srgbClr val="002060"/>
                </a:solidFill>
                <a:effectLst/>
                <a:latin typeface="Sylfaen" pitchFamily="18" charset="0"/>
              </a:rPr>
              <a:t>Network </a:t>
            </a:r>
            <a:r>
              <a:rPr lang="en-US" sz="3600" b="1" dirty="0">
                <a:solidFill>
                  <a:srgbClr val="002060"/>
                </a:solidFill>
                <a:effectLst/>
                <a:latin typeface="Sylfaen" pitchFamily="18" charset="0"/>
              </a:rPr>
              <a:t>Topologies</a:t>
            </a:r>
            <a:endParaRPr lang="en-US" sz="4000" dirty="0"/>
          </a:p>
        </p:txBody>
      </p:sp>
      <p:sp>
        <p:nvSpPr>
          <p:cNvPr id="2054" name="Rectangle 6"/>
          <p:cNvSpPr>
            <a:spLocks noGrp="1" noChangeArrowheads="1"/>
          </p:cNvSpPr>
          <p:nvPr>
            <p:ph idx="1"/>
          </p:nvPr>
        </p:nvSpPr>
        <p:spPr/>
        <p:txBody>
          <a:bodyPr>
            <a:normAutofit/>
          </a:bodyPr>
          <a:lstStyle/>
          <a:p>
            <a:pPr marL="0" indent="0" algn="just" eaLnBrk="1" fontAlgn="auto" hangingPunct="1">
              <a:spcAft>
                <a:spcPts val="0"/>
              </a:spcAft>
              <a:buNone/>
              <a:defRPr/>
            </a:pPr>
            <a:r>
              <a:rPr lang="en-US" sz="2400" b="1" dirty="0" smtClean="0">
                <a:latin typeface="Sylfaen" pitchFamily="18" charset="0"/>
              </a:rPr>
              <a:t>What </a:t>
            </a:r>
            <a:r>
              <a:rPr lang="en-US" sz="2400" b="1" dirty="0">
                <a:latin typeface="Sylfaen" pitchFamily="18" charset="0"/>
              </a:rPr>
              <a:t>is a Topology?</a:t>
            </a:r>
          </a:p>
          <a:p>
            <a:pPr marL="274320" indent="-274320" algn="just" eaLnBrk="1" fontAlgn="auto" hangingPunct="1">
              <a:spcAft>
                <a:spcPts val="0"/>
              </a:spcAft>
              <a:buFontTx/>
              <a:buNone/>
              <a:defRPr/>
            </a:pPr>
            <a:r>
              <a:rPr lang="en-US" sz="2400" dirty="0">
                <a:latin typeface="Sylfaen" pitchFamily="18" charset="0"/>
              </a:rPr>
              <a:t>The term </a:t>
            </a:r>
            <a:r>
              <a:rPr lang="en-US" sz="2400" i="1" dirty="0">
                <a:latin typeface="Sylfaen" pitchFamily="18" charset="0"/>
              </a:rPr>
              <a:t>topology</a:t>
            </a:r>
            <a:r>
              <a:rPr lang="en-US" sz="2400" dirty="0">
                <a:latin typeface="Sylfaen" pitchFamily="18" charset="0"/>
              </a:rPr>
              <a:t>, or more specifically, </a:t>
            </a:r>
            <a:r>
              <a:rPr lang="en-US" sz="2400" dirty="0" smtClean="0">
                <a:latin typeface="Sylfaen" pitchFamily="18" charset="0"/>
              </a:rPr>
              <a:t>network topology</a:t>
            </a:r>
            <a:r>
              <a:rPr lang="en-US" sz="2400" dirty="0">
                <a:latin typeface="Sylfaen" pitchFamily="18" charset="0"/>
              </a:rPr>
              <a:t>, refers to the arrangement or physical layout of computers, cables, and other components on the network. "Topology" is the standard term that most network professionals use when they refer to the network's basic design. </a:t>
            </a:r>
          </a:p>
          <a:p>
            <a:pPr marL="274320" indent="-274320" algn="just" eaLnBrk="1" fontAlgn="auto" hangingPunct="1">
              <a:spcAft>
                <a:spcPts val="0"/>
              </a:spcAft>
              <a:buFontTx/>
              <a:buNone/>
              <a:defRPr/>
            </a:pPr>
            <a:r>
              <a:rPr lang="en-US" sz="2400" dirty="0">
                <a:latin typeface="Sylfaen" pitchFamily="18" charset="0"/>
              </a:rPr>
              <a:t>Topology describes how the network is constructed.</a:t>
            </a:r>
          </a:p>
        </p:txBody>
      </p:sp>
    </p:spTree>
    <p:extLst>
      <p:ext uri="{BB962C8B-B14F-4D97-AF65-F5344CB8AC3E}">
        <p14:creationId xmlns:p14="http://schemas.microsoft.com/office/powerpoint/2010/main" val="42310592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fade">
                                      <p:cBhvr>
                                        <p:cTn id="7" dur="2000"/>
                                        <p:tgtEl>
                                          <p:spTgt spid="20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54">
                                            <p:txEl>
                                              <p:pRg st="0" end="0"/>
                                            </p:txEl>
                                          </p:spTgt>
                                        </p:tgtEl>
                                        <p:attrNameLst>
                                          <p:attrName>style.visibility</p:attrName>
                                        </p:attrNameLst>
                                      </p:cBhvr>
                                      <p:to>
                                        <p:strVal val="visible"/>
                                      </p:to>
                                    </p:set>
                                    <p:animEffect transition="in" filter="fade">
                                      <p:cBhvr>
                                        <p:cTn id="12" dur="2000"/>
                                        <p:tgtEl>
                                          <p:spTgt spid="205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54">
                                            <p:txEl>
                                              <p:pRg st="1" end="1"/>
                                            </p:txEl>
                                          </p:spTgt>
                                        </p:tgtEl>
                                        <p:attrNameLst>
                                          <p:attrName>style.visibility</p:attrName>
                                        </p:attrNameLst>
                                      </p:cBhvr>
                                      <p:to>
                                        <p:strVal val="visible"/>
                                      </p:to>
                                    </p:set>
                                    <p:animEffect transition="in" filter="fade">
                                      <p:cBhvr>
                                        <p:cTn id="17" dur="2000"/>
                                        <p:tgtEl>
                                          <p:spTgt spid="2054">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54">
                                            <p:txEl>
                                              <p:pRg st="2" end="2"/>
                                            </p:txEl>
                                          </p:spTgt>
                                        </p:tgtEl>
                                        <p:attrNameLst>
                                          <p:attrName>style.visibility</p:attrName>
                                        </p:attrNameLst>
                                      </p:cBhvr>
                                      <p:to>
                                        <p:strVal val="visible"/>
                                      </p:to>
                                    </p:set>
                                    <p:animEffect transition="in" filter="fade">
                                      <p:cBhvr>
                                        <p:cTn id="22" dur="2000"/>
                                        <p:tgtEl>
                                          <p:spTgt spid="20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p:bldP spid="2054"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pPr algn="just" eaLnBrk="1" fontAlgn="auto" hangingPunct="1">
              <a:spcAft>
                <a:spcPts val="0"/>
              </a:spcAft>
              <a:defRPr/>
            </a:pP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sz="3100" dirty="0" smtClean="0">
                <a:effectLst/>
                <a:latin typeface="Sylfaen" pitchFamily="18" charset="0"/>
              </a:rPr>
              <a:t>A </a:t>
            </a:r>
            <a:r>
              <a:rPr lang="en-US" sz="3100" dirty="0">
                <a:effectLst/>
                <a:latin typeface="Sylfaen" pitchFamily="18" charset="0"/>
              </a:rPr>
              <a:t>network's topology affects its capabilities. The choice of one topology over another will have an impact on the:</a:t>
            </a:r>
          </a:p>
        </p:txBody>
      </p:sp>
      <p:sp>
        <p:nvSpPr>
          <p:cNvPr id="6147" name="Rectangle 3"/>
          <p:cNvSpPr>
            <a:spLocks noGrp="1" noChangeArrowheads="1"/>
          </p:cNvSpPr>
          <p:nvPr>
            <p:ph idx="1"/>
          </p:nvPr>
        </p:nvSpPr>
        <p:spPr/>
        <p:txBody>
          <a:bodyPr>
            <a:normAutofit/>
          </a:bodyPr>
          <a:lstStyle/>
          <a:p>
            <a:pPr marL="82296" indent="0" eaLnBrk="1" hangingPunct="1">
              <a:buNone/>
            </a:pPr>
            <a:endParaRPr lang="en-US" sz="2400" dirty="0" smtClean="0">
              <a:solidFill>
                <a:srgbClr val="002060"/>
              </a:solidFill>
              <a:latin typeface="Sylfaen" pitchFamily="18" charset="0"/>
            </a:endParaRPr>
          </a:p>
          <a:p>
            <a:pPr eaLnBrk="1" hangingPunct="1"/>
            <a:endParaRPr lang="en-US" sz="2400" dirty="0" smtClean="0">
              <a:solidFill>
                <a:srgbClr val="002060"/>
              </a:solidFill>
              <a:latin typeface="Sylfaen" pitchFamily="18" charset="0"/>
            </a:endParaRPr>
          </a:p>
          <a:p>
            <a:pPr eaLnBrk="1" hangingPunct="1"/>
            <a:endParaRPr lang="en-US" sz="2400" dirty="0">
              <a:solidFill>
                <a:srgbClr val="002060"/>
              </a:solidFill>
              <a:latin typeface="Sylfaen" pitchFamily="18" charset="0"/>
            </a:endParaRPr>
          </a:p>
          <a:p>
            <a:pPr marL="82296" indent="0" eaLnBrk="1" hangingPunct="1">
              <a:buNone/>
            </a:pPr>
            <a:endParaRPr lang="en-US" sz="2400" dirty="0" smtClean="0">
              <a:solidFill>
                <a:srgbClr val="002060"/>
              </a:solidFill>
              <a:latin typeface="Sylfaen" pitchFamily="18" charset="0"/>
            </a:endParaRPr>
          </a:p>
          <a:p>
            <a:pPr lvl="1">
              <a:buFont typeface="Wingdings" pitchFamily="2" charset="2"/>
              <a:buChar char="Ø"/>
            </a:pPr>
            <a:r>
              <a:rPr lang="en-US" sz="2400" dirty="0" smtClean="0">
                <a:solidFill>
                  <a:srgbClr val="002060"/>
                </a:solidFill>
                <a:latin typeface="Sylfaen" pitchFamily="18" charset="0"/>
              </a:rPr>
              <a:t>Type of equipment the network needs. </a:t>
            </a:r>
          </a:p>
          <a:p>
            <a:pPr lvl="1">
              <a:buFont typeface="Wingdings" pitchFamily="2" charset="2"/>
              <a:buChar char="Ø"/>
            </a:pPr>
            <a:r>
              <a:rPr lang="en-US" sz="2400" dirty="0" smtClean="0">
                <a:solidFill>
                  <a:srgbClr val="002060"/>
                </a:solidFill>
                <a:latin typeface="Sylfaen" pitchFamily="18" charset="0"/>
              </a:rPr>
              <a:t>Capabilities of the equipment. </a:t>
            </a:r>
          </a:p>
          <a:p>
            <a:pPr lvl="1">
              <a:buFont typeface="Wingdings" pitchFamily="2" charset="2"/>
              <a:buChar char="Ø"/>
            </a:pPr>
            <a:r>
              <a:rPr lang="en-US" sz="2400" dirty="0" smtClean="0">
                <a:solidFill>
                  <a:srgbClr val="002060"/>
                </a:solidFill>
                <a:latin typeface="Sylfaen" pitchFamily="18" charset="0"/>
              </a:rPr>
              <a:t>Growth of the network. </a:t>
            </a:r>
          </a:p>
          <a:p>
            <a:pPr lvl="1">
              <a:buFont typeface="Wingdings" pitchFamily="2" charset="2"/>
              <a:buChar char="Ø"/>
            </a:pPr>
            <a:r>
              <a:rPr lang="en-US" sz="2400" dirty="0" smtClean="0">
                <a:solidFill>
                  <a:srgbClr val="002060"/>
                </a:solidFill>
                <a:latin typeface="Sylfaen" pitchFamily="18" charset="0"/>
              </a:rPr>
              <a:t>Way the network is managed.</a:t>
            </a:r>
          </a:p>
          <a:p>
            <a:pPr eaLnBrk="1" hangingPunct="1"/>
            <a:endParaRPr lang="en-US" sz="2400" dirty="0" smtClean="0">
              <a:solidFill>
                <a:srgbClr val="002060"/>
              </a:solidFill>
              <a:latin typeface="Sylfaen" pitchFamily="18" charset="0"/>
            </a:endParaRPr>
          </a:p>
        </p:txBody>
      </p:sp>
    </p:spTree>
    <p:extLst>
      <p:ext uri="{BB962C8B-B14F-4D97-AF65-F5344CB8AC3E}">
        <p14:creationId xmlns:p14="http://schemas.microsoft.com/office/powerpoint/2010/main" val="39900814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7">
                                            <p:txEl>
                                              <p:pRg st="4" end="4"/>
                                            </p:txEl>
                                          </p:spTgt>
                                        </p:tgtEl>
                                        <p:attrNameLst>
                                          <p:attrName>style.visibility</p:attrName>
                                        </p:attrNameLst>
                                      </p:cBhvr>
                                      <p:to>
                                        <p:strVal val="visible"/>
                                      </p:to>
                                    </p:set>
                                    <p:animEffect transition="in" filter="fade">
                                      <p:cBhvr>
                                        <p:cTn id="12" dur="2000"/>
                                        <p:tgtEl>
                                          <p:spTgt spid="6147">
                                            <p:txEl>
                                              <p:pRg st="4" end="4"/>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147">
                                            <p:txEl>
                                              <p:pRg st="5" end="5"/>
                                            </p:txEl>
                                          </p:spTgt>
                                        </p:tgtEl>
                                        <p:attrNameLst>
                                          <p:attrName>style.visibility</p:attrName>
                                        </p:attrNameLst>
                                      </p:cBhvr>
                                      <p:to>
                                        <p:strVal val="visible"/>
                                      </p:to>
                                    </p:set>
                                    <p:animEffect transition="in" filter="fade">
                                      <p:cBhvr>
                                        <p:cTn id="15" dur="2000"/>
                                        <p:tgtEl>
                                          <p:spTgt spid="6147">
                                            <p:txEl>
                                              <p:pRg st="5" end="5"/>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147">
                                            <p:txEl>
                                              <p:pRg st="6" end="6"/>
                                            </p:txEl>
                                          </p:spTgt>
                                        </p:tgtEl>
                                        <p:attrNameLst>
                                          <p:attrName>style.visibility</p:attrName>
                                        </p:attrNameLst>
                                      </p:cBhvr>
                                      <p:to>
                                        <p:strVal val="visible"/>
                                      </p:to>
                                    </p:set>
                                    <p:animEffect transition="in" filter="fade">
                                      <p:cBhvr>
                                        <p:cTn id="18" dur="2000"/>
                                        <p:tgtEl>
                                          <p:spTgt spid="6147">
                                            <p:txEl>
                                              <p:pRg st="6" end="6"/>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147">
                                            <p:txEl>
                                              <p:pRg st="7" end="7"/>
                                            </p:txEl>
                                          </p:spTgt>
                                        </p:tgtEl>
                                        <p:attrNameLst>
                                          <p:attrName>style.visibility</p:attrName>
                                        </p:attrNameLst>
                                      </p:cBhvr>
                                      <p:to>
                                        <p:strVal val="visible"/>
                                      </p:to>
                                    </p:set>
                                    <p:animEffect transition="in" filter="fade">
                                      <p:cBhvr>
                                        <p:cTn id="21" dur="2000"/>
                                        <p:tgtEl>
                                          <p:spTgt spid="614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fontAlgn="auto" hangingPunct="1">
              <a:spcAft>
                <a:spcPts val="0"/>
              </a:spcAft>
              <a:defRPr/>
            </a:pPr>
            <a:r>
              <a:rPr lang="en-US" sz="4000" dirty="0">
                <a:solidFill>
                  <a:srgbClr val="002060"/>
                </a:solidFill>
                <a:effectLst/>
                <a:latin typeface="Sylfaen" pitchFamily="18" charset="0"/>
              </a:rPr>
              <a:t>Types of topologies</a:t>
            </a:r>
          </a:p>
        </p:txBody>
      </p:sp>
      <p:sp>
        <p:nvSpPr>
          <p:cNvPr id="5123" name="Rectangle 3"/>
          <p:cNvSpPr>
            <a:spLocks noGrp="1" noChangeArrowheads="1"/>
          </p:cNvSpPr>
          <p:nvPr>
            <p:ph idx="1"/>
          </p:nvPr>
        </p:nvSpPr>
        <p:spPr/>
        <p:txBody>
          <a:bodyPr>
            <a:normAutofit/>
          </a:bodyPr>
          <a:lstStyle/>
          <a:p>
            <a:pPr marL="596646" indent="-514350" algn="just" eaLnBrk="1" hangingPunct="1">
              <a:buFont typeface="+mj-lt"/>
              <a:buAutoNum type="arabicPeriod"/>
            </a:pPr>
            <a:r>
              <a:rPr lang="en-US" sz="2400" dirty="0" smtClean="0">
                <a:solidFill>
                  <a:srgbClr val="002060"/>
                </a:solidFill>
                <a:latin typeface="Sylfaen" pitchFamily="18" charset="0"/>
              </a:rPr>
              <a:t>Linear Bus Topology</a:t>
            </a:r>
          </a:p>
          <a:p>
            <a:pPr marL="596646" indent="-514350" algn="just" eaLnBrk="1" hangingPunct="1">
              <a:buFont typeface="+mj-lt"/>
              <a:buAutoNum type="arabicPeriod"/>
            </a:pPr>
            <a:r>
              <a:rPr lang="en-US" sz="2400" dirty="0" smtClean="0">
                <a:solidFill>
                  <a:srgbClr val="002060"/>
                </a:solidFill>
                <a:latin typeface="Sylfaen" pitchFamily="18" charset="0"/>
              </a:rPr>
              <a:t>Star Topology</a:t>
            </a:r>
          </a:p>
          <a:p>
            <a:pPr marL="596646" indent="-514350" algn="just" eaLnBrk="1" hangingPunct="1">
              <a:buFont typeface="+mj-lt"/>
              <a:buAutoNum type="arabicPeriod"/>
            </a:pPr>
            <a:r>
              <a:rPr lang="en-US" sz="2400" dirty="0" smtClean="0">
                <a:solidFill>
                  <a:srgbClr val="002060"/>
                </a:solidFill>
                <a:latin typeface="Sylfaen" pitchFamily="18" charset="0"/>
              </a:rPr>
              <a:t>Ring Topology</a:t>
            </a:r>
          </a:p>
          <a:p>
            <a:pPr marL="596646" indent="-514350" algn="just" eaLnBrk="1" hangingPunct="1">
              <a:buFont typeface="+mj-lt"/>
              <a:buAutoNum type="arabicPeriod"/>
            </a:pPr>
            <a:r>
              <a:rPr lang="en-US" sz="2400" dirty="0" smtClean="0">
                <a:solidFill>
                  <a:srgbClr val="002060"/>
                </a:solidFill>
                <a:latin typeface="Sylfaen" pitchFamily="18" charset="0"/>
              </a:rPr>
              <a:t>Mesh </a:t>
            </a:r>
            <a:r>
              <a:rPr lang="en-US" sz="2400" dirty="0" err="1" smtClean="0">
                <a:solidFill>
                  <a:srgbClr val="002060"/>
                </a:solidFill>
                <a:latin typeface="Sylfaen" pitchFamily="18" charset="0"/>
              </a:rPr>
              <a:t>Topolgy</a:t>
            </a:r>
            <a:endParaRPr lang="en-US" sz="2400" dirty="0" smtClean="0">
              <a:solidFill>
                <a:srgbClr val="002060"/>
              </a:solidFill>
              <a:latin typeface="Sylfaen" pitchFamily="18" charset="0"/>
            </a:endParaRPr>
          </a:p>
          <a:p>
            <a:pPr marL="596646" indent="-514350" algn="just" eaLnBrk="1" hangingPunct="1">
              <a:buFont typeface="+mj-lt"/>
              <a:buAutoNum type="arabicPeriod"/>
            </a:pPr>
            <a:r>
              <a:rPr lang="en-US" sz="2400" dirty="0" smtClean="0">
                <a:solidFill>
                  <a:srgbClr val="002060"/>
                </a:solidFill>
                <a:latin typeface="Sylfaen" pitchFamily="18" charset="0"/>
              </a:rPr>
              <a:t>By modifying and combining </a:t>
            </a:r>
            <a:r>
              <a:rPr lang="en-US" sz="2400" dirty="0" smtClean="0">
                <a:latin typeface="Sylfaen" pitchFamily="18" charset="0"/>
              </a:rPr>
              <a:t>some of the characteristics of these “pure” network topologies , “hybrid” topologies result that can often provide greater efficiency.</a:t>
            </a:r>
          </a:p>
          <a:p>
            <a:pPr marL="82296" indent="0" algn="just" eaLnBrk="1" hangingPunct="1">
              <a:buNone/>
            </a:pPr>
            <a:r>
              <a:rPr lang="en-US" sz="2400" dirty="0" smtClean="0">
                <a:latin typeface="Sylfaen" pitchFamily="18" charset="0"/>
              </a:rPr>
              <a:t> </a:t>
            </a:r>
            <a:r>
              <a:rPr lang="en-US" sz="2400" dirty="0" err="1" smtClean="0">
                <a:latin typeface="Sylfaen" pitchFamily="18" charset="0"/>
              </a:rPr>
              <a:t>eg</a:t>
            </a:r>
            <a:r>
              <a:rPr lang="en-US" sz="2400" dirty="0" smtClean="0">
                <a:latin typeface="Sylfaen" pitchFamily="18" charset="0"/>
              </a:rPr>
              <a:t>. </a:t>
            </a:r>
            <a:r>
              <a:rPr lang="en-US" sz="2400" dirty="0" smtClean="0">
                <a:solidFill>
                  <a:srgbClr val="002060"/>
                </a:solidFill>
                <a:latin typeface="Sylfaen" pitchFamily="18" charset="0"/>
              </a:rPr>
              <a:t>Tree, star-star, hybrid topology</a:t>
            </a:r>
            <a:r>
              <a:rPr lang="en-US" sz="2400" dirty="0" smtClean="0">
                <a:latin typeface="Sylfaen" pitchFamily="18" charset="0"/>
              </a:rPr>
              <a:t>.</a:t>
            </a:r>
          </a:p>
        </p:txBody>
      </p:sp>
    </p:spTree>
    <p:extLst>
      <p:ext uri="{BB962C8B-B14F-4D97-AF65-F5344CB8AC3E}">
        <p14:creationId xmlns:p14="http://schemas.microsoft.com/office/powerpoint/2010/main" val="3634705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3">
                                            <p:txEl>
                                              <p:pRg st="0" end="0"/>
                                            </p:txEl>
                                          </p:spTgt>
                                        </p:tgtEl>
                                        <p:attrNameLst>
                                          <p:attrName>style.visibility</p:attrName>
                                        </p:attrNameLst>
                                      </p:cBhvr>
                                      <p:to>
                                        <p:strVal val="visible"/>
                                      </p:to>
                                    </p:set>
                                    <p:animEffect transition="in" filter="fade">
                                      <p:cBhvr>
                                        <p:cTn id="12" dur="2000"/>
                                        <p:tgtEl>
                                          <p:spTgt spid="512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23">
                                            <p:txEl>
                                              <p:pRg st="1" end="1"/>
                                            </p:txEl>
                                          </p:spTgt>
                                        </p:tgtEl>
                                        <p:attrNameLst>
                                          <p:attrName>style.visibility</p:attrName>
                                        </p:attrNameLst>
                                      </p:cBhvr>
                                      <p:to>
                                        <p:strVal val="visible"/>
                                      </p:to>
                                    </p:set>
                                    <p:animEffect transition="in" filter="fade">
                                      <p:cBhvr>
                                        <p:cTn id="17" dur="2000"/>
                                        <p:tgtEl>
                                          <p:spTgt spid="512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23">
                                            <p:txEl>
                                              <p:pRg st="2" end="2"/>
                                            </p:txEl>
                                          </p:spTgt>
                                        </p:tgtEl>
                                        <p:attrNameLst>
                                          <p:attrName>style.visibility</p:attrName>
                                        </p:attrNameLst>
                                      </p:cBhvr>
                                      <p:to>
                                        <p:strVal val="visible"/>
                                      </p:to>
                                    </p:set>
                                    <p:animEffect transition="in" filter="fade">
                                      <p:cBhvr>
                                        <p:cTn id="22" dur="2000"/>
                                        <p:tgtEl>
                                          <p:spTgt spid="512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123">
                                            <p:txEl>
                                              <p:pRg st="3" end="3"/>
                                            </p:txEl>
                                          </p:spTgt>
                                        </p:tgtEl>
                                        <p:attrNameLst>
                                          <p:attrName>style.visibility</p:attrName>
                                        </p:attrNameLst>
                                      </p:cBhvr>
                                      <p:to>
                                        <p:strVal val="visible"/>
                                      </p:to>
                                    </p:set>
                                    <p:animEffect transition="in" filter="fade">
                                      <p:cBhvr>
                                        <p:cTn id="27" dur="2000"/>
                                        <p:tgtEl>
                                          <p:spTgt spid="5123">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123">
                                            <p:txEl>
                                              <p:pRg st="4" end="4"/>
                                            </p:txEl>
                                          </p:spTgt>
                                        </p:tgtEl>
                                        <p:attrNameLst>
                                          <p:attrName>style.visibility</p:attrName>
                                        </p:attrNameLst>
                                      </p:cBhvr>
                                      <p:to>
                                        <p:strVal val="visible"/>
                                      </p:to>
                                    </p:set>
                                    <p:animEffect transition="in" filter="fade">
                                      <p:cBhvr>
                                        <p:cTn id="32" dur="2000"/>
                                        <p:tgtEl>
                                          <p:spTgt spid="5123">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123">
                                            <p:txEl>
                                              <p:pRg st="5" end="5"/>
                                            </p:txEl>
                                          </p:spTgt>
                                        </p:tgtEl>
                                        <p:attrNameLst>
                                          <p:attrName>style.visibility</p:attrName>
                                        </p:attrNameLst>
                                      </p:cBhvr>
                                      <p:to>
                                        <p:strVal val="visible"/>
                                      </p:to>
                                    </p:set>
                                    <p:animEffect transition="in" filter="fade">
                                      <p:cBhvr>
                                        <p:cTn id="37" dur="2000"/>
                                        <p:tgtEl>
                                          <p:spTgt spid="5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b="1" dirty="0" smtClean="0">
                <a:solidFill>
                  <a:srgbClr val="002060"/>
                </a:solidFill>
                <a:effectLst/>
                <a:latin typeface="Sylfaen" pitchFamily="18" charset="0"/>
              </a:rPr>
              <a:t/>
            </a:r>
            <a:br>
              <a:rPr lang="en-US" sz="4000" b="1" dirty="0" smtClean="0">
                <a:solidFill>
                  <a:srgbClr val="002060"/>
                </a:solidFill>
                <a:effectLst/>
                <a:latin typeface="Sylfaen" pitchFamily="18" charset="0"/>
              </a:rPr>
            </a:br>
            <a:r>
              <a:rPr lang="en-US" sz="4000" b="1" dirty="0" smtClean="0">
                <a:solidFill>
                  <a:srgbClr val="002060"/>
                </a:solidFill>
                <a:effectLst/>
                <a:latin typeface="Sylfaen" pitchFamily="18" charset="0"/>
              </a:rPr>
              <a:t>1. Linear Bus (Bus)</a:t>
            </a:r>
            <a:r>
              <a:rPr lang="en-US" sz="4000" b="1" dirty="0">
                <a:solidFill>
                  <a:srgbClr val="002060"/>
                </a:solidFill>
                <a:effectLst/>
                <a:latin typeface="Sylfaen" pitchFamily="18" charset="0"/>
              </a:rPr>
              <a:t/>
            </a:r>
            <a:br>
              <a:rPr lang="en-US" sz="4000" b="1" dirty="0">
                <a:solidFill>
                  <a:srgbClr val="002060"/>
                </a:solidFill>
                <a:effectLst/>
                <a:latin typeface="Sylfaen" pitchFamily="18" charset="0"/>
              </a:rPr>
            </a:br>
            <a:endParaRPr lang="en-US" sz="4000" b="1" dirty="0">
              <a:solidFill>
                <a:srgbClr val="002060"/>
              </a:solidFill>
              <a:effectLst/>
              <a:latin typeface="Sylfaen" pitchFamily="18" charset="0"/>
            </a:endParaRPr>
          </a:p>
        </p:txBody>
      </p:sp>
      <p:pic>
        <p:nvPicPr>
          <p:cNvPr id="15364" name="Picture 4" descr="http://fcit.usf.edu/network/chap5/pics/linebus.gif"/>
          <p:cNvPicPr>
            <a:picLocks noGrp="1" noChangeAspect="1" noChangeArrowheads="1"/>
          </p:cNvPicPr>
          <p:nvPr>
            <p:ph idx="1"/>
          </p:nvPr>
        </p:nvPicPr>
        <p:blipFill>
          <a:blip r:embed="rId3" r:link="rId4">
            <a:extLst>
              <a:ext uri="{28A0092B-C50C-407E-A947-70E740481C1C}">
                <a14:useLocalDpi xmlns:a14="http://schemas.microsoft.com/office/drawing/2010/main" val="0"/>
              </a:ext>
            </a:extLst>
          </a:blip>
          <a:stretch>
            <a:fillRect/>
          </a:stretch>
        </p:blipFill>
        <p:spPr>
          <a:xfrm>
            <a:off x="4648200" y="3048000"/>
            <a:ext cx="4638675" cy="1590675"/>
          </a:xfrm>
          <a:noFill/>
        </p:spPr>
      </p:pic>
      <p:sp>
        <p:nvSpPr>
          <p:cNvPr id="7171" name="Rectangle 3"/>
          <p:cNvSpPr>
            <a:spLocks noGrp="1" noChangeArrowheads="1"/>
          </p:cNvSpPr>
          <p:nvPr>
            <p:ph type="body" sz="half" idx="4294967295"/>
          </p:nvPr>
        </p:nvSpPr>
        <p:spPr>
          <a:xfrm>
            <a:off x="0" y="1262063"/>
            <a:ext cx="4040188" cy="4953000"/>
          </a:xfrm>
        </p:spPr>
        <p:txBody>
          <a:bodyPr/>
          <a:lstStyle/>
          <a:p>
            <a:pPr marL="82296" indent="0" eaLnBrk="1" hangingPunct="1">
              <a:buNone/>
            </a:pPr>
            <a:r>
              <a:rPr lang="en-US" sz="2800" dirty="0" smtClean="0">
                <a:latin typeface="Sylfaen" pitchFamily="18" charset="0"/>
              </a:rPr>
              <a:t>A linear bus topology consists of a main run of cable with a </a:t>
            </a:r>
            <a:r>
              <a:rPr lang="en-US" sz="2800" dirty="0" smtClean="0">
                <a:latin typeface="Sylfaen" pitchFamily="18" charset="0"/>
                <a:hlinkClick r:id="rId5"/>
              </a:rPr>
              <a:t>terminator</a:t>
            </a:r>
            <a:r>
              <a:rPr lang="en-US" sz="2800" dirty="0" smtClean="0">
                <a:latin typeface="Sylfaen" pitchFamily="18" charset="0"/>
              </a:rPr>
              <a:t> at each end (See </a:t>
            </a:r>
            <a:r>
              <a:rPr lang="en-US" sz="2800" dirty="0" err="1" smtClean="0">
                <a:latin typeface="Sylfaen" pitchFamily="18" charset="0"/>
              </a:rPr>
              <a:t>fig.All</a:t>
            </a:r>
            <a:r>
              <a:rPr lang="en-US" sz="2800" dirty="0" smtClean="0">
                <a:latin typeface="Sylfaen" pitchFamily="18" charset="0"/>
              </a:rPr>
              <a:t> </a:t>
            </a:r>
            <a:r>
              <a:rPr lang="en-US" sz="2800" dirty="0" smtClean="0">
                <a:latin typeface="Sylfaen" pitchFamily="18" charset="0"/>
                <a:hlinkClick r:id="rId6"/>
              </a:rPr>
              <a:t>nodes</a:t>
            </a:r>
            <a:r>
              <a:rPr lang="en-US" sz="2800" dirty="0" smtClean="0">
                <a:latin typeface="Sylfaen" pitchFamily="18" charset="0"/>
              </a:rPr>
              <a:t> (file server, workstations, and peripherals) are connected to the linear cable. </a:t>
            </a:r>
          </a:p>
          <a:p>
            <a:pPr eaLnBrk="1" hangingPunct="1"/>
            <a:endParaRPr lang="en-US" sz="2800" dirty="0" smtClean="0">
              <a:latin typeface="Sylfaen" pitchFamily="18" charset="0"/>
            </a:endParaRPr>
          </a:p>
        </p:txBody>
      </p:sp>
    </p:spTree>
    <p:extLst>
      <p:ext uri="{BB962C8B-B14F-4D97-AF65-F5344CB8AC3E}">
        <p14:creationId xmlns:p14="http://schemas.microsoft.com/office/powerpoint/2010/main" val="15253381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randombar(horizontal)">
                                      <p:cBhvr>
                                        <p:cTn id="7" dur="600">
                                          <p:stCondLst>
                                            <p:cond delay="0"/>
                                          </p:stCondLst>
                                        </p:cTn>
                                        <p:tgtEl>
                                          <p:spTgt spid="7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171">
                                            <p:txEl>
                                              <p:pRg st="0" end="0"/>
                                            </p:txEl>
                                          </p:spTgt>
                                        </p:tgtEl>
                                        <p:attrNameLst>
                                          <p:attrName>style.visibility</p:attrName>
                                        </p:attrNameLst>
                                      </p:cBhvr>
                                      <p:to>
                                        <p:strVal val="visible"/>
                                      </p:to>
                                    </p:set>
                                    <p:animEffect transition="in" filter="randombar(horizontal)">
                                      <p:cBhvr>
                                        <p:cTn id="12" dur="500"/>
                                        <p:tgtEl>
                                          <p:spTgt spid="71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pPr eaLnBrk="1" fontAlgn="auto" hangingPunct="1">
              <a:spcAft>
                <a:spcPts val="0"/>
              </a:spcAft>
              <a:defRPr/>
            </a:pPr>
            <a:r>
              <a:rPr lang="en-US" sz="4000" b="1" dirty="0" smtClean="0">
                <a:solidFill>
                  <a:srgbClr val="0070C0"/>
                </a:solidFill>
                <a:effectLst/>
                <a:latin typeface="Sylfaen" pitchFamily="18" charset="0"/>
              </a:rPr>
              <a:t>Advantages of a Linear Bus Topology</a:t>
            </a:r>
            <a:endParaRPr lang="en-US" sz="4000" b="1" dirty="0">
              <a:solidFill>
                <a:srgbClr val="0070C0"/>
              </a:solidFill>
              <a:effectLst/>
              <a:latin typeface="Sylfaen" pitchFamily="18" charset="0"/>
            </a:endParaRPr>
          </a:p>
        </p:txBody>
      </p:sp>
      <p:sp>
        <p:nvSpPr>
          <p:cNvPr id="9219" name="Rectangle 3"/>
          <p:cNvSpPr>
            <a:spLocks noGrp="1" noChangeArrowheads="1"/>
          </p:cNvSpPr>
          <p:nvPr>
            <p:ph idx="1"/>
          </p:nvPr>
        </p:nvSpPr>
        <p:spPr/>
        <p:txBody>
          <a:bodyPr>
            <a:normAutofit/>
          </a:bodyPr>
          <a:lstStyle/>
          <a:p>
            <a:pPr algn="just" eaLnBrk="1" hangingPunct="1">
              <a:buFont typeface="Wingdings" pitchFamily="2" charset="2"/>
              <a:buChar char="q"/>
            </a:pPr>
            <a:endParaRPr lang="en-US" sz="2400" dirty="0" smtClean="0">
              <a:latin typeface="Sylfaen" pitchFamily="18" charset="0"/>
            </a:endParaRPr>
          </a:p>
          <a:p>
            <a:pPr algn="just" eaLnBrk="1" hangingPunct="1">
              <a:buFont typeface="Wingdings" pitchFamily="2" charset="2"/>
              <a:buChar char="q"/>
            </a:pPr>
            <a:r>
              <a:rPr lang="en-US" sz="2400" dirty="0" smtClean="0">
                <a:latin typeface="Sylfaen" pitchFamily="18" charset="0"/>
              </a:rPr>
              <a:t>Easy to connect a computer or peripheral to a linear bus. </a:t>
            </a:r>
          </a:p>
          <a:p>
            <a:pPr algn="just" eaLnBrk="1" hangingPunct="1">
              <a:buFont typeface="Wingdings" pitchFamily="2" charset="2"/>
              <a:buChar char="q"/>
            </a:pPr>
            <a:r>
              <a:rPr lang="en-US" sz="2400" dirty="0" smtClean="0">
                <a:latin typeface="Sylfaen" pitchFamily="18" charset="0"/>
              </a:rPr>
              <a:t>Requires less cable length than a star topology. </a:t>
            </a:r>
          </a:p>
          <a:p>
            <a:pPr algn="just" eaLnBrk="1" hangingPunct="1">
              <a:buFont typeface="Wingdings" pitchFamily="2" charset="2"/>
              <a:buChar char="q"/>
            </a:pPr>
            <a:r>
              <a:rPr lang="en-US" sz="2400" dirty="0" smtClean="0">
                <a:latin typeface="Sylfaen" pitchFamily="18" charset="0"/>
              </a:rPr>
              <a:t>Very easy to extend</a:t>
            </a:r>
          </a:p>
        </p:txBody>
      </p:sp>
    </p:spTree>
    <p:extLst>
      <p:ext uri="{BB962C8B-B14F-4D97-AF65-F5344CB8AC3E}">
        <p14:creationId xmlns:p14="http://schemas.microsoft.com/office/powerpoint/2010/main" val="2176756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ppt_w</p:attrName>
                                        </p:attrNameLst>
                                      </p:cBhvr>
                                      <p:tavLst>
                                        <p:tav tm="0">
                                          <p:val>
                                            <p:fltVal val="0"/>
                                          </p:val>
                                        </p:tav>
                                        <p:tav tm="100000">
                                          <p:val>
                                            <p:strVal val="#ppt_w"/>
                                          </p:val>
                                        </p:tav>
                                      </p:tavLst>
                                    </p:anim>
                                    <p:anim calcmode="lin" valueType="num">
                                      <p:cBhvr>
                                        <p:cTn id="8" dur="500" fill="hold"/>
                                        <p:tgtEl>
                                          <p:spTgt spid="9218"/>
                                        </p:tgtEl>
                                        <p:attrNameLst>
                                          <p:attrName>ppt_h</p:attrName>
                                        </p:attrNameLst>
                                      </p:cBhvr>
                                      <p:tavLst>
                                        <p:tav tm="0">
                                          <p:val>
                                            <p:fltVal val="0"/>
                                          </p:val>
                                        </p:tav>
                                        <p:tav tm="100000">
                                          <p:val>
                                            <p:strVal val="#ppt_h"/>
                                          </p:val>
                                        </p:tav>
                                      </p:tavLst>
                                    </p:anim>
                                    <p:animEffect transition="in" filter="fade">
                                      <p:cBhvr>
                                        <p:cTn id="9" dur="500"/>
                                        <p:tgtEl>
                                          <p:spTgt spid="921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219">
                                            <p:txEl>
                                              <p:pRg st="1" end="1"/>
                                            </p:txEl>
                                          </p:spTgt>
                                        </p:tgtEl>
                                        <p:attrNameLst>
                                          <p:attrName>style.visibility</p:attrName>
                                        </p:attrNameLst>
                                      </p:cBhvr>
                                      <p:to>
                                        <p:strVal val="visible"/>
                                      </p:to>
                                    </p:set>
                                    <p:animEffect transition="in" filter="fade">
                                      <p:cBhvr>
                                        <p:cTn id="14" dur="1000">
                                          <p:stCondLst>
                                            <p:cond delay="0"/>
                                          </p:stCondLst>
                                        </p:cTn>
                                        <p:tgtEl>
                                          <p:spTgt spid="9219">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Effect transition="in" filter="fade">
                                      <p:cBhvr>
                                        <p:cTn id="19" dur="1000">
                                          <p:stCondLst>
                                            <p:cond delay="0"/>
                                          </p:stCondLst>
                                        </p:cTn>
                                        <p:tgtEl>
                                          <p:spTgt spid="9219">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219">
                                            <p:txEl>
                                              <p:pRg st="3" end="3"/>
                                            </p:txEl>
                                          </p:spTgt>
                                        </p:tgtEl>
                                        <p:attrNameLst>
                                          <p:attrName>style.visibility</p:attrName>
                                        </p:attrNameLst>
                                      </p:cBhvr>
                                      <p:to>
                                        <p:strVal val="visible"/>
                                      </p:to>
                                    </p:set>
                                    <p:animEffect transition="in" filter="fade">
                                      <p:cBhvr>
                                        <p:cTn id="24" dur="1000">
                                          <p:stCondLst>
                                            <p:cond delay="0"/>
                                          </p:stCondLst>
                                        </p:cTn>
                                        <p:tgtEl>
                                          <p:spTgt spid="92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b="1" dirty="0" smtClean="0"/>
              <a:t> </a:t>
            </a:r>
            <a:r>
              <a:rPr lang="en-US" sz="4000" b="1" dirty="0" smtClean="0">
                <a:solidFill>
                  <a:srgbClr val="0070C0"/>
                </a:solidFill>
                <a:effectLst/>
                <a:latin typeface="Sylfaen" pitchFamily="18" charset="0"/>
              </a:rPr>
              <a:t>Disadvantages of a Linear Bus Topology</a:t>
            </a:r>
            <a:endParaRPr lang="en-US" sz="4000" b="1" dirty="0">
              <a:solidFill>
                <a:srgbClr val="0070C0"/>
              </a:solidFill>
              <a:effectLst/>
              <a:latin typeface="Sylfaen" pitchFamily="18" charset="0"/>
            </a:endParaRPr>
          </a:p>
        </p:txBody>
      </p:sp>
      <p:sp>
        <p:nvSpPr>
          <p:cNvPr id="10243" name="Rectangle 3"/>
          <p:cNvSpPr>
            <a:spLocks noGrp="1" noChangeArrowheads="1"/>
          </p:cNvSpPr>
          <p:nvPr>
            <p:ph idx="1"/>
          </p:nvPr>
        </p:nvSpPr>
        <p:spPr/>
        <p:txBody>
          <a:bodyPr>
            <a:normAutofit/>
          </a:bodyPr>
          <a:lstStyle/>
          <a:p>
            <a:pPr algn="just" eaLnBrk="1" hangingPunct="1">
              <a:buFont typeface="Wingdings" pitchFamily="2" charset="2"/>
              <a:buChar char="q"/>
            </a:pPr>
            <a:r>
              <a:rPr lang="en-US" sz="2400" dirty="0" smtClean="0">
                <a:latin typeface="Sylfaen" pitchFamily="18" charset="0"/>
              </a:rPr>
              <a:t>Entire network shuts down if there is a break in the main cable. </a:t>
            </a:r>
          </a:p>
          <a:p>
            <a:pPr algn="just" eaLnBrk="1" hangingPunct="1">
              <a:buFont typeface="Wingdings" pitchFamily="2" charset="2"/>
              <a:buChar char="q"/>
            </a:pPr>
            <a:r>
              <a:rPr lang="en-US" sz="2400" dirty="0" smtClean="0">
                <a:latin typeface="Sylfaen" pitchFamily="18" charset="0"/>
              </a:rPr>
              <a:t>Terminators are required at both ends of the backbone cable. </a:t>
            </a:r>
          </a:p>
          <a:p>
            <a:pPr algn="just" eaLnBrk="1" hangingPunct="1">
              <a:buFont typeface="Wingdings" pitchFamily="2" charset="2"/>
              <a:buChar char="q"/>
            </a:pPr>
            <a:r>
              <a:rPr lang="en-US" sz="2400" dirty="0" smtClean="0">
                <a:latin typeface="Sylfaen" pitchFamily="18" charset="0"/>
              </a:rPr>
              <a:t>Difficult to identify the problem if the entire network shuts down. </a:t>
            </a:r>
          </a:p>
          <a:p>
            <a:pPr algn="just" eaLnBrk="1" hangingPunct="1">
              <a:buFont typeface="Wingdings" pitchFamily="2" charset="2"/>
              <a:buChar char="q"/>
            </a:pPr>
            <a:r>
              <a:rPr lang="en-US" sz="2400" dirty="0" smtClean="0">
                <a:latin typeface="Sylfaen" pitchFamily="18" charset="0"/>
              </a:rPr>
              <a:t>The trunk can be bottle neck to the network when network traffic is very heavy.</a:t>
            </a:r>
          </a:p>
        </p:txBody>
      </p:sp>
    </p:spTree>
    <p:extLst>
      <p:ext uri="{BB962C8B-B14F-4D97-AF65-F5344CB8AC3E}">
        <p14:creationId xmlns:p14="http://schemas.microsoft.com/office/powerpoint/2010/main" val="18429611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fltVal val="0"/>
                                          </p:val>
                                        </p:tav>
                                        <p:tav tm="100000">
                                          <p:val>
                                            <p:strVal val="#ppt_h"/>
                                          </p:val>
                                        </p:tav>
                                      </p:tavLst>
                                    </p:anim>
                                    <p:animEffect transition="in" filter="fade">
                                      <p:cBhvr>
                                        <p:cTn id="9" dur="500"/>
                                        <p:tgtEl>
                                          <p:spTgt spid="1024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243">
                                            <p:txEl>
                                              <p:pRg st="0" end="0"/>
                                            </p:txEl>
                                          </p:spTgt>
                                        </p:tgtEl>
                                        <p:attrNameLst>
                                          <p:attrName>style.visibility</p:attrName>
                                        </p:attrNameLst>
                                      </p:cBhvr>
                                      <p:to>
                                        <p:strVal val="visible"/>
                                      </p:to>
                                    </p:set>
                                    <p:animEffect transition="in" filter="fade">
                                      <p:cBhvr>
                                        <p:cTn id="14" dur="1000">
                                          <p:stCondLst>
                                            <p:cond delay="0"/>
                                          </p:stCondLst>
                                        </p:cTn>
                                        <p:tgtEl>
                                          <p:spTgt spid="1024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243">
                                            <p:txEl>
                                              <p:pRg st="1" end="1"/>
                                            </p:txEl>
                                          </p:spTgt>
                                        </p:tgtEl>
                                        <p:attrNameLst>
                                          <p:attrName>style.visibility</p:attrName>
                                        </p:attrNameLst>
                                      </p:cBhvr>
                                      <p:to>
                                        <p:strVal val="visible"/>
                                      </p:to>
                                    </p:set>
                                    <p:animEffect transition="in" filter="fade">
                                      <p:cBhvr>
                                        <p:cTn id="19" dur="1000">
                                          <p:stCondLst>
                                            <p:cond delay="0"/>
                                          </p:stCondLst>
                                        </p:cTn>
                                        <p:tgtEl>
                                          <p:spTgt spid="10243">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243">
                                            <p:txEl>
                                              <p:pRg st="2" end="2"/>
                                            </p:txEl>
                                          </p:spTgt>
                                        </p:tgtEl>
                                        <p:attrNameLst>
                                          <p:attrName>style.visibility</p:attrName>
                                        </p:attrNameLst>
                                      </p:cBhvr>
                                      <p:to>
                                        <p:strVal val="visible"/>
                                      </p:to>
                                    </p:set>
                                    <p:animEffect transition="in" filter="fade">
                                      <p:cBhvr>
                                        <p:cTn id="24" dur="1000">
                                          <p:stCondLst>
                                            <p:cond delay="0"/>
                                          </p:stCondLst>
                                        </p:cTn>
                                        <p:tgtEl>
                                          <p:spTgt spid="10243">
                                            <p:txEl>
                                              <p:pRg st="2" end="2"/>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243">
                                            <p:txEl>
                                              <p:pRg st="3" end="3"/>
                                            </p:txEl>
                                          </p:spTgt>
                                        </p:tgtEl>
                                        <p:attrNameLst>
                                          <p:attrName>style.visibility</p:attrName>
                                        </p:attrNameLst>
                                      </p:cBhvr>
                                      <p:to>
                                        <p:strVal val="visible"/>
                                      </p:to>
                                    </p:set>
                                    <p:animEffect transition="in" filter="fade">
                                      <p:cBhvr>
                                        <p:cTn id="29" dur="1000">
                                          <p:stCondLst>
                                            <p:cond delay="0"/>
                                          </p:stCondLst>
                                        </p:cTn>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eaLnBrk="1" fontAlgn="auto" hangingPunct="1">
              <a:spcAft>
                <a:spcPts val="0"/>
              </a:spcAft>
              <a:defRPr/>
            </a:pPr>
            <a:r>
              <a:rPr lang="en-US" dirty="0" smtClean="0">
                <a:solidFill>
                  <a:srgbClr val="FF0000"/>
                </a:solidFill>
              </a:rPr>
              <a:t>	</a:t>
            </a:r>
            <a:r>
              <a:rPr lang="en-US" b="1" dirty="0" smtClean="0">
                <a:solidFill>
                  <a:srgbClr val="002060"/>
                </a:solidFill>
                <a:effectLst/>
                <a:latin typeface="Sylfaen" pitchFamily="18" charset="0"/>
              </a:rPr>
              <a:t>2. Star</a:t>
            </a:r>
            <a:endParaRPr lang="en-US" b="1" dirty="0">
              <a:solidFill>
                <a:srgbClr val="002060"/>
              </a:solidFill>
              <a:effectLst/>
              <a:latin typeface="Sylfaen" pitchFamily="18" charset="0"/>
            </a:endParaRPr>
          </a:p>
        </p:txBody>
      </p:sp>
      <p:pic>
        <p:nvPicPr>
          <p:cNvPr id="18435" name="Picture 4" descr="http://fcit.usf.edu/network/chap5/pics/star.gif"/>
          <p:cNvPicPr>
            <a:picLocks noGrp="1" noChangeAspect="1" noChangeArrowheads="1"/>
          </p:cNvPicPr>
          <p:nvPr>
            <p:ph idx="1"/>
          </p:nvPr>
        </p:nvPicPr>
        <p:blipFill>
          <a:blip r:embed="rId3" r:link="rId4">
            <a:extLst>
              <a:ext uri="{28A0092B-C50C-407E-A947-70E740481C1C}">
                <a14:useLocalDpi xmlns:a14="http://schemas.microsoft.com/office/drawing/2010/main" val="0"/>
              </a:ext>
            </a:extLst>
          </a:blip>
          <a:stretch>
            <a:fillRect/>
          </a:stretch>
        </p:blipFill>
        <p:spPr>
          <a:xfrm>
            <a:off x="5958728" y="2133600"/>
            <a:ext cx="3171825" cy="2733675"/>
          </a:xfrm>
          <a:noFill/>
        </p:spPr>
      </p:pic>
      <p:sp>
        <p:nvSpPr>
          <p:cNvPr id="11267" name="Rectangle 3"/>
          <p:cNvSpPr>
            <a:spLocks noGrp="1" noChangeArrowheads="1"/>
          </p:cNvSpPr>
          <p:nvPr>
            <p:ph type="body" sz="half" idx="4294967295"/>
          </p:nvPr>
        </p:nvSpPr>
        <p:spPr>
          <a:xfrm>
            <a:off x="0" y="1219200"/>
            <a:ext cx="4192588" cy="5638800"/>
          </a:xfrm>
        </p:spPr>
        <p:txBody>
          <a:bodyPr/>
          <a:lstStyle/>
          <a:p>
            <a:pPr marL="82296" indent="0" eaLnBrk="1" hangingPunct="1">
              <a:buNone/>
            </a:pPr>
            <a:endParaRPr lang="en-US" sz="2800" dirty="0" smtClean="0"/>
          </a:p>
          <a:p>
            <a:pPr eaLnBrk="1" hangingPunct="1">
              <a:buFont typeface="Wingdings" pitchFamily="2" charset="2"/>
              <a:buChar char="q"/>
            </a:pPr>
            <a:r>
              <a:rPr lang="en-US" sz="2400" dirty="0" smtClean="0">
                <a:latin typeface="Sylfaen" pitchFamily="18" charset="0"/>
              </a:rPr>
              <a:t>A star topology is designed with each node (file server, workstations, and peripherals) connected directly to a central network hub</a:t>
            </a:r>
            <a:r>
              <a:rPr lang="en-US" sz="2400" dirty="0">
                <a:latin typeface="Sylfaen" pitchFamily="18" charset="0"/>
              </a:rPr>
              <a:t> </a:t>
            </a:r>
            <a:r>
              <a:rPr lang="en-US" sz="2400" dirty="0" smtClean="0">
                <a:latin typeface="Sylfaen" pitchFamily="18" charset="0"/>
              </a:rPr>
              <a:t>or </a:t>
            </a:r>
            <a:r>
              <a:rPr lang="en-US" sz="2400" u="sng" dirty="0" smtClean="0">
                <a:latin typeface="Sylfaen" pitchFamily="18" charset="0"/>
              </a:rPr>
              <a:t>Switch.</a:t>
            </a:r>
          </a:p>
          <a:p>
            <a:pPr eaLnBrk="1" hangingPunct="1">
              <a:buFont typeface="Wingdings" pitchFamily="2" charset="2"/>
              <a:buChar char="q"/>
            </a:pPr>
            <a:r>
              <a:rPr lang="en-US" sz="2400" dirty="0" smtClean="0">
                <a:latin typeface="Sylfaen" pitchFamily="18" charset="0"/>
              </a:rPr>
              <a:t>Data on a star network passes through the hub before continuing to its destination. </a:t>
            </a:r>
          </a:p>
        </p:txBody>
      </p:sp>
    </p:spTree>
    <p:extLst>
      <p:ext uri="{BB962C8B-B14F-4D97-AF65-F5344CB8AC3E}">
        <p14:creationId xmlns:p14="http://schemas.microsoft.com/office/powerpoint/2010/main" val="5283691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2000"/>
                                        <p:tgtEl>
                                          <p:spTgt spid="1126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fade">
                                      <p:cBhvr>
                                        <p:cTn id="12" dur="2000"/>
                                        <p:tgtEl>
                                          <p:spTgt spid="11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b="1" dirty="0"/>
              <a:t/>
            </a:r>
            <a:br>
              <a:rPr lang="en-US" sz="4000" b="1" dirty="0"/>
            </a:br>
            <a:r>
              <a:rPr lang="en-US" sz="4000" b="1" dirty="0" smtClean="0"/>
              <a:t> </a:t>
            </a:r>
            <a:r>
              <a:rPr lang="en-US" sz="4000" b="1" dirty="0" smtClean="0">
                <a:solidFill>
                  <a:srgbClr val="0070C0"/>
                </a:solidFill>
                <a:effectLst/>
                <a:latin typeface="Sylfaen" pitchFamily="18" charset="0"/>
              </a:rPr>
              <a:t>Advantages of a Star Topology</a:t>
            </a:r>
            <a:endParaRPr lang="en-US" sz="4000" b="1" dirty="0">
              <a:solidFill>
                <a:srgbClr val="0070C0"/>
              </a:solidFill>
              <a:effectLst/>
              <a:latin typeface="Sylfaen" pitchFamily="18" charset="0"/>
            </a:endParaRPr>
          </a:p>
        </p:txBody>
      </p:sp>
      <p:sp>
        <p:nvSpPr>
          <p:cNvPr id="13315" name="Rectangle 3"/>
          <p:cNvSpPr>
            <a:spLocks noGrp="1" noChangeArrowheads="1"/>
          </p:cNvSpPr>
          <p:nvPr>
            <p:ph idx="1"/>
          </p:nvPr>
        </p:nvSpPr>
        <p:spPr/>
        <p:txBody>
          <a:bodyPr>
            <a:normAutofit/>
          </a:bodyPr>
          <a:lstStyle/>
          <a:p>
            <a:pPr algn="just" eaLnBrk="1" hangingPunct="1">
              <a:buFont typeface="Wingdings" pitchFamily="2" charset="2"/>
              <a:buChar char="q"/>
            </a:pPr>
            <a:r>
              <a:rPr lang="en-US" sz="2400" dirty="0" smtClean="0">
                <a:latin typeface="Sylfaen" pitchFamily="18" charset="0"/>
              </a:rPr>
              <a:t>Easy to install and wire. </a:t>
            </a:r>
          </a:p>
          <a:p>
            <a:pPr algn="just" eaLnBrk="1" hangingPunct="1">
              <a:buFont typeface="Wingdings" pitchFamily="2" charset="2"/>
              <a:buChar char="q"/>
            </a:pPr>
            <a:r>
              <a:rPr lang="en-US" sz="2400" dirty="0" smtClean="0">
                <a:latin typeface="Sylfaen" pitchFamily="18" charset="0"/>
              </a:rPr>
              <a:t>No disruptions to the network then connecting or removing devices. </a:t>
            </a:r>
          </a:p>
          <a:p>
            <a:pPr algn="just" eaLnBrk="1" hangingPunct="1">
              <a:buFont typeface="Wingdings" pitchFamily="2" charset="2"/>
              <a:buChar char="q"/>
            </a:pPr>
            <a:r>
              <a:rPr lang="en-US" sz="2400" dirty="0" smtClean="0">
                <a:latin typeface="Sylfaen" pitchFamily="18" charset="0"/>
              </a:rPr>
              <a:t>Easy to detect faults and to remove parts. </a:t>
            </a:r>
          </a:p>
        </p:txBody>
      </p:sp>
    </p:spTree>
    <p:extLst>
      <p:ext uri="{BB962C8B-B14F-4D97-AF65-F5344CB8AC3E}">
        <p14:creationId xmlns:p14="http://schemas.microsoft.com/office/powerpoint/2010/main" val="3725403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ppt_w</p:attrName>
                                        </p:attrNameLst>
                                      </p:cBhvr>
                                      <p:tavLst>
                                        <p:tav tm="0">
                                          <p:val>
                                            <p:fltVal val="0"/>
                                          </p:val>
                                        </p:tav>
                                        <p:tav tm="100000">
                                          <p:val>
                                            <p:strVal val="#ppt_w"/>
                                          </p:val>
                                        </p:tav>
                                      </p:tavLst>
                                    </p:anim>
                                    <p:anim calcmode="lin" valueType="num">
                                      <p:cBhvr>
                                        <p:cTn id="8" dur="500" fill="hold"/>
                                        <p:tgtEl>
                                          <p:spTgt spid="13314"/>
                                        </p:tgtEl>
                                        <p:attrNameLst>
                                          <p:attrName>ppt_h</p:attrName>
                                        </p:attrNameLst>
                                      </p:cBhvr>
                                      <p:tavLst>
                                        <p:tav tm="0">
                                          <p:val>
                                            <p:fltVal val="0"/>
                                          </p:val>
                                        </p:tav>
                                        <p:tav tm="100000">
                                          <p:val>
                                            <p:strVal val="#ppt_h"/>
                                          </p:val>
                                        </p:tav>
                                      </p:tavLst>
                                    </p:anim>
                                    <p:animEffect transition="in" filter="fade">
                                      <p:cBhvr>
                                        <p:cTn id="9" dur="500"/>
                                        <p:tgtEl>
                                          <p:spTgt spid="1331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315">
                                            <p:txEl>
                                              <p:pRg st="0" end="0"/>
                                            </p:txEl>
                                          </p:spTgt>
                                        </p:tgtEl>
                                        <p:attrNameLst>
                                          <p:attrName>style.visibility</p:attrName>
                                        </p:attrNameLst>
                                      </p:cBhvr>
                                      <p:to>
                                        <p:strVal val="visible"/>
                                      </p:to>
                                    </p:set>
                                    <p:animEffect transition="in" filter="fade">
                                      <p:cBhvr>
                                        <p:cTn id="14" dur="1000">
                                          <p:stCondLst>
                                            <p:cond delay="0"/>
                                          </p:stCondLst>
                                        </p:cTn>
                                        <p:tgtEl>
                                          <p:spTgt spid="13315">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315">
                                            <p:txEl>
                                              <p:pRg st="1" end="1"/>
                                            </p:txEl>
                                          </p:spTgt>
                                        </p:tgtEl>
                                        <p:attrNameLst>
                                          <p:attrName>style.visibility</p:attrName>
                                        </p:attrNameLst>
                                      </p:cBhvr>
                                      <p:to>
                                        <p:strVal val="visible"/>
                                      </p:to>
                                    </p:set>
                                    <p:animEffect transition="in" filter="fade">
                                      <p:cBhvr>
                                        <p:cTn id="19" dur="1000">
                                          <p:stCondLst>
                                            <p:cond delay="0"/>
                                          </p:stCondLst>
                                        </p:cTn>
                                        <p:tgtEl>
                                          <p:spTgt spid="13315">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315">
                                            <p:txEl>
                                              <p:pRg st="2" end="2"/>
                                            </p:txEl>
                                          </p:spTgt>
                                        </p:tgtEl>
                                        <p:attrNameLst>
                                          <p:attrName>style.visibility</p:attrName>
                                        </p:attrNameLst>
                                      </p:cBhvr>
                                      <p:to>
                                        <p:strVal val="visible"/>
                                      </p:to>
                                    </p:set>
                                    <p:animEffect transition="in" filter="fade">
                                      <p:cBhvr>
                                        <p:cTn id="24" dur="1000">
                                          <p:stCondLst>
                                            <p:cond delay="0"/>
                                          </p:stCondLst>
                                        </p:cTn>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CustomShape 1"/>
          <p:cNvSpPr/>
          <p:nvPr/>
        </p:nvSpPr>
        <p:spPr>
          <a:xfrm>
            <a:off x="194700" y="228600"/>
            <a:ext cx="8145000" cy="381000"/>
          </a:xfrm>
          <a:prstGeom prst="rect">
            <a:avLst/>
          </a:prstGeom>
        </p:spPr>
        <p:txBody>
          <a:bodyPr lIns="82080" tIns="41040" rIns="82080" bIns="41040" anchor="b"/>
          <a:lstStyle/>
          <a:p>
            <a:r>
              <a:rPr lang="en-US" sz="2800" b="1" dirty="0" smtClean="0">
                <a:latin typeface="Times New Roman" pitchFamily="18" charset="0"/>
                <a:cs typeface="Times New Roman" pitchFamily="18" charset="0"/>
              </a:rPr>
              <a:t>	Components </a:t>
            </a:r>
            <a:r>
              <a:rPr lang="en-US" sz="2800" b="1" dirty="0">
                <a:latin typeface="Times New Roman" pitchFamily="18" charset="0"/>
                <a:cs typeface="Times New Roman" pitchFamily="18" charset="0"/>
              </a:rPr>
              <a:t>of the network</a:t>
            </a:r>
            <a:endParaRPr sz="2800" dirty="0">
              <a:latin typeface="Times New Roman" pitchFamily="18" charset="0"/>
              <a:cs typeface="Times New Roman" pitchFamily="18" charset="0"/>
            </a:endParaRPr>
          </a:p>
        </p:txBody>
      </p:sp>
      <p:sp>
        <p:nvSpPr>
          <p:cNvPr id="163" name="CustomShape 2"/>
          <p:cNvSpPr/>
          <p:nvPr/>
        </p:nvSpPr>
        <p:spPr>
          <a:xfrm>
            <a:off x="567300" y="685800"/>
            <a:ext cx="7772400" cy="5791200"/>
          </a:xfrm>
          <a:prstGeom prst="rect">
            <a:avLst/>
          </a:prstGeom>
        </p:spPr>
        <p:txBody>
          <a:bodyPr lIns="82080" tIns="41040" rIns="82080" bIns="41040"/>
          <a:lstStyle/>
          <a:p>
            <a:pPr algn="just">
              <a:buSzPct val="45000"/>
              <a:buFont typeface="Wingdings"/>
              <a:buChar char="§"/>
            </a:pPr>
            <a:r>
              <a:rPr lang="en-US" sz="2200" dirty="0">
                <a:solidFill>
                  <a:srgbClr val="000000"/>
                </a:solidFill>
                <a:latin typeface="Sylfaen" pitchFamily="18" charset="0"/>
                <a:cs typeface="Times New Roman" pitchFamily="18" charset="0"/>
              </a:rPr>
              <a:t>Network infrastructure is the platform that supports the human network. </a:t>
            </a:r>
            <a:endParaRPr sz="2200" dirty="0">
              <a:latin typeface="Sylfaen" pitchFamily="18" charset="0"/>
              <a:cs typeface="Times New Roman" pitchFamily="18" charset="0"/>
            </a:endParaRPr>
          </a:p>
          <a:p>
            <a:pPr lvl="1" algn="just">
              <a:buSzPct val="45000"/>
              <a:buFont typeface="Wingdings"/>
              <a:buChar char="§"/>
            </a:pPr>
            <a:r>
              <a:rPr lang="en-US" sz="2200" dirty="0">
                <a:solidFill>
                  <a:srgbClr val="000000"/>
                </a:solidFill>
                <a:latin typeface="Sylfaen" pitchFamily="18" charset="0"/>
                <a:cs typeface="Times New Roman" pitchFamily="18" charset="0"/>
              </a:rPr>
              <a:t>Provides the stable and reliable channel over which communications can occur </a:t>
            </a:r>
            <a:endParaRPr sz="2200" dirty="0">
              <a:latin typeface="Sylfaen" pitchFamily="18" charset="0"/>
              <a:cs typeface="Times New Roman" pitchFamily="18" charset="0"/>
            </a:endParaRPr>
          </a:p>
          <a:p>
            <a:pPr algn="just">
              <a:buSzPct val="45000"/>
              <a:buFont typeface="Wingdings"/>
              <a:buChar char="§"/>
            </a:pPr>
            <a:r>
              <a:rPr lang="en-US" sz="2200" dirty="0">
                <a:solidFill>
                  <a:srgbClr val="000000"/>
                </a:solidFill>
                <a:latin typeface="Sylfaen" pitchFamily="18" charset="0"/>
                <a:cs typeface="Times New Roman" pitchFamily="18" charset="0"/>
              </a:rPr>
              <a:t>As a component Data Network consists </a:t>
            </a:r>
            <a:r>
              <a:rPr lang="en-US" sz="2400" i="1" dirty="0">
                <a:solidFill>
                  <a:srgbClr val="FF0000"/>
                </a:solidFill>
                <a:latin typeface="Sylfaen" pitchFamily="18" charset="0"/>
                <a:cs typeface="Times New Roman" pitchFamily="18" charset="0"/>
              </a:rPr>
              <a:t>Devices</a:t>
            </a:r>
            <a:r>
              <a:rPr lang="en-US" sz="2400" dirty="0">
                <a:solidFill>
                  <a:srgbClr val="FF0000"/>
                </a:solidFill>
                <a:latin typeface="Sylfaen" pitchFamily="18" charset="0"/>
                <a:cs typeface="Times New Roman" pitchFamily="18" charset="0"/>
              </a:rPr>
              <a:t>, </a:t>
            </a:r>
            <a:r>
              <a:rPr lang="en-US" sz="2400" i="1" dirty="0">
                <a:solidFill>
                  <a:srgbClr val="FF0000"/>
                </a:solidFill>
                <a:latin typeface="Sylfaen" pitchFamily="18" charset="0"/>
                <a:cs typeface="Times New Roman" pitchFamily="18" charset="0"/>
              </a:rPr>
              <a:t>Media</a:t>
            </a:r>
            <a:r>
              <a:rPr lang="en-US" sz="2400" dirty="0">
                <a:solidFill>
                  <a:srgbClr val="FF0000"/>
                </a:solidFill>
                <a:latin typeface="Sylfaen" pitchFamily="18" charset="0"/>
                <a:cs typeface="Times New Roman" pitchFamily="18" charset="0"/>
              </a:rPr>
              <a:t> &amp; </a:t>
            </a:r>
            <a:r>
              <a:rPr lang="en-US" sz="2400" i="1" dirty="0">
                <a:solidFill>
                  <a:srgbClr val="FF0000"/>
                </a:solidFill>
                <a:latin typeface="Sylfaen" pitchFamily="18" charset="0"/>
                <a:cs typeface="Times New Roman" pitchFamily="18" charset="0"/>
              </a:rPr>
              <a:t>Services</a:t>
            </a:r>
            <a:endParaRPr sz="2400" dirty="0">
              <a:solidFill>
                <a:srgbClr val="FF0000"/>
              </a:solidFill>
              <a:latin typeface="Sylfaen" pitchFamily="18" charset="0"/>
              <a:cs typeface="Times New Roman" pitchFamily="18" charset="0"/>
            </a:endParaRPr>
          </a:p>
          <a:p>
            <a:pPr lvl="1" algn="just">
              <a:buSzPct val="45000"/>
              <a:buFont typeface="Wingdings"/>
              <a:buChar char="§"/>
            </a:pPr>
            <a:r>
              <a:rPr lang="en-US" sz="2200" dirty="0">
                <a:solidFill>
                  <a:srgbClr val="FF0000"/>
                </a:solidFill>
                <a:latin typeface="Sylfaen" pitchFamily="18" charset="0"/>
                <a:cs typeface="Times New Roman" pitchFamily="18" charset="0"/>
              </a:rPr>
              <a:t>Devices and media</a:t>
            </a:r>
            <a:r>
              <a:rPr lang="en-US" sz="2200" dirty="0">
                <a:solidFill>
                  <a:srgbClr val="000000"/>
                </a:solidFill>
                <a:latin typeface="Sylfaen" pitchFamily="18" charset="0"/>
                <a:cs typeface="Times New Roman" pitchFamily="18" charset="0"/>
              </a:rPr>
              <a:t> are the physical elements or hardware of the network</a:t>
            </a:r>
            <a:endParaRPr sz="2200" dirty="0">
              <a:latin typeface="Sylfaen" pitchFamily="18" charset="0"/>
              <a:cs typeface="Times New Roman" pitchFamily="18" charset="0"/>
            </a:endParaRPr>
          </a:p>
          <a:p>
            <a:pPr lvl="1" algn="just">
              <a:buSzPct val="45000"/>
              <a:buFont typeface="Wingdings"/>
              <a:buChar char="§"/>
            </a:pPr>
            <a:r>
              <a:rPr lang="en-US" sz="2200" dirty="0">
                <a:solidFill>
                  <a:srgbClr val="FF0000"/>
                </a:solidFill>
                <a:latin typeface="Sylfaen" pitchFamily="18" charset="0"/>
                <a:cs typeface="Times New Roman" pitchFamily="18" charset="0"/>
              </a:rPr>
              <a:t>Services and processes </a:t>
            </a:r>
            <a:r>
              <a:rPr lang="en-US" sz="2200" dirty="0">
                <a:solidFill>
                  <a:srgbClr val="000000"/>
                </a:solidFill>
                <a:latin typeface="Sylfaen" pitchFamily="18" charset="0"/>
                <a:cs typeface="Times New Roman" pitchFamily="18" charset="0"/>
              </a:rPr>
              <a:t>are the communication programs, called software, that run on the networked devices</a:t>
            </a:r>
            <a:endParaRPr sz="2200" dirty="0">
              <a:latin typeface="Sylfaen" pitchFamily="18" charset="0"/>
              <a:cs typeface="Times New Roman" pitchFamily="18" charset="0"/>
            </a:endParaRPr>
          </a:p>
          <a:p>
            <a:pPr algn="just">
              <a:buSzPct val="45000"/>
              <a:buFont typeface="Wingdings"/>
              <a:buChar char="§"/>
            </a:pPr>
            <a:r>
              <a:rPr lang="en-US" sz="2200" b="1" dirty="0">
                <a:solidFill>
                  <a:srgbClr val="000000"/>
                </a:solidFill>
                <a:latin typeface="Sylfaen" pitchFamily="18" charset="0"/>
                <a:cs typeface="Times New Roman" pitchFamily="18" charset="0"/>
              </a:rPr>
              <a:t>Service</a:t>
            </a:r>
            <a:r>
              <a:rPr lang="en-US" sz="2200" dirty="0">
                <a:solidFill>
                  <a:srgbClr val="000000"/>
                </a:solidFill>
                <a:latin typeface="Sylfaen" pitchFamily="18" charset="0"/>
                <a:cs typeface="Times New Roman" pitchFamily="18" charset="0"/>
              </a:rPr>
              <a:t> provides information in response to a request</a:t>
            </a:r>
            <a:endParaRPr sz="2200" dirty="0">
              <a:latin typeface="Sylfaen" pitchFamily="18" charset="0"/>
              <a:cs typeface="Times New Roman" pitchFamily="18" charset="0"/>
            </a:endParaRPr>
          </a:p>
          <a:p>
            <a:pPr lvl="1" algn="just">
              <a:buSzPct val="45000"/>
              <a:buFont typeface="Wingdings"/>
              <a:buChar char="§"/>
            </a:pPr>
            <a:r>
              <a:rPr lang="en-US" sz="2200" dirty="0">
                <a:solidFill>
                  <a:srgbClr val="000000"/>
                </a:solidFill>
                <a:latin typeface="Sylfaen" pitchFamily="18" charset="0"/>
                <a:cs typeface="Times New Roman" pitchFamily="18" charset="0"/>
              </a:rPr>
              <a:t>network applications like </a:t>
            </a:r>
            <a:r>
              <a:rPr lang="en-US" sz="2200" i="1" dirty="0">
                <a:solidFill>
                  <a:srgbClr val="000000"/>
                </a:solidFill>
                <a:latin typeface="Sylfaen" pitchFamily="18" charset="0"/>
                <a:cs typeface="Times New Roman" pitchFamily="18" charset="0"/>
              </a:rPr>
              <a:t>e-mail hosting services and web hosting services</a:t>
            </a:r>
            <a:endParaRPr sz="2200" dirty="0">
              <a:latin typeface="Sylfaen" pitchFamily="18" charset="0"/>
              <a:cs typeface="Times New Roman" pitchFamily="18" charset="0"/>
            </a:endParaRPr>
          </a:p>
          <a:p>
            <a:pPr algn="just">
              <a:buSzPct val="45000"/>
              <a:buFont typeface="Wingdings"/>
              <a:buChar char="§"/>
            </a:pPr>
            <a:r>
              <a:rPr lang="en-US" sz="2200" b="1" dirty="0">
                <a:solidFill>
                  <a:srgbClr val="000000"/>
                </a:solidFill>
                <a:latin typeface="Sylfaen" pitchFamily="18" charset="0"/>
                <a:cs typeface="Times New Roman" pitchFamily="18" charset="0"/>
              </a:rPr>
              <a:t>Processes </a:t>
            </a:r>
            <a:r>
              <a:rPr lang="en-US" sz="2200" dirty="0">
                <a:solidFill>
                  <a:srgbClr val="000000"/>
                </a:solidFill>
                <a:latin typeface="Sylfaen" pitchFamily="18" charset="0"/>
                <a:cs typeface="Times New Roman" pitchFamily="18" charset="0"/>
              </a:rPr>
              <a:t>provide the functionality that directs and moves the messages through the network</a:t>
            </a:r>
            <a:endParaRPr sz="2200" dirty="0">
              <a:latin typeface="Sylfaen" pitchFamily="18" charset="0"/>
              <a:cs typeface="Times New Roman" pitchFamily="18" charset="0"/>
            </a:endParaRPr>
          </a:p>
          <a:p>
            <a:pPr algn="just"/>
            <a:endParaRPr dirty="0">
              <a:latin typeface="Sylfaen" pitchFamily="18" charset="0"/>
            </a:endParaRPr>
          </a:p>
          <a:p>
            <a:pPr algn="just"/>
            <a:endParaRPr dirty="0">
              <a:latin typeface="Sylfaen" pitchFamily="18" charset="0"/>
            </a:endParaRPr>
          </a:p>
        </p:txBody>
      </p:sp>
    </p:spTree>
    <p:extLst>
      <p:ext uri="{BB962C8B-B14F-4D97-AF65-F5344CB8AC3E}">
        <p14:creationId xmlns:p14="http://schemas.microsoft.com/office/powerpoint/2010/main" val="3136417594"/>
      </p:ext>
    </p:extLst>
  </p:cSld>
  <p:clrMapOvr>
    <a:masterClrMapping/>
  </p:clrMapOvr>
  <p:transition spd="med">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b="1" dirty="0"/>
              <a:t/>
            </a:r>
            <a:br>
              <a:rPr lang="en-US" sz="4000" b="1" dirty="0"/>
            </a:br>
            <a:r>
              <a:rPr lang="en-US" sz="4000" b="1" dirty="0" smtClean="0"/>
              <a:t> </a:t>
            </a:r>
            <a:r>
              <a:rPr lang="en-US" sz="4000" b="1" dirty="0" smtClean="0">
                <a:solidFill>
                  <a:srgbClr val="0070C0"/>
                </a:solidFill>
                <a:effectLst/>
                <a:latin typeface="Sylfaen" pitchFamily="18" charset="0"/>
              </a:rPr>
              <a:t>Disadvantages of a Star Topology</a:t>
            </a:r>
            <a:endParaRPr lang="en-US" sz="4000" b="1" dirty="0">
              <a:solidFill>
                <a:srgbClr val="0070C0"/>
              </a:solidFill>
              <a:effectLst/>
              <a:latin typeface="Sylfaen" pitchFamily="18" charset="0"/>
            </a:endParaRPr>
          </a:p>
        </p:txBody>
      </p:sp>
      <p:sp>
        <p:nvSpPr>
          <p:cNvPr id="14339" name="Rectangle 3"/>
          <p:cNvSpPr>
            <a:spLocks noGrp="1" noChangeArrowheads="1"/>
          </p:cNvSpPr>
          <p:nvPr>
            <p:ph idx="1"/>
          </p:nvPr>
        </p:nvSpPr>
        <p:spPr/>
        <p:txBody>
          <a:bodyPr>
            <a:normAutofit/>
          </a:bodyPr>
          <a:lstStyle/>
          <a:p>
            <a:pPr eaLnBrk="1" hangingPunct="1">
              <a:buFont typeface="Wingdings" pitchFamily="2" charset="2"/>
              <a:buChar char="q"/>
            </a:pPr>
            <a:r>
              <a:rPr lang="en-US" sz="2400" dirty="0" smtClean="0">
                <a:latin typeface="Sylfaen" pitchFamily="18" charset="0"/>
              </a:rPr>
              <a:t>Requires more cable length than a linear topology. </a:t>
            </a:r>
          </a:p>
          <a:p>
            <a:pPr eaLnBrk="1" hangingPunct="1">
              <a:buFont typeface="Wingdings" pitchFamily="2" charset="2"/>
              <a:buChar char="q"/>
            </a:pPr>
            <a:r>
              <a:rPr lang="en-US" sz="2400" dirty="0" smtClean="0">
                <a:latin typeface="Sylfaen" pitchFamily="18" charset="0"/>
              </a:rPr>
              <a:t>If the hub or fails, nodes attached are disabled. </a:t>
            </a:r>
          </a:p>
          <a:p>
            <a:pPr eaLnBrk="1" hangingPunct="1">
              <a:buFont typeface="Wingdings" pitchFamily="2" charset="2"/>
              <a:buChar char="q"/>
            </a:pPr>
            <a:r>
              <a:rPr lang="en-US" sz="2400" dirty="0" smtClean="0">
                <a:latin typeface="Sylfaen" pitchFamily="18" charset="0"/>
              </a:rPr>
              <a:t>More expensive than linear bus topologies because of the cost of the hubs and cable. </a:t>
            </a:r>
          </a:p>
        </p:txBody>
      </p:sp>
    </p:spTree>
    <p:extLst>
      <p:ext uri="{BB962C8B-B14F-4D97-AF65-F5344CB8AC3E}">
        <p14:creationId xmlns:p14="http://schemas.microsoft.com/office/powerpoint/2010/main" val="38682776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ppt_w</p:attrName>
                                        </p:attrNameLst>
                                      </p:cBhvr>
                                      <p:tavLst>
                                        <p:tav tm="0">
                                          <p:val>
                                            <p:fltVal val="0"/>
                                          </p:val>
                                        </p:tav>
                                        <p:tav tm="100000">
                                          <p:val>
                                            <p:strVal val="#ppt_w"/>
                                          </p:val>
                                        </p:tav>
                                      </p:tavLst>
                                    </p:anim>
                                    <p:anim calcmode="lin" valueType="num">
                                      <p:cBhvr>
                                        <p:cTn id="8" dur="500" fill="hold"/>
                                        <p:tgtEl>
                                          <p:spTgt spid="14338"/>
                                        </p:tgtEl>
                                        <p:attrNameLst>
                                          <p:attrName>ppt_h</p:attrName>
                                        </p:attrNameLst>
                                      </p:cBhvr>
                                      <p:tavLst>
                                        <p:tav tm="0">
                                          <p:val>
                                            <p:fltVal val="0"/>
                                          </p:val>
                                        </p:tav>
                                        <p:tav tm="100000">
                                          <p:val>
                                            <p:strVal val="#ppt_h"/>
                                          </p:val>
                                        </p:tav>
                                      </p:tavLst>
                                    </p:anim>
                                    <p:animEffect transition="in" filter="fade">
                                      <p:cBhvr>
                                        <p:cTn id="9" dur="500"/>
                                        <p:tgtEl>
                                          <p:spTgt spid="1433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4339">
                                            <p:txEl>
                                              <p:pRg st="0" end="0"/>
                                            </p:txEl>
                                          </p:spTgt>
                                        </p:tgtEl>
                                        <p:attrNameLst>
                                          <p:attrName>style.visibility</p:attrName>
                                        </p:attrNameLst>
                                      </p:cBhvr>
                                      <p:to>
                                        <p:strVal val="visible"/>
                                      </p:to>
                                    </p:set>
                                    <p:animEffect transition="in" filter="fade">
                                      <p:cBhvr>
                                        <p:cTn id="14" dur="1000">
                                          <p:stCondLst>
                                            <p:cond delay="0"/>
                                          </p:stCondLst>
                                        </p:cTn>
                                        <p:tgtEl>
                                          <p:spTgt spid="14339">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339">
                                            <p:txEl>
                                              <p:pRg st="1" end="1"/>
                                            </p:txEl>
                                          </p:spTgt>
                                        </p:tgtEl>
                                        <p:attrNameLst>
                                          <p:attrName>style.visibility</p:attrName>
                                        </p:attrNameLst>
                                      </p:cBhvr>
                                      <p:to>
                                        <p:strVal val="visible"/>
                                      </p:to>
                                    </p:set>
                                    <p:animEffect transition="in" filter="fade">
                                      <p:cBhvr>
                                        <p:cTn id="19" dur="1000">
                                          <p:stCondLst>
                                            <p:cond delay="0"/>
                                          </p:stCondLst>
                                        </p:cTn>
                                        <p:tgtEl>
                                          <p:spTgt spid="14339">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339">
                                            <p:txEl>
                                              <p:pRg st="2" end="2"/>
                                            </p:txEl>
                                          </p:spTgt>
                                        </p:tgtEl>
                                        <p:attrNameLst>
                                          <p:attrName>style.visibility</p:attrName>
                                        </p:attrNameLst>
                                      </p:cBhvr>
                                      <p:to>
                                        <p:strVal val="visible"/>
                                      </p:to>
                                    </p:set>
                                    <p:animEffect transition="in" filter="fade">
                                      <p:cBhvr>
                                        <p:cTn id="24" dur="1000">
                                          <p:stCondLst>
                                            <p:cond delay="0"/>
                                          </p:stCondLst>
                                        </p:cTn>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002060"/>
                </a:solidFill>
              </a:rPr>
              <a:t>	</a:t>
            </a:r>
            <a:r>
              <a:rPr lang="en-US" b="1" dirty="0" smtClean="0">
                <a:solidFill>
                  <a:srgbClr val="002060"/>
                </a:solidFill>
                <a:effectLst/>
                <a:latin typeface="Sylfaen" pitchFamily="18" charset="0"/>
              </a:rPr>
              <a:t>3. Ring </a:t>
            </a:r>
            <a:r>
              <a:rPr lang="en-US" b="1" dirty="0">
                <a:solidFill>
                  <a:srgbClr val="002060"/>
                </a:solidFill>
                <a:effectLst/>
                <a:latin typeface="Sylfaen" pitchFamily="18" charset="0"/>
              </a:rPr>
              <a:t>Topology</a:t>
            </a:r>
          </a:p>
        </p:txBody>
      </p:sp>
      <p:sp>
        <p:nvSpPr>
          <p:cNvPr id="15363" name="Rectangle 3"/>
          <p:cNvSpPr>
            <a:spLocks noGrp="1" noChangeArrowheads="1"/>
          </p:cNvSpPr>
          <p:nvPr>
            <p:ph idx="1"/>
          </p:nvPr>
        </p:nvSpPr>
        <p:spPr/>
        <p:txBody>
          <a:bodyPr>
            <a:normAutofit/>
          </a:bodyPr>
          <a:lstStyle/>
          <a:p>
            <a:pPr algn="just" eaLnBrk="1" hangingPunct="1">
              <a:lnSpc>
                <a:spcPct val="80000"/>
              </a:lnSpc>
              <a:buFont typeface="Wingdings" pitchFamily="2" charset="2"/>
              <a:buChar char="q"/>
            </a:pPr>
            <a:r>
              <a:rPr lang="en-US" sz="2400" dirty="0" smtClean="0">
                <a:latin typeface="Sylfaen" pitchFamily="18" charset="0"/>
              </a:rPr>
              <a:t>The ring topology connects computers on a single circle of cable. </a:t>
            </a:r>
          </a:p>
          <a:p>
            <a:pPr algn="just" eaLnBrk="1" hangingPunct="1">
              <a:lnSpc>
                <a:spcPct val="80000"/>
              </a:lnSpc>
              <a:buFont typeface="Wingdings" pitchFamily="2" charset="2"/>
              <a:buChar char="q"/>
            </a:pPr>
            <a:r>
              <a:rPr lang="en-US" sz="2400" dirty="0" smtClean="0">
                <a:latin typeface="Sylfaen" pitchFamily="18" charset="0"/>
              </a:rPr>
              <a:t>Unlike the bus topology, there are no terminated ends. The signals travel around the loop in one direction and pass through each computer, which can act as a repeater to boost the signal and send it on to the next computer. </a:t>
            </a:r>
          </a:p>
          <a:p>
            <a:pPr algn="just" eaLnBrk="1" hangingPunct="1">
              <a:lnSpc>
                <a:spcPct val="80000"/>
              </a:lnSpc>
              <a:buFont typeface="Wingdings" pitchFamily="2" charset="2"/>
              <a:buChar char="q"/>
            </a:pPr>
            <a:r>
              <a:rPr lang="en-US" sz="2400" dirty="0" smtClean="0">
                <a:latin typeface="Sylfaen" pitchFamily="18" charset="0"/>
              </a:rPr>
              <a:t> The failure of one computer can have an impact on the entire network. </a:t>
            </a:r>
          </a:p>
          <a:p>
            <a:pPr algn="just" eaLnBrk="1" hangingPunct="1">
              <a:lnSpc>
                <a:spcPct val="80000"/>
              </a:lnSpc>
              <a:buFont typeface="Wingdings" pitchFamily="2" charset="2"/>
              <a:buChar char="q"/>
            </a:pPr>
            <a:r>
              <a:rPr lang="en-US" sz="2400" dirty="0" smtClean="0">
                <a:latin typeface="Sylfaen" pitchFamily="18" charset="0"/>
              </a:rPr>
              <a:t>A star-wired ring topology may appear (physically) to be the same as a star topology. Logically, the MAU</a:t>
            </a:r>
            <a:r>
              <a:rPr lang="en-US" sz="2400" dirty="0">
                <a:latin typeface="Sylfaen" pitchFamily="18" charset="0"/>
              </a:rPr>
              <a:t> </a:t>
            </a:r>
            <a:r>
              <a:rPr lang="en-US" sz="2400" dirty="0" smtClean="0">
                <a:latin typeface="Sylfaen" pitchFamily="18" charset="0"/>
              </a:rPr>
              <a:t>(multistation access unit) of a star-wired ring contains wiring that allows information to pass from one device to another in a circle or ring. </a:t>
            </a:r>
          </a:p>
        </p:txBody>
      </p:sp>
    </p:spTree>
    <p:extLst>
      <p:ext uri="{BB962C8B-B14F-4D97-AF65-F5344CB8AC3E}">
        <p14:creationId xmlns:p14="http://schemas.microsoft.com/office/powerpoint/2010/main" val="17389230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2000"/>
                                        <p:tgtEl>
                                          <p:spTgt spid="153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Effect transition="in" filter="fade">
                                      <p:cBhvr>
                                        <p:cTn id="12" dur="2000"/>
                                        <p:tgtEl>
                                          <p:spTgt spid="1536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363">
                                            <p:txEl>
                                              <p:pRg st="1" end="1"/>
                                            </p:txEl>
                                          </p:spTgt>
                                        </p:tgtEl>
                                        <p:attrNameLst>
                                          <p:attrName>style.visibility</p:attrName>
                                        </p:attrNameLst>
                                      </p:cBhvr>
                                      <p:to>
                                        <p:strVal val="visible"/>
                                      </p:to>
                                    </p:set>
                                    <p:animEffect transition="in" filter="fade">
                                      <p:cBhvr>
                                        <p:cTn id="17" dur="2000"/>
                                        <p:tgtEl>
                                          <p:spTgt spid="1536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363">
                                            <p:txEl>
                                              <p:pRg st="2" end="2"/>
                                            </p:txEl>
                                          </p:spTgt>
                                        </p:tgtEl>
                                        <p:attrNameLst>
                                          <p:attrName>style.visibility</p:attrName>
                                        </p:attrNameLst>
                                      </p:cBhvr>
                                      <p:to>
                                        <p:strVal val="visible"/>
                                      </p:to>
                                    </p:set>
                                    <p:animEffect transition="in" filter="fade">
                                      <p:cBhvr>
                                        <p:cTn id="22" dur="2000"/>
                                        <p:tgtEl>
                                          <p:spTgt spid="1536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363">
                                            <p:txEl>
                                              <p:pRg st="3" end="3"/>
                                            </p:txEl>
                                          </p:spTgt>
                                        </p:tgtEl>
                                        <p:attrNameLst>
                                          <p:attrName>style.visibility</p:attrName>
                                        </p:attrNameLst>
                                      </p:cBhvr>
                                      <p:to>
                                        <p:strVal val="visible"/>
                                      </p:to>
                                    </p:set>
                                    <p:animEffect transition="in" filter="fade">
                                      <p:cBhvr>
                                        <p:cTn id="27" dur="2000"/>
                                        <p:tgtEl>
                                          <p:spTgt spid="153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p:txBody>
          <a:bodyPr/>
          <a:lstStyle/>
          <a:p>
            <a:pPr eaLnBrk="1" fontAlgn="auto" hangingPunct="1">
              <a:spcAft>
                <a:spcPts val="0"/>
              </a:spcAft>
              <a:defRPr/>
            </a:pPr>
            <a:r>
              <a:rPr lang="en-US" dirty="0" smtClean="0">
                <a:solidFill>
                  <a:srgbClr val="0070C0"/>
                </a:solidFill>
                <a:effectLst/>
                <a:latin typeface="Sylfaen" pitchFamily="18" charset="0"/>
              </a:rPr>
              <a:t>	Ring </a:t>
            </a:r>
            <a:r>
              <a:rPr lang="en-US" dirty="0">
                <a:solidFill>
                  <a:srgbClr val="0070C0"/>
                </a:solidFill>
                <a:effectLst/>
                <a:latin typeface="Sylfaen" pitchFamily="18" charset="0"/>
              </a:rPr>
              <a:t>topology</a:t>
            </a:r>
          </a:p>
        </p:txBody>
      </p:sp>
      <p:pic>
        <p:nvPicPr>
          <p:cNvPr id="2" name="Picture 5" descr="C:\Documents and Settings\Administrator.TESFA\My Documents\My Pictures\ring1.gif"/>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3128962" y="2310606"/>
            <a:ext cx="2886075" cy="3105150"/>
          </a:xfrm>
          <a:noFill/>
        </p:spPr>
      </p:pic>
    </p:spTree>
    <p:extLst>
      <p:ext uri="{BB962C8B-B14F-4D97-AF65-F5344CB8AC3E}">
        <p14:creationId xmlns:p14="http://schemas.microsoft.com/office/powerpoint/2010/main" val="1000922020"/>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fade">
                                      <p:cBhvr>
                                        <p:cTn id="7" dur="1000"/>
                                        <p:tgtEl>
                                          <p:spTgt spid="22532"/>
                                        </p:tgtEl>
                                      </p:cBhvr>
                                    </p:animEffect>
                                    <p:anim calcmode="lin" valueType="num">
                                      <p:cBhvr>
                                        <p:cTn id="8" dur="1000" fill="hold"/>
                                        <p:tgtEl>
                                          <p:spTgt spid="22532"/>
                                        </p:tgtEl>
                                        <p:attrNameLst>
                                          <p:attrName>ppt_x</p:attrName>
                                        </p:attrNameLst>
                                      </p:cBhvr>
                                      <p:tavLst>
                                        <p:tav tm="0">
                                          <p:val>
                                            <p:strVal val="#ppt_x"/>
                                          </p:val>
                                        </p:tav>
                                        <p:tav tm="100000">
                                          <p:val>
                                            <p:strVal val="#ppt_x"/>
                                          </p:val>
                                        </p:tav>
                                      </p:tavLst>
                                    </p:anim>
                                    <p:anim calcmode="lin" valueType="num">
                                      <p:cBhvr>
                                        <p:cTn id="9" dur="898" decel="100000" fill="hold"/>
                                        <p:tgtEl>
                                          <p:spTgt spid="22532"/>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25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dirty="0"/>
              <a:t/>
            </a:r>
            <a:br>
              <a:rPr lang="en-US" sz="4000" dirty="0"/>
            </a:br>
            <a:r>
              <a:rPr lang="en-US" sz="4000" b="1" dirty="0" smtClean="0"/>
              <a:t> 	</a:t>
            </a:r>
            <a:r>
              <a:rPr lang="en-US" sz="4000" b="1" dirty="0" smtClean="0">
                <a:solidFill>
                  <a:srgbClr val="0070C0"/>
                </a:solidFill>
                <a:effectLst/>
                <a:latin typeface="Sylfaen" pitchFamily="18" charset="0"/>
              </a:rPr>
              <a:t>Token Passing</a:t>
            </a:r>
            <a:endParaRPr lang="en-US" sz="4000" dirty="0">
              <a:solidFill>
                <a:srgbClr val="0070C0"/>
              </a:solidFill>
              <a:effectLst/>
              <a:latin typeface="Sylfaen" pitchFamily="18" charset="0"/>
            </a:endParaRPr>
          </a:p>
        </p:txBody>
      </p:sp>
      <p:sp>
        <p:nvSpPr>
          <p:cNvPr id="16387" name="Rectangle 3"/>
          <p:cNvSpPr>
            <a:spLocks noGrp="1" noChangeArrowheads="1"/>
          </p:cNvSpPr>
          <p:nvPr>
            <p:ph idx="1"/>
          </p:nvPr>
        </p:nvSpPr>
        <p:spPr/>
        <p:txBody>
          <a:bodyPr>
            <a:normAutofit fontScale="62500" lnSpcReduction="20000"/>
          </a:bodyPr>
          <a:lstStyle/>
          <a:p>
            <a:pPr algn="just" eaLnBrk="1" hangingPunct="1">
              <a:lnSpc>
                <a:spcPct val="150000"/>
              </a:lnSpc>
              <a:buFont typeface="Wingdings" pitchFamily="2" charset="2"/>
              <a:buChar char="q"/>
            </a:pPr>
            <a:r>
              <a:rPr lang="en-US" sz="3600" dirty="0" smtClean="0">
                <a:latin typeface="Sylfaen" pitchFamily="18" charset="0"/>
              </a:rPr>
              <a:t>One method of transmitting data around a ring is called </a:t>
            </a:r>
            <a:r>
              <a:rPr lang="en-US" sz="3600" i="1" dirty="0" smtClean="0">
                <a:latin typeface="Sylfaen" pitchFamily="18" charset="0"/>
              </a:rPr>
              <a:t>token passing</a:t>
            </a:r>
            <a:r>
              <a:rPr lang="en-US" sz="3600" dirty="0" smtClean="0">
                <a:latin typeface="Sylfaen" pitchFamily="18" charset="0"/>
              </a:rPr>
              <a:t>. (A </a:t>
            </a:r>
            <a:r>
              <a:rPr lang="en-US" sz="3600" i="1" dirty="0" smtClean="0">
                <a:latin typeface="Sylfaen" pitchFamily="18" charset="0"/>
              </a:rPr>
              <a:t>token</a:t>
            </a:r>
            <a:r>
              <a:rPr lang="en-US" sz="3600" dirty="0" smtClean="0">
                <a:latin typeface="Sylfaen" pitchFamily="18" charset="0"/>
              </a:rPr>
              <a:t> is a special series of bits that travels around a token-ring network. Each network has only one token.) </a:t>
            </a:r>
          </a:p>
          <a:p>
            <a:pPr algn="just" eaLnBrk="1" hangingPunct="1">
              <a:lnSpc>
                <a:spcPct val="150000"/>
              </a:lnSpc>
              <a:buFont typeface="Wingdings" pitchFamily="2" charset="2"/>
              <a:buChar char="q"/>
            </a:pPr>
            <a:r>
              <a:rPr lang="en-US" sz="3600" dirty="0" smtClean="0">
                <a:latin typeface="Sylfaen" pitchFamily="18" charset="0"/>
              </a:rPr>
              <a:t>The token is passed from computer to computer until it gets to a computer that has data to send.</a:t>
            </a:r>
          </a:p>
          <a:p>
            <a:pPr algn="just" eaLnBrk="1" hangingPunct="1">
              <a:lnSpc>
                <a:spcPct val="150000"/>
              </a:lnSpc>
              <a:buFont typeface="Wingdings" pitchFamily="2" charset="2"/>
              <a:buChar char="q"/>
            </a:pPr>
            <a:r>
              <a:rPr lang="en-US" sz="3600" dirty="0" smtClean="0">
                <a:latin typeface="Sylfaen" pitchFamily="18" charset="0"/>
              </a:rPr>
              <a:t> The sending computer modifies the token, puts an electronic address on the data, and sends it around the ring.</a:t>
            </a:r>
          </a:p>
          <a:p>
            <a:pPr algn="just" eaLnBrk="1" hangingPunct="1">
              <a:lnSpc>
                <a:spcPct val="150000"/>
              </a:lnSpc>
              <a:buFont typeface="Wingdings" pitchFamily="2" charset="2"/>
              <a:buChar char="q"/>
            </a:pPr>
            <a:endParaRPr lang="en-US" dirty="0" smtClean="0">
              <a:latin typeface="Sylfaen" pitchFamily="18" charset="0"/>
            </a:endParaRPr>
          </a:p>
        </p:txBody>
      </p:sp>
      <p:sp>
        <p:nvSpPr>
          <p:cNvPr id="23556" name="AutoShape 5" descr="F01xx23"/>
          <p:cNvSpPr>
            <a:spLocks noChangeAspect="1" noChangeArrowheads="1"/>
          </p:cNvSpPr>
          <p:nvPr/>
        </p:nvSpPr>
        <p:spPr bwMode="auto">
          <a:xfrm>
            <a:off x="155575" y="46038"/>
            <a:ext cx="3638550"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35597365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2000"/>
                                        <p:tgtEl>
                                          <p:spTgt spid="163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7">
                                            <p:txEl>
                                              <p:pRg st="0" end="0"/>
                                            </p:txEl>
                                          </p:spTgt>
                                        </p:tgtEl>
                                        <p:attrNameLst>
                                          <p:attrName>style.visibility</p:attrName>
                                        </p:attrNameLst>
                                      </p:cBhvr>
                                      <p:to>
                                        <p:strVal val="visible"/>
                                      </p:to>
                                    </p:set>
                                    <p:animEffect transition="in" filter="fade">
                                      <p:cBhvr>
                                        <p:cTn id="12" dur="2000"/>
                                        <p:tgtEl>
                                          <p:spTgt spid="1638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387">
                                            <p:txEl>
                                              <p:pRg st="1" end="1"/>
                                            </p:txEl>
                                          </p:spTgt>
                                        </p:tgtEl>
                                        <p:attrNameLst>
                                          <p:attrName>style.visibility</p:attrName>
                                        </p:attrNameLst>
                                      </p:cBhvr>
                                      <p:to>
                                        <p:strVal val="visible"/>
                                      </p:to>
                                    </p:set>
                                    <p:animEffect transition="in" filter="fade">
                                      <p:cBhvr>
                                        <p:cTn id="17" dur="2000"/>
                                        <p:tgtEl>
                                          <p:spTgt spid="1638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387">
                                            <p:txEl>
                                              <p:pRg st="2" end="2"/>
                                            </p:txEl>
                                          </p:spTgt>
                                        </p:tgtEl>
                                        <p:attrNameLst>
                                          <p:attrName>style.visibility</p:attrName>
                                        </p:attrNameLst>
                                      </p:cBhvr>
                                      <p:to>
                                        <p:strVal val="visible"/>
                                      </p:to>
                                    </p:set>
                                    <p:animEffect transition="in" filter="fade">
                                      <p:cBhvr>
                                        <p:cTn id="22" dur="2000"/>
                                        <p:tgtEl>
                                          <p:spTgt spid="163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pPr eaLnBrk="1" fontAlgn="auto" hangingPunct="1">
              <a:spcAft>
                <a:spcPts val="0"/>
              </a:spcAft>
              <a:defRPr/>
            </a:pPr>
            <a:r>
              <a:rPr lang="en-US" sz="4000" b="1" dirty="0">
                <a:solidFill>
                  <a:srgbClr val="0070C0"/>
                </a:solidFill>
                <a:effectLst/>
                <a:latin typeface="Sylfaen" pitchFamily="18" charset="0"/>
              </a:rPr>
              <a:t>Advantages of a Ring Topology</a:t>
            </a:r>
          </a:p>
        </p:txBody>
      </p:sp>
      <p:sp>
        <p:nvSpPr>
          <p:cNvPr id="17411" name="Rectangle 3"/>
          <p:cNvSpPr>
            <a:spLocks noGrp="1" noChangeArrowheads="1"/>
          </p:cNvSpPr>
          <p:nvPr>
            <p:ph idx="1"/>
          </p:nvPr>
        </p:nvSpPr>
        <p:spPr/>
        <p:txBody>
          <a:bodyPr>
            <a:normAutofit/>
          </a:bodyPr>
          <a:lstStyle/>
          <a:p>
            <a:pPr eaLnBrk="1" hangingPunct="1">
              <a:buFont typeface="Wingdings" pitchFamily="2" charset="2"/>
              <a:buChar char="q"/>
            </a:pPr>
            <a:r>
              <a:rPr lang="en-US" sz="2400" dirty="0" smtClean="0">
                <a:latin typeface="Sylfaen" pitchFamily="18" charset="0"/>
              </a:rPr>
              <a:t>Fault diagnostic and isolation are relatively easy </a:t>
            </a:r>
          </a:p>
          <a:p>
            <a:pPr eaLnBrk="1" hangingPunct="1">
              <a:buFont typeface="Wingdings" pitchFamily="2" charset="2"/>
              <a:buChar char="q"/>
            </a:pPr>
            <a:r>
              <a:rPr lang="en-US" sz="2400" dirty="0" smtClean="0">
                <a:latin typeface="Sylfaen" pitchFamily="18" charset="0"/>
              </a:rPr>
              <a:t>The modular design results in a network that is easy to expand</a:t>
            </a:r>
          </a:p>
          <a:p>
            <a:pPr eaLnBrk="1" hangingPunct="1">
              <a:buFont typeface="Wingdings" pitchFamily="2" charset="2"/>
              <a:buChar char="q"/>
            </a:pPr>
            <a:endParaRPr lang="en-US" sz="2400" dirty="0" smtClean="0">
              <a:latin typeface="Sylfaen" pitchFamily="18" charset="0"/>
            </a:endParaRPr>
          </a:p>
        </p:txBody>
      </p:sp>
      <p:sp>
        <p:nvSpPr>
          <p:cNvPr id="2" name="Footer Placeholder 1"/>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402003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fltVal val="0"/>
                                          </p:val>
                                        </p:tav>
                                        <p:tav tm="100000">
                                          <p:val>
                                            <p:strVal val="#ppt_h"/>
                                          </p:val>
                                        </p:tav>
                                      </p:tavLst>
                                    </p:anim>
                                    <p:animEffect transition="in" filter="fade">
                                      <p:cBhvr>
                                        <p:cTn id="9" dur="500"/>
                                        <p:tgtEl>
                                          <p:spTgt spid="1741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7411">
                                            <p:txEl>
                                              <p:pRg st="0" end="0"/>
                                            </p:txEl>
                                          </p:spTgt>
                                        </p:tgtEl>
                                        <p:attrNameLst>
                                          <p:attrName>style.visibility</p:attrName>
                                        </p:attrNameLst>
                                      </p:cBhvr>
                                      <p:to>
                                        <p:strVal val="visible"/>
                                      </p:to>
                                    </p:set>
                                    <p:animEffect transition="in" filter="fade">
                                      <p:cBhvr>
                                        <p:cTn id="14" dur="1000">
                                          <p:stCondLst>
                                            <p:cond delay="0"/>
                                          </p:stCondLst>
                                        </p:cTn>
                                        <p:tgtEl>
                                          <p:spTgt spid="17411">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411">
                                            <p:txEl>
                                              <p:pRg st="1" end="1"/>
                                            </p:txEl>
                                          </p:spTgt>
                                        </p:tgtEl>
                                        <p:attrNameLst>
                                          <p:attrName>style.visibility</p:attrName>
                                        </p:attrNameLst>
                                      </p:cBhvr>
                                      <p:to>
                                        <p:strVal val="visible"/>
                                      </p:to>
                                    </p:set>
                                    <p:animEffect transition="in" filter="fade">
                                      <p:cBhvr>
                                        <p:cTn id="19" dur="1000">
                                          <p:stCondLst>
                                            <p:cond delay="0"/>
                                          </p:stCondLst>
                                        </p:cTn>
                                        <p:tgtEl>
                                          <p:spTgt spid="174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pPr eaLnBrk="1" fontAlgn="auto" hangingPunct="1">
              <a:spcAft>
                <a:spcPts val="0"/>
              </a:spcAft>
              <a:defRPr/>
            </a:pPr>
            <a:r>
              <a:rPr lang="en-US" sz="4000" b="1" dirty="0">
                <a:solidFill>
                  <a:srgbClr val="0070C0"/>
                </a:solidFill>
                <a:effectLst/>
                <a:latin typeface="Sylfaen" pitchFamily="18" charset="0"/>
              </a:rPr>
              <a:t>Disadvantages of a Ring </a:t>
            </a:r>
            <a:r>
              <a:rPr lang="en-US" sz="4000" b="1" dirty="0" smtClean="0">
                <a:solidFill>
                  <a:srgbClr val="0070C0"/>
                </a:solidFill>
                <a:effectLst/>
                <a:latin typeface="Sylfaen" pitchFamily="18" charset="0"/>
              </a:rPr>
              <a:t>Topology</a:t>
            </a:r>
            <a:endParaRPr lang="en-US" sz="4000" b="1" dirty="0">
              <a:solidFill>
                <a:srgbClr val="0070C0"/>
              </a:solidFill>
              <a:effectLst/>
              <a:latin typeface="Sylfaen" pitchFamily="18" charset="0"/>
            </a:endParaRPr>
          </a:p>
        </p:txBody>
      </p:sp>
      <p:sp>
        <p:nvSpPr>
          <p:cNvPr id="18435" name="Rectangle 3"/>
          <p:cNvSpPr>
            <a:spLocks noGrp="1" noChangeArrowheads="1"/>
          </p:cNvSpPr>
          <p:nvPr>
            <p:ph idx="1"/>
          </p:nvPr>
        </p:nvSpPr>
        <p:spPr/>
        <p:txBody>
          <a:bodyPr>
            <a:normAutofit/>
          </a:bodyPr>
          <a:lstStyle/>
          <a:p>
            <a:pPr eaLnBrk="1" hangingPunct="1">
              <a:buFont typeface="Wingdings" pitchFamily="2" charset="2"/>
              <a:buChar char="q"/>
            </a:pPr>
            <a:r>
              <a:rPr lang="en-US" sz="2400" dirty="0" smtClean="0">
                <a:latin typeface="Sylfaen" pitchFamily="18" charset="0"/>
              </a:rPr>
              <a:t>Network configuration can be technically complicated</a:t>
            </a:r>
          </a:p>
          <a:p>
            <a:pPr eaLnBrk="1" hangingPunct="1">
              <a:buFont typeface="Wingdings" pitchFamily="2" charset="2"/>
              <a:buChar char="q"/>
            </a:pPr>
            <a:r>
              <a:rPr lang="en-US" sz="2400" dirty="0" smtClean="0">
                <a:latin typeface="Sylfaen" pitchFamily="18" charset="0"/>
              </a:rPr>
              <a:t>The cabling system is complicated</a:t>
            </a:r>
          </a:p>
          <a:p>
            <a:pPr eaLnBrk="1" hangingPunct="1">
              <a:buFont typeface="Wingdings" pitchFamily="2" charset="2"/>
              <a:buChar char="q"/>
            </a:pPr>
            <a:endParaRPr lang="en-US" sz="2400" dirty="0" smtClean="0">
              <a:latin typeface="Sylfaen" pitchFamily="18" charset="0"/>
            </a:endParaRPr>
          </a:p>
        </p:txBody>
      </p:sp>
    </p:spTree>
    <p:extLst>
      <p:ext uri="{BB962C8B-B14F-4D97-AF65-F5344CB8AC3E}">
        <p14:creationId xmlns:p14="http://schemas.microsoft.com/office/powerpoint/2010/main" val="2550564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fltVal val="0"/>
                                          </p:val>
                                        </p:tav>
                                        <p:tav tm="100000">
                                          <p:val>
                                            <p:strVal val="#ppt_h"/>
                                          </p:val>
                                        </p:tav>
                                      </p:tavLst>
                                    </p:anim>
                                    <p:animEffect transition="in" filter="fade">
                                      <p:cBhvr>
                                        <p:cTn id="9" dur="500"/>
                                        <p:tgtEl>
                                          <p:spTgt spid="1843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8435">
                                            <p:txEl>
                                              <p:pRg st="0" end="0"/>
                                            </p:txEl>
                                          </p:spTgt>
                                        </p:tgtEl>
                                        <p:attrNameLst>
                                          <p:attrName>style.visibility</p:attrName>
                                        </p:attrNameLst>
                                      </p:cBhvr>
                                      <p:to>
                                        <p:strVal val="visible"/>
                                      </p:to>
                                    </p:set>
                                    <p:animEffect transition="in" filter="fade">
                                      <p:cBhvr>
                                        <p:cTn id="14" dur="1000">
                                          <p:stCondLst>
                                            <p:cond delay="0"/>
                                          </p:stCondLst>
                                        </p:cTn>
                                        <p:tgtEl>
                                          <p:spTgt spid="18435">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8435">
                                            <p:txEl>
                                              <p:pRg st="1" end="1"/>
                                            </p:txEl>
                                          </p:spTgt>
                                        </p:tgtEl>
                                        <p:attrNameLst>
                                          <p:attrName>style.visibility</p:attrName>
                                        </p:attrNameLst>
                                      </p:cBhvr>
                                      <p:to>
                                        <p:strVal val="visible"/>
                                      </p:to>
                                    </p:set>
                                    <p:animEffect transition="in" filter="fade">
                                      <p:cBhvr>
                                        <p:cTn id="19" dur="1000">
                                          <p:stCondLst>
                                            <p:cond delay="0"/>
                                          </p:stCondLst>
                                        </p:cTn>
                                        <p:tgtEl>
                                          <p:spTgt spid="184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002060"/>
                </a:solidFill>
                <a:effectLst/>
                <a:latin typeface="Sylfaen" pitchFamily="18" charset="0"/>
              </a:rPr>
              <a:t>  4. Mesh </a:t>
            </a:r>
            <a:r>
              <a:rPr lang="en-US" dirty="0">
                <a:solidFill>
                  <a:srgbClr val="002060"/>
                </a:solidFill>
                <a:effectLst/>
                <a:latin typeface="Sylfaen" pitchFamily="18" charset="0"/>
              </a:rPr>
              <a:t>Topology</a:t>
            </a:r>
          </a:p>
        </p:txBody>
      </p:sp>
      <p:sp>
        <p:nvSpPr>
          <p:cNvPr id="19459" name="Rectangle 3"/>
          <p:cNvSpPr>
            <a:spLocks noGrp="1" noChangeArrowheads="1"/>
          </p:cNvSpPr>
          <p:nvPr>
            <p:ph idx="1"/>
          </p:nvPr>
        </p:nvSpPr>
        <p:spPr/>
        <p:txBody>
          <a:bodyPr>
            <a:normAutofit/>
          </a:bodyPr>
          <a:lstStyle/>
          <a:p>
            <a:pPr algn="just" eaLnBrk="1" hangingPunct="1">
              <a:lnSpc>
                <a:spcPct val="90000"/>
              </a:lnSpc>
              <a:buFont typeface="Wingdings" pitchFamily="2" charset="2"/>
              <a:buChar char="q"/>
            </a:pPr>
            <a:r>
              <a:rPr lang="en-US" sz="2400" dirty="0" smtClean="0">
                <a:latin typeface="Sylfaen" pitchFamily="18" charset="0"/>
              </a:rPr>
              <a:t>A mesh topology network offers superior redundancy and reliability. </a:t>
            </a:r>
          </a:p>
          <a:p>
            <a:pPr algn="just" eaLnBrk="1" hangingPunct="1">
              <a:lnSpc>
                <a:spcPct val="90000"/>
              </a:lnSpc>
              <a:buFont typeface="Wingdings" pitchFamily="2" charset="2"/>
              <a:buChar char="q"/>
            </a:pPr>
            <a:r>
              <a:rPr lang="en-US" sz="2400" dirty="0" smtClean="0">
                <a:latin typeface="Sylfaen" pitchFamily="18" charset="0"/>
              </a:rPr>
              <a:t>In a mesh topology, each computer is connected to every other computer by separate cabling. This configuration provides redundant paths throughout the network so that if one cable fails, another will take over the traffic. </a:t>
            </a:r>
          </a:p>
          <a:p>
            <a:pPr algn="just" eaLnBrk="1" hangingPunct="1">
              <a:lnSpc>
                <a:spcPct val="90000"/>
              </a:lnSpc>
              <a:buFont typeface="Wingdings" pitchFamily="2" charset="2"/>
              <a:buChar char="q"/>
            </a:pPr>
            <a:r>
              <a:rPr lang="en-US" sz="2400" dirty="0" smtClean="0">
                <a:latin typeface="Sylfaen" pitchFamily="18" charset="0"/>
              </a:rPr>
              <a:t>While ease of troubleshooting and increased reliability are definite things, these networks are expensive to install because they use a lot of cabling. </a:t>
            </a:r>
          </a:p>
        </p:txBody>
      </p:sp>
    </p:spTree>
    <p:extLst>
      <p:ext uri="{BB962C8B-B14F-4D97-AF65-F5344CB8AC3E}">
        <p14:creationId xmlns:p14="http://schemas.microsoft.com/office/powerpoint/2010/main" val="248688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2000"/>
                                        <p:tgtEl>
                                          <p:spTgt spid="194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459">
                                            <p:txEl>
                                              <p:pRg st="0" end="0"/>
                                            </p:txEl>
                                          </p:spTgt>
                                        </p:tgtEl>
                                        <p:attrNameLst>
                                          <p:attrName>style.visibility</p:attrName>
                                        </p:attrNameLst>
                                      </p:cBhvr>
                                      <p:to>
                                        <p:strVal val="visible"/>
                                      </p:to>
                                    </p:set>
                                    <p:animEffect transition="in" filter="fade">
                                      <p:cBhvr>
                                        <p:cTn id="12" dur="2000"/>
                                        <p:tgtEl>
                                          <p:spTgt spid="1945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459">
                                            <p:txEl>
                                              <p:pRg st="1" end="1"/>
                                            </p:txEl>
                                          </p:spTgt>
                                        </p:tgtEl>
                                        <p:attrNameLst>
                                          <p:attrName>style.visibility</p:attrName>
                                        </p:attrNameLst>
                                      </p:cBhvr>
                                      <p:to>
                                        <p:strVal val="visible"/>
                                      </p:to>
                                    </p:set>
                                    <p:animEffect transition="in" filter="fade">
                                      <p:cBhvr>
                                        <p:cTn id="17" dur="2000"/>
                                        <p:tgtEl>
                                          <p:spTgt spid="1945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459">
                                            <p:txEl>
                                              <p:pRg st="2" end="2"/>
                                            </p:txEl>
                                          </p:spTgt>
                                        </p:tgtEl>
                                        <p:attrNameLst>
                                          <p:attrName>style.visibility</p:attrName>
                                        </p:attrNameLst>
                                      </p:cBhvr>
                                      <p:to>
                                        <p:strVal val="visible"/>
                                      </p:to>
                                    </p:set>
                                    <p:animEffect transition="in" filter="fade">
                                      <p:cBhvr>
                                        <p:cTn id="22" dur="20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build="p"/>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4" name="Rectangle 4"/>
          <p:cNvSpPr>
            <a:spLocks noGrp="1" noChangeArrowheads="1"/>
          </p:cNvSpPr>
          <p:nvPr>
            <p:ph type="title"/>
          </p:nvPr>
        </p:nvSpPr>
        <p:spPr/>
        <p:txBody>
          <a:bodyPr/>
          <a:lstStyle/>
          <a:p>
            <a:pPr eaLnBrk="1" fontAlgn="auto" hangingPunct="1">
              <a:spcAft>
                <a:spcPts val="0"/>
              </a:spcAft>
              <a:defRPr/>
            </a:pPr>
            <a:r>
              <a:rPr lang="en-US" dirty="0" smtClean="0">
                <a:solidFill>
                  <a:srgbClr val="0070C0"/>
                </a:solidFill>
                <a:effectLst/>
                <a:latin typeface="Sylfaen" pitchFamily="18" charset="0"/>
              </a:rPr>
              <a:t>	Mesh </a:t>
            </a:r>
            <a:r>
              <a:rPr lang="en-US" dirty="0">
                <a:solidFill>
                  <a:srgbClr val="0070C0"/>
                </a:solidFill>
                <a:effectLst/>
                <a:latin typeface="Sylfaen" pitchFamily="18" charset="0"/>
              </a:rPr>
              <a:t>topology</a:t>
            </a:r>
          </a:p>
        </p:txBody>
      </p:sp>
      <p:graphicFrame>
        <p:nvGraphicFramePr>
          <p:cNvPr id="1026" name="Object 3"/>
          <p:cNvGraphicFramePr>
            <a:graphicFrameLocks noGrp="1" noChangeAspect="1"/>
          </p:cNvGraphicFramePr>
          <p:nvPr>
            <p:ph idx="1"/>
          </p:nvPr>
        </p:nvGraphicFramePr>
        <p:xfrm>
          <a:off x="2657475" y="2420938"/>
          <a:ext cx="3829050" cy="2886075"/>
        </p:xfrm>
        <a:graphic>
          <a:graphicData uri="http://schemas.openxmlformats.org/presentationml/2006/ole">
            <mc:AlternateContent xmlns:mc="http://schemas.openxmlformats.org/markup-compatibility/2006">
              <mc:Choice xmlns:v="urn:schemas-microsoft-com:vml" Requires="v">
                <p:oleObj spid="_x0000_s33832" name="Bitmap Image" r:id="rId4" imgW="3828571" imgH="2886478" progId="Paint.Picture">
                  <p:embed/>
                </p:oleObj>
              </mc:Choice>
              <mc:Fallback>
                <p:oleObj name="Bitmap Image" r:id="rId4" imgW="3828571" imgH="2886478"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7475" y="2420938"/>
                        <a:ext cx="3829050" cy="288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44812665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1000"/>
                                        <p:tgtEl>
                                          <p:spTgt spid="20484"/>
                                        </p:tgtEl>
                                      </p:cBhvr>
                                    </p:animEffect>
                                    <p:anim calcmode="lin" valueType="num">
                                      <p:cBhvr>
                                        <p:cTn id="8" dur="1000" fill="hold"/>
                                        <p:tgtEl>
                                          <p:spTgt spid="20484"/>
                                        </p:tgtEl>
                                        <p:attrNameLst>
                                          <p:attrName>ppt_x</p:attrName>
                                        </p:attrNameLst>
                                      </p:cBhvr>
                                      <p:tavLst>
                                        <p:tav tm="0">
                                          <p:val>
                                            <p:strVal val="#ppt_x"/>
                                          </p:val>
                                        </p:tav>
                                        <p:tav tm="100000">
                                          <p:val>
                                            <p:strVal val="#ppt_x"/>
                                          </p:val>
                                        </p:tav>
                                      </p:tavLst>
                                    </p:anim>
                                    <p:anim calcmode="lin" valueType="num">
                                      <p:cBhvr>
                                        <p:cTn id="9" dur="898" decel="100000" fill="hold"/>
                                        <p:tgtEl>
                                          <p:spTgt spid="20484"/>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048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b="1" dirty="0" smtClean="0">
                <a:solidFill>
                  <a:srgbClr val="002060"/>
                </a:solidFill>
                <a:effectLst/>
                <a:latin typeface="Sylfaen" pitchFamily="18" charset="0"/>
              </a:rPr>
              <a:t/>
            </a:r>
            <a:br>
              <a:rPr lang="en-US" sz="4000" b="1" dirty="0" smtClean="0">
                <a:solidFill>
                  <a:srgbClr val="002060"/>
                </a:solidFill>
                <a:effectLst/>
                <a:latin typeface="Sylfaen" pitchFamily="18" charset="0"/>
              </a:rPr>
            </a:br>
            <a:r>
              <a:rPr lang="en-US" sz="4000" b="1" dirty="0" smtClean="0">
                <a:solidFill>
                  <a:srgbClr val="002060"/>
                </a:solidFill>
                <a:effectLst/>
                <a:latin typeface="Sylfaen" pitchFamily="18" charset="0"/>
              </a:rPr>
              <a:t>5.Hybrid Topologies</a:t>
            </a:r>
            <a:r>
              <a:rPr lang="en-US" sz="4000" b="1" dirty="0">
                <a:solidFill>
                  <a:srgbClr val="002060"/>
                </a:solidFill>
                <a:effectLst/>
                <a:latin typeface="Sylfaen" pitchFamily="18" charset="0"/>
              </a:rPr>
              <a:t/>
            </a:r>
            <a:br>
              <a:rPr lang="en-US" sz="4000" b="1" dirty="0">
                <a:solidFill>
                  <a:srgbClr val="002060"/>
                </a:solidFill>
                <a:effectLst/>
                <a:latin typeface="Sylfaen" pitchFamily="18" charset="0"/>
              </a:rPr>
            </a:br>
            <a:endParaRPr lang="en-US" sz="4000" b="1" dirty="0">
              <a:solidFill>
                <a:srgbClr val="002060"/>
              </a:solidFill>
              <a:effectLst/>
              <a:latin typeface="Sylfaen" pitchFamily="18" charset="0"/>
            </a:endParaRPr>
          </a:p>
        </p:txBody>
      </p:sp>
      <p:sp>
        <p:nvSpPr>
          <p:cNvPr id="24579" name="Rectangle 3"/>
          <p:cNvSpPr>
            <a:spLocks noGrp="1" noChangeArrowheads="1"/>
          </p:cNvSpPr>
          <p:nvPr>
            <p:ph idx="1"/>
          </p:nvPr>
        </p:nvSpPr>
        <p:spPr/>
        <p:txBody>
          <a:bodyPr>
            <a:normAutofit fontScale="92500"/>
          </a:bodyPr>
          <a:lstStyle/>
          <a:p>
            <a:pPr marL="82296" indent="0" algn="just" eaLnBrk="1" hangingPunct="1">
              <a:lnSpc>
                <a:spcPct val="90000"/>
              </a:lnSpc>
              <a:buNone/>
            </a:pPr>
            <a:r>
              <a:rPr lang="en-US" sz="2800" b="1" dirty="0" smtClean="0">
                <a:latin typeface="Sylfaen" pitchFamily="18" charset="0"/>
              </a:rPr>
              <a:t>5.1 Star Bus</a:t>
            </a:r>
          </a:p>
          <a:p>
            <a:pPr algn="just" eaLnBrk="1" hangingPunct="1">
              <a:lnSpc>
                <a:spcPct val="90000"/>
              </a:lnSpc>
              <a:buFont typeface="Wingdings" pitchFamily="2" charset="2"/>
              <a:buChar char="q"/>
            </a:pPr>
            <a:r>
              <a:rPr lang="en-US" sz="2800" dirty="0" smtClean="0">
                <a:latin typeface="Sylfaen" pitchFamily="18" charset="0"/>
              </a:rPr>
              <a:t>The </a:t>
            </a:r>
            <a:r>
              <a:rPr lang="en-US" sz="2800" i="1" dirty="0" smtClean="0">
                <a:latin typeface="Sylfaen" pitchFamily="18" charset="0"/>
              </a:rPr>
              <a:t>star bus</a:t>
            </a:r>
            <a:r>
              <a:rPr lang="en-US" sz="2800" dirty="0" smtClean="0">
                <a:latin typeface="Sylfaen" pitchFamily="18" charset="0"/>
              </a:rPr>
              <a:t> is a combination of the bus and star topologies. </a:t>
            </a:r>
          </a:p>
          <a:p>
            <a:pPr algn="just" eaLnBrk="1" hangingPunct="1">
              <a:lnSpc>
                <a:spcPct val="90000"/>
              </a:lnSpc>
              <a:buFont typeface="Wingdings" pitchFamily="2" charset="2"/>
              <a:buChar char="q"/>
            </a:pPr>
            <a:r>
              <a:rPr lang="en-US" sz="2800" dirty="0" smtClean="0">
                <a:latin typeface="Sylfaen" pitchFamily="18" charset="0"/>
              </a:rPr>
              <a:t>In a star-bus topology, several star topology networks are linked together with linear bus trunks. </a:t>
            </a:r>
          </a:p>
          <a:p>
            <a:pPr algn="just" eaLnBrk="1" hangingPunct="1">
              <a:lnSpc>
                <a:spcPct val="90000"/>
              </a:lnSpc>
              <a:buFont typeface="Wingdings" pitchFamily="2" charset="2"/>
              <a:buChar char="q"/>
            </a:pPr>
            <a:r>
              <a:rPr lang="en-US" sz="2800" dirty="0" smtClean="0">
                <a:latin typeface="Sylfaen" pitchFamily="18" charset="0"/>
              </a:rPr>
              <a:t>If one computer goes down, it will not affect the rest of the network. </a:t>
            </a:r>
          </a:p>
          <a:p>
            <a:pPr algn="just" eaLnBrk="1" hangingPunct="1">
              <a:lnSpc>
                <a:spcPct val="90000"/>
              </a:lnSpc>
              <a:buFont typeface="Wingdings" pitchFamily="2" charset="2"/>
              <a:buChar char="q"/>
            </a:pPr>
            <a:r>
              <a:rPr lang="en-US" sz="2800" dirty="0" smtClean="0">
                <a:latin typeface="Sylfaen" pitchFamily="18" charset="0"/>
              </a:rPr>
              <a:t>The other computers can continue to communicate. If a hub goes down, all computers on that hub are unable to communicate. If a hub is linked to other hubs, those connections will be broken as well.</a:t>
            </a:r>
          </a:p>
        </p:txBody>
      </p:sp>
    </p:spTree>
    <p:extLst>
      <p:ext uri="{BB962C8B-B14F-4D97-AF65-F5344CB8AC3E}">
        <p14:creationId xmlns:p14="http://schemas.microsoft.com/office/powerpoint/2010/main" val="31084004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2000"/>
                                        <p:tgtEl>
                                          <p:spTgt spid="245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579">
                                            <p:txEl>
                                              <p:pRg st="0" end="0"/>
                                            </p:txEl>
                                          </p:spTgt>
                                        </p:tgtEl>
                                        <p:attrNameLst>
                                          <p:attrName>style.visibility</p:attrName>
                                        </p:attrNameLst>
                                      </p:cBhvr>
                                      <p:to>
                                        <p:strVal val="visible"/>
                                      </p:to>
                                    </p:set>
                                    <p:animEffect transition="in" filter="fade">
                                      <p:cBhvr>
                                        <p:cTn id="12" dur="2000"/>
                                        <p:tgtEl>
                                          <p:spTgt spid="2457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579">
                                            <p:txEl>
                                              <p:pRg st="1" end="1"/>
                                            </p:txEl>
                                          </p:spTgt>
                                        </p:tgtEl>
                                        <p:attrNameLst>
                                          <p:attrName>style.visibility</p:attrName>
                                        </p:attrNameLst>
                                      </p:cBhvr>
                                      <p:to>
                                        <p:strVal val="visible"/>
                                      </p:to>
                                    </p:set>
                                    <p:animEffect transition="in" filter="fade">
                                      <p:cBhvr>
                                        <p:cTn id="17" dur="2000"/>
                                        <p:tgtEl>
                                          <p:spTgt spid="2457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579">
                                            <p:txEl>
                                              <p:pRg st="2" end="2"/>
                                            </p:txEl>
                                          </p:spTgt>
                                        </p:tgtEl>
                                        <p:attrNameLst>
                                          <p:attrName>style.visibility</p:attrName>
                                        </p:attrNameLst>
                                      </p:cBhvr>
                                      <p:to>
                                        <p:strVal val="visible"/>
                                      </p:to>
                                    </p:set>
                                    <p:animEffect transition="in" filter="fade">
                                      <p:cBhvr>
                                        <p:cTn id="22" dur="2000"/>
                                        <p:tgtEl>
                                          <p:spTgt spid="24579">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579">
                                            <p:txEl>
                                              <p:pRg st="3" end="3"/>
                                            </p:txEl>
                                          </p:spTgt>
                                        </p:tgtEl>
                                        <p:attrNameLst>
                                          <p:attrName>style.visibility</p:attrName>
                                        </p:attrNameLst>
                                      </p:cBhvr>
                                      <p:to>
                                        <p:strVal val="visible"/>
                                      </p:to>
                                    </p:set>
                                    <p:animEffect transition="in" filter="fade">
                                      <p:cBhvr>
                                        <p:cTn id="27" dur="2000"/>
                                        <p:tgtEl>
                                          <p:spTgt spid="2457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579">
                                            <p:txEl>
                                              <p:pRg st="4" end="4"/>
                                            </p:txEl>
                                          </p:spTgt>
                                        </p:tgtEl>
                                        <p:attrNameLst>
                                          <p:attrName>style.visibility</p:attrName>
                                        </p:attrNameLst>
                                      </p:cBhvr>
                                      <p:to>
                                        <p:strVal val="visible"/>
                                      </p:to>
                                    </p:set>
                                    <p:animEffect transition="in" filter="fade">
                                      <p:cBhvr>
                                        <p:cTn id="32" dur="2000"/>
                                        <p:tgtEl>
                                          <p:spTgt spid="245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4" name="Rectangle 4"/>
          <p:cNvSpPr>
            <a:spLocks noGrp="1" noChangeArrowheads="1"/>
          </p:cNvSpPr>
          <p:nvPr>
            <p:ph type="title"/>
          </p:nvPr>
        </p:nvSpPr>
        <p:spPr/>
        <p:txBody>
          <a:bodyPr>
            <a:normAutofit fontScale="90000"/>
          </a:bodyPr>
          <a:lstStyle/>
          <a:p>
            <a:pPr eaLnBrk="1" fontAlgn="auto" hangingPunct="1">
              <a:spcAft>
                <a:spcPts val="0"/>
              </a:spcAft>
              <a:defRPr/>
            </a:pPr>
            <a:r>
              <a:rPr lang="en-US" sz="4000" b="1" dirty="0" smtClean="0">
                <a:solidFill>
                  <a:srgbClr val="002060"/>
                </a:solidFill>
                <a:effectLst/>
                <a:latin typeface="Sylfaen" pitchFamily="18" charset="0"/>
              </a:rPr>
              <a:t> 5.2  Star </a:t>
            </a:r>
            <a:r>
              <a:rPr lang="en-US" sz="4000" b="1" dirty="0">
                <a:solidFill>
                  <a:srgbClr val="002060"/>
                </a:solidFill>
                <a:effectLst/>
                <a:latin typeface="Sylfaen" pitchFamily="18" charset="0"/>
              </a:rPr>
              <a:t>Bus</a:t>
            </a:r>
            <a:br>
              <a:rPr lang="en-US" sz="4000" b="1" dirty="0">
                <a:solidFill>
                  <a:srgbClr val="002060"/>
                </a:solidFill>
                <a:effectLst/>
                <a:latin typeface="Sylfaen" pitchFamily="18" charset="0"/>
              </a:rPr>
            </a:br>
            <a:endParaRPr lang="en-US" sz="4000" b="1" dirty="0">
              <a:solidFill>
                <a:srgbClr val="002060"/>
              </a:solidFill>
              <a:effectLst/>
              <a:latin typeface="Sylfaen" pitchFamily="18" charset="0"/>
            </a:endParaRPr>
          </a:p>
        </p:txBody>
      </p:sp>
      <p:graphicFrame>
        <p:nvGraphicFramePr>
          <p:cNvPr id="2050" name="Object 3"/>
          <p:cNvGraphicFramePr>
            <a:graphicFrameLocks noGrp="1" noChangeAspect="1"/>
          </p:cNvGraphicFramePr>
          <p:nvPr>
            <p:ph idx="1"/>
          </p:nvPr>
        </p:nvGraphicFramePr>
        <p:xfrm>
          <a:off x="2619375" y="2147888"/>
          <a:ext cx="3905250" cy="3429000"/>
        </p:xfrm>
        <a:graphic>
          <a:graphicData uri="http://schemas.openxmlformats.org/presentationml/2006/ole">
            <mc:AlternateContent xmlns:mc="http://schemas.openxmlformats.org/markup-compatibility/2006">
              <mc:Choice xmlns:v="urn:schemas-microsoft-com:vml" Requires="v">
                <p:oleObj spid="_x0000_s34856" name="Bitmap Image" r:id="rId4" imgW="3905795" imgH="3428571" progId="Paint.Picture">
                  <p:embed/>
                </p:oleObj>
              </mc:Choice>
              <mc:Fallback>
                <p:oleObj name="Bitmap Image" r:id="rId4" imgW="3905795" imgH="3428571"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9375" y="2147888"/>
                        <a:ext cx="390525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2070867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fade">
                                      <p:cBhvr>
                                        <p:cTn id="7" dur="1000"/>
                                        <p:tgtEl>
                                          <p:spTgt spid="25604"/>
                                        </p:tgtEl>
                                      </p:cBhvr>
                                    </p:animEffect>
                                    <p:anim calcmode="lin" valueType="num">
                                      <p:cBhvr>
                                        <p:cTn id="8" dur="1000" fill="hold"/>
                                        <p:tgtEl>
                                          <p:spTgt spid="25604"/>
                                        </p:tgtEl>
                                        <p:attrNameLst>
                                          <p:attrName>ppt_x</p:attrName>
                                        </p:attrNameLst>
                                      </p:cBhvr>
                                      <p:tavLst>
                                        <p:tav tm="0">
                                          <p:val>
                                            <p:strVal val="#ppt_x"/>
                                          </p:val>
                                        </p:tav>
                                        <p:tav tm="100000">
                                          <p:val>
                                            <p:strVal val="#ppt_x"/>
                                          </p:val>
                                        </p:tav>
                                      </p:tavLst>
                                    </p:anim>
                                    <p:anim calcmode="lin" valueType="num">
                                      <p:cBhvr>
                                        <p:cTn id="9" dur="898" decel="100000" fill="hold"/>
                                        <p:tgtEl>
                                          <p:spTgt spid="25604"/>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560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 name="Picture 4"/>
          <p:cNvPicPr/>
          <p:nvPr/>
        </p:nvPicPr>
        <p:blipFill>
          <a:blip r:embed="rId3"/>
          <a:stretch>
            <a:fillRect/>
          </a:stretch>
        </p:blipFill>
        <p:spPr>
          <a:xfrm>
            <a:off x="2057400" y="3429000"/>
            <a:ext cx="5927400" cy="3038040"/>
          </a:xfrm>
          <a:prstGeom prst="rect">
            <a:avLst/>
          </a:prstGeom>
        </p:spPr>
      </p:pic>
      <p:sp>
        <p:nvSpPr>
          <p:cNvPr id="165" name="CustomShape 1"/>
          <p:cNvSpPr/>
          <p:nvPr/>
        </p:nvSpPr>
        <p:spPr>
          <a:xfrm>
            <a:off x="838200" y="685800"/>
            <a:ext cx="7772400" cy="5628840"/>
          </a:xfrm>
          <a:prstGeom prst="rect">
            <a:avLst/>
          </a:prstGeom>
        </p:spPr>
        <p:txBody>
          <a:bodyPr lIns="82080" tIns="41040" rIns="82080" bIns="41040"/>
          <a:lstStyle/>
          <a:p>
            <a:pPr>
              <a:lnSpc>
                <a:spcPct val="95000"/>
              </a:lnSpc>
              <a:buFont typeface="Wingdings"/>
              <a:buChar char="§"/>
            </a:pPr>
            <a:r>
              <a:rPr lang="en-US" sz="2400" dirty="0">
                <a:solidFill>
                  <a:srgbClr val="000000"/>
                </a:solidFill>
                <a:latin typeface="Arial"/>
              </a:rPr>
              <a:t>End Devices and their Role in the Network</a:t>
            </a:r>
            <a:endParaRPr dirty="0"/>
          </a:p>
          <a:p>
            <a:pPr lvl="1">
              <a:lnSpc>
                <a:spcPct val="95000"/>
              </a:lnSpc>
              <a:buFont typeface="StarSymbol"/>
              <a:buChar char=""/>
            </a:pPr>
            <a:r>
              <a:rPr lang="en-US" sz="2000" dirty="0">
                <a:solidFill>
                  <a:srgbClr val="000000"/>
                </a:solidFill>
                <a:latin typeface="Arial"/>
              </a:rPr>
              <a:t>End devices form interface with human network &amp; communications network</a:t>
            </a:r>
            <a:endParaRPr dirty="0"/>
          </a:p>
          <a:p>
            <a:pPr lvl="1">
              <a:lnSpc>
                <a:spcPct val="95000"/>
              </a:lnSpc>
              <a:buFont typeface="StarSymbol"/>
              <a:buChar char=""/>
            </a:pPr>
            <a:r>
              <a:rPr lang="en-US" sz="2000" dirty="0">
                <a:solidFill>
                  <a:srgbClr val="000000"/>
                </a:solidFill>
                <a:latin typeface="Arial"/>
              </a:rPr>
              <a:t>Example of end devices…</a:t>
            </a:r>
            <a:endParaRPr dirty="0"/>
          </a:p>
          <a:p>
            <a:pPr>
              <a:lnSpc>
                <a:spcPct val="95000"/>
              </a:lnSpc>
              <a:buFont typeface="Wingdings"/>
              <a:buChar char="–"/>
            </a:pPr>
            <a:r>
              <a:rPr lang="en-US" sz="2000" dirty="0">
                <a:solidFill>
                  <a:srgbClr val="000000"/>
                </a:solidFill>
                <a:latin typeface="Arial"/>
              </a:rPr>
              <a:t>Role of end devices:</a:t>
            </a:r>
            <a:endParaRPr dirty="0"/>
          </a:p>
          <a:p>
            <a:pPr lvl="1">
              <a:lnSpc>
                <a:spcPct val="95000"/>
              </a:lnSpc>
            </a:pPr>
            <a:r>
              <a:rPr lang="en-US" sz="2000" dirty="0">
                <a:solidFill>
                  <a:srgbClr val="000000"/>
                </a:solidFill>
                <a:latin typeface="Arial"/>
              </a:rPr>
              <a:t>end devices are referred to as</a:t>
            </a:r>
            <a:r>
              <a:rPr lang="en-US" sz="2000" i="1" dirty="0">
                <a:solidFill>
                  <a:srgbClr val="000000"/>
                </a:solidFill>
                <a:latin typeface="Arial"/>
              </a:rPr>
              <a:t> hosts, and can act as:</a:t>
            </a:r>
            <a:endParaRPr dirty="0"/>
          </a:p>
          <a:p>
            <a:pPr lvl="1">
              <a:lnSpc>
                <a:spcPct val="95000"/>
              </a:lnSpc>
              <a:buFont typeface="StarSymbol"/>
              <a:buChar char=""/>
            </a:pPr>
            <a:r>
              <a:rPr lang="en-US" sz="2000" b="1" dirty="0">
                <a:solidFill>
                  <a:srgbClr val="FF0000"/>
                </a:solidFill>
                <a:latin typeface="Arial"/>
              </a:rPr>
              <a:t>Client</a:t>
            </a:r>
            <a:endParaRPr b="1" dirty="0">
              <a:solidFill>
                <a:srgbClr val="FF0000"/>
              </a:solidFill>
            </a:endParaRPr>
          </a:p>
          <a:p>
            <a:pPr lvl="1">
              <a:lnSpc>
                <a:spcPct val="95000"/>
              </a:lnSpc>
              <a:buFont typeface="StarSymbol"/>
              <a:buChar char=""/>
            </a:pPr>
            <a:r>
              <a:rPr lang="en-US" sz="2000" b="1" dirty="0">
                <a:solidFill>
                  <a:srgbClr val="FF0000"/>
                </a:solidFill>
                <a:latin typeface="Arial"/>
              </a:rPr>
              <a:t>Server</a:t>
            </a:r>
            <a:endParaRPr b="1" dirty="0">
              <a:solidFill>
                <a:srgbClr val="FF0000"/>
              </a:solidFill>
            </a:endParaRPr>
          </a:p>
          <a:p>
            <a:pPr lvl="1">
              <a:lnSpc>
                <a:spcPct val="95000"/>
              </a:lnSpc>
              <a:buFont typeface="StarSymbol"/>
              <a:buChar char=""/>
            </a:pPr>
            <a:r>
              <a:rPr lang="en-US" sz="2000" b="1" dirty="0">
                <a:solidFill>
                  <a:srgbClr val="FF0000"/>
                </a:solidFill>
                <a:latin typeface="Arial"/>
              </a:rPr>
              <a:t>Both client and server</a:t>
            </a:r>
            <a:endParaRPr b="1" dirty="0">
              <a:solidFill>
                <a:srgbClr val="FF0000"/>
              </a:solidFill>
            </a:endParaRPr>
          </a:p>
        </p:txBody>
      </p:sp>
      <p:sp>
        <p:nvSpPr>
          <p:cNvPr id="166" name="CustomShape 2"/>
          <p:cNvSpPr/>
          <p:nvPr/>
        </p:nvSpPr>
        <p:spPr>
          <a:xfrm>
            <a:off x="228600" y="228600"/>
            <a:ext cx="8145000" cy="457200"/>
          </a:xfrm>
          <a:prstGeom prst="rect">
            <a:avLst/>
          </a:prstGeom>
        </p:spPr>
        <p:txBody>
          <a:bodyPr lIns="82080" tIns="41040" rIns="82080" bIns="41040" anchor="b"/>
          <a:lstStyle/>
          <a:p>
            <a:r>
              <a:rPr lang="en-US" sz="2800" b="1" dirty="0" smtClean="0">
                <a:latin typeface="Times New Roman" pitchFamily="18" charset="0"/>
                <a:cs typeface="Times New Roman" pitchFamily="18" charset="0"/>
              </a:rPr>
              <a:t>	Components </a:t>
            </a:r>
            <a:r>
              <a:rPr lang="en-US" sz="2800" b="1" dirty="0">
                <a:latin typeface="Times New Roman" pitchFamily="18" charset="0"/>
                <a:cs typeface="Times New Roman" pitchFamily="18" charset="0"/>
              </a:rPr>
              <a:t>of the network</a:t>
            </a:r>
            <a:endParaRPr sz="2800" dirty="0">
              <a:latin typeface="Times New Roman" pitchFamily="18" charset="0"/>
              <a:cs typeface="Times New Roman" pitchFamily="18" charset="0"/>
            </a:endParaRPr>
          </a:p>
        </p:txBody>
      </p:sp>
    </p:spTree>
    <p:extLst>
      <p:ext uri="{BB962C8B-B14F-4D97-AF65-F5344CB8AC3E}">
        <p14:creationId xmlns:p14="http://schemas.microsoft.com/office/powerpoint/2010/main" val="2492652411"/>
      </p:ext>
    </p:extLst>
  </p:cSld>
  <p:clrMapOvr>
    <a:masterClrMapping/>
  </p:clrMapOvr>
  <p:transition spd="med">
    <p:wipe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b="1" dirty="0" smtClean="0">
                <a:solidFill>
                  <a:srgbClr val="002060"/>
                </a:solidFill>
                <a:effectLst/>
                <a:latin typeface="Sylfaen" pitchFamily="18" charset="0"/>
              </a:rPr>
              <a:t/>
            </a:r>
            <a:br>
              <a:rPr lang="en-US" sz="4000" b="1" dirty="0" smtClean="0">
                <a:solidFill>
                  <a:srgbClr val="002060"/>
                </a:solidFill>
                <a:effectLst/>
                <a:latin typeface="Sylfaen" pitchFamily="18" charset="0"/>
              </a:rPr>
            </a:br>
            <a:r>
              <a:rPr lang="en-US" sz="4000" b="1" dirty="0" smtClean="0">
                <a:solidFill>
                  <a:srgbClr val="002060"/>
                </a:solidFill>
                <a:effectLst/>
                <a:latin typeface="Sylfaen" pitchFamily="18" charset="0"/>
              </a:rPr>
              <a:t/>
            </a:r>
            <a:br>
              <a:rPr lang="en-US" sz="4000" b="1" dirty="0" smtClean="0">
                <a:solidFill>
                  <a:srgbClr val="002060"/>
                </a:solidFill>
                <a:effectLst/>
                <a:latin typeface="Sylfaen" pitchFamily="18" charset="0"/>
              </a:rPr>
            </a:br>
            <a:r>
              <a:rPr lang="en-US" sz="4000" dirty="0" smtClean="0">
                <a:solidFill>
                  <a:srgbClr val="002060"/>
                </a:solidFill>
                <a:effectLst/>
                <a:latin typeface="Sylfaen" pitchFamily="18" charset="0"/>
              </a:rPr>
              <a:t/>
            </a:r>
            <a:br>
              <a:rPr lang="en-US" sz="4000" dirty="0" smtClean="0">
                <a:solidFill>
                  <a:srgbClr val="002060"/>
                </a:solidFill>
                <a:effectLst/>
                <a:latin typeface="Sylfaen" pitchFamily="18" charset="0"/>
              </a:rPr>
            </a:br>
            <a:r>
              <a:rPr lang="en-US" sz="4000" dirty="0" smtClean="0">
                <a:solidFill>
                  <a:srgbClr val="002060"/>
                </a:solidFill>
                <a:effectLst/>
                <a:latin typeface="Sylfaen" pitchFamily="18" charset="0"/>
              </a:rPr>
              <a:t> </a:t>
            </a:r>
            <a:r>
              <a:rPr lang="en-US" sz="4000" b="1" dirty="0" smtClean="0">
                <a:solidFill>
                  <a:schemeClr val="tx1"/>
                </a:solidFill>
                <a:effectLst/>
                <a:latin typeface="Sylfaen" pitchFamily="18" charset="0"/>
              </a:rPr>
              <a:t>5.3 Star Ring</a:t>
            </a:r>
            <a:r>
              <a:rPr lang="en-US" sz="4000" dirty="0" smtClean="0">
                <a:solidFill>
                  <a:srgbClr val="002060"/>
                </a:solidFill>
                <a:effectLst/>
                <a:latin typeface="Sylfaen" pitchFamily="18" charset="0"/>
              </a:rPr>
              <a:t/>
            </a:r>
            <a:br>
              <a:rPr lang="en-US" sz="4000" dirty="0" smtClean="0">
                <a:solidFill>
                  <a:srgbClr val="002060"/>
                </a:solidFill>
                <a:effectLst/>
                <a:latin typeface="Sylfaen" pitchFamily="18" charset="0"/>
              </a:rPr>
            </a:br>
            <a:r>
              <a:rPr lang="en-US" sz="4000" dirty="0" smtClean="0">
                <a:solidFill>
                  <a:srgbClr val="002060"/>
                </a:solidFill>
                <a:effectLst/>
                <a:latin typeface="Sylfaen" pitchFamily="18" charset="0"/>
              </a:rPr>
              <a:t/>
            </a:r>
            <a:br>
              <a:rPr lang="en-US" sz="4000" dirty="0" smtClean="0">
                <a:solidFill>
                  <a:srgbClr val="002060"/>
                </a:solidFill>
                <a:effectLst/>
                <a:latin typeface="Sylfaen" pitchFamily="18" charset="0"/>
              </a:rPr>
            </a:br>
            <a:endParaRPr lang="en-US" sz="4000" b="1" dirty="0">
              <a:solidFill>
                <a:srgbClr val="002060"/>
              </a:solidFill>
              <a:effectLst/>
              <a:latin typeface="Sylfaen" pitchFamily="18" charset="0"/>
            </a:endParaRPr>
          </a:p>
        </p:txBody>
      </p:sp>
      <p:sp>
        <p:nvSpPr>
          <p:cNvPr id="27651" name="Rectangle 3"/>
          <p:cNvSpPr>
            <a:spLocks noGrp="1" noChangeArrowheads="1"/>
          </p:cNvSpPr>
          <p:nvPr>
            <p:ph idx="1"/>
          </p:nvPr>
        </p:nvSpPr>
        <p:spPr/>
        <p:txBody>
          <a:bodyPr>
            <a:normAutofit/>
          </a:bodyPr>
          <a:lstStyle/>
          <a:p>
            <a:pPr algn="just">
              <a:lnSpc>
                <a:spcPct val="150000"/>
              </a:lnSpc>
              <a:buFont typeface="Wingdings" pitchFamily="2" charset="2"/>
              <a:buChar char="q"/>
            </a:pPr>
            <a:r>
              <a:rPr lang="en-US" sz="2400" dirty="0" smtClean="0">
                <a:latin typeface="Sylfaen" pitchFamily="18" charset="0"/>
              </a:rPr>
              <a:t>The </a:t>
            </a:r>
            <a:r>
              <a:rPr lang="en-US" sz="2400" i="1" dirty="0">
                <a:latin typeface="Sylfaen" pitchFamily="18" charset="0"/>
              </a:rPr>
              <a:t>star ring</a:t>
            </a:r>
            <a:r>
              <a:rPr lang="en-US" sz="2400" dirty="0">
                <a:latin typeface="Sylfaen" pitchFamily="18" charset="0"/>
              </a:rPr>
              <a:t> (sometimes called a star-wired ring) appears similar to the star bus. Both the star ring and the star bus are centered in a hub that contains the actual ring or bus. </a:t>
            </a:r>
          </a:p>
          <a:p>
            <a:pPr algn="just">
              <a:lnSpc>
                <a:spcPct val="150000"/>
              </a:lnSpc>
              <a:buFont typeface="Wingdings" pitchFamily="2" charset="2"/>
              <a:buChar char="q"/>
            </a:pPr>
            <a:r>
              <a:rPr lang="en-US" sz="2400" dirty="0">
                <a:latin typeface="Sylfaen" pitchFamily="18" charset="0"/>
              </a:rPr>
              <a:t> Linear-bus trunks connect the hubs in a star bus, while the hubs in a star ring are connected in a star pattern by the main hub.</a:t>
            </a:r>
          </a:p>
          <a:p>
            <a:pPr algn="just">
              <a:lnSpc>
                <a:spcPct val="150000"/>
              </a:lnSpc>
              <a:buFont typeface="Wingdings" pitchFamily="2" charset="2"/>
              <a:buChar char="q"/>
            </a:pPr>
            <a:endParaRPr lang="en-US" sz="2400" dirty="0" smtClean="0">
              <a:latin typeface="Sylfaen" pitchFamily="18" charset="0"/>
            </a:endParaRPr>
          </a:p>
        </p:txBody>
      </p:sp>
    </p:spTree>
    <p:extLst>
      <p:ext uri="{BB962C8B-B14F-4D97-AF65-F5344CB8AC3E}">
        <p14:creationId xmlns:p14="http://schemas.microsoft.com/office/powerpoint/2010/main" val="7982073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20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651">
                                            <p:txEl>
                                              <p:pRg st="0" end="0"/>
                                            </p:txEl>
                                          </p:spTgt>
                                        </p:tgtEl>
                                        <p:attrNameLst>
                                          <p:attrName>style.visibility</p:attrName>
                                        </p:attrNameLst>
                                      </p:cBhvr>
                                      <p:to>
                                        <p:strVal val="visible"/>
                                      </p:to>
                                    </p:set>
                                    <p:animEffect transition="in" filter="fade">
                                      <p:cBhvr>
                                        <p:cTn id="12" dur="2000"/>
                                        <p:tgtEl>
                                          <p:spTgt spid="276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651">
                                            <p:txEl>
                                              <p:pRg st="1" end="1"/>
                                            </p:txEl>
                                          </p:spTgt>
                                        </p:tgtEl>
                                        <p:attrNameLst>
                                          <p:attrName>style.visibility</p:attrName>
                                        </p:attrNameLst>
                                      </p:cBhvr>
                                      <p:to>
                                        <p:strVal val="visible"/>
                                      </p:to>
                                    </p:set>
                                    <p:animEffect transition="in" filter="fade">
                                      <p:cBhvr>
                                        <p:cTn id="17" dur="20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6" name="Rectangle 4"/>
          <p:cNvSpPr>
            <a:spLocks noGrp="1" noChangeArrowheads="1"/>
          </p:cNvSpPr>
          <p:nvPr>
            <p:ph type="title"/>
          </p:nvPr>
        </p:nvSpPr>
        <p:spPr/>
        <p:txBody>
          <a:bodyPr>
            <a:normAutofit/>
          </a:bodyPr>
          <a:lstStyle/>
          <a:p>
            <a:pPr eaLnBrk="1" fontAlgn="auto" hangingPunct="1">
              <a:spcAft>
                <a:spcPts val="0"/>
              </a:spcAft>
              <a:defRPr/>
            </a:pPr>
            <a:r>
              <a:rPr lang="en-US" sz="4000" b="1" dirty="0" smtClean="0">
                <a:effectLst/>
              </a:rPr>
              <a:t>	</a:t>
            </a:r>
            <a:r>
              <a:rPr lang="en-US" sz="4000" b="1" dirty="0" smtClean="0">
                <a:effectLst/>
                <a:latin typeface="Sylfaen" pitchFamily="18" charset="0"/>
              </a:rPr>
              <a:t>Star Ring</a:t>
            </a:r>
            <a:endParaRPr lang="en-US" sz="4000" b="1" dirty="0">
              <a:effectLst/>
              <a:latin typeface="Sylfaen" pitchFamily="18" charset="0"/>
            </a:endParaRPr>
          </a:p>
        </p:txBody>
      </p:sp>
      <p:graphicFrame>
        <p:nvGraphicFramePr>
          <p:cNvPr id="3074" name="Object 3"/>
          <p:cNvGraphicFramePr>
            <a:graphicFrameLocks noGrp="1" noChangeAspect="1"/>
          </p:cNvGraphicFramePr>
          <p:nvPr>
            <p:ph idx="1"/>
          </p:nvPr>
        </p:nvGraphicFramePr>
        <p:xfrm>
          <a:off x="2609850" y="2052638"/>
          <a:ext cx="3924300" cy="3619500"/>
        </p:xfrm>
        <a:graphic>
          <a:graphicData uri="http://schemas.openxmlformats.org/presentationml/2006/ole">
            <mc:AlternateContent xmlns:mc="http://schemas.openxmlformats.org/markup-compatibility/2006">
              <mc:Choice xmlns:v="urn:schemas-microsoft-com:vml" Requires="v">
                <p:oleObj spid="_x0000_s35880" name="Bitmap Image" r:id="rId4" imgW="3924848" imgH="3619048" progId="Paint.Picture">
                  <p:embed/>
                </p:oleObj>
              </mc:Choice>
              <mc:Fallback>
                <p:oleObj name="Bitmap Image" r:id="rId4" imgW="3924848" imgH="3619048"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09850" y="2052638"/>
                        <a:ext cx="3924300" cy="361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65503890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fade">
                                      <p:cBhvr>
                                        <p:cTn id="7" dur="1000"/>
                                        <p:tgtEl>
                                          <p:spTgt spid="28676"/>
                                        </p:tgtEl>
                                      </p:cBhvr>
                                    </p:animEffect>
                                    <p:anim calcmode="lin" valueType="num">
                                      <p:cBhvr>
                                        <p:cTn id="8" dur="1000" fill="hold"/>
                                        <p:tgtEl>
                                          <p:spTgt spid="28676"/>
                                        </p:tgtEl>
                                        <p:attrNameLst>
                                          <p:attrName>ppt_x</p:attrName>
                                        </p:attrNameLst>
                                      </p:cBhvr>
                                      <p:tavLst>
                                        <p:tav tm="0">
                                          <p:val>
                                            <p:strVal val="#ppt_x"/>
                                          </p:val>
                                        </p:tav>
                                        <p:tav tm="100000">
                                          <p:val>
                                            <p:strVal val="#ppt_x"/>
                                          </p:val>
                                        </p:tav>
                                      </p:tavLst>
                                    </p:anim>
                                    <p:anim calcmode="lin" valueType="num">
                                      <p:cBhvr>
                                        <p:cTn id="9" dur="898" decel="100000" fill="hold"/>
                                        <p:tgtEl>
                                          <p:spTgt spid="28676"/>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867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fontAlgn="auto" hangingPunct="1">
              <a:spcAft>
                <a:spcPts val="0"/>
              </a:spcAft>
              <a:defRPr/>
            </a:pPr>
            <a:r>
              <a:rPr lang="en-US" sz="4000" b="1" dirty="0" smtClean="0">
                <a:effectLst/>
                <a:latin typeface="Sylfaen" pitchFamily="18" charset="0"/>
              </a:rPr>
              <a:t>    5.3 Tree </a:t>
            </a:r>
          </a:p>
        </p:txBody>
      </p:sp>
      <p:sp>
        <p:nvSpPr>
          <p:cNvPr id="30723" name="Rectangle 3"/>
          <p:cNvSpPr>
            <a:spLocks noGrp="1" noChangeArrowheads="1"/>
          </p:cNvSpPr>
          <p:nvPr>
            <p:ph idx="1"/>
          </p:nvPr>
        </p:nvSpPr>
        <p:spPr/>
        <p:txBody>
          <a:bodyPr>
            <a:normAutofit/>
          </a:bodyPr>
          <a:lstStyle/>
          <a:p>
            <a:pPr eaLnBrk="1" hangingPunct="1">
              <a:lnSpc>
                <a:spcPct val="150000"/>
              </a:lnSpc>
              <a:buFont typeface="Wingdings" pitchFamily="2" charset="2"/>
              <a:buChar char="q"/>
            </a:pPr>
            <a:r>
              <a:rPr lang="en-US" sz="2400" dirty="0" smtClean="0">
                <a:latin typeface="Sylfaen" pitchFamily="18" charset="0"/>
              </a:rPr>
              <a:t>A tree topology combines characteristics of linear bus and star topologies. </a:t>
            </a:r>
          </a:p>
          <a:p>
            <a:pPr eaLnBrk="1" hangingPunct="1">
              <a:lnSpc>
                <a:spcPct val="150000"/>
              </a:lnSpc>
              <a:buFont typeface="Wingdings" pitchFamily="2" charset="2"/>
              <a:buChar char="q"/>
            </a:pPr>
            <a:r>
              <a:rPr lang="en-US" sz="2400" dirty="0" smtClean="0">
                <a:latin typeface="Sylfaen" pitchFamily="18" charset="0"/>
              </a:rPr>
              <a:t>It consists of groups of star-configured workstations connected to a linear bus backbone cable .</a:t>
            </a:r>
          </a:p>
          <a:p>
            <a:pPr eaLnBrk="1" hangingPunct="1">
              <a:lnSpc>
                <a:spcPct val="150000"/>
              </a:lnSpc>
              <a:buFont typeface="Wingdings" pitchFamily="2" charset="2"/>
              <a:buChar char="q"/>
            </a:pPr>
            <a:r>
              <a:rPr lang="en-US" sz="2400" dirty="0" smtClean="0">
                <a:latin typeface="Sylfaen" pitchFamily="18" charset="0"/>
              </a:rPr>
              <a:t> Tree topologies allow for the expansion of  an existing network, and enable organizations to configure a network to meet their needs. </a:t>
            </a:r>
          </a:p>
          <a:p>
            <a:pPr eaLnBrk="1" hangingPunct="1">
              <a:buFont typeface="Wingdings" pitchFamily="2" charset="2"/>
              <a:buChar char="q"/>
            </a:pPr>
            <a:endParaRPr lang="en-US" sz="2400" dirty="0" smtClean="0">
              <a:latin typeface="Sylfaen" pitchFamily="18" charset="0"/>
            </a:endParaRPr>
          </a:p>
        </p:txBody>
      </p:sp>
    </p:spTree>
    <p:extLst>
      <p:ext uri="{BB962C8B-B14F-4D97-AF65-F5344CB8AC3E}">
        <p14:creationId xmlns:p14="http://schemas.microsoft.com/office/powerpoint/2010/main" val="36166774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fade">
                                      <p:cBhvr>
                                        <p:cTn id="7" dur="2000"/>
                                        <p:tgtEl>
                                          <p:spTgt spid="307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3">
                                            <p:txEl>
                                              <p:pRg st="0" end="0"/>
                                            </p:txEl>
                                          </p:spTgt>
                                        </p:tgtEl>
                                        <p:attrNameLst>
                                          <p:attrName>style.visibility</p:attrName>
                                        </p:attrNameLst>
                                      </p:cBhvr>
                                      <p:to>
                                        <p:strVal val="visible"/>
                                      </p:to>
                                    </p:set>
                                    <p:animEffect transition="in" filter="fade">
                                      <p:cBhvr>
                                        <p:cTn id="12" dur="2000"/>
                                        <p:tgtEl>
                                          <p:spTgt spid="307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3">
                                            <p:txEl>
                                              <p:pRg st="1" end="1"/>
                                            </p:txEl>
                                          </p:spTgt>
                                        </p:tgtEl>
                                        <p:attrNameLst>
                                          <p:attrName>style.visibility</p:attrName>
                                        </p:attrNameLst>
                                      </p:cBhvr>
                                      <p:to>
                                        <p:strVal val="visible"/>
                                      </p:to>
                                    </p:set>
                                    <p:animEffect transition="in" filter="fade">
                                      <p:cBhvr>
                                        <p:cTn id="17" dur="2000"/>
                                        <p:tgtEl>
                                          <p:spTgt spid="3072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3">
                                            <p:txEl>
                                              <p:pRg st="2" end="2"/>
                                            </p:txEl>
                                          </p:spTgt>
                                        </p:tgtEl>
                                        <p:attrNameLst>
                                          <p:attrName>style.visibility</p:attrName>
                                        </p:attrNameLst>
                                      </p:cBhvr>
                                      <p:to>
                                        <p:strVal val="visible"/>
                                      </p:to>
                                    </p:set>
                                    <p:animEffect transition="in" filter="fade">
                                      <p:cBhvr>
                                        <p:cTn id="22" dur="2000"/>
                                        <p:tgtEl>
                                          <p:spTgt spid="30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6"/>
          <p:cNvSpPr>
            <a:spLocks noGrp="1"/>
          </p:cNvSpPr>
          <p:nvPr>
            <p:ph type="title"/>
          </p:nvPr>
        </p:nvSpPr>
        <p:spPr/>
        <p:txBody>
          <a:bodyPr/>
          <a:lstStyle/>
          <a:p>
            <a:endParaRPr lang="en-US"/>
          </a:p>
        </p:txBody>
      </p:sp>
      <p:sp>
        <p:nvSpPr>
          <p:cNvPr id="9" name="Content Placeholder 8"/>
          <p:cNvSpPr>
            <a:spLocks noGrp="1"/>
          </p:cNvSpPr>
          <p:nvPr>
            <p:ph idx="1"/>
          </p:nvPr>
        </p:nvSpPr>
        <p:spPr/>
        <p:txBody>
          <a:bodyPr/>
          <a:lstStyle/>
          <a:p>
            <a:endParaRPr lang="en-US"/>
          </a:p>
        </p:txBody>
      </p:sp>
    </p:spTree>
    <p:extLst>
      <p:ext uri="{BB962C8B-B14F-4D97-AF65-F5344CB8AC3E}">
        <p14:creationId xmlns:p14="http://schemas.microsoft.com/office/powerpoint/2010/main" val="3182756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31746" name="Content Placeholder 2"/>
          <p:cNvSpPr>
            <a:spLocks noGrp="1"/>
          </p:cNvSpPr>
          <p:nvPr>
            <p:ph idx="1"/>
          </p:nvPr>
        </p:nvSpPr>
        <p:spPr/>
        <p:txBody>
          <a:bodyPr>
            <a:normAutofit/>
          </a:bodyPr>
          <a:lstStyle/>
          <a:p>
            <a:pPr algn="just" eaLnBrk="1" hangingPunct="1">
              <a:buFont typeface="Wingdings" pitchFamily="2" charset="2"/>
              <a:buNone/>
            </a:pPr>
            <a:r>
              <a:rPr lang="en-US" sz="2400" b="1" dirty="0" smtClean="0">
                <a:latin typeface="Sylfaen" pitchFamily="18" charset="0"/>
              </a:rPr>
              <a:t>Advantages of a Tree Topology</a:t>
            </a:r>
          </a:p>
          <a:p>
            <a:pPr algn="just" eaLnBrk="1" hangingPunct="1">
              <a:buFont typeface="Wingdings" pitchFamily="2" charset="2"/>
              <a:buChar char="q"/>
            </a:pPr>
            <a:r>
              <a:rPr lang="en-US" sz="2400" dirty="0" smtClean="0">
                <a:latin typeface="Sylfaen" pitchFamily="18" charset="0"/>
              </a:rPr>
              <a:t>Point-to-point wiring for individual segments. </a:t>
            </a:r>
          </a:p>
          <a:p>
            <a:pPr algn="just" eaLnBrk="1" hangingPunct="1">
              <a:buFont typeface="Wingdings" pitchFamily="2" charset="2"/>
              <a:buChar char="q"/>
            </a:pPr>
            <a:r>
              <a:rPr lang="en-US" sz="2400" dirty="0" smtClean="0">
                <a:latin typeface="Sylfaen" pitchFamily="18" charset="0"/>
              </a:rPr>
              <a:t>Supported by several hardware and software venders. </a:t>
            </a:r>
          </a:p>
          <a:p>
            <a:pPr algn="just" eaLnBrk="1" hangingPunct="1">
              <a:buFont typeface="Wingdings" pitchFamily="2" charset="2"/>
              <a:buNone/>
            </a:pPr>
            <a:r>
              <a:rPr lang="en-US" sz="2400" b="1" dirty="0" smtClean="0">
                <a:latin typeface="Sylfaen" pitchFamily="18" charset="0"/>
              </a:rPr>
              <a:t>Disadvantages of a Tree Topology</a:t>
            </a:r>
          </a:p>
          <a:p>
            <a:pPr algn="just" eaLnBrk="1" hangingPunct="1">
              <a:buFont typeface="Wingdings" pitchFamily="2" charset="2"/>
              <a:buChar char="q"/>
            </a:pPr>
            <a:r>
              <a:rPr lang="en-US" sz="2400" dirty="0" smtClean="0">
                <a:latin typeface="Sylfaen" pitchFamily="18" charset="0"/>
              </a:rPr>
              <a:t>Overall length of each segment is limited by the type of cabling used. </a:t>
            </a:r>
          </a:p>
          <a:p>
            <a:pPr algn="just" eaLnBrk="1" hangingPunct="1">
              <a:buFont typeface="Wingdings" pitchFamily="2" charset="2"/>
              <a:buChar char="q"/>
            </a:pPr>
            <a:r>
              <a:rPr lang="en-US" sz="2400" dirty="0" smtClean="0">
                <a:latin typeface="Sylfaen" pitchFamily="18" charset="0"/>
              </a:rPr>
              <a:t>If the backbone line breaks, the entire segment goes down. </a:t>
            </a:r>
          </a:p>
          <a:p>
            <a:pPr algn="just" eaLnBrk="1" hangingPunct="1">
              <a:buFont typeface="Wingdings" pitchFamily="2" charset="2"/>
              <a:buChar char="q"/>
            </a:pPr>
            <a:r>
              <a:rPr lang="en-US" sz="2400" dirty="0" smtClean="0">
                <a:latin typeface="Sylfaen" pitchFamily="18" charset="0"/>
              </a:rPr>
              <a:t>More difficult to configure and wire than other topologies. </a:t>
            </a:r>
          </a:p>
          <a:p>
            <a:pPr algn="just" eaLnBrk="1" hangingPunct="1">
              <a:buFont typeface="Wingdings" pitchFamily="2" charset="2"/>
              <a:buNone/>
            </a:pPr>
            <a:endParaRPr lang="en-US" sz="2400" dirty="0" smtClean="0">
              <a:latin typeface="Sylfaen" pitchFamily="18" charset="0"/>
            </a:endParaRPr>
          </a:p>
        </p:txBody>
      </p:sp>
    </p:spTree>
    <p:extLst>
      <p:ext uri="{BB962C8B-B14F-4D97-AF65-F5344CB8AC3E}">
        <p14:creationId xmlns:p14="http://schemas.microsoft.com/office/powerpoint/2010/main" val="6871015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a:bodyPr>
          <a:lstStyle/>
          <a:p>
            <a:pPr eaLnBrk="1" fontAlgn="auto" hangingPunct="1">
              <a:spcAft>
                <a:spcPts val="0"/>
              </a:spcAft>
              <a:defRPr/>
            </a:pPr>
            <a:r>
              <a:rPr lang="en-US" sz="4000" b="1" dirty="0" smtClean="0">
                <a:effectLst/>
                <a:latin typeface="Sylfaen" pitchFamily="18" charset="0"/>
              </a:rPr>
              <a:t>Summary</a:t>
            </a:r>
            <a:endParaRPr lang="en-US" sz="4000" b="1" dirty="0">
              <a:effectLst/>
              <a:latin typeface="Sylfaen" pitchFamily="18" charset="0"/>
            </a:endParaRPr>
          </a:p>
        </p:txBody>
      </p:sp>
      <p:sp>
        <p:nvSpPr>
          <p:cNvPr id="5" name="Content Placeholder 4"/>
          <p:cNvSpPr>
            <a:spLocks noGrp="1"/>
          </p:cNvSpPr>
          <p:nvPr>
            <p:ph idx="1"/>
          </p:nvPr>
        </p:nvSpPr>
        <p:spPr/>
        <p:txBody>
          <a:bodyPr/>
          <a:lstStyle/>
          <a:p>
            <a:endParaRPr lang="en-US"/>
          </a:p>
        </p:txBody>
      </p:sp>
      <p:graphicFrame>
        <p:nvGraphicFramePr>
          <p:cNvPr id="31804" name="Group 60"/>
          <p:cNvGraphicFramePr>
            <a:graphicFrameLocks noGrp="1"/>
          </p:cNvGraphicFramePr>
          <p:nvPr>
            <p:extLst>
              <p:ext uri="{D42A27DB-BD31-4B8C-83A1-F6EECF244321}">
                <p14:modId xmlns:p14="http://schemas.microsoft.com/office/powerpoint/2010/main" val="3408559851"/>
              </p:ext>
            </p:extLst>
          </p:nvPr>
        </p:nvGraphicFramePr>
        <p:xfrm>
          <a:off x="685800" y="1219200"/>
          <a:ext cx="7924800" cy="5333970"/>
        </p:xfrm>
        <a:graphic>
          <a:graphicData uri="http://schemas.openxmlformats.org/drawingml/2006/table">
            <a:tbl>
              <a:tblPr>
                <a:tableStyleId>{2D5ABB26-0587-4C30-8999-92F81FD0307C}</a:tableStyleId>
              </a:tblPr>
              <a:tblGrid>
                <a:gridCol w="1282810"/>
                <a:gridCol w="3207026"/>
                <a:gridCol w="3434964"/>
              </a:tblGrid>
              <a:tr h="0">
                <a:tc>
                  <a:txBody>
                    <a:bodyPr/>
                    <a:lstStyle/>
                    <a:p>
                      <a:pPr marL="0" marR="0" lvl="0" indent="0" algn="ctr"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Topology</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Advantages</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smtClean="0">
                          <a:ln>
                            <a:noFill/>
                          </a:ln>
                          <a:effectLst/>
                          <a:latin typeface="Sylfaen" pitchFamily="18" charset="0"/>
                        </a:rPr>
                        <a:t>Disadvantages</a:t>
                      </a:r>
                      <a:endParaRPr kumimoji="0" lang="en-US" sz="1600" b="0" i="0" u="none" strike="noStrike" cap="none" normalizeH="0" baseline="0" smtClean="0">
                        <a:ln>
                          <a:noFill/>
                        </a:ln>
                        <a:solidFill>
                          <a:schemeClr val="folHlink"/>
                        </a:solidFill>
                        <a:effectLst/>
                        <a:latin typeface="Sylfaen" pitchFamily="18" charset="0"/>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41976">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Bus</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Use of cable is economical. </a:t>
                      </a:r>
                    </a:p>
                    <a:p>
                      <a:pPr marL="0" marR="0" lvl="0" indent="0" algn="l" defTabSz="914400" rtl="0" eaLnBrk="0" fontAlgn="base" latinLnBrk="0" hangingPunct="0">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
                      </a:r>
                      <a:br>
                        <a:rPr kumimoji="0" lang="en-US" sz="1600" u="none" strike="noStrike" cap="none" normalizeH="0" baseline="0" dirty="0" smtClean="0">
                          <a:ln>
                            <a:noFill/>
                          </a:ln>
                          <a:effectLst/>
                          <a:latin typeface="Sylfaen" pitchFamily="18" charset="0"/>
                        </a:rPr>
                      </a:br>
                      <a:r>
                        <a:rPr kumimoji="0" lang="en-US" sz="1600" u="none" strike="noStrike" cap="none" normalizeH="0" baseline="0" dirty="0" smtClean="0">
                          <a:ln>
                            <a:noFill/>
                          </a:ln>
                          <a:effectLst/>
                          <a:latin typeface="Sylfaen" pitchFamily="18" charset="0"/>
                        </a:rPr>
                        <a:t>Media is inexpensive and easy to work with.</a:t>
                      </a:r>
                    </a:p>
                    <a:p>
                      <a:pPr marL="0" marR="0" lvl="0" indent="0" algn="l" defTabSz="914400" rtl="0" eaLnBrk="0" fontAlgn="base" latinLnBrk="0" hangingPunct="0">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System is simple and reliable.</a:t>
                      </a:r>
                    </a:p>
                    <a:p>
                      <a:pPr marL="0" marR="0" lvl="0" indent="0" algn="l" defTabSz="914400" rtl="0" eaLnBrk="0" fontAlgn="base" latinLnBrk="0" hangingPunct="0">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Bus is easy to extend.</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Network can slow down in heavy traffic. </a:t>
                      </a:r>
                    </a:p>
                    <a:p>
                      <a:pPr marL="0" marR="0" lvl="0" indent="0" algn="l" defTabSz="914400" rtl="0" eaLnBrk="0" fontAlgn="base" latinLnBrk="0" hangingPunct="0">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Problems are difficult to isolate.</a:t>
                      </a:r>
                    </a:p>
                    <a:p>
                      <a:pPr marL="0" marR="0" lvl="0" indent="0" algn="l" defTabSz="914400" rtl="0" eaLnBrk="0" fontAlgn="base" latinLnBrk="0" hangingPunct="0">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
                      </a:r>
                      <a:br>
                        <a:rPr kumimoji="0" lang="en-US" sz="1600" u="none" strike="noStrike" cap="none" normalizeH="0" baseline="0" dirty="0" smtClean="0">
                          <a:ln>
                            <a:noFill/>
                          </a:ln>
                          <a:effectLst/>
                          <a:latin typeface="Sylfaen" pitchFamily="18" charset="0"/>
                        </a:rPr>
                      </a:br>
                      <a:r>
                        <a:rPr kumimoji="0" lang="en-US" sz="1600" u="none" strike="noStrike" cap="none" normalizeH="0" baseline="0" dirty="0" smtClean="0">
                          <a:ln>
                            <a:noFill/>
                          </a:ln>
                          <a:effectLst/>
                          <a:latin typeface="Sylfaen" pitchFamily="18" charset="0"/>
                        </a:rPr>
                        <a:t>Cable break can affect many users.</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32428">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smtClean="0">
                          <a:ln>
                            <a:noFill/>
                          </a:ln>
                          <a:effectLst/>
                          <a:latin typeface="Sylfaen" pitchFamily="18" charset="0"/>
                        </a:rPr>
                        <a:t>Ring</a:t>
                      </a:r>
                      <a:endParaRPr kumimoji="0" lang="en-US" sz="1600" b="0" i="0" u="none" strike="noStrike" cap="none" normalizeH="0" baseline="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System provides equal access for all computers. </a:t>
                      </a:r>
                    </a:p>
                    <a:p>
                      <a:pPr marL="0" marR="0" lvl="0" indent="0" algn="l" defTabSz="914400" rtl="0" eaLnBrk="0" fontAlgn="base" latinLnBrk="0" hangingPunct="0">
                        <a:lnSpc>
                          <a:spcPct val="100000"/>
                        </a:lnSpc>
                        <a:spcBef>
                          <a:spcPct val="0"/>
                        </a:spcBef>
                        <a:spcAft>
                          <a:spcPct val="0"/>
                        </a:spcAft>
                        <a:buClr>
                          <a:schemeClr val="tx2"/>
                        </a:buClr>
                        <a:buSzTx/>
                        <a:buFontTx/>
                        <a:buNone/>
                        <a:tabLst/>
                      </a:pP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Failure of one computer can impact the rest of the network. </a:t>
                      </a:r>
                    </a:p>
                    <a:p>
                      <a:pPr marL="0" marR="0" lvl="0" indent="0" algn="l" defTabSz="914400" rtl="0" eaLnBrk="0" fontAlgn="base" latinLnBrk="0" hangingPunct="0">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Problems are hard to isolate.</a:t>
                      </a:r>
                    </a:p>
                    <a:p>
                      <a:pPr marL="0" marR="0" lvl="0" indent="0" algn="l" defTabSz="914400" rtl="0" eaLnBrk="0" fontAlgn="base" latinLnBrk="0" hangingPunct="0">
                        <a:lnSpc>
                          <a:spcPct val="100000"/>
                        </a:lnSpc>
                        <a:spcBef>
                          <a:spcPct val="0"/>
                        </a:spcBef>
                        <a:spcAft>
                          <a:spcPct val="0"/>
                        </a:spcAft>
                        <a:buClr>
                          <a:schemeClr val="tx2"/>
                        </a:buClr>
                        <a:buSzTx/>
                        <a:buFontTx/>
                        <a:buNone/>
                        <a:tabLst/>
                      </a:pP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41976">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smtClean="0">
                          <a:ln>
                            <a:noFill/>
                          </a:ln>
                          <a:effectLst/>
                          <a:latin typeface="Sylfaen" pitchFamily="18" charset="0"/>
                        </a:rPr>
                        <a:t>Star</a:t>
                      </a:r>
                      <a:endParaRPr kumimoji="0" lang="en-US" sz="1600" b="0" i="0" u="none" strike="noStrike" cap="none" normalizeH="0" baseline="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Modifying system and adding new computers is easy. </a:t>
                      </a:r>
                    </a:p>
                    <a:p>
                      <a:pPr marL="0" marR="0" lvl="0" indent="0" algn="l" defTabSz="914400" rtl="0" eaLnBrk="0" fontAlgn="base" latinLnBrk="0" hangingPunct="0">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Centralized monitoring and management are possible.</a:t>
                      </a:r>
                    </a:p>
                    <a:p>
                      <a:pPr marL="0" marR="0" lvl="0" indent="0" algn="l" defTabSz="914400" rtl="0" eaLnBrk="0" fontAlgn="base" latinLnBrk="0" hangingPunct="0">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Failure of one computer does not affect the rest of the network.</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If the centralized point fails, the network fails.</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18592">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Mesh</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System provides increased redundancy and reliability as well as ease of troubleshooting.</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US" sz="1600" u="none" strike="noStrike" cap="none" normalizeH="0" baseline="0" dirty="0" smtClean="0">
                          <a:ln>
                            <a:noFill/>
                          </a:ln>
                          <a:effectLst/>
                          <a:latin typeface="Sylfaen" pitchFamily="18" charset="0"/>
                        </a:rPr>
                        <a:t>System is expensive to install because it uses a lot of cabling. </a:t>
                      </a:r>
                      <a:endParaRPr kumimoji="0" lang="en-US" sz="1600" b="0" i="0" u="none" strike="noStrike" cap="none" normalizeH="0" baseline="0" dirty="0" smtClean="0">
                        <a:ln>
                          <a:noFill/>
                        </a:ln>
                        <a:solidFill>
                          <a:schemeClr val="folHlink"/>
                        </a:solidFill>
                        <a:effectLst/>
                        <a:latin typeface="Sylfaen"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31855288"/>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152400"/>
            <a:ext cx="7498080" cy="990600"/>
          </a:xfrm>
        </p:spPr>
        <p:txBody>
          <a:bodyPr>
            <a:normAutofit/>
          </a:bodyPr>
          <a:lstStyle/>
          <a:p>
            <a:r>
              <a:rPr lang="en-US" b="1" dirty="0" smtClean="0">
                <a:solidFill>
                  <a:srgbClr val="002060"/>
                </a:solidFill>
                <a:latin typeface="Colonna MT" pitchFamily="82" charset="0"/>
              </a:rPr>
              <a:t>		</a:t>
            </a:r>
            <a:endParaRPr lang="en-US" dirty="0">
              <a:solidFill>
                <a:srgbClr val="FF0000"/>
              </a:solidFill>
              <a:latin typeface="Algerian" pitchFamily="82" charset="0"/>
            </a:endParaRPr>
          </a:p>
        </p:txBody>
      </p:sp>
      <p:sp>
        <p:nvSpPr>
          <p:cNvPr id="3" name="Content Placeholder 2"/>
          <p:cNvSpPr>
            <a:spLocks noGrp="1"/>
          </p:cNvSpPr>
          <p:nvPr>
            <p:ph idx="1"/>
          </p:nvPr>
        </p:nvSpPr>
        <p:spPr>
          <a:xfrm>
            <a:off x="1219200" y="1143000"/>
            <a:ext cx="7924800" cy="5334000"/>
          </a:xfrm>
          <a:scene3d>
            <a:camera prst="isometricRightUp"/>
            <a:lightRig rig="threePt" dir="t"/>
          </a:scene3d>
        </p:spPr>
        <p:txBody>
          <a:bodyPr>
            <a:normAutofit fontScale="85000" lnSpcReduction="20000"/>
          </a:bodyPr>
          <a:lstStyle/>
          <a:p>
            <a:pPr marL="82296" indent="0" algn="ctr">
              <a:buNone/>
            </a:pPr>
            <a:endParaRPr lang="en-US" dirty="0" smtClean="0">
              <a:latin typeface="Sylfaen" pitchFamily="18" charset="0"/>
              <a:cs typeface="Times New Roman" pitchFamily="18" charset="0"/>
            </a:endParaRPr>
          </a:p>
          <a:p>
            <a:pPr marL="82296" indent="0" algn="ctr">
              <a:buNone/>
            </a:pPr>
            <a:endParaRPr lang="en-US" dirty="0">
              <a:latin typeface="Sylfaen" pitchFamily="18" charset="0"/>
              <a:cs typeface="Times New Roman" pitchFamily="18" charset="0"/>
            </a:endParaRPr>
          </a:p>
          <a:p>
            <a:pPr marL="82296" indent="0" algn="ctr">
              <a:buNone/>
            </a:pPr>
            <a:endParaRPr lang="en-US" dirty="0" smtClean="0">
              <a:latin typeface="Sylfaen" pitchFamily="18" charset="0"/>
              <a:cs typeface="Times New Roman" pitchFamily="18" charset="0"/>
            </a:endParaRPr>
          </a:p>
          <a:p>
            <a:pPr marL="82296" indent="0" algn="ctr">
              <a:buNone/>
            </a:pPr>
            <a:endParaRPr lang="en-US" dirty="0">
              <a:latin typeface="Sylfaen" pitchFamily="18" charset="0"/>
              <a:cs typeface="Times New Roman" pitchFamily="18" charset="0"/>
            </a:endParaRPr>
          </a:p>
          <a:p>
            <a:pPr marL="1847088" lvl="8" indent="0">
              <a:buNone/>
            </a:pPr>
            <a:endParaRPr lang="en-US" sz="6600" dirty="0">
              <a:solidFill>
                <a:srgbClr val="FF0000"/>
              </a:solidFill>
              <a:latin typeface="Algerian" pitchFamily="82" charset="0"/>
            </a:endParaRPr>
          </a:p>
          <a:p>
            <a:pPr marL="1847088" lvl="8" indent="0">
              <a:buNone/>
            </a:pPr>
            <a:endParaRPr lang="en-US" sz="6600" dirty="0">
              <a:solidFill>
                <a:srgbClr val="FF0000"/>
              </a:solidFill>
              <a:latin typeface="Algerian" pitchFamily="82" charset="0"/>
            </a:endParaRPr>
          </a:p>
          <a:p>
            <a:pPr marL="1847088" lvl="8" indent="0">
              <a:buNone/>
            </a:pPr>
            <a:r>
              <a:rPr lang="en-US" sz="6600" dirty="0">
                <a:solidFill>
                  <a:srgbClr val="FF0000"/>
                </a:solidFill>
                <a:latin typeface="Algerian" pitchFamily="82" charset="0"/>
              </a:rPr>
              <a:t>CHAPTER END</a:t>
            </a:r>
          </a:p>
          <a:p>
            <a:pPr marL="1847088" lvl="8" indent="0">
              <a:buNone/>
            </a:pPr>
            <a:r>
              <a:rPr lang="en-US" sz="6600" dirty="0">
                <a:solidFill>
                  <a:srgbClr val="FF0000"/>
                </a:solidFill>
                <a:latin typeface="Algerian" pitchFamily="82" charset="0"/>
              </a:rPr>
              <a:t>  ???</a:t>
            </a:r>
          </a:p>
          <a:p>
            <a:pPr marL="82296" indent="0" algn="just">
              <a:lnSpc>
                <a:spcPct val="120000"/>
              </a:lnSpc>
              <a:buNone/>
            </a:pPr>
            <a:endParaRPr lang="en-US" sz="2000" dirty="0">
              <a:latin typeface="Sylfaen" pitchFamily="18" charset="0"/>
            </a:endParaRPr>
          </a:p>
          <a:p>
            <a:pPr marL="82296" indent="0" algn="ctr">
              <a:buNone/>
            </a:pPr>
            <a:endParaRPr lang="en-US" dirty="0" smtClean="0">
              <a:latin typeface="Sylfae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46</a:t>
            </a:fld>
            <a:endParaRPr lang="en-US"/>
          </a:p>
        </p:txBody>
      </p:sp>
    </p:spTree>
    <p:extLst>
      <p:ext uri="{BB962C8B-B14F-4D97-AF65-F5344CB8AC3E}">
        <p14:creationId xmlns:p14="http://schemas.microsoft.com/office/powerpoint/2010/main" val="2133998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CustomShape 1"/>
          <p:cNvSpPr/>
          <p:nvPr/>
        </p:nvSpPr>
        <p:spPr>
          <a:xfrm>
            <a:off x="656618" y="609600"/>
            <a:ext cx="7772400" cy="5933640"/>
          </a:xfrm>
          <a:prstGeom prst="rect">
            <a:avLst/>
          </a:prstGeom>
        </p:spPr>
        <p:txBody>
          <a:bodyPr lIns="82080" tIns="41040" rIns="82080" bIns="41040"/>
          <a:lstStyle/>
          <a:p>
            <a:pPr algn="just">
              <a:lnSpc>
                <a:spcPct val="130000"/>
              </a:lnSpc>
              <a:buFont typeface="Wingdings"/>
              <a:buChar char="§"/>
            </a:pPr>
            <a:r>
              <a:rPr lang="en-US" sz="2000" dirty="0">
                <a:solidFill>
                  <a:srgbClr val="FF0000"/>
                </a:solidFill>
                <a:latin typeface="Sylfaen" pitchFamily="18" charset="0"/>
                <a:cs typeface="Times New Roman" pitchFamily="18" charset="0"/>
              </a:rPr>
              <a:t>End Devices and their Role in the Network</a:t>
            </a:r>
            <a:endParaRPr sz="2000" dirty="0">
              <a:solidFill>
                <a:srgbClr val="FF0000"/>
              </a:solidFill>
              <a:latin typeface="Sylfaen" pitchFamily="18" charset="0"/>
              <a:cs typeface="Times New Roman" pitchFamily="18" charset="0"/>
            </a:endParaRPr>
          </a:p>
          <a:p>
            <a:pPr lvl="1" algn="just">
              <a:lnSpc>
                <a:spcPct val="130000"/>
              </a:lnSpc>
              <a:buSzPct val="45000"/>
              <a:buFont typeface="Wingdings"/>
              <a:buChar char="§"/>
            </a:pPr>
            <a:r>
              <a:rPr lang="en-US" sz="2000" dirty="0">
                <a:solidFill>
                  <a:srgbClr val="000000"/>
                </a:solidFill>
                <a:latin typeface="Sylfaen" pitchFamily="18" charset="0"/>
                <a:cs typeface="Times New Roman" pitchFamily="18" charset="0"/>
              </a:rPr>
              <a:t>Example of end devices</a:t>
            </a:r>
            <a:endParaRPr sz="2000" dirty="0">
              <a:latin typeface="Sylfaen" pitchFamily="18" charset="0"/>
              <a:cs typeface="Times New Roman" pitchFamily="18" charset="0"/>
            </a:endParaRPr>
          </a:p>
          <a:p>
            <a:pPr lvl="3" algn="just">
              <a:lnSpc>
                <a:spcPct val="130000"/>
              </a:lnSpc>
              <a:buSzPct val="45000"/>
              <a:buFont typeface="StarSymbol"/>
              <a:buChar char=""/>
            </a:pPr>
            <a:r>
              <a:rPr lang="en-US" sz="2000" dirty="0">
                <a:solidFill>
                  <a:srgbClr val="000000"/>
                </a:solidFill>
                <a:latin typeface="Sylfaen" pitchFamily="18" charset="0"/>
                <a:cs typeface="Times New Roman" pitchFamily="18" charset="0"/>
              </a:rPr>
              <a:t>Computers (work stations, laptops, file servers, web servers)</a:t>
            </a:r>
            <a:endParaRPr sz="2000" dirty="0">
              <a:latin typeface="Sylfaen" pitchFamily="18" charset="0"/>
              <a:cs typeface="Times New Roman" pitchFamily="18" charset="0"/>
            </a:endParaRPr>
          </a:p>
          <a:p>
            <a:pPr lvl="3" algn="just">
              <a:lnSpc>
                <a:spcPct val="130000"/>
              </a:lnSpc>
              <a:buSzPct val="45000"/>
              <a:buFont typeface="StarSymbol"/>
              <a:buChar char=""/>
            </a:pPr>
            <a:r>
              <a:rPr lang="en-US" sz="2000" dirty="0">
                <a:solidFill>
                  <a:srgbClr val="000000"/>
                </a:solidFill>
                <a:latin typeface="Sylfaen" pitchFamily="18" charset="0"/>
                <a:cs typeface="Times New Roman" pitchFamily="18" charset="0"/>
              </a:rPr>
              <a:t>Network printers</a:t>
            </a:r>
            <a:endParaRPr sz="2000" dirty="0">
              <a:latin typeface="Sylfaen" pitchFamily="18" charset="0"/>
              <a:cs typeface="Times New Roman" pitchFamily="18" charset="0"/>
            </a:endParaRPr>
          </a:p>
          <a:p>
            <a:pPr lvl="3" algn="just">
              <a:lnSpc>
                <a:spcPct val="130000"/>
              </a:lnSpc>
              <a:buSzPct val="45000"/>
              <a:buFont typeface="StarSymbol"/>
              <a:buChar char=""/>
            </a:pPr>
            <a:r>
              <a:rPr lang="en-US" sz="2000" dirty="0">
                <a:solidFill>
                  <a:srgbClr val="000000"/>
                </a:solidFill>
                <a:latin typeface="Sylfaen" pitchFamily="18" charset="0"/>
                <a:cs typeface="Times New Roman" pitchFamily="18" charset="0"/>
              </a:rPr>
              <a:t>VoIP phones</a:t>
            </a:r>
            <a:endParaRPr sz="2000" dirty="0">
              <a:latin typeface="Sylfaen" pitchFamily="18" charset="0"/>
              <a:cs typeface="Times New Roman" pitchFamily="18" charset="0"/>
            </a:endParaRPr>
          </a:p>
          <a:p>
            <a:pPr lvl="3" algn="just">
              <a:lnSpc>
                <a:spcPct val="130000"/>
              </a:lnSpc>
              <a:buSzPct val="45000"/>
              <a:buFont typeface="StarSymbol"/>
              <a:buChar char=""/>
            </a:pPr>
            <a:r>
              <a:rPr lang="en-US" sz="2000" dirty="0">
                <a:solidFill>
                  <a:srgbClr val="000000"/>
                </a:solidFill>
                <a:latin typeface="Sylfaen" pitchFamily="18" charset="0"/>
                <a:cs typeface="Times New Roman" pitchFamily="18" charset="0"/>
              </a:rPr>
              <a:t>Security cameras</a:t>
            </a:r>
            <a:endParaRPr sz="2000" dirty="0">
              <a:latin typeface="Sylfaen" pitchFamily="18" charset="0"/>
              <a:cs typeface="Times New Roman" pitchFamily="18" charset="0"/>
            </a:endParaRPr>
          </a:p>
          <a:p>
            <a:pPr lvl="3" algn="just">
              <a:lnSpc>
                <a:spcPct val="130000"/>
              </a:lnSpc>
              <a:buSzPct val="45000"/>
              <a:buFont typeface="StarSymbol"/>
              <a:buChar char=""/>
            </a:pPr>
            <a:r>
              <a:rPr lang="en-US" sz="2000" dirty="0">
                <a:solidFill>
                  <a:srgbClr val="000000"/>
                </a:solidFill>
                <a:latin typeface="Sylfaen" pitchFamily="18" charset="0"/>
                <a:cs typeface="Times New Roman" pitchFamily="18" charset="0"/>
              </a:rPr>
              <a:t>Mobile handheld devices (wireless barcode scanners, PDAs)</a:t>
            </a:r>
            <a:endParaRPr sz="2000" dirty="0">
              <a:latin typeface="Sylfaen" pitchFamily="18" charset="0"/>
              <a:cs typeface="Times New Roman" pitchFamily="18" charset="0"/>
            </a:endParaRPr>
          </a:p>
          <a:p>
            <a:pPr algn="just">
              <a:lnSpc>
                <a:spcPct val="130000"/>
              </a:lnSpc>
              <a:buFont typeface="Wingdings"/>
              <a:buChar char="§"/>
            </a:pPr>
            <a:r>
              <a:rPr lang="en-US" sz="2000" dirty="0">
                <a:solidFill>
                  <a:srgbClr val="000000"/>
                </a:solidFill>
                <a:latin typeface="Sylfaen" pitchFamily="18" charset="0"/>
                <a:cs typeface="Times New Roman" pitchFamily="18" charset="0"/>
              </a:rPr>
              <a:t>Software installed on the host determines which role it plays</a:t>
            </a:r>
            <a:endParaRPr sz="2000" dirty="0">
              <a:latin typeface="Sylfaen" pitchFamily="18" charset="0"/>
              <a:cs typeface="Times New Roman" pitchFamily="18" charset="0"/>
            </a:endParaRPr>
          </a:p>
          <a:p>
            <a:pPr algn="just">
              <a:lnSpc>
                <a:spcPct val="130000"/>
              </a:lnSpc>
              <a:buFont typeface="Wingdings"/>
              <a:buChar char="§"/>
            </a:pPr>
            <a:r>
              <a:rPr lang="en-US" sz="2000" b="1" dirty="0">
                <a:solidFill>
                  <a:srgbClr val="000000"/>
                </a:solidFill>
                <a:latin typeface="Sylfaen" pitchFamily="18" charset="0"/>
                <a:cs typeface="Times New Roman" pitchFamily="18" charset="0"/>
              </a:rPr>
              <a:t>Servers</a:t>
            </a:r>
            <a:r>
              <a:rPr lang="en-US" sz="2000" dirty="0">
                <a:solidFill>
                  <a:srgbClr val="000000"/>
                </a:solidFill>
                <a:latin typeface="Sylfaen" pitchFamily="18" charset="0"/>
                <a:cs typeface="Times New Roman" pitchFamily="18" charset="0"/>
              </a:rPr>
              <a:t> are hosts that have software installed that enables them to provide information and services, like e-mail or web pages, to other hosts on the network.</a:t>
            </a:r>
            <a:endParaRPr sz="2000" dirty="0">
              <a:latin typeface="Sylfaen" pitchFamily="18" charset="0"/>
              <a:cs typeface="Times New Roman" pitchFamily="18" charset="0"/>
            </a:endParaRPr>
          </a:p>
          <a:p>
            <a:pPr algn="just">
              <a:lnSpc>
                <a:spcPct val="130000"/>
              </a:lnSpc>
              <a:buFont typeface="Wingdings"/>
              <a:buChar char="§"/>
            </a:pPr>
            <a:r>
              <a:rPr lang="en-US" sz="2000" b="1" dirty="0">
                <a:solidFill>
                  <a:srgbClr val="000000"/>
                </a:solidFill>
                <a:latin typeface="Sylfaen" pitchFamily="18" charset="0"/>
                <a:cs typeface="Times New Roman" pitchFamily="18" charset="0"/>
              </a:rPr>
              <a:t>Clients</a:t>
            </a:r>
            <a:r>
              <a:rPr lang="en-US" sz="2000" dirty="0">
                <a:solidFill>
                  <a:srgbClr val="000000"/>
                </a:solidFill>
                <a:latin typeface="Sylfaen" pitchFamily="18" charset="0"/>
                <a:cs typeface="Times New Roman" pitchFamily="18" charset="0"/>
              </a:rPr>
              <a:t> are hosts that have software installed that enables them to request and display the information obtained from the server. </a:t>
            </a:r>
            <a:endParaRPr sz="2000" dirty="0">
              <a:latin typeface="Sylfaen" pitchFamily="18" charset="0"/>
              <a:cs typeface="Times New Roman" pitchFamily="18" charset="0"/>
            </a:endParaRPr>
          </a:p>
        </p:txBody>
      </p:sp>
      <p:sp>
        <p:nvSpPr>
          <p:cNvPr id="168" name="CustomShape 2"/>
          <p:cNvSpPr/>
          <p:nvPr/>
        </p:nvSpPr>
        <p:spPr>
          <a:xfrm>
            <a:off x="304800" y="228600"/>
            <a:ext cx="8145000" cy="381000"/>
          </a:xfrm>
          <a:prstGeom prst="rect">
            <a:avLst/>
          </a:prstGeom>
        </p:spPr>
        <p:txBody>
          <a:bodyPr lIns="82080" tIns="41040" rIns="82080" bIns="41040" anchor="b"/>
          <a:lstStyle/>
          <a:p>
            <a:r>
              <a:rPr lang="en-US" sz="2800" b="1" dirty="0" smtClean="0">
                <a:latin typeface="Times New Roman" pitchFamily="18" charset="0"/>
                <a:cs typeface="Times New Roman" pitchFamily="18" charset="0"/>
              </a:rPr>
              <a:t>	Components </a:t>
            </a:r>
            <a:r>
              <a:rPr lang="en-US" sz="2800" b="1" dirty="0">
                <a:latin typeface="Times New Roman" pitchFamily="18" charset="0"/>
                <a:cs typeface="Times New Roman" pitchFamily="18" charset="0"/>
              </a:rPr>
              <a:t>of the network</a:t>
            </a:r>
            <a:endParaRPr sz="2800" dirty="0">
              <a:latin typeface="Times New Roman" pitchFamily="18" charset="0"/>
              <a:cs typeface="Times New Roman" pitchFamily="18" charset="0"/>
            </a:endParaRPr>
          </a:p>
        </p:txBody>
      </p:sp>
    </p:spTree>
    <p:extLst>
      <p:ext uri="{BB962C8B-B14F-4D97-AF65-F5344CB8AC3E}">
        <p14:creationId xmlns:p14="http://schemas.microsoft.com/office/powerpoint/2010/main" val="2108639317"/>
      </p:ext>
    </p:extLst>
  </p:cSld>
  <p:clrMapOvr>
    <a:masterClrMapping/>
  </p:clrMapOvr>
  <p:transition spd="med">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CustomShape 1"/>
          <p:cNvSpPr/>
          <p:nvPr/>
        </p:nvSpPr>
        <p:spPr>
          <a:xfrm>
            <a:off x="422340" y="685800"/>
            <a:ext cx="7909920" cy="5791200"/>
          </a:xfrm>
          <a:prstGeom prst="rect">
            <a:avLst/>
          </a:prstGeom>
        </p:spPr>
        <p:txBody>
          <a:bodyPr lIns="82080" tIns="41040" rIns="82080" bIns="41040"/>
          <a:lstStyle/>
          <a:p>
            <a:pPr lvl="1">
              <a:lnSpc>
                <a:spcPct val="130000"/>
              </a:lnSpc>
              <a:buFont typeface="Wingdings"/>
              <a:buChar char="§"/>
            </a:pPr>
            <a:r>
              <a:rPr lang="en-US" sz="2200" dirty="0">
                <a:solidFill>
                  <a:srgbClr val="000000"/>
                </a:solidFill>
                <a:latin typeface="Times New Roman" pitchFamily="18" charset="0"/>
                <a:cs typeface="Times New Roman" pitchFamily="18" charset="0"/>
              </a:rPr>
              <a:t>Intermediary device &amp; their role</a:t>
            </a:r>
            <a:endParaRPr sz="2200" dirty="0">
              <a:latin typeface="Times New Roman" pitchFamily="18" charset="0"/>
              <a:cs typeface="Times New Roman" pitchFamily="18" charset="0"/>
            </a:endParaRPr>
          </a:p>
          <a:p>
            <a:pPr lvl="1">
              <a:lnSpc>
                <a:spcPct val="130000"/>
              </a:lnSpc>
              <a:buFont typeface="Wingdings" pitchFamily="2" charset="2"/>
              <a:buChar char="ü"/>
            </a:pPr>
            <a:r>
              <a:rPr lang="en-US" sz="2200" dirty="0" smtClean="0">
                <a:solidFill>
                  <a:srgbClr val="000000"/>
                </a:solidFill>
                <a:latin typeface="Times New Roman" pitchFamily="18" charset="0"/>
                <a:cs typeface="Times New Roman" pitchFamily="18" charset="0"/>
              </a:rPr>
              <a:t>Provides </a:t>
            </a:r>
            <a:r>
              <a:rPr lang="en-US" sz="2200" dirty="0">
                <a:solidFill>
                  <a:srgbClr val="000000"/>
                </a:solidFill>
                <a:latin typeface="Times New Roman" pitchFamily="18" charset="0"/>
                <a:cs typeface="Times New Roman" pitchFamily="18" charset="0"/>
              </a:rPr>
              <a:t>connectivity and ensures data flows across </a:t>
            </a:r>
            <a:r>
              <a:rPr lang="en-US" sz="2200" dirty="0" smtClean="0">
                <a:solidFill>
                  <a:srgbClr val="000000"/>
                </a:solidFill>
                <a:latin typeface="Times New Roman" pitchFamily="18" charset="0"/>
                <a:cs typeface="Times New Roman" pitchFamily="18" charset="0"/>
              </a:rPr>
              <a:t>network</a:t>
            </a:r>
          </a:p>
          <a:p>
            <a:pPr lvl="1">
              <a:lnSpc>
                <a:spcPct val="130000"/>
              </a:lnSpc>
              <a:buFont typeface="Wingdings" pitchFamily="2" charset="2"/>
              <a:buChar char="ü"/>
            </a:pPr>
            <a:r>
              <a:rPr lang="en-US" sz="2200" dirty="0" smtClean="0">
                <a:solidFill>
                  <a:srgbClr val="000000"/>
                </a:solidFill>
                <a:latin typeface="Times New Roman" pitchFamily="18" charset="0"/>
                <a:cs typeface="Times New Roman" pitchFamily="18" charset="0"/>
              </a:rPr>
              <a:t>Networks rely on intermediary devices to provide connectivity </a:t>
            </a:r>
          </a:p>
          <a:p>
            <a:endParaRPr lang="en-US" sz="2400" dirty="0" smtClean="0">
              <a:solidFill>
                <a:srgbClr val="000000"/>
              </a:solidFill>
              <a:latin typeface="Arial"/>
            </a:endParaRPr>
          </a:p>
          <a:p>
            <a:endParaRPr dirty="0"/>
          </a:p>
        </p:txBody>
      </p:sp>
      <p:pic>
        <p:nvPicPr>
          <p:cNvPr id="170" name="Picture 4"/>
          <p:cNvPicPr/>
          <p:nvPr/>
        </p:nvPicPr>
        <p:blipFill>
          <a:blip r:embed="rId3"/>
          <a:stretch>
            <a:fillRect/>
          </a:stretch>
        </p:blipFill>
        <p:spPr>
          <a:xfrm>
            <a:off x="1143000" y="2362200"/>
            <a:ext cx="6248400" cy="3429000"/>
          </a:xfrm>
          <a:prstGeom prst="rect">
            <a:avLst/>
          </a:prstGeom>
        </p:spPr>
      </p:pic>
      <p:sp>
        <p:nvSpPr>
          <p:cNvPr id="171" name="CustomShape 2"/>
          <p:cNvSpPr/>
          <p:nvPr/>
        </p:nvSpPr>
        <p:spPr>
          <a:xfrm>
            <a:off x="304800" y="228600"/>
            <a:ext cx="8145000" cy="456840"/>
          </a:xfrm>
          <a:prstGeom prst="rect">
            <a:avLst/>
          </a:prstGeom>
        </p:spPr>
        <p:txBody>
          <a:bodyPr lIns="82080" tIns="41040" rIns="82080" bIns="41040" anchor="b"/>
          <a:lstStyle/>
          <a:p>
            <a:r>
              <a:rPr lang="en-US" sz="2800" b="1" dirty="0" smtClean="0">
                <a:latin typeface="Times New Roman" pitchFamily="18" charset="0"/>
                <a:cs typeface="Times New Roman" pitchFamily="18" charset="0"/>
              </a:rPr>
              <a:t>	Components </a:t>
            </a:r>
            <a:r>
              <a:rPr lang="en-US" sz="2800" b="1" dirty="0">
                <a:latin typeface="Times New Roman" pitchFamily="18" charset="0"/>
                <a:cs typeface="Times New Roman" pitchFamily="18" charset="0"/>
              </a:rPr>
              <a:t>of the network</a:t>
            </a:r>
            <a:endParaRPr sz="2800" dirty="0">
              <a:latin typeface="Times New Roman" pitchFamily="18" charset="0"/>
              <a:cs typeface="Times New Roman" pitchFamily="18" charset="0"/>
            </a:endParaRPr>
          </a:p>
        </p:txBody>
      </p:sp>
    </p:spTree>
    <p:extLst>
      <p:ext uri="{BB962C8B-B14F-4D97-AF65-F5344CB8AC3E}">
        <p14:creationId xmlns:p14="http://schemas.microsoft.com/office/powerpoint/2010/main" val="3925111145"/>
      </p:ext>
    </p:extLst>
  </p:cSld>
  <p:clrMapOvr>
    <a:masterClrMapping/>
  </p:clrMapOvr>
  <p:transition spd="med">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CustomShape 1"/>
          <p:cNvSpPr/>
          <p:nvPr/>
        </p:nvSpPr>
        <p:spPr>
          <a:xfrm>
            <a:off x="491100" y="762000"/>
            <a:ext cx="7772400" cy="5105400"/>
          </a:xfrm>
          <a:prstGeom prst="rect">
            <a:avLst/>
          </a:prstGeom>
        </p:spPr>
        <p:txBody>
          <a:bodyPr lIns="82080" tIns="41040" rIns="82080" bIns="41040"/>
          <a:lstStyle/>
          <a:p>
            <a:pPr>
              <a:buFont typeface="Wingdings"/>
              <a:buChar char="§"/>
            </a:pPr>
            <a:r>
              <a:rPr lang="en-US" sz="2000" dirty="0">
                <a:solidFill>
                  <a:srgbClr val="000000"/>
                </a:solidFill>
                <a:latin typeface="Sylfaen" pitchFamily="18" charset="0"/>
                <a:cs typeface="Times New Roman" pitchFamily="18" charset="0"/>
              </a:rPr>
              <a:t>Intermediary device &amp; their role</a:t>
            </a:r>
            <a:endParaRPr sz="2000" dirty="0">
              <a:latin typeface="Sylfaen" pitchFamily="18" charset="0"/>
              <a:cs typeface="Times New Roman" pitchFamily="18" charset="0"/>
            </a:endParaRPr>
          </a:p>
          <a:p>
            <a:pPr lvl="1">
              <a:buSzPct val="45000"/>
            </a:pPr>
            <a:r>
              <a:rPr lang="en-US" sz="2000" dirty="0">
                <a:solidFill>
                  <a:srgbClr val="000000"/>
                </a:solidFill>
                <a:latin typeface="Sylfaen" pitchFamily="18" charset="0"/>
                <a:cs typeface="Times New Roman" pitchFamily="18" charset="0"/>
              </a:rPr>
              <a:t>Example of intermediary devices:</a:t>
            </a:r>
            <a:endParaRPr sz="2000" dirty="0">
              <a:latin typeface="Sylfaen" pitchFamily="18" charset="0"/>
              <a:cs typeface="Times New Roman" pitchFamily="18" charset="0"/>
            </a:endParaRPr>
          </a:p>
          <a:p>
            <a:pPr lvl="1">
              <a:buSzPct val="45000"/>
              <a:buFont typeface="Wingdings" pitchFamily="2" charset="2"/>
              <a:buChar char="Ø"/>
            </a:pPr>
            <a:r>
              <a:rPr lang="en-US" sz="2000" dirty="0">
                <a:solidFill>
                  <a:srgbClr val="000000"/>
                </a:solidFill>
                <a:latin typeface="Sylfaen" pitchFamily="18" charset="0"/>
                <a:cs typeface="Times New Roman" pitchFamily="18" charset="0"/>
              </a:rPr>
              <a:t>Network Access Devices (</a:t>
            </a:r>
            <a:r>
              <a:rPr lang="en-US" sz="2000" dirty="0">
                <a:solidFill>
                  <a:srgbClr val="FF0000"/>
                </a:solidFill>
                <a:latin typeface="Sylfaen" pitchFamily="18" charset="0"/>
                <a:cs typeface="Times New Roman" pitchFamily="18" charset="0"/>
              </a:rPr>
              <a:t>Hubs,</a:t>
            </a:r>
            <a:r>
              <a:rPr lang="en-US" sz="2000" dirty="0">
                <a:solidFill>
                  <a:srgbClr val="000000"/>
                </a:solidFill>
                <a:latin typeface="Sylfaen" pitchFamily="18" charset="0"/>
                <a:cs typeface="Times New Roman" pitchFamily="18" charset="0"/>
              </a:rPr>
              <a:t> </a:t>
            </a:r>
            <a:r>
              <a:rPr lang="en-US" sz="2000" dirty="0">
                <a:solidFill>
                  <a:srgbClr val="FF0000"/>
                </a:solidFill>
                <a:latin typeface="Sylfaen" pitchFamily="18" charset="0"/>
                <a:cs typeface="Times New Roman" pitchFamily="18" charset="0"/>
              </a:rPr>
              <a:t>switches,</a:t>
            </a:r>
            <a:r>
              <a:rPr lang="en-US" sz="2000" dirty="0">
                <a:solidFill>
                  <a:srgbClr val="000000"/>
                </a:solidFill>
                <a:latin typeface="Sylfaen" pitchFamily="18" charset="0"/>
                <a:cs typeface="Times New Roman" pitchFamily="18" charset="0"/>
              </a:rPr>
              <a:t> and </a:t>
            </a:r>
            <a:r>
              <a:rPr lang="en-US" sz="2000" dirty="0">
                <a:solidFill>
                  <a:srgbClr val="FF0000"/>
                </a:solidFill>
                <a:latin typeface="Sylfaen" pitchFamily="18" charset="0"/>
                <a:cs typeface="Times New Roman" pitchFamily="18" charset="0"/>
              </a:rPr>
              <a:t>wireless access points</a:t>
            </a:r>
            <a:r>
              <a:rPr lang="en-US" sz="2000" dirty="0">
                <a:solidFill>
                  <a:srgbClr val="000000"/>
                </a:solidFill>
                <a:latin typeface="Sylfaen" pitchFamily="18" charset="0"/>
                <a:cs typeface="Times New Roman" pitchFamily="18" charset="0"/>
              </a:rPr>
              <a:t>)</a:t>
            </a:r>
            <a:endParaRPr sz="2000" dirty="0">
              <a:latin typeface="Sylfaen" pitchFamily="18" charset="0"/>
              <a:cs typeface="Times New Roman" pitchFamily="18" charset="0"/>
            </a:endParaRPr>
          </a:p>
          <a:p>
            <a:pPr lvl="1">
              <a:buSzPct val="45000"/>
              <a:buFont typeface="Wingdings" pitchFamily="2" charset="2"/>
              <a:buChar char="Ø"/>
            </a:pPr>
            <a:r>
              <a:rPr lang="en-US" sz="2000" dirty="0">
                <a:solidFill>
                  <a:srgbClr val="000000"/>
                </a:solidFill>
                <a:latin typeface="Sylfaen" pitchFamily="18" charset="0"/>
                <a:cs typeface="Times New Roman" pitchFamily="18" charset="0"/>
              </a:rPr>
              <a:t>Internetworking Devices (</a:t>
            </a:r>
            <a:r>
              <a:rPr lang="en-US" sz="2000" dirty="0">
                <a:solidFill>
                  <a:srgbClr val="FF0000"/>
                </a:solidFill>
                <a:latin typeface="Sylfaen" pitchFamily="18" charset="0"/>
                <a:cs typeface="Times New Roman" pitchFamily="18" charset="0"/>
              </a:rPr>
              <a:t>Routers</a:t>
            </a:r>
            <a:r>
              <a:rPr lang="en-US" sz="2000" dirty="0">
                <a:solidFill>
                  <a:srgbClr val="000000"/>
                </a:solidFill>
                <a:latin typeface="Sylfaen" pitchFamily="18" charset="0"/>
                <a:cs typeface="Times New Roman" pitchFamily="18" charset="0"/>
              </a:rPr>
              <a:t>)</a:t>
            </a:r>
            <a:endParaRPr sz="2000" dirty="0">
              <a:latin typeface="Sylfaen" pitchFamily="18" charset="0"/>
              <a:cs typeface="Times New Roman" pitchFamily="18" charset="0"/>
            </a:endParaRPr>
          </a:p>
          <a:p>
            <a:pPr lvl="1">
              <a:buSzPct val="45000"/>
              <a:buFont typeface="Wingdings" pitchFamily="2" charset="2"/>
              <a:buChar char="Ø"/>
            </a:pPr>
            <a:r>
              <a:rPr lang="en-US" sz="2000" dirty="0">
                <a:solidFill>
                  <a:srgbClr val="000000"/>
                </a:solidFill>
                <a:latin typeface="Sylfaen" pitchFamily="18" charset="0"/>
                <a:cs typeface="Times New Roman" pitchFamily="18" charset="0"/>
              </a:rPr>
              <a:t>Communication Servers and Modems</a:t>
            </a:r>
            <a:endParaRPr sz="2000" dirty="0">
              <a:latin typeface="Sylfaen" pitchFamily="18" charset="0"/>
              <a:cs typeface="Times New Roman" pitchFamily="18" charset="0"/>
            </a:endParaRPr>
          </a:p>
          <a:p>
            <a:pPr lvl="1">
              <a:buSzPct val="45000"/>
              <a:buFont typeface="Wingdings" pitchFamily="2" charset="2"/>
              <a:buChar char="Ø"/>
            </a:pPr>
            <a:r>
              <a:rPr lang="en-US" sz="2000" dirty="0">
                <a:solidFill>
                  <a:srgbClr val="000000"/>
                </a:solidFill>
                <a:latin typeface="Sylfaen" pitchFamily="18" charset="0"/>
                <a:cs typeface="Times New Roman" pitchFamily="18" charset="0"/>
              </a:rPr>
              <a:t>Security Devices (firewalls, </a:t>
            </a:r>
            <a:r>
              <a:rPr lang="en-US" sz="2000" dirty="0" smtClean="0">
                <a:solidFill>
                  <a:srgbClr val="000000"/>
                </a:solidFill>
                <a:latin typeface="Sylfaen" pitchFamily="18" charset="0"/>
                <a:cs typeface="Times New Roman" pitchFamily="18" charset="0"/>
              </a:rPr>
              <a:t>IDS(Intrusion Detection System), IPS(Intrusion Prevention Systems))</a:t>
            </a:r>
            <a:endParaRPr sz="2000" dirty="0">
              <a:latin typeface="Sylfaen" pitchFamily="18" charset="0"/>
              <a:cs typeface="Times New Roman" pitchFamily="18" charset="0"/>
            </a:endParaRPr>
          </a:p>
          <a:p>
            <a:pPr>
              <a:buFont typeface="Wingdings"/>
              <a:buChar char="§"/>
            </a:pPr>
            <a:r>
              <a:rPr lang="en-US" sz="2000" dirty="0">
                <a:solidFill>
                  <a:srgbClr val="000000"/>
                </a:solidFill>
                <a:latin typeface="Sylfaen" pitchFamily="18" charset="0"/>
                <a:cs typeface="Times New Roman" pitchFamily="18" charset="0"/>
              </a:rPr>
              <a:t>Functions</a:t>
            </a:r>
            <a:endParaRPr sz="2000" dirty="0">
              <a:latin typeface="Sylfaen" pitchFamily="18" charset="0"/>
              <a:cs typeface="Times New Roman" pitchFamily="18" charset="0"/>
            </a:endParaRPr>
          </a:p>
          <a:p>
            <a:pPr lvl="1">
              <a:buSzPct val="45000"/>
              <a:buFont typeface="Wingdings"/>
              <a:buChar char="§"/>
            </a:pPr>
            <a:r>
              <a:rPr lang="en-US" sz="2000" dirty="0">
                <a:solidFill>
                  <a:srgbClr val="FF0000"/>
                </a:solidFill>
                <a:latin typeface="Sylfaen" pitchFamily="18" charset="0"/>
                <a:cs typeface="Times New Roman" pitchFamily="18" charset="0"/>
              </a:rPr>
              <a:t>Regenerate and retransmit </a:t>
            </a:r>
            <a:r>
              <a:rPr lang="en-US" sz="2000" dirty="0">
                <a:solidFill>
                  <a:srgbClr val="000000"/>
                </a:solidFill>
                <a:latin typeface="Sylfaen" pitchFamily="18" charset="0"/>
                <a:cs typeface="Times New Roman" pitchFamily="18" charset="0"/>
              </a:rPr>
              <a:t>data signals</a:t>
            </a:r>
            <a:endParaRPr sz="2000" dirty="0">
              <a:latin typeface="Sylfaen" pitchFamily="18" charset="0"/>
              <a:cs typeface="Times New Roman" pitchFamily="18" charset="0"/>
            </a:endParaRPr>
          </a:p>
          <a:p>
            <a:pPr lvl="1">
              <a:buSzPct val="45000"/>
              <a:buFont typeface="Wingdings"/>
              <a:buChar char="§"/>
            </a:pPr>
            <a:r>
              <a:rPr lang="en-US" sz="2000" dirty="0">
                <a:solidFill>
                  <a:srgbClr val="FF0000"/>
                </a:solidFill>
                <a:latin typeface="Sylfaen" pitchFamily="18" charset="0"/>
                <a:cs typeface="Times New Roman" pitchFamily="18" charset="0"/>
              </a:rPr>
              <a:t>Maintain information </a:t>
            </a:r>
            <a:r>
              <a:rPr lang="en-US" sz="2000" dirty="0">
                <a:solidFill>
                  <a:srgbClr val="000000"/>
                </a:solidFill>
                <a:latin typeface="Sylfaen" pitchFamily="18" charset="0"/>
                <a:cs typeface="Times New Roman" pitchFamily="18" charset="0"/>
              </a:rPr>
              <a:t>about what pathways exist</a:t>
            </a:r>
            <a:endParaRPr sz="2000" dirty="0">
              <a:latin typeface="Sylfaen" pitchFamily="18" charset="0"/>
              <a:cs typeface="Times New Roman" pitchFamily="18" charset="0"/>
            </a:endParaRPr>
          </a:p>
          <a:p>
            <a:pPr lvl="1">
              <a:buSzPct val="45000"/>
              <a:buFont typeface="Wingdings"/>
              <a:buChar char="§"/>
            </a:pPr>
            <a:r>
              <a:rPr lang="en-US" sz="2000" dirty="0">
                <a:solidFill>
                  <a:srgbClr val="FF0000"/>
                </a:solidFill>
                <a:latin typeface="Sylfaen" pitchFamily="18" charset="0"/>
                <a:cs typeface="Times New Roman" pitchFamily="18" charset="0"/>
              </a:rPr>
              <a:t>Notify other devices of errors </a:t>
            </a:r>
            <a:r>
              <a:rPr lang="en-US" sz="2000" dirty="0">
                <a:solidFill>
                  <a:srgbClr val="000000"/>
                </a:solidFill>
                <a:latin typeface="Sylfaen" pitchFamily="18" charset="0"/>
                <a:cs typeface="Times New Roman" pitchFamily="18" charset="0"/>
              </a:rPr>
              <a:t>and communication failures</a:t>
            </a:r>
            <a:endParaRPr sz="2000" dirty="0">
              <a:latin typeface="Sylfaen" pitchFamily="18" charset="0"/>
              <a:cs typeface="Times New Roman" pitchFamily="18" charset="0"/>
            </a:endParaRPr>
          </a:p>
          <a:p>
            <a:pPr lvl="1">
              <a:buSzPct val="45000"/>
              <a:buFont typeface="Wingdings"/>
              <a:buChar char="§"/>
            </a:pPr>
            <a:r>
              <a:rPr lang="en-US" sz="2000" dirty="0">
                <a:solidFill>
                  <a:srgbClr val="FF0000"/>
                </a:solidFill>
                <a:latin typeface="Sylfaen" pitchFamily="18" charset="0"/>
                <a:cs typeface="Times New Roman" pitchFamily="18" charset="0"/>
              </a:rPr>
              <a:t>Direct data along alternate pathways</a:t>
            </a:r>
            <a:r>
              <a:rPr lang="en-US" sz="2000" dirty="0">
                <a:solidFill>
                  <a:srgbClr val="000000"/>
                </a:solidFill>
                <a:latin typeface="Sylfaen" pitchFamily="18" charset="0"/>
                <a:cs typeface="Times New Roman" pitchFamily="18" charset="0"/>
              </a:rPr>
              <a:t> when there is a link failure</a:t>
            </a:r>
            <a:endParaRPr sz="2000" dirty="0">
              <a:latin typeface="Sylfaen" pitchFamily="18" charset="0"/>
              <a:cs typeface="Times New Roman" pitchFamily="18" charset="0"/>
            </a:endParaRPr>
          </a:p>
          <a:p>
            <a:pPr lvl="1">
              <a:buSzPct val="45000"/>
              <a:buFont typeface="Wingdings"/>
              <a:buChar char="§"/>
            </a:pPr>
            <a:r>
              <a:rPr lang="en-US" sz="2000" dirty="0">
                <a:solidFill>
                  <a:srgbClr val="FF0000"/>
                </a:solidFill>
                <a:latin typeface="Sylfaen" pitchFamily="18" charset="0"/>
                <a:cs typeface="Times New Roman" pitchFamily="18" charset="0"/>
              </a:rPr>
              <a:t>Classify and direct messages </a:t>
            </a:r>
            <a:r>
              <a:rPr lang="en-US" sz="2000" dirty="0">
                <a:solidFill>
                  <a:srgbClr val="000000"/>
                </a:solidFill>
                <a:latin typeface="Sylfaen" pitchFamily="18" charset="0"/>
                <a:cs typeface="Times New Roman" pitchFamily="18" charset="0"/>
              </a:rPr>
              <a:t>according to QoS priorities</a:t>
            </a:r>
            <a:endParaRPr sz="2000" dirty="0">
              <a:latin typeface="Sylfaen" pitchFamily="18" charset="0"/>
              <a:cs typeface="Times New Roman" pitchFamily="18" charset="0"/>
            </a:endParaRPr>
          </a:p>
          <a:p>
            <a:pPr lvl="1">
              <a:buSzPct val="45000"/>
              <a:buFont typeface="Wingdings"/>
              <a:buChar char="§"/>
            </a:pPr>
            <a:r>
              <a:rPr lang="en-US" sz="2000" dirty="0">
                <a:solidFill>
                  <a:srgbClr val="FF0000"/>
                </a:solidFill>
                <a:latin typeface="Sylfaen" pitchFamily="18" charset="0"/>
                <a:cs typeface="Times New Roman" pitchFamily="18" charset="0"/>
              </a:rPr>
              <a:t>Permit or deny the flow of data</a:t>
            </a:r>
            <a:r>
              <a:rPr lang="en-US" sz="2000" dirty="0">
                <a:solidFill>
                  <a:srgbClr val="000000"/>
                </a:solidFill>
                <a:latin typeface="Sylfaen" pitchFamily="18" charset="0"/>
                <a:cs typeface="Times New Roman" pitchFamily="18" charset="0"/>
              </a:rPr>
              <a:t>, based on security settings </a:t>
            </a:r>
            <a:endParaRPr sz="2000" dirty="0">
              <a:latin typeface="Sylfaen" pitchFamily="18" charset="0"/>
              <a:cs typeface="Times New Roman" pitchFamily="18" charset="0"/>
            </a:endParaRPr>
          </a:p>
          <a:p>
            <a:endParaRPr sz="2000" dirty="0">
              <a:latin typeface="Sylfaen" pitchFamily="18" charset="0"/>
            </a:endParaRPr>
          </a:p>
          <a:p>
            <a:endParaRPr sz="2000" dirty="0">
              <a:latin typeface="Sylfaen" pitchFamily="18" charset="0"/>
            </a:endParaRPr>
          </a:p>
          <a:p>
            <a:endParaRPr sz="2000" dirty="0">
              <a:latin typeface="Sylfaen" pitchFamily="18" charset="0"/>
            </a:endParaRPr>
          </a:p>
        </p:txBody>
      </p:sp>
      <p:sp>
        <p:nvSpPr>
          <p:cNvPr id="173" name="CustomShape 2"/>
          <p:cNvSpPr/>
          <p:nvPr/>
        </p:nvSpPr>
        <p:spPr>
          <a:xfrm>
            <a:off x="304800" y="228600"/>
            <a:ext cx="8145000" cy="457200"/>
          </a:xfrm>
          <a:prstGeom prst="rect">
            <a:avLst/>
          </a:prstGeom>
        </p:spPr>
        <p:txBody>
          <a:bodyPr lIns="82080" tIns="41040" rIns="82080" bIns="41040" anchor="b"/>
          <a:lstStyle/>
          <a:p>
            <a:r>
              <a:rPr lang="en-US" sz="2800" b="1" dirty="0" smtClean="0">
                <a:latin typeface="Times New Roman" pitchFamily="18" charset="0"/>
                <a:cs typeface="Times New Roman" pitchFamily="18" charset="0"/>
              </a:rPr>
              <a:t>	Components </a:t>
            </a:r>
            <a:r>
              <a:rPr lang="en-US" sz="2800" b="1" dirty="0">
                <a:latin typeface="Times New Roman" pitchFamily="18" charset="0"/>
                <a:cs typeface="Times New Roman" pitchFamily="18" charset="0"/>
              </a:rPr>
              <a:t>of the network</a:t>
            </a:r>
            <a:endParaRPr sz="2800" dirty="0">
              <a:latin typeface="Times New Roman" pitchFamily="18" charset="0"/>
              <a:cs typeface="Times New Roman" pitchFamily="18" charset="0"/>
            </a:endParaRPr>
          </a:p>
        </p:txBody>
      </p:sp>
    </p:spTree>
    <p:extLst>
      <p:ext uri="{BB962C8B-B14F-4D97-AF65-F5344CB8AC3E}">
        <p14:creationId xmlns:p14="http://schemas.microsoft.com/office/powerpoint/2010/main" val="2859786848"/>
      </p:ext>
    </p:extLst>
  </p:cSld>
  <p:clrMapOvr>
    <a:masterClrMapping/>
  </p:clrMapOvr>
  <p:transition spd="med">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229600" cy="1143000"/>
          </a:xfrm>
        </p:spPr>
        <p:txBody>
          <a:bodyPr/>
          <a:lstStyle/>
          <a:p>
            <a:r>
              <a:rPr lang="en-US" sz="44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3.2 Network Types</a:t>
            </a:r>
            <a:endParaRPr lang="en-US" dirty="0"/>
          </a:p>
        </p:txBody>
      </p:sp>
      <p:sp>
        <p:nvSpPr>
          <p:cNvPr id="3" name="Content Placeholder 2"/>
          <p:cNvSpPr>
            <a:spLocks noGrp="1"/>
          </p:cNvSpPr>
          <p:nvPr>
            <p:ph idx="1"/>
          </p:nvPr>
        </p:nvSpPr>
        <p:spPr>
          <a:xfrm>
            <a:off x="685800" y="1524000"/>
            <a:ext cx="7924800" cy="5257800"/>
          </a:xfrm>
        </p:spPr>
        <p:txBody>
          <a:bodyPr>
            <a:normAutofit fontScale="92500" lnSpcReduction="10000"/>
          </a:bodyPr>
          <a:lstStyle/>
          <a:p>
            <a:pPr marL="82296" indent="0">
              <a:buNone/>
            </a:pPr>
            <a:r>
              <a:rPr lang="en-US" dirty="0" smtClean="0">
                <a:solidFill>
                  <a:srgbClr val="FF0000"/>
                </a:solidFill>
                <a:latin typeface="Sylfaen" pitchFamily="18" charset="0"/>
              </a:rPr>
              <a:t>Network Criteria </a:t>
            </a:r>
          </a:p>
          <a:p>
            <a:pPr>
              <a:buFont typeface="Wingdings" pitchFamily="2" charset="2"/>
              <a:buChar char="Ø"/>
            </a:pPr>
            <a:r>
              <a:rPr lang="en-US" dirty="0" smtClean="0">
                <a:solidFill>
                  <a:srgbClr val="00B050"/>
                </a:solidFill>
                <a:latin typeface="Sylfaen" pitchFamily="18" charset="0"/>
              </a:rPr>
              <a:t>Performance</a:t>
            </a:r>
            <a:r>
              <a:rPr lang="en-US" dirty="0">
                <a:latin typeface="Sylfaen" pitchFamily="18" charset="0"/>
              </a:rPr>
              <a:t>: can be measured using </a:t>
            </a:r>
          </a:p>
          <a:p>
            <a:pPr lvl="1">
              <a:buFont typeface="Wingdings" pitchFamily="2" charset="2"/>
              <a:buChar char="ü"/>
            </a:pPr>
            <a:r>
              <a:rPr lang="en-US" dirty="0" smtClean="0">
                <a:solidFill>
                  <a:srgbClr val="002060"/>
                </a:solidFill>
                <a:latin typeface="Sylfaen" pitchFamily="18" charset="0"/>
              </a:rPr>
              <a:t>Transit </a:t>
            </a:r>
            <a:r>
              <a:rPr lang="en-US" dirty="0">
                <a:solidFill>
                  <a:srgbClr val="002060"/>
                </a:solidFill>
                <a:latin typeface="Sylfaen" pitchFamily="18" charset="0"/>
              </a:rPr>
              <a:t>time </a:t>
            </a:r>
            <a:r>
              <a:rPr lang="en-US" dirty="0">
                <a:latin typeface="Sylfaen" pitchFamily="18" charset="0"/>
              </a:rPr>
              <a:t>- amount of time required for a message to travel)</a:t>
            </a:r>
          </a:p>
          <a:p>
            <a:pPr lvl="1">
              <a:buFont typeface="Wingdings" pitchFamily="2" charset="2"/>
              <a:buChar char="ü"/>
            </a:pPr>
            <a:r>
              <a:rPr lang="en-US" dirty="0" smtClean="0">
                <a:solidFill>
                  <a:srgbClr val="002060"/>
                </a:solidFill>
                <a:latin typeface="Sylfaen" pitchFamily="18" charset="0"/>
              </a:rPr>
              <a:t>Response </a:t>
            </a:r>
            <a:r>
              <a:rPr lang="en-US" dirty="0">
                <a:solidFill>
                  <a:srgbClr val="002060"/>
                </a:solidFill>
                <a:latin typeface="Sylfaen" pitchFamily="18" charset="0"/>
              </a:rPr>
              <a:t>time</a:t>
            </a:r>
            <a:r>
              <a:rPr lang="en-US" dirty="0">
                <a:solidFill>
                  <a:srgbClr val="00B050"/>
                </a:solidFill>
                <a:latin typeface="Sylfaen" pitchFamily="18" charset="0"/>
              </a:rPr>
              <a:t> </a:t>
            </a:r>
            <a:r>
              <a:rPr lang="en-US" dirty="0">
                <a:latin typeface="Sylfaen" pitchFamily="18" charset="0"/>
              </a:rPr>
              <a:t>- elapsed time between an inquiry and the response</a:t>
            </a:r>
          </a:p>
          <a:p>
            <a:pPr>
              <a:buFont typeface="Wingdings" pitchFamily="2" charset="2"/>
              <a:buChar char="Ø"/>
            </a:pPr>
            <a:r>
              <a:rPr lang="en-US" dirty="0">
                <a:solidFill>
                  <a:srgbClr val="00B050"/>
                </a:solidFill>
                <a:latin typeface="Sylfaen" pitchFamily="18" charset="0"/>
              </a:rPr>
              <a:t>Reliability</a:t>
            </a:r>
            <a:r>
              <a:rPr lang="en-US" dirty="0">
                <a:latin typeface="Sylfaen" pitchFamily="18" charset="0"/>
              </a:rPr>
              <a:t>: measured by the frequency of failure, the time it takes a link to recover from failure, and the network’s robustness in a catastrophe</a:t>
            </a:r>
          </a:p>
          <a:p>
            <a:pPr>
              <a:buFont typeface="Wingdings" pitchFamily="2" charset="2"/>
              <a:buChar char="Ø"/>
            </a:pPr>
            <a:r>
              <a:rPr lang="en-US" dirty="0">
                <a:solidFill>
                  <a:srgbClr val="00B050"/>
                </a:solidFill>
                <a:latin typeface="Sylfaen" pitchFamily="18" charset="0"/>
              </a:rPr>
              <a:t>Security</a:t>
            </a:r>
            <a:r>
              <a:rPr lang="en-US" dirty="0">
                <a:latin typeface="Sylfaen" pitchFamily="18" charset="0"/>
              </a:rPr>
              <a:t>: protecting data and network infrastructure from unauthorized access</a:t>
            </a:r>
          </a:p>
          <a:p>
            <a:endParaRPr lang="en-US" dirty="0">
              <a:latin typeface="Sylfaen" pitchFamily="18" charset="0"/>
            </a:endParaRPr>
          </a:p>
        </p:txBody>
      </p:sp>
    </p:spTree>
    <p:extLst>
      <p:ext uri="{BB962C8B-B14F-4D97-AF65-F5344CB8AC3E}">
        <p14:creationId xmlns:p14="http://schemas.microsoft.com/office/powerpoint/2010/main" val="33645628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endParaRPr lang="en-US" sz="2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pPr>
              <a:buNone/>
            </a:pPr>
            <a:r>
              <a:rPr lang="en-US" sz="2400" dirty="0" smtClean="0">
                <a:solidFill>
                  <a:srgbClr val="FF0000"/>
                </a:solidFill>
                <a:latin typeface="Times New Roman" pitchFamily="18" charset="0"/>
                <a:cs typeface="Times New Roman" pitchFamily="18" charset="0"/>
              </a:rPr>
              <a:t>Local Area Network(LAN)</a:t>
            </a:r>
          </a:p>
          <a:p>
            <a:pPr>
              <a:buFont typeface="Wingdings" pitchFamily="2" charset="2"/>
              <a:buChar char="q"/>
            </a:pPr>
            <a:r>
              <a:rPr lang="en-US" sz="2200" dirty="0" smtClean="0">
                <a:latin typeface="Times New Roman" pitchFamily="18" charset="0"/>
                <a:cs typeface="Times New Roman" pitchFamily="18" charset="0"/>
              </a:rPr>
              <a:t>Networks infrastructures can vary greatly in terms of:</a:t>
            </a:r>
          </a:p>
          <a:p>
            <a:pPr lvl="1">
              <a:buFont typeface="Arial" pitchFamily="34" charset="0"/>
              <a:buChar char="•"/>
            </a:pPr>
            <a:r>
              <a:rPr lang="en-US" sz="2200" dirty="0" smtClean="0">
                <a:solidFill>
                  <a:srgbClr val="FF0000"/>
                </a:solidFill>
                <a:latin typeface="Times New Roman" pitchFamily="18" charset="0"/>
                <a:cs typeface="Times New Roman" pitchFamily="18" charset="0"/>
              </a:rPr>
              <a:t>The size of the area covered</a:t>
            </a:r>
          </a:p>
          <a:p>
            <a:pPr lvl="1">
              <a:buFont typeface="Arial" pitchFamily="34" charset="0"/>
              <a:buChar char="•"/>
            </a:pPr>
            <a:r>
              <a:rPr lang="en-US" sz="2200" dirty="0" smtClean="0">
                <a:solidFill>
                  <a:srgbClr val="FF0000"/>
                </a:solidFill>
                <a:latin typeface="Times New Roman" pitchFamily="18" charset="0"/>
                <a:cs typeface="Times New Roman" pitchFamily="18" charset="0"/>
              </a:rPr>
              <a:t>The number of users connected</a:t>
            </a:r>
          </a:p>
          <a:p>
            <a:pPr lvl="1">
              <a:buFont typeface="Arial" pitchFamily="34" charset="0"/>
              <a:buChar char="•"/>
            </a:pPr>
            <a:r>
              <a:rPr lang="en-US" sz="2200" dirty="0" smtClean="0">
                <a:solidFill>
                  <a:srgbClr val="FF0000"/>
                </a:solidFill>
                <a:latin typeface="Times New Roman" pitchFamily="18" charset="0"/>
                <a:cs typeface="Times New Roman" pitchFamily="18" charset="0"/>
              </a:rPr>
              <a:t>The number and types of services available</a:t>
            </a:r>
          </a:p>
          <a:p>
            <a:pPr>
              <a:buFont typeface="Wingdings" pitchFamily="2" charset="2"/>
              <a:buChar char="q"/>
            </a:pPr>
            <a:r>
              <a:rPr lang="en-US" sz="2200" dirty="0" smtClean="0">
                <a:latin typeface="Times New Roman" pitchFamily="18" charset="0"/>
                <a:cs typeface="Times New Roman" pitchFamily="18" charset="0"/>
              </a:rPr>
              <a:t>An individual network usually </a:t>
            </a:r>
            <a:r>
              <a:rPr lang="en-US" sz="2200" dirty="0" smtClean="0">
                <a:solidFill>
                  <a:srgbClr val="FF0000"/>
                </a:solidFill>
                <a:latin typeface="Times New Roman" pitchFamily="18" charset="0"/>
                <a:cs typeface="Times New Roman" pitchFamily="18" charset="0"/>
              </a:rPr>
              <a:t>spans a single geographical area</a:t>
            </a:r>
            <a:r>
              <a:rPr lang="en-US" sz="2200" dirty="0" smtClean="0">
                <a:latin typeface="Times New Roman" pitchFamily="18" charset="0"/>
                <a:cs typeface="Times New Roman" pitchFamily="18" charset="0"/>
              </a:rPr>
              <a:t>, providing services and applications to people within a common organizational structure, such as a single </a:t>
            </a:r>
            <a:r>
              <a:rPr lang="en-US" sz="2200" dirty="0" smtClean="0">
                <a:solidFill>
                  <a:srgbClr val="FF0000"/>
                </a:solidFill>
                <a:latin typeface="Times New Roman" pitchFamily="18" charset="0"/>
                <a:cs typeface="Times New Roman" pitchFamily="18" charset="0"/>
              </a:rPr>
              <a:t>business, campus or region. </a:t>
            </a:r>
          </a:p>
          <a:p>
            <a:pPr>
              <a:buFont typeface="Wingdings" pitchFamily="2" charset="2"/>
              <a:buChar char="q"/>
            </a:pPr>
            <a:r>
              <a:rPr lang="en-US" sz="2200" dirty="0" smtClean="0">
                <a:latin typeface="Times New Roman" pitchFamily="18" charset="0"/>
                <a:cs typeface="Times New Roman" pitchFamily="18" charset="0"/>
              </a:rPr>
              <a:t>This type of network is called a </a:t>
            </a:r>
            <a:r>
              <a:rPr lang="en-US" sz="2200" dirty="0" smtClean="0">
                <a:solidFill>
                  <a:srgbClr val="FF0000"/>
                </a:solidFill>
                <a:latin typeface="Times New Roman" pitchFamily="18" charset="0"/>
                <a:cs typeface="Times New Roman" pitchFamily="18" charset="0"/>
              </a:rPr>
              <a:t>Local Area Network (LAN).</a:t>
            </a:r>
          </a:p>
          <a:p>
            <a:pPr>
              <a:buFont typeface="Wingdings" pitchFamily="2" charset="2"/>
              <a:buChar char="q"/>
            </a:pPr>
            <a:r>
              <a:rPr lang="en-US" sz="2200" dirty="0" smtClean="0">
                <a:latin typeface="Times New Roman" pitchFamily="18" charset="0"/>
                <a:cs typeface="Times New Roman" pitchFamily="18" charset="0"/>
              </a:rPr>
              <a:t> A LAN is usually administered by a </a:t>
            </a:r>
            <a:r>
              <a:rPr lang="en-US" sz="2200" dirty="0" smtClean="0">
                <a:solidFill>
                  <a:srgbClr val="FF0000"/>
                </a:solidFill>
                <a:latin typeface="Times New Roman" pitchFamily="18" charset="0"/>
                <a:cs typeface="Times New Roman" pitchFamily="18" charset="0"/>
              </a:rPr>
              <a:t>single organization. </a:t>
            </a:r>
          </a:p>
          <a:p>
            <a:pPr>
              <a:buFont typeface="Wingdings" pitchFamily="2" charset="2"/>
              <a:buChar char="q"/>
            </a:pPr>
            <a:r>
              <a:rPr lang="en-US" sz="2200" dirty="0" smtClean="0">
                <a:latin typeface="Times New Roman" pitchFamily="18" charset="0"/>
                <a:cs typeface="Times New Roman" pitchFamily="18" charset="0"/>
              </a:rPr>
              <a:t>The administrative control that governs the security and access control policies are enforced on the network level. </a:t>
            </a:r>
          </a:p>
          <a:p>
            <a:pPr>
              <a:buNone/>
            </a:pPr>
            <a:endParaRPr lang="en-US" sz="22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6588</TotalTime>
  <Words>3591</Words>
  <Application>Microsoft Office PowerPoint</Application>
  <PresentationFormat>On-screen Show (4:3)</PresentationFormat>
  <Paragraphs>371</Paragraphs>
  <Slides>46</Slides>
  <Notes>31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46</vt:i4>
      </vt:variant>
    </vt:vector>
  </HeadingPairs>
  <TitlesOfParts>
    <vt:vector size="49" baseType="lpstr">
      <vt:lpstr>Office Theme</vt:lpstr>
      <vt:lpstr>Clip</vt:lpstr>
      <vt:lpstr>Bitmap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3.2 Network Types</vt:lpstr>
      <vt:lpstr>PowerPoint Presentation</vt:lpstr>
      <vt:lpstr>Metropolitan Area Network</vt:lpstr>
      <vt:lpstr>Wide Area Network</vt:lpstr>
      <vt:lpstr>WAN(cont…)</vt:lpstr>
      <vt:lpstr>Internet: A network of Networks</vt:lpstr>
      <vt:lpstr>Internet(cont…)</vt:lpstr>
      <vt:lpstr>Internet(cont…)</vt:lpstr>
      <vt:lpstr>PowerPoint Presentation</vt:lpstr>
      <vt:lpstr>Network Application Architecture </vt:lpstr>
      <vt:lpstr>Client-server architecture</vt:lpstr>
      <vt:lpstr>Cont… </vt:lpstr>
      <vt:lpstr>Pure P2P architecture</vt:lpstr>
      <vt:lpstr>Hybrid of client-server and P2P</vt:lpstr>
      <vt:lpstr>Network Topologies</vt:lpstr>
      <vt:lpstr>     A network's topology affects its capabilities. The choice of one topology over another will have an impact on the:</vt:lpstr>
      <vt:lpstr>Types of topologies</vt:lpstr>
      <vt:lpstr> 1. Linear Bus (Bus) </vt:lpstr>
      <vt:lpstr>Advantages of a Linear Bus Topology</vt:lpstr>
      <vt:lpstr> Disadvantages of a Linear Bus Topology</vt:lpstr>
      <vt:lpstr> 2. Star</vt:lpstr>
      <vt:lpstr>  Advantages of a Star Topology</vt:lpstr>
      <vt:lpstr>  Disadvantages of a Star Topology</vt:lpstr>
      <vt:lpstr> 3. Ring Topology</vt:lpstr>
      <vt:lpstr> Ring topology</vt:lpstr>
      <vt:lpstr>   Token Passing</vt:lpstr>
      <vt:lpstr>Advantages of a Ring Topology</vt:lpstr>
      <vt:lpstr>Disadvantages of a Ring Topology</vt:lpstr>
      <vt:lpstr>  4. Mesh Topology</vt:lpstr>
      <vt:lpstr> Mesh topology</vt:lpstr>
      <vt:lpstr> 5.Hybrid Topologies </vt:lpstr>
      <vt:lpstr> 5.2  Star Bus </vt:lpstr>
      <vt:lpstr>    5.3 Star Ring  </vt:lpstr>
      <vt:lpstr> Star Ring</vt:lpstr>
      <vt:lpstr>    5.3 Tree </vt:lpstr>
      <vt:lpstr>PowerPoint Presentation</vt:lpstr>
      <vt:lpstr>PowerPoint Presentation</vt:lpstr>
      <vt:lpstr>Summary</vt:lpstr>
      <vt:lpstr>  </vt:lpstr>
    </vt:vector>
  </TitlesOfParts>
  <Company>System Design and Development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III Network Types</dc:title>
  <dc:creator>e_learning</dc:creator>
  <cp:lastModifiedBy>YULI</cp:lastModifiedBy>
  <cp:revision>43</cp:revision>
  <dcterms:created xsi:type="dcterms:W3CDTF">2012-11-11T07:34:57Z</dcterms:created>
  <dcterms:modified xsi:type="dcterms:W3CDTF">2020-05-20T19:30:18Z</dcterms:modified>
</cp:coreProperties>
</file>