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notesMasterIdLst>
    <p:notesMasterId r:id="rId46"/>
  </p:notesMasterIdLst>
  <p:sldIdLst>
    <p:sldId id="261" r:id="rId2"/>
    <p:sldId id="259" r:id="rId3"/>
    <p:sldId id="260" r:id="rId4"/>
    <p:sldId id="262" r:id="rId5"/>
    <p:sldId id="263" r:id="rId6"/>
    <p:sldId id="264" r:id="rId7"/>
    <p:sldId id="279" r:id="rId8"/>
    <p:sldId id="265" r:id="rId9"/>
    <p:sldId id="266" r:id="rId10"/>
    <p:sldId id="267" r:id="rId11"/>
    <p:sldId id="280" r:id="rId12"/>
    <p:sldId id="282" r:id="rId13"/>
    <p:sldId id="283" r:id="rId14"/>
    <p:sldId id="284" r:id="rId15"/>
    <p:sldId id="285" r:id="rId16"/>
    <p:sldId id="313" r:id="rId17"/>
    <p:sldId id="312" r:id="rId18"/>
    <p:sldId id="314" r:id="rId19"/>
    <p:sldId id="286" r:id="rId20"/>
    <p:sldId id="287" r:id="rId21"/>
    <p:sldId id="288" r:id="rId22"/>
    <p:sldId id="289" r:id="rId23"/>
    <p:sldId id="290" r:id="rId24"/>
    <p:sldId id="281" r:id="rId25"/>
    <p:sldId id="291" r:id="rId26"/>
    <p:sldId id="292" r:id="rId27"/>
    <p:sldId id="293"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9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101CF0-FF29-4253-BB51-6ACB5F716379}" type="datetimeFigureOut">
              <a:rPr lang="en-US" smtClean="0"/>
              <a:t>5/20/2020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3E04F4-7003-4C53-BB2A-FDECA148C164}" type="slidenum">
              <a:rPr lang="en-US" smtClean="0"/>
              <a:t>‹#›</a:t>
            </a:fld>
            <a:endParaRPr lang="en-US"/>
          </a:p>
        </p:txBody>
      </p:sp>
    </p:spTree>
    <p:extLst>
      <p:ext uri="{BB962C8B-B14F-4D97-AF65-F5344CB8AC3E}">
        <p14:creationId xmlns:p14="http://schemas.microsoft.com/office/powerpoint/2010/main" val="1360990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Ethernet uses Carrier Sense Multiple Access with Collision Detection (CSMA/CD) to detect and handle collisions and manage the resumption of communications.</a:t>
            </a:r>
          </a:p>
          <a:p>
            <a:endParaRPr lang="en-US" dirty="0" smtClean="0"/>
          </a:p>
          <a:p>
            <a:r>
              <a:rPr lang="en-US" dirty="0" smtClean="0"/>
              <a:t>Because all computers using Ethernet send their messages on the same media, a distributed coordination scheme (CSMA) is used to detect the electrical activity on the cable. A device can then determine when it can transmit. When a device detects that no other computer is sending a frame, or carrier signal, the device will transmit, if it has something to send.</a:t>
            </a:r>
          </a:p>
          <a:p>
            <a:endParaRPr lang="en-US" dirty="0" smtClean="0"/>
          </a:p>
          <a:p>
            <a:r>
              <a:rPr lang="en-US" b="1" dirty="0" smtClean="0"/>
              <a:t>The Process:</a:t>
            </a:r>
          </a:p>
          <a:p>
            <a:r>
              <a:rPr lang="en-US" b="1" dirty="0" smtClean="0"/>
              <a:t>Carrier Sense</a:t>
            </a:r>
          </a:p>
          <a:p>
            <a:endParaRPr lang="en-US" dirty="0" smtClean="0"/>
          </a:p>
          <a:p>
            <a:r>
              <a:rPr lang="en-US" dirty="0" smtClean="0"/>
              <a:t>In the CSMA/CD access method, all network devices that have messages to send must listen before transmitting. </a:t>
            </a:r>
          </a:p>
          <a:p>
            <a:endParaRPr lang="en-US" dirty="0" smtClean="0"/>
          </a:p>
          <a:p>
            <a:r>
              <a:rPr lang="en-US" dirty="0" smtClean="0"/>
              <a:t>If a device detects a signal from another device, it will wait for a specified amount of time before attempting to transmit. </a:t>
            </a:r>
          </a:p>
          <a:p>
            <a:endParaRPr lang="en-US" dirty="0" smtClean="0"/>
          </a:p>
          <a:p>
            <a:r>
              <a:rPr lang="en-US" dirty="0" smtClean="0"/>
              <a:t>When there is no traffic detected, a device will transmit its message. While this transmission is occurring, the device continues to listen for traffic or collisions on the LAN. After the message is sent, the device returns to its default listening mode. </a:t>
            </a:r>
          </a:p>
          <a:p>
            <a:endParaRPr lang="en-US" dirty="0" smtClean="0"/>
          </a:p>
          <a:p>
            <a:r>
              <a:rPr lang="en-US" b="1" dirty="0" smtClean="0"/>
              <a:t>Multi-access</a:t>
            </a:r>
          </a:p>
          <a:p>
            <a:endParaRPr lang="en-US" dirty="0" smtClean="0"/>
          </a:p>
          <a:p>
            <a:r>
              <a:rPr lang="en-US" dirty="0" smtClean="0"/>
              <a:t>If the distance between devices is such that the latency of one device's signals means that signals are not detected by a second device, the second device may start to transmit, too. The media now has two devices transmitting their signals at the same time. Their messages will propagate across the media until they encounter each other. At that point, the signals mix and the message is destroyed. Although the messages are corrupted, the jumble of remaining signals continues to propagate across the media.</a:t>
            </a:r>
          </a:p>
          <a:p>
            <a:endParaRPr lang="en-US" dirty="0" smtClean="0"/>
          </a:p>
          <a:p>
            <a:r>
              <a:rPr lang="en-US" b="1" dirty="0" smtClean="0"/>
              <a:t>Collision Detection</a:t>
            </a:r>
          </a:p>
          <a:p>
            <a:r>
              <a:rPr lang="en-US" dirty="0" smtClean="0"/>
              <a:t>When a device is in listening mode, it can detect when a collision occurs on the shared media. The detection of a collision is made possible because all devices can detect an increase in the amplitude of the signal above the normal level.</a:t>
            </a:r>
          </a:p>
          <a:p>
            <a:endParaRPr lang="en-US" dirty="0" smtClean="0"/>
          </a:p>
          <a:p>
            <a:r>
              <a:rPr lang="en-US" dirty="0" smtClean="0"/>
              <a:t>Once a collision occurs, the other devices in listening mode - as well as all the transmitting devices - will detect the increase in the signal amplitude. Once detected, every device transmitting will continue to transmit to ensure that all devices on the network detect the collision. </a:t>
            </a:r>
          </a:p>
          <a:p>
            <a:endParaRPr lang="en-US" dirty="0" smtClean="0"/>
          </a:p>
          <a:p>
            <a:r>
              <a:rPr lang="en-US" b="1" dirty="0" smtClean="0"/>
              <a:t>Jam Signal and Random Backoff</a:t>
            </a:r>
          </a:p>
          <a:p>
            <a:endParaRPr lang="en-US" b="1" dirty="0" smtClean="0"/>
          </a:p>
          <a:p>
            <a:r>
              <a:rPr lang="en-US" b="0" dirty="0" smtClean="0"/>
              <a:t>Once the collision is detected by the transmitting devices, they send out a jamming signal. This jamming signal is used to notify the other devices of a collision, so that they will invoke a backoff algorithm. This backoff algorithm causes all devices to stop transmitting for a random amount of time, which allows the collision signals to subside. </a:t>
            </a:r>
          </a:p>
          <a:p>
            <a:endParaRPr lang="en-US" b="1" dirty="0" smtClean="0"/>
          </a:p>
          <a:p>
            <a:r>
              <a:rPr lang="en-US" b="0" dirty="0" smtClean="0"/>
              <a:t>After the delay has expired on a device, the device goes back into the "listening before transmit" mode. A random backoff period ensures that the devices that were involved in the collision do not try to send their traffic again at the same time, which would cause the whole process to repeat. But, this also means that a third device may transmit before either of the two involved in the original collision have a chance to re-transmit. </a:t>
            </a:r>
          </a:p>
        </p:txBody>
      </p:sp>
      <p:sp>
        <p:nvSpPr>
          <p:cNvPr id="4" name="Slide Number Placeholder 3"/>
          <p:cNvSpPr>
            <a:spLocks noGrp="1"/>
          </p:cNvSpPr>
          <p:nvPr>
            <p:ph type="sldNum" sz="quarter" idx="10"/>
          </p:nvPr>
        </p:nvSpPr>
        <p:spPr/>
        <p:txBody>
          <a:bodyPr/>
          <a:lstStyle/>
          <a:p>
            <a:fld id="{75693FD4-8F83-4EF7-AC3F-0DC0388986B0}" type="slidenum">
              <a:rPr lang="en-US" smtClean="0"/>
              <a:pPr/>
              <a:t>28</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29</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smtClean="0"/>
          </a:p>
        </p:txBody>
      </p:sp>
      <p:sp>
        <p:nvSpPr>
          <p:cNvPr id="4" name="Slide Number Placeholder 3"/>
          <p:cNvSpPr>
            <a:spLocks noGrp="1"/>
          </p:cNvSpPr>
          <p:nvPr>
            <p:ph type="sldNum" sz="quarter" idx="10"/>
          </p:nvPr>
        </p:nvSpPr>
        <p:spPr/>
        <p:txBody>
          <a:bodyPr/>
          <a:lstStyle/>
          <a:p>
            <a:fld id="{75693FD4-8F83-4EF7-AC3F-0DC0388986B0}" type="slidenum">
              <a:rPr lang="en-US" smtClean="0"/>
              <a:pPr/>
              <a:t>30</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smtClean="0"/>
          </a:p>
        </p:txBody>
      </p:sp>
      <p:sp>
        <p:nvSpPr>
          <p:cNvPr id="4" name="Slide Number Placeholder 3"/>
          <p:cNvSpPr>
            <a:spLocks noGrp="1"/>
          </p:cNvSpPr>
          <p:nvPr>
            <p:ph type="sldNum" sz="quarter" idx="10"/>
          </p:nvPr>
        </p:nvSpPr>
        <p:spPr/>
        <p:txBody>
          <a:bodyPr/>
          <a:lstStyle/>
          <a:p>
            <a:fld id="{75693FD4-8F83-4EF7-AC3F-0DC0388986B0}" type="slidenum">
              <a:rPr lang="en-US" smtClean="0"/>
              <a:pPr/>
              <a:t>31</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084351A-B3B3-4D44-B5B5-8A258B465032}" type="slidenum">
              <a:rPr lang="en-US" smtClean="0"/>
              <a:pPr/>
              <a:t>33</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WLANs use radio frequencies (RF) instead of cables at the physical layer and MAC sub-layer of the data link layer. </a:t>
            </a:r>
          </a:p>
          <a:p>
            <a:r>
              <a:rPr lang="en-US" b="1" dirty="0" smtClean="0"/>
              <a:t>In comparison to cable, RF has the following characteristics:</a:t>
            </a:r>
          </a:p>
          <a:p>
            <a:endParaRPr lang="en-US" b="0" dirty="0" smtClean="0"/>
          </a:p>
          <a:p>
            <a:pPr>
              <a:buFont typeface="Wingdings" pitchFamily="2" charset="2"/>
              <a:buChar char="ü"/>
            </a:pPr>
            <a:r>
              <a:rPr lang="en-US" b="0" dirty="0" smtClean="0"/>
              <a:t>RF does, such as the limits of a wire in a sheath. The lack of such a boundary allows data frames traveling over the RF media to be available to </a:t>
            </a:r>
            <a:r>
              <a:rPr lang="en-US" b="0" dirty="0" err="1" smtClean="0"/>
              <a:t>anynot</a:t>
            </a:r>
            <a:r>
              <a:rPr lang="en-US" b="0" dirty="0" smtClean="0"/>
              <a:t> have </a:t>
            </a:r>
            <a:r>
              <a:rPr lang="en-US" b="0" dirty="0" err="1" smtClean="0"/>
              <a:t>boundariesone</a:t>
            </a:r>
            <a:r>
              <a:rPr lang="en-US" b="0" dirty="0" smtClean="0"/>
              <a:t> that can receive the RF signal.</a:t>
            </a:r>
          </a:p>
          <a:p>
            <a:pPr>
              <a:buFont typeface="Wingdings" pitchFamily="2" charset="2"/>
              <a:buChar char="ü"/>
            </a:pPr>
            <a:r>
              <a:rPr lang="en-US" b="0" dirty="0" smtClean="0"/>
              <a:t>RF is unprotected from outside signals, whereas cable is in an insulating sheath. Radios operating independently in the same geographic area but using the same or a similar RF can interfere with each other.</a:t>
            </a:r>
          </a:p>
          <a:p>
            <a:pPr>
              <a:buFont typeface="Wingdings" pitchFamily="2" charset="2"/>
              <a:buChar char="ü"/>
            </a:pPr>
            <a:r>
              <a:rPr lang="en-US" b="0" dirty="0" smtClean="0"/>
              <a:t>RF transmission is subject to the same challenges inherent in any wave-based technology, such as consumer radio. For example, as you get further away from the source, you may hear stations playing over each other or hear static in the transmission. Eventually you may lose the signal all together. Wired LANs have cables that are of an appropriate length to maintain signal strength.</a:t>
            </a:r>
          </a:p>
          <a:p>
            <a:pPr>
              <a:buFont typeface="Wingdings" pitchFamily="2" charset="2"/>
              <a:buChar char="ü"/>
            </a:pPr>
            <a:r>
              <a:rPr lang="en-US" b="0" dirty="0" smtClean="0"/>
              <a:t>RF bands are regulated differently in various countries. The use of WLANs is subject to additional regulations and sets of standards that are not applied to wired LANs.</a:t>
            </a:r>
          </a:p>
        </p:txBody>
      </p:sp>
      <p:sp>
        <p:nvSpPr>
          <p:cNvPr id="4" name="Slide Number Placeholder 3"/>
          <p:cNvSpPr>
            <a:spLocks noGrp="1"/>
          </p:cNvSpPr>
          <p:nvPr>
            <p:ph type="sldNum" sz="quarter" idx="10"/>
          </p:nvPr>
        </p:nvSpPr>
        <p:spPr/>
        <p:txBody>
          <a:bodyPr/>
          <a:lstStyle/>
          <a:p>
            <a:fld id="{75693FD4-8F83-4EF7-AC3F-0DC0388986B0}" type="slidenum">
              <a:rPr lang="en-US" smtClean="0"/>
              <a:pPr/>
              <a:t>34</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802.11a</a:t>
            </a:r>
          </a:p>
          <a:p>
            <a:endParaRPr lang="en-US" b="0" dirty="0" smtClean="0"/>
          </a:p>
          <a:p>
            <a:r>
              <a:rPr lang="en-US" b="0" dirty="0" smtClean="0"/>
              <a:t>The IEEE 802.11a adopted the OFDM modulation technique and uses the 5 GHz band.</a:t>
            </a:r>
          </a:p>
          <a:p>
            <a:endParaRPr lang="en-US" b="0" dirty="0" smtClean="0"/>
          </a:p>
          <a:p>
            <a:r>
              <a:rPr lang="en-US" b="0" dirty="0" smtClean="0"/>
              <a:t>802.11a devices operating in the 5 GHz band are less likely to experience interference than devices that operate in the 2.4 GHz band because there are fewer consumer devices that use the 5 GHz band. Also, higher frequencies allow for the use of smaller antennas. </a:t>
            </a:r>
          </a:p>
          <a:p>
            <a:endParaRPr lang="en-US" b="0" dirty="0" smtClean="0"/>
          </a:p>
          <a:p>
            <a:r>
              <a:rPr lang="en-US" b="0" dirty="0" smtClean="0"/>
              <a:t>There are some important disadvantages to using the 5 GHz band. The first is that higher frequency radio waves are more easily absorbed by obstacles such as walls, making 802.11a susceptible to poor performance due to obstructions. The second is that this higher frequency band has slightly poorer range than either 802.11b or g. Also, some countries, including Russia, do not permit the use of the 5 GHz band, which may continue to curtail its deployment.</a:t>
            </a:r>
          </a:p>
          <a:p>
            <a:endParaRPr lang="en-US" b="0" dirty="0" smtClean="0"/>
          </a:p>
          <a:p>
            <a:r>
              <a:rPr lang="en-US" b="1" dirty="0" smtClean="0"/>
              <a:t>802.11b and 802.11g</a:t>
            </a:r>
          </a:p>
          <a:p>
            <a:endParaRPr lang="en-US" b="0" dirty="0" smtClean="0"/>
          </a:p>
          <a:p>
            <a:r>
              <a:rPr lang="en-US" b="0" dirty="0" smtClean="0"/>
              <a:t>802.11b specified data rates of 1, 2, 5.5, and 11 Mb/s in the 2.4 GHz ISM band using DSSS. 802.11g achieves higher data rates in that band by using the OFDM modulation technique. IEEE 802.11g also specifies the use of DSSS for backward compatibility with IEEE 802.11b systems. DSSS data rates of 1, 2, 5.5, and 11 Mb/s are supported, as are OFDM data rates of 6, 9, 12, 18, 24, 48, and 54 Mb/s.</a:t>
            </a:r>
          </a:p>
          <a:p>
            <a:endParaRPr lang="en-US" b="0" dirty="0" smtClean="0"/>
          </a:p>
          <a:p>
            <a:r>
              <a:rPr lang="en-US" b="0" dirty="0" smtClean="0"/>
              <a:t>There are advantages to using the 2.4 GHz band. Devices in the 2.4 GHz band will have better range than those in the 5GHz band. Also, transmissions in this band are not as easily obstructed as 802.11a. </a:t>
            </a:r>
          </a:p>
          <a:p>
            <a:endParaRPr lang="en-US" b="0" dirty="0" smtClean="0"/>
          </a:p>
          <a:p>
            <a:r>
              <a:rPr lang="en-US" b="0" dirty="0" smtClean="0"/>
              <a:t>There is one important disadvantage to using the 2.4 GHz band. Many consumer devices also use the 2.4 GHz band and cause 802.11b and g devices to be prone to interference.</a:t>
            </a:r>
          </a:p>
          <a:p>
            <a:endParaRPr lang="en-US" b="0" dirty="0" smtClean="0"/>
          </a:p>
          <a:p>
            <a:r>
              <a:rPr lang="en-US" b="1" dirty="0" smtClean="0"/>
              <a:t>802.11n</a:t>
            </a:r>
          </a:p>
          <a:p>
            <a:endParaRPr lang="en-US" b="0" dirty="0" smtClean="0"/>
          </a:p>
          <a:p>
            <a:r>
              <a:rPr lang="en-US" b="0" dirty="0" smtClean="0"/>
              <a:t>The IEEE 802.11n draft standard is intended to improve WLAN data rates and range without requiring additional power or RF band allocation. 802.11n uses multiple radios and antennae at endpoints, each broadcasting on the same frequency to establish multiple streams. The multiple input/multiple output (MIMO) technology splits a high data-rate stream into multiple lower rate streams and broadcasts them simultaneously over the available radios and antennae. This allows for a theoretical maximum data rate of 248 Mb/s using two streams. </a:t>
            </a:r>
          </a:p>
          <a:p>
            <a:endParaRPr lang="en-US" b="0" dirty="0" smtClean="0"/>
          </a:p>
          <a:p>
            <a:r>
              <a:rPr lang="en-US" b="0" dirty="0" smtClean="0"/>
              <a:t>The standard is expected to be ratified by September 2008.</a:t>
            </a:r>
          </a:p>
          <a:p>
            <a:endParaRPr lang="en-US" b="0" dirty="0" smtClean="0"/>
          </a:p>
          <a:p>
            <a:r>
              <a:rPr lang="en-US" b="0" dirty="0" smtClean="0"/>
              <a:t>Important: RF bands are allocated by the International Telecommunications Union-Radio communication sector (ITU-R). The ITU-R designates the 900 MHz, 2.4 GHz, and 5 GHz frequency bands as unlicensed for ISM communities. Although the ISM bands are globally unlicensed, they are still subject to local regulations. The use of these bands is administered by the FCC in the United States and by the ETSI in Europe. These issues will impact your selection of wireless components in a wireless implementation. </a:t>
            </a:r>
          </a:p>
        </p:txBody>
      </p:sp>
      <p:sp>
        <p:nvSpPr>
          <p:cNvPr id="4" name="Slide Number Placeholder 3"/>
          <p:cNvSpPr>
            <a:spLocks noGrp="1"/>
          </p:cNvSpPr>
          <p:nvPr>
            <p:ph type="sldNum" sz="quarter" idx="10"/>
          </p:nvPr>
        </p:nvSpPr>
        <p:spPr/>
        <p:txBody>
          <a:bodyPr/>
          <a:lstStyle/>
          <a:p>
            <a:fld id="{75693FD4-8F83-4EF7-AC3F-0DC0388986B0}" type="slidenum">
              <a:rPr lang="en-US" smtClean="0"/>
              <a:pPr/>
              <a:t>36</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RF signals attenuate</a:t>
            </a:r>
            <a:r>
              <a:rPr lang="en-US" b="0" dirty="0" smtClean="0"/>
              <a:t>. That means that they lose their energy as they move away from their point of origin. Think about driving out of range of a radio station. This signal attenuation can be a problem in a WLAN where stations contend for the medium. </a:t>
            </a:r>
          </a:p>
          <a:p>
            <a:endParaRPr lang="en-US" b="0" dirty="0" smtClean="0"/>
          </a:p>
          <a:p>
            <a:r>
              <a:rPr lang="en-US" b="0" dirty="0" smtClean="0"/>
              <a:t>Imagine two client stations that both connect to the access point, but are at opposite sides of its reach. If they are at the maximum range to reach the access point, they will not be able to reach each other. So neither of those stations sense the other on the medium, and they may end up transmitting simultaneously. This is known as the hidden node (or station) problem.</a:t>
            </a:r>
          </a:p>
          <a:p>
            <a:endParaRPr lang="en-US" b="0" dirty="0" smtClean="0"/>
          </a:p>
          <a:p>
            <a:r>
              <a:rPr lang="en-US" b="0" dirty="0" smtClean="0"/>
              <a:t>One means of resolving the hidden node problem is a CSMA/CA feature called request to send/clear to send (RTS/CTS). RTS/CTS was developed to allow a negotiation between a client and an access point. When RTS/CTS is enabled in a network, access points allocate the medium to the requesting station for as long as is required to complete the transmission. When the transmission is complete, other stations can request the channel in a similar fashion. Otherwise, normal collision avoidance function is resumed.</a:t>
            </a:r>
          </a:p>
        </p:txBody>
      </p:sp>
      <p:sp>
        <p:nvSpPr>
          <p:cNvPr id="4" name="Slide Number Placeholder 3"/>
          <p:cNvSpPr>
            <a:spLocks noGrp="1"/>
          </p:cNvSpPr>
          <p:nvPr>
            <p:ph type="sldNum" sz="quarter" idx="10"/>
          </p:nvPr>
        </p:nvSpPr>
        <p:spPr/>
        <p:txBody>
          <a:bodyPr/>
          <a:lstStyle/>
          <a:p>
            <a:fld id="{75693FD4-8F83-4EF7-AC3F-0DC0388986B0}" type="slidenum">
              <a:rPr lang="en-US" smtClean="0"/>
              <a:pPr/>
              <a:t>38</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smtClean="0"/>
          </a:p>
        </p:txBody>
      </p:sp>
      <p:sp>
        <p:nvSpPr>
          <p:cNvPr id="4" name="Slide Number Placeholder 3"/>
          <p:cNvSpPr>
            <a:spLocks noGrp="1"/>
          </p:cNvSpPr>
          <p:nvPr>
            <p:ph type="sldNum" sz="quarter" idx="10"/>
          </p:nvPr>
        </p:nvSpPr>
        <p:spPr/>
        <p:txBody>
          <a:bodyPr/>
          <a:lstStyle/>
          <a:p>
            <a:fld id="{75693FD4-8F83-4EF7-AC3F-0DC0388986B0}" type="slidenum">
              <a:rPr lang="en-US" smtClean="0"/>
              <a:pPr/>
              <a:t>41</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smtClean="0"/>
          </a:p>
        </p:txBody>
      </p:sp>
      <p:sp>
        <p:nvSpPr>
          <p:cNvPr id="4" name="Slide Number Placeholder 3"/>
          <p:cNvSpPr>
            <a:spLocks noGrp="1"/>
          </p:cNvSpPr>
          <p:nvPr>
            <p:ph type="sldNum" sz="quarter" idx="10"/>
          </p:nvPr>
        </p:nvSpPr>
        <p:spPr/>
        <p:txBody>
          <a:bodyPr/>
          <a:lstStyle/>
          <a:p>
            <a:fld id="{75693FD4-8F83-4EF7-AC3F-0DC0388986B0}" type="slidenum">
              <a:rPr lang="en-US" smtClean="0"/>
              <a:pPr/>
              <a:t>42</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smtClean="0"/>
          </a:p>
        </p:txBody>
      </p:sp>
      <p:sp>
        <p:nvSpPr>
          <p:cNvPr id="4" name="Slide Number Placeholder 3"/>
          <p:cNvSpPr>
            <a:spLocks noGrp="1"/>
          </p:cNvSpPr>
          <p:nvPr>
            <p:ph type="sldNum" sz="quarter" idx="10"/>
          </p:nvPr>
        </p:nvSpPr>
        <p:spPr/>
        <p:txBody>
          <a:bodyPr/>
          <a:lstStyle/>
          <a:p>
            <a:fld id="{75693FD4-8F83-4EF7-AC3F-0DC0388986B0}" type="slidenum">
              <a:rPr lang="en-US" smtClean="0"/>
              <a:pPr/>
              <a:t>43</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Common Distribution System</a:t>
            </a:r>
          </a:p>
          <a:p>
            <a:endParaRPr lang="en-US" b="0" dirty="0" smtClean="0"/>
          </a:p>
          <a:p>
            <a:r>
              <a:rPr lang="en-US" b="0" dirty="0" smtClean="0"/>
              <a:t>The common distribution system allows multiple access points in an ESS to appear to be a single BSS. An ESS generally includes a common SSID to allow a user to roam from access point to access point. </a:t>
            </a:r>
          </a:p>
          <a:p>
            <a:endParaRPr lang="en-US" b="0" dirty="0" smtClean="0"/>
          </a:p>
          <a:p>
            <a:r>
              <a:rPr lang="en-US" b="0" dirty="0" smtClean="0"/>
              <a:t>Cells represent the coverage area provided by a single channel. An ESS should have 10 to 15 percent overlap between cells in an extended service area. With a 15 percent overlap between cells, an SSID, and non-overlapping channels (one cell on channel 1 and the other on channel 6), roaming capability can be created.</a:t>
            </a:r>
          </a:p>
          <a:p>
            <a:endParaRPr lang="en-US" b="0" dirty="0" smtClean="0"/>
          </a:p>
          <a:p>
            <a:r>
              <a:rPr lang="en-US" b="0" dirty="0" smtClean="0"/>
              <a:t>Click the Summary button in the figure to see a </a:t>
            </a:r>
            <a:r>
              <a:rPr lang="en-US" b="0" dirty="0" err="1" smtClean="0"/>
              <a:t>comparions</a:t>
            </a:r>
            <a:r>
              <a:rPr lang="en-US" b="0" dirty="0" smtClean="0"/>
              <a:t> of WLAN topologies.</a:t>
            </a:r>
          </a:p>
        </p:txBody>
      </p:sp>
      <p:sp>
        <p:nvSpPr>
          <p:cNvPr id="4" name="Slide Number Placeholder 3"/>
          <p:cNvSpPr>
            <a:spLocks noGrp="1"/>
          </p:cNvSpPr>
          <p:nvPr>
            <p:ph type="sldNum" sz="quarter" idx="10"/>
          </p:nvPr>
        </p:nvSpPr>
        <p:spPr/>
        <p:txBody>
          <a:bodyPr/>
          <a:lstStyle/>
          <a:p>
            <a:fld id="{75693FD4-8F83-4EF7-AC3F-0DC0388986B0}" type="slidenum">
              <a:rPr lang="en-US" smtClean="0"/>
              <a:pPr/>
              <a:t>44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3654990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2800476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2390303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Background Onl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9144000" cy="6879771"/>
          </a:xfrm>
          <a:prstGeom prst="rect">
            <a:avLst/>
          </a:prstGeom>
        </p:spPr>
      </p:pic>
      <p:sp>
        <p:nvSpPr>
          <p:cNvPr id="3" name="Date Placeholder 3"/>
          <p:cNvSpPr>
            <a:spLocks noGrp="1"/>
          </p:cNvSpPr>
          <p:nvPr>
            <p:ph type="dt" sz="half" idx="10"/>
          </p:nvPr>
        </p:nvSpPr>
        <p:spPr>
          <a:xfrm>
            <a:off x="762000" y="6356350"/>
            <a:ext cx="2133600" cy="365125"/>
          </a:xfrm>
        </p:spPr>
        <p:txBody>
          <a:bodyPr/>
          <a:lstStyle/>
          <a:p>
            <a:fld id="{3869712F-634F-4D3C-9431-9CD94B054484}" type="datetime1">
              <a:rPr lang="en-US" smtClean="0"/>
              <a:pPr/>
              <a:t>5/20/2020</a:t>
            </a:fld>
            <a:endParaRPr lang="en-US" dirty="0"/>
          </a:p>
        </p:txBody>
      </p:sp>
      <p:sp>
        <p:nvSpPr>
          <p:cNvPr id="4" name="Footer Placeholder 4"/>
          <p:cNvSpPr>
            <a:spLocks noGrp="1"/>
          </p:cNvSpPr>
          <p:nvPr>
            <p:ph type="ftr" sz="quarter" idx="11"/>
          </p:nvPr>
        </p:nvSpPr>
        <p:spPr>
          <a:xfrm>
            <a:off x="3352800" y="6356350"/>
            <a:ext cx="2895600" cy="365125"/>
          </a:xfrm>
        </p:spPr>
        <p:txBody>
          <a:bodyPr/>
          <a:lstStyle/>
          <a:p>
            <a:endParaRPr lang="en-US" dirty="0"/>
          </a:p>
        </p:txBody>
      </p:sp>
      <p:sp>
        <p:nvSpPr>
          <p:cNvPr id="5" name="Slide Number Placeholder 5"/>
          <p:cNvSpPr>
            <a:spLocks noGrp="1"/>
          </p:cNvSpPr>
          <p:nvPr>
            <p:ph type="sldNum" sz="quarter" idx="12"/>
          </p:nvPr>
        </p:nvSpPr>
        <p:spPr>
          <a:xfrm>
            <a:off x="6705600" y="6356350"/>
            <a:ext cx="2133600" cy="365125"/>
          </a:xfrm>
        </p:spPr>
        <p:txBody>
          <a:bodyPr/>
          <a:lstStyle/>
          <a:p>
            <a:fld id="{33D6E5A2-EC83-451F-A719-9AC1370DD5CF}" type="slidenum">
              <a:rPr lang="en-US" smtClean="0"/>
              <a:pPr/>
              <a:t>‹#›</a:t>
            </a:fld>
            <a:endParaRPr lang="en-US" dirty="0"/>
          </a:p>
        </p:txBody>
      </p:sp>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flipH="1">
            <a:off x="4191002" y="-4191001"/>
            <a:ext cx="762000" cy="9144001"/>
          </a:xfrm>
          <a:prstGeom prst="rect">
            <a:avLst/>
          </a:prstGeom>
        </p:spPr>
      </p:pic>
    </p:spTree>
    <p:extLst>
      <p:ext uri="{BB962C8B-B14F-4D97-AF65-F5344CB8AC3E}">
        <p14:creationId xmlns:p14="http://schemas.microsoft.com/office/powerpoint/2010/main" val="1164410371"/>
      </p:ext>
    </p:extLst>
  </p:cSld>
  <p:clrMapOvr>
    <a:masterClrMapping/>
  </p:clrMapOvr>
  <p:transition spd="med">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3818855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4142536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A4C35E-23FB-40B1-9742-5BBDEF897BA8}" type="datetimeFigureOut">
              <a:rPr lang="en-US" smtClean="0"/>
              <a:t>5/20/2020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1190156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A4C35E-23FB-40B1-9742-5BBDEF897BA8}" type="datetimeFigureOut">
              <a:rPr lang="en-US" smtClean="0"/>
              <a:t>5/20/2020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1461057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A4C35E-23FB-40B1-9742-5BBDEF897BA8}" type="datetimeFigureOut">
              <a:rPr lang="en-US" smtClean="0"/>
              <a:t>5/20/2020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1701212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A4C35E-23FB-40B1-9742-5BBDEF897BA8}" type="datetimeFigureOut">
              <a:rPr lang="en-US" smtClean="0"/>
              <a:t>5/20/2020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243872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4C35E-23FB-40B1-9742-5BBDEF897BA8}" type="datetimeFigureOut">
              <a:rPr lang="en-US" smtClean="0"/>
              <a:t>5/20/2020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3652430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4C35E-23FB-40B1-9742-5BBDEF897BA8}" type="datetimeFigureOut">
              <a:rPr lang="en-US" smtClean="0"/>
              <a:t>5/20/2020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1681712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A4C35E-23FB-40B1-9742-5BBDEF897BA8}" type="datetimeFigureOut">
              <a:rPr lang="en-US" smtClean="0"/>
              <a:t>5/20/2020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0F2D60-47F4-4ADA-AE9A-18C523B9D936}" type="slidenum">
              <a:rPr lang="en-US" smtClean="0"/>
              <a:t>‹#›</a:t>
            </a:fld>
            <a:endParaRPr lang="en-US"/>
          </a:p>
        </p:txBody>
      </p:sp>
    </p:spTree>
    <p:extLst>
      <p:ext uri="{BB962C8B-B14F-4D97-AF65-F5344CB8AC3E}">
        <p14:creationId xmlns:p14="http://schemas.microsoft.com/office/powerpoint/2010/main" val="22728129"/>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www.webopedia.com/TERM/8/Wi_Fi.html"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28600"/>
            <a:ext cx="8077200" cy="6248399"/>
          </a:xfrm>
        </p:spPr>
        <p:txBody>
          <a:bodyPr>
            <a:normAutofit fontScale="92500" lnSpcReduction="20000"/>
          </a:bodyPr>
          <a:lstStyle/>
          <a:p>
            <a:pPr marL="82296" indent="0" algn="ctr">
              <a:buNone/>
            </a:pPr>
            <a:endParaRPr lang="en-US" b="1" dirty="0" smtClean="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r>
              <a:rPr lang="en-US" b="1" dirty="0" smtClean="0">
                <a:solidFill>
                  <a:srgbClr val="0070C0"/>
                </a:solidFill>
                <a:latin typeface="Colonna MT" pitchFamily="82" charset="0"/>
              </a:rPr>
              <a:t>Wollo </a:t>
            </a:r>
            <a:r>
              <a:rPr lang="en-US" b="1" dirty="0">
                <a:solidFill>
                  <a:srgbClr val="0070C0"/>
                </a:solidFill>
                <a:latin typeface="Colonna MT" pitchFamily="82" charset="0"/>
              </a:rPr>
              <a:t>University</a:t>
            </a:r>
          </a:p>
          <a:p>
            <a:pPr marL="82296" indent="0" algn="ctr">
              <a:buNone/>
            </a:pPr>
            <a:r>
              <a:rPr lang="en-US" b="1" dirty="0">
                <a:solidFill>
                  <a:srgbClr val="0070C0"/>
                </a:solidFill>
                <a:latin typeface="Colonna MT" pitchFamily="82" charset="0"/>
              </a:rPr>
              <a:t>Kombolcha Institute of Technology</a:t>
            </a:r>
          </a:p>
          <a:p>
            <a:pPr marL="82296" indent="0" algn="ctr">
              <a:buNone/>
            </a:pPr>
            <a:r>
              <a:rPr lang="en-US" b="1" dirty="0">
                <a:solidFill>
                  <a:srgbClr val="0070C0"/>
                </a:solidFill>
                <a:latin typeface="Colonna MT" pitchFamily="82" charset="0"/>
              </a:rPr>
              <a:t>Department of </a:t>
            </a:r>
            <a:r>
              <a:rPr lang="en-US" b="1" dirty="0" smtClean="0">
                <a:solidFill>
                  <a:srgbClr val="0070C0"/>
                </a:solidFill>
                <a:latin typeface="Colonna MT" pitchFamily="82" charset="0"/>
              </a:rPr>
              <a:t>Information  System </a:t>
            </a: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sz="2000" b="1" dirty="0">
              <a:solidFill>
                <a:srgbClr val="0070C0"/>
              </a:solidFill>
              <a:latin typeface="Colonna MT" pitchFamily="82" charset="0"/>
            </a:endParaRPr>
          </a:p>
          <a:p>
            <a:pPr marL="82296" indent="0" algn="ctr">
              <a:buNone/>
            </a:pPr>
            <a:r>
              <a:rPr lang="en-US" sz="1600" b="1" dirty="0" smtClean="0">
                <a:solidFill>
                  <a:srgbClr val="00B050"/>
                </a:solidFill>
                <a:latin typeface="Lucida Calligraphy" pitchFamily="66" charset="0"/>
              </a:rPr>
              <a:t>Data </a:t>
            </a:r>
            <a:r>
              <a:rPr lang="en-US" sz="1600" b="1" dirty="0">
                <a:solidFill>
                  <a:srgbClr val="00B050"/>
                </a:solidFill>
                <a:latin typeface="Lucida Calligraphy" pitchFamily="66" charset="0"/>
              </a:rPr>
              <a:t>Communication and Computer </a:t>
            </a:r>
            <a:r>
              <a:rPr lang="en-US" sz="1600" b="1" dirty="0" smtClean="0">
                <a:solidFill>
                  <a:srgbClr val="00B050"/>
                </a:solidFill>
                <a:latin typeface="Lucida Calligraphy" pitchFamily="66" charset="0"/>
              </a:rPr>
              <a:t>Networks</a:t>
            </a:r>
            <a:endParaRPr lang="en-US" sz="2000" b="1" dirty="0">
              <a:solidFill>
                <a:srgbClr val="00B050"/>
              </a:solidFill>
              <a:latin typeface="Lucida Calligraphy" pitchFamily="66" charset="0"/>
            </a:endParaRPr>
          </a:p>
        </p:txBody>
      </p:sp>
      <p:sp>
        <p:nvSpPr>
          <p:cNvPr id="2" name="Slide Number Placeholder 1"/>
          <p:cNvSpPr>
            <a:spLocks noGrp="1"/>
          </p:cNvSpPr>
          <p:nvPr>
            <p:ph type="sldNum" sz="quarter" idx="12"/>
          </p:nvPr>
        </p:nvSpPr>
        <p:spPr/>
        <p:txBody>
          <a:bodyPr/>
          <a:lstStyle/>
          <a:p>
            <a:fld id="{65443D5E-E9D3-4D36-8129-09AFD79524BB}" type="slidenum">
              <a:rPr lang="en-US" smtClean="0"/>
              <a:t>1</a:t>
            </a:fld>
            <a:endParaRPr lang="en-US"/>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
            <a:ext cx="2285999" cy="220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465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411162"/>
          </a:xfrm>
        </p:spPr>
        <p:txBody>
          <a:bodyPr>
            <a:normAutofit fontScale="90000"/>
          </a:bodyPr>
          <a:lstStyle/>
          <a:p>
            <a:endParaRPr lang="en-US" dirty="0"/>
          </a:p>
        </p:txBody>
      </p:sp>
      <p:sp>
        <p:nvSpPr>
          <p:cNvPr id="3" name="Content Placeholder 2"/>
          <p:cNvSpPr>
            <a:spLocks noGrp="1"/>
          </p:cNvSpPr>
          <p:nvPr>
            <p:ph idx="1"/>
          </p:nvPr>
        </p:nvSpPr>
        <p:spPr>
          <a:xfrm>
            <a:off x="457200" y="762000"/>
            <a:ext cx="7498080" cy="5410200"/>
          </a:xfrm>
        </p:spPr>
        <p:txBody>
          <a:bodyPr>
            <a:normAutofit/>
          </a:bodyPr>
          <a:lstStyle/>
          <a:p>
            <a:pPr algn="just"/>
            <a:r>
              <a:rPr lang="en-US" sz="2400" dirty="0">
                <a:latin typeface="Century" pitchFamily="18" charset="0"/>
                <a:cs typeface="Times New Roman" pitchFamily="18" charset="0"/>
              </a:rPr>
              <a:t>The allocation is done on the </a:t>
            </a:r>
            <a:r>
              <a:rPr lang="en-US" sz="2400" dirty="0">
                <a:solidFill>
                  <a:srgbClr val="0000CC"/>
                </a:solidFill>
                <a:latin typeface="Century" pitchFamily="18" charset="0"/>
                <a:cs typeface="Times New Roman" pitchFamily="18" charset="0"/>
              </a:rPr>
              <a:t>first come first served basis.</a:t>
            </a:r>
          </a:p>
          <a:p>
            <a:pPr algn="just"/>
            <a:r>
              <a:rPr lang="en-US" sz="2400" dirty="0">
                <a:latin typeface="Century" pitchFamily="18" charset="0"/>
                <a:cs typeface="Times New Roman" pitchFamily="18" charset="0"/>
              </a:rPr>
              <a:t>The packet switch networks are sometimes referred to </a:t>
            </a:r>
            <a:r>
              <a:rPr lang="en-US" sz="2400" dirty="0">
                <a:solidFill>
                  <a:srgbClr val="FF0000"/>
                </a:solidFill>
                <a:latin typeface="Century" pitchFamily="18" charset="0"/>
                <a:cs typeface="Times New Roman" pitchFamily="18" charset="0"/>
              </a:rPr>
              <a:t>as connectionless network</a:t>
            </a:r>
          </a:p>
          <a:p>
            <a:pPr algn="just"/>
            <a:r>
              <a:rPr lang="en-US" sz="2400" dirty="0">
                <a:latin typeface="Century" pitchFamily="18" charset="0"/>
                <a:cs typeface="Times New Roman" pitchFamily="18" charset="0"/>
              </a:rPr>
              <a:t>The term connectionless here means that the switch (packet switch) </a:t>
            </a:r>
            <a:r>
              <a:rPr lang="en-US" sz="2400" dirty="0">
                <a:solidFill>
                  <a:srgbClr val="FF0000"/>
                </a:solidFill>
                <a:latin typeface="Century" pitchFamily="18" charset="0"/>
                <a:cs typeface="Times New Roman" pitchFamily="18" charset="0"/>
              </a:rPr>
              <a:t>doesn’t  keep information about the connection state</a:t>
            </a:r>
          </a:p>
          <a:p>
            <a:pPr algn="just"/>
            <a:r>
              <a:rPr lang="en-US" sz="2400" dirty="0">
                <a:latin typeface="Century" pitchFamily="18" charset="0"/>
                <a:cs typeface="Times New Roman" pitchFamily="18" charset="0"/>
              </a:rPr>
              <a:t>There is </a:t>
            </a:r>
            <a:r>
              <a:rPr lang="en-US" sz="2400" dirty="0">
                <a:solidFill>
                  <a:srgbClr val="FF0000"/>
                </a:solidFill>
                <a:latin typeface="Century" pitchFamily="18" charset="0"/>
                <a:cs typeface="Times New Roman" pitchFamily="18" charset="0"/>
              </a:rPr>
              <a:t>no setup or teardown phases</a:t>
            </a:r>
          </a:p>
          <a:p>
            <a:pPr algn="just"/>
            <a:r>
              <a:rPr lang="en-US" sz="2400" dirty="0">
                <a:latin typeface="Century" pitchFamily="18" charset="0"/>
                <a:cs typeface="Times New Roman" pitchFamily="18" charset="0"/>
              </a:rPr>
              <a:t>Each packet is treated </a:t>
            </a:r>
            <a:r>
              <a:rPr lang="en-US" sz="2400" dirty="0">
                <a:solidFill>
                  <a:srgbClr val="FF0000"/>
                </a:solidFill>
                <a:latin typeface="Century" pitchFamily="18" charset="0"/>
                <a:cs typeface="Times New Roman" pitchFamily="18" charset="0"/>
              </a:rPr>
              <a:t>the same by a switch regardless of its source or destination</a:t>
            </a:r>
          </a:p>
          <a:p>
            <a:pPr marL="82296" indent="0" algn="just">
              <a:buNone/>
            </a:pPr>
            <a:endParaRPr lang="en-US" sz="2400" dirty="0">
              <a:latin typeface="Century" pitchFamily="18" charset="0"/>
            </a:endParaRPr>
          </a:p>
        </p:txBody>
      </p:sp>
    </p:spTree>
    <p:extLst>
      <p:ext uri="{BB962C8B-B14F-4D97-AF65-F5344CB8AC3E}">
        <p14:creationId xmlns:p14="http://schemas.microsoft.com/office/powerpoint/2010/main" val="3823717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457200" y="762000"/>
            <a:ext cx="8153400" cy="5715000"/>
          </a:xfrm>
        </p:spPr>
        <p:txBody>
          <a:bodyPr>
            <a:normAutofit fontScale="92500" lnSpcReduction="10000"/>
          </a:bodyPr>
          <a:lstStyle/>
          <a:p>
            <a:pPr algn="just">
              <a:buNone/>
            </a:pPr>
            <a:r>
              <a:rPr lang="en-US" sz="2400" dirty="0" smtClean="0">
                <a:solidFill>
                  <a:srgbClr val="FF0000"/>
                </a:solidFill>
                <a:latin typeface="Century" pitchFamily="18" charset="0"/>
                <a:cs typeface="Times New Roman" pitchFamily="18" charset="0"/>
              </a:rPr>
              <a:t>Routing Table</a:t>
            </a:r>
          </a:p>
          <a:p>
            <a:pPr algn="just"/>
            <a:r>
              <a:rPr lang="en-US" sz="2400" dirty="0" smtClean="0">
                <a:latin typeface="Century" pitchFamily="18" charset="0"/>
                <a:cs typeface="Times New Roman" pitchFamily="18" charset="0"/>
              </a:rPr>
              <a:t>If there are no setup or tear down phases, the packets are routed to their destination by the routing table at the Switch or router.</a:t>
            </a:r>
          </a:p>
          <a:p>
            <a:pPr algn="just"/>
            <a:r>
              <a:rPr lang="en-US" sz="2400" dirty="0" smtClean="0">
                <a:latin typeface="Century" pitchFamily="18" charset="0"/>
                <a:cs typeface="Times New Roman" pitchFamily="18" charset="0"/>
              </a:rPr>
              <a:t>The destination address and the corresponding forwarding output ports are recorded in the routing tables</a:t>
            </a:r>
          </a:p>
          <a:p>
            <a:pPr algn="just">
              <a:buNone/>
            </a:pPr>
            <a:r>
              <a:rPr lang="en-US" sz="2400" dirty="0" smtClean="0">
                <a:solidFill>
                  <a:srgbClr val="FF0000"/>
                </a:solidFill>
                <a:latin typeface="Century" pitchFamily="18" charset="0"/>
                <a:cs typeface="Times New Roman" pitchFamily="18" charset="0"/>
              </a:rPr>
              <a:t>Efficiency</a:t>
            </a:r>
          </a:p>
          <a:p>
            <a:pPr algn="just"/>
            <a:r>
              <a:rPr lang="en-US" sz="2400" dirty="0" smtClean="0">
                <a:latin typeface="Century" pitchFamily="18" charset="0"/>
                <a:cs typeface="Times New Roman" pitchFamily="18" charset="0"/>
              </a:rPr>
              <a:t>The efficiency of packet switch network is better than that of circuit switched network; resources are allocated only when there are packets to be transferred.</a:t>
            </a:r>
          </a:p>
          <a:p>
            <a:pPr>
              <a:buNone/>
            </a:pPr>
            <a:r>
              <a:rPr lang="en-US" sz="2400" dirty="0" smtClean="0">
                <a:solidFill>
                  <a:srgbClr val="FF0000"/>
                </a:solidFill>
                <a:latin typeface="Century" pitchFamily="18" charset="0"/>
                <a:cs typeface="Times New Roman" pitchFamily="18" charset="0"/>
              </a:rPr>
              <a:t>Delay</a:t>
            </a:r>
          </a:p>
          <a:p>
            <a:r>
              <a:rPr lang="en-US" sz="2400" dirty="0" smtClean="0">
                <a:latin typeface="Century" pitchFamily="18" charset="0"/>
                <a:cs typeface="Times New Roman" pitchFamily="18" charset="0"/>
              </a:rPr>
              <a:t>There may be </a:t>
            </a:r>
            <a:r>
              <a:rPr lang="en-US" sz="2400" dirty="0" smtClean="0">
                <a:solidFill>
                  <a:srgbClr val="FF0000"/>
                </a:solidFill>
                <a:latin typeface="Century" pitchFamily="18" charset="0"/>
                <a:cs typeface="Times New Roman" pitchFamily="18" charset="0"/>
              </a:rPr>
              <a:t>greater delay in packet switch network that the circuit switch network</a:t>
            </a:r>
          </a:p>
          <a:p>
            <a:r>
              <a:rPr lang="en-US" sz="2400" dirty="0" smtClean="0">
                <a:latin typeface="Century" pitchFamily="18" charset="0"/>
                <a:cs typeface="Times New Roman" pitchFamily="18" charset="0"/>
              </a:rPr>
              <a:t>Although there are no setup and teardown phase, each packet may experience a wait at a switch before it is forwarded</a:t>
            </a:r>
          </a:p>
          <a:p>
            <a:pPr marL="82296" indent="0" algn="just">
              <a:buNone/>
            </a:pPr>
            <a:endParaRPr lang="en-US" sz="2400" dirty="0" smtClean="0">
              <a:latin typeface="Century" pitchFamily="18" charset="0"/>
              <a:cs typeface="Times New Roman" pitchFamily="18" charset="0"/>
            </a:endParaRPr>
          </a:p>
          <a:p>
            <a:pPr algn="just"/>
            <a:endParaRPr lang="en-US" sz="2400" dirty="0" smtClean="0">
              <a:latin typeface="Century" pitchFamily="18" charset="0"/>
              <a:cs typeface="Times New Roman" pitchFamily="18" charset="0"/>
            </a:endParaRPr>
          </a:p>
          <a:p>
            <a:pPr marL="82296" indent="0" algn="just">
              <a:buNone/>
            </a:pPr>
            <a:endParaRPr lang="en-US" sz="24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11</a:t>
            </a:fld>
            <a:endParaRPr lang="en-US"/>
          </a:p>
        </p:txBody>
      </p:sp>
    </p:spTree>
    <p:extLst>
      <p:ext uri="{BB962C8B-B14F-4D97-AF65-F5344CB8AC3E}">
        <p14:creationId xmlns:p14="http://schemas.microsoft.com/office/powerpoint/2010/main" val="8451422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457200" y="762000"/>
            <a:ext cx="8153400" cy="5715000"/>
          </a:xfrm>
        </p:spPr>
        <p:txBody>
          <a:bodyPr>
            <a:normAutofit/>
          </a:bodyPr>
          <a:lstStyle/>
          <a:p>
            <a:pPr>
              <a:buNone/>
            </a:pPr>
            <a:r>
              <a:rPr lang="en-US" sz="2400" b="1" dirty="0">
                <a:solidFill>
                  <a:srgbClr val="FF0000"/>
                </a:solidFill>
                <a:latin typeface="Times New Roman" pitchFamily="18" charset="0"/>
                <a:cs typeface="Times New Roman" pitchFamily="18" charset="0"/>
              </a:rPr>
              <a:t>Message switching</a:t>
            </a:r>
          </a:p>
          <a:p>
            <a:r>
              <a:rPr lang="en-US" sz="2400" dirty="0">
                <a:latin typeface="Times New Roman" pitchFamily="18" charset="0"/>
                <a:cs typeface="Times New Roman" pitchFamily="18" charset="0"/>
              </a:rPr>
              <a:t>Message (block data) is stored in a switching node and then forwarded later one hop at a time</a:t>
            </a:r>
          </a:p>
          <a:p>
            <a:r>
              <a:rPr lang="en-US" sz="2400" dirty="0">
                <a:latin typeface="Times New Roman" pitchFamily="18" charset="0"/>
                <a:cs typeface="Times New Roman" pitchFamily="18" charset="0"/>
              </a:rPr>
              <a:t>Message received in its entirety , inspected for error, and then forwarded</a:t>
            </a:r>
          </a:p>
          <a:p>
            <a:r>
              <a:rPr lang="en-US" sz="2400" dirty="0">
                <a:latin typeface="Times New Roman" pitchFamily="18" charset="0"/>
                <a:cs typeface="Times New Roman" pitchFamily="18" charset="0"/>
              </a:rPr>
              <a:t>Need “LARGE” storage space to store data in each node</a:t>
            </a:r>
          </a:p>
          <a:p>
            <a:pPr>
              <a:buNone/>
            </a:pPr>
            <a:r>
              <a:rPr lang="en-US" sz="2400" dirty="0">
                <a:latin typeface="Times New Roman" pitchFamily="18" charset="0"/>
                <a:cs typeface="Times New Roman" pitchFamily="18" charset="0"/>
              </a:rPr>
              <a:t>Ex. Telegraph, military </a:t>
            </a:r>
            <a:r>
              <a:rPr lang="en-US" sz="2400" dirty="0" smtClean="0">
                <a:latin typeface="Times New Roman" pitchFamily="18" charset="0"/>
                <a:cs typeface="Times New Roman" pitchFamily="18" charset="0"/>
              </a:rPr>
              <a:t>applications</a:t>
            </a:r>
            <a:endParaRPr lang="en-US" sz="2400" dirty="0">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12</a:t>
            </a:fld>
            <a:endParaRPr lang="en-US"/>
          </a:p>
        </p:txBody>
      </p:sp>
    </p:spTree>
    <p:extLst>
      <p:ext uri="{BB962C8B-B14F-4D97-AF65-F5344CB8AC3E}">
        <p14:creationId xmlns:p14="http://schemas.microsoft.com/office/powerpoint/2010/main" val="8573058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609600"/>
          </a:xfrm>
        </p:spPr>
        <p:txBody>
          <a:bodyPr>
            <a:normAutofit fontScale="90000"/>
          </a:bodyPr>
          <a:lstStyle/>
          <a:p>
            <a:r>
              <a:rPr lang="en-GB" sz="4400" b="1" dirty="0" smtClean="0">
                <a:solidFill>
                  <a:srgbClr val="002060"/>
                </a:solidFill>
                <a:effectLst/>
                <a:latin typeface="Sylfaen" pitchFamily="18" charset="0"/>
                <a:cs typeface="Times New Roman" pitchFamily="18" charset="0"/>
              </a:rPr>
              <a:t>6.2 Multiplexing </a:t>
            </a:r>
            <a:r>
              <a:rPr lang="en-GB" sz="4400" b="1" dirty="0">
                <a:solidFill>
                  <a:srgbClr val="002060"/>
                </a:solidFill>
                <a:effectLst/>
                <a:latin typeface="Sylfaen" pitchFamily="18" charset="0"/>
                <a:cs typeface="Times New Roman" pitchFamily="18" charset="0"/>
              </a:rPr>
              <a:t>Concepts and Types</a:t>
            </a:r>
            <a:endParaRPr lang="en-US" b="1" dirty="0">
              <a:solidFill>
                <a:srgbClr val="002060"/>
              </a:solidFill>
              <a:effectLst/>
              <a:latin typeface="Sylfaen" pitchFamily="18" charset="0"/>
            </a:endParaRPr>
          </a:p>
        </p:txBody>
      </p:sp>
      <p:sp>
        <p:nvSpPr>
          <p:cNvPr id="3" name="Content Placeholder 2"/>
          <p:cNvSpPr>
            <a:spLocks noGrp="1"/>
          </p:cNvSpPr>
          <p:nvPr>
            <p:ph idx="1"/>
          </p:nvPr>
        </p:nvSpPr>
        <p:spPr>
          <a:xfrm>
            <a:off x="457200" y="838200"/>
            <a:ext cx="8153400" cy="5715000"/>
          </a:xfrm>
        </p:spPr>
        <p:txBody>
          <a:bodyPr>
            <a:normAutofit fontScale="92500" lnSpcReduction="10000"/>
          </a:bodyPr>
          <a:lstStyle/>
          <a:p>
            <a:pPr algn="just">
              <a:buClr>
                <a:srgbClr val="FF0000"/>
              </a:buClr>
              <a:buFont typeface="Wingdings" pitchFamily="2" charset="2"/>
              <a:buChar char="Ø"/>
            </a:pPr>
            <a:r>
              <a:rPr lang="en-GB" sz="2400" dirty="0">
                <a:latin typeface="Century" pitchFamily="18" charset="0"/>
              </a:rPr>
              <a:t> </a:t>
            </a:r>
            <a:r>
              <a:rPr lang="en-GB" sz="2400" dirty="0">
                <a:latin typeface="Century" pitchFamily="18" charset="0"/>
                <a:cs typeface="Times New Roman" pitchFamily="18" charset="0"/>
              </a:rPr>
              <a:t>Multiplexing is the name given to techniques, which allow </a:t>
            </a:r>
            <a:r>
              <a:rPr lang="en-GB" sz="2400" dirty="0">
                <a:solidFill>
                  <a:srgbClr val="FF0000"/>
                </a:solidFill>
                <a:latin typeface="Century" pitchFamily="18" charset="0"/>
                <a:cs typeface="Times New Roman" pitchFamily="18" charset="0"/>
              </a:rPr>
              <a:t>more </a:t>
            </a:r>
            <a:r>
              <a:rPr lang="en-GB" sz="2400" dirty="0" smtClean="0">
                <a:solidFill>
                  <a:srgbClr val="FF0000"/>
                </a:solidFill>
                <a:latin typeface="Century" pitchFamily="18" charset="0"/>
                <a:cs typeface="Times New Roman" pitchFamily="18" charset="0"/>
              </a:rPr>
              <a:t> than </a:t>
            </a:r>
            <a:r>
              <a:rPr lang="en-GB" sz="2400" dirty="0">
                <a:solidFill>
                  <a:srgbClr val="FF0000"/>
                </a:solidFill>
                <a:latin typeface="Century" pitchFamily="18" charset="0"/>
                <a:cs typeface="Times New Roman" pitchFamily="18" charset="0"/>
              </a:rPr>
              <a:t>one message to be transferred via the </a:t>
            </a:r>
            <a:r>
              <a:rPr lang="en-GB" sz="2400" dirty="0" smtClean="0">
                <a:solidFill>
                  <a:srgbClr val="FF0000"/>
                </a:solidFill>
                <a:latin typeface="Century" pitchFamily="18" charset="0"/>
                <a:cs typeface="Times New Roman" pitchFamily="18" charset="0"/>
              </a:rPr>
              <a:t>same communication  channel.</a:t>
            </a:r>
          </a:p>
          <a:p>
            <a:pPr algn="just">
              <a:buClr>
                <a:srgbClr val="FF0000"/>
              </a:buClr>
              <a:buFont typeface="Wingdings" pitchFamily="2" charset="2"/>
              <a:buChar char="Ø"/>
            </a:pPr>
            <a:r>
              <a:rPr lang="en-GB" sz="2400" dirty="0" smtClean="0">
                <a:latin typeface="Century" pitchFamily="18" charset="0"/>
                <a:cs typeface="Times New Roman" pitchFamily="18" charset="0"/>
              </a:rPr>
              <a:t>The </a:t>
            </a:r>
            <a:r>
              <a:rPr lang="en-GB" sz="2400" dirty="0">
                <a:latin typeface="Century" pitchFamily="18" charset="0"/>
                <a:cs typeface="Times New Roman" pitchFamily="18" charset="0"/>
              </a:rPr>
              <a:t>channel in this context could be a transmission line, </a:t>
            </a:r>
            <a:r>
              <a:rPr lang="en-GB" sz="2400" i="1" dirty="0">
                <a:latin typeface="Century" pitchFamily="18" charset="0"/>
                <a:cs typeface="Times New Roman" pitchFamily="18" charset="0"/>
              </a:rPr>
              <a:t>e.g.</a:t>
            </a:r>
            <a:r>
              <a:rPr lang="en-GB" sz="2400" dirty="0">
                <a:latin typeface="Century" pitchFamily="18" charset="0"/>
                <a:cs typeface="Times New Roman" pitchFamily="18" charset="0"/>
              </a:rPr>
              <a:t> a twisted pair or co-axial cable, a radio  system or a fibre optic system </a:t>
            </a:r>
            <a:r>
              <a:rPr lang="en-GB" sz="2400" i="1" dirty="0" smtClean="0">
                <a:latin typeface="Century" pitchFamily="18" charset="0"/>
                <a:cs typeface="Times New Roman" pitchFamily="18" charset="0"/>
              </a:rPr>
              <a:t>etc</a:t>
            </a:r>
            <a:r>
              <a:rPr lang="en-GB" sz="2400" dirty="0" smtClean="0">
                <a:latin typeface="Century" pitchFamily="18" charset="0"/>
                <a:cs typeface="Times New Roman" pitchFamily="18" charset="0"/>
              </a:rPr>
              <a:t>.</a:t>
            </a:r>
          </a:p>
          <a:p>
            <a:pPr algn="just">
              <a:buClr>
                <a:srgbClr val="FF0000"/>
              </a:buClr>
              <a:buFont typeface="Wingdings" pitchFamily="2" charset="2"/>
              <a:buChar char="Ø"/>
            </a:pPr>
            <a:r>
              <a:rPr lang="en-US" sz="2400" dirty="0" smtClean="0">
                <a:latin typeface="Century" pitchFamily="18" charset="0"/>
                <a:cs typeface="Times New Roman" pitchFamily="18" charset="0"/>
              </a:rPr>
              <a:t>The </a:t>
            </a:r>
            <a:r>
              <a:rPr lang="en-US" sz="2400" dirty="0">
                <a:latin typeface="Century" pitchFamily="18" charset="0"/>
                <a:cs typeface="Times New Roman" pitchFamily="18" charset="0"/>
              </a:rPr>
              <a:t>technique of transmitting </a:t>
            </a:r>
            <a:r>
              <a:rPr lang="en-US" sz="2400" dirty="0" smtClean="0">
                <a:latin typeface="Century" pitchFamily="18" charset="0"/>
                <a:cs typeface="Times New Roman" pitchFamily="18" charset="0"/>
              </a:rPr>
              <a:t>multiple signals </a:t>
            </a:r>
            <a:r>
              <a:rPr lang="en-US" sz="2400" dirty="0">
                <a:latin typeface="Century" pitchFamily="18" charset="0"/>
                <a:cs typeface="Times New Roman" pitchFamily="18" charset="0"/>
              </a:rPr>
              <a:t>over a single medium is </a:t>
            </a:r>
            <a:r>
              <a:rPr lang="en-US" sz="2400" b="1" i="1" dirty="0" smtClean="0">
                <a:solidFill>
                  <a:srgbClr val="002060"/>
                </a:solidFill>
                <a:latin typeface="Century" pitchFamily="18" charset="0"/>
                <a:cs typeface="Times New Roman" pitchFamily="18" charset="0"/>
              </a:rPr>
              <a:t>multiplexing.</a:t>
            </a:r>
          </a:p>
          <a:p>
            <a:pPr algn="just">
              <a:buClr>
                <a:srgbClr val="FF0000"/>
              </a:buClr>
              <a:buFont typeface="Wingdings" pitchFamily="2" charset="2"/>
              <a:buChar char="Ø"/>
            </a:pPr>
            <a:r>
              <a:rPr lang="en-US" sz="2400" b="1" i="1" dirty="0" smtClean="0">
                <a:latin typeface="Century" pitchFamily="18" charset="0"/>
              </a:rPr>
              <a:t>Multiplexing</a:t>
            </a:r>
            <a:r>
              <a:rPr lang="en-US" sz="2400" b="1" dirty="0" smtClean="0">
                <a:latin typeface="Century" pitchFamily="18" charset="0"/>
              </a:rPr>
              <a:t> </a:t>
            </a:r>
            <a:r>
              <a:rPr lang="en-US" sz="2400" dirty="0" smtClean="0">
                <a:latin typeface="Century" pitchFamily="18" charset="0"/>
              </a:rPr>
              <a:t>is the </a:t>
            </a:r>
            <a:r>
              <a:rPr lang="en-US" sz="2400" dirty="0">
                <a:latin typeface="Century" pitchFamily="18" charset="0"/>
              </a:rPr>
              <a:t>transmission of multiple signals on one medium. </a:t>
            </a:r>
            <a:endParaRPr lang="en-US" sz="2400" dirty="0" smtClean="0">
              <a:latin typeface="Century" pitchFamily="18" charset="0"/>
            </a:endParaRPr>
          </a:p>
          <a:p>
            <a:r>
              <a:rPr lang="en-US" sz="2400" dirty="0">
                <a:latin typeface="Century" pitchFamily="18" charset="0"/>
              </a:rPr>
              <a:t>A </a:t>
            </a:r>
            <a:r>
              <a:rPr lang="en-US" sz="2400" b="1" dirty="0">
                <a:latin typeface="Century" pitchFamily="18" charset="0"/>
              </a:rPr>
              <a:t>channel </a:t>
            </a:r>
            <a:r>
              <a:rPr lang="en-US" sz="2400" dirty="0">
                <a:latin typeface="Century" pitchFamily="18" charset="0"/>
              </a:rPr>
              <a:t>is </a:t>
            </a:r>
            <a:r>
              <a:rPr lang="en-US" sz="2400" dirty="0" smtClean="0">
                <a:latin typeface="Century" pitchFamily="18" charset="0"/>
              </a:rPr>
              <a:t>an assigned </a:t>
            </a:r>
            <a:r>
              <a:rPr lang="en-US" sz="2400" dirty="0">
                <a:latin typeface="Century" pitchFamily="18" charset="0"/>
              </a:rPr>
              <a:t>set of frequencies that is used to transmit the user’s signal</a:t>
            </a:r>
            <a:endParaRPr lang="en-GB" sz="2400" dirty="0" smtClean="0">
              <a:latin typeface="Century" pitchFamily="18" charset="0"/>
              <a:cs typeface="Times New Roman" pitchFamily="18" charset="0"/>
            </a:endParaRPr>
          </a:p>
          <a:p>
            <a:pPr algn="just">
              <a:buClr>
                <a:srgbClr val="FF0000"/>
              </a:buClr>
              <a:buFont typeface="Wingdings" pitchFamily="2" charset="2"/>
              <a:buChar char="Ø"/>
            </a:pPr>
            <a:r>
              <a:rPr lang="en-GB" sz="2400" dirty="0" smtClean="0">
                <a:latin typeface="Century" pitchFamily="18" charset="0"/>
                <a:cs typeface="Times New Roman" pitchFamily="18" charset="0"/>
              </a:rPr>
              <a:t>A </a:t>
            </a:r>
            <a:r>
              <a:rPr lang="en-GB" sz="2400" dirty="0">
                <a:latin typeface="Century" pitchFamily="18" charset="0"/>
                <a:cs typeface="Times New Roman" pitchFamily="18" charset="0"/>
              </a:rPr>
              <a:t>channel will offer a specified bandwidth, </a:t>
            </a:r>
            <a:r>
              <a:rPr lang="en-GB" sz="2400" dirty="0">
                <a:solidFill>
                  <a:srgbClr val="FF0000"/>
                </a:solidFill>
                <a:latin typeface="Century" pitchFamily="18" charset="0"/>
                <a:cs typeface="Times New Roman" pitchFamily="18" charset="0"/>
              </a:rPr>
              <a:t>which is available </a:t>
            </a:r>
            <a:r>
              <a:rPr lang="en-GB" sz="2400" dirty="0" smtClean="0">
                <a:solidFill>
                  <a:srgbClr val="FF0000"/>
                </a:solidFill>
                <a:latin typeface="Century" pitchFamily="18" charset="0"/>
                <a:cs typeface="Times New Roman" pitchFamily="18" charset="0"/>
              </a:rPr>
              <a:t>for  </a:t>
            </a:r>
            <a:r>
              <a:rPr lang="en-GB" sz="2400" dirty="0">
                <a:solidFill>
                  <a:srgbClr val="FF0000"/>
                </a:solidFill>
                <a:latin typeface="Century" pitchFamily="18" charset="0"/>
                <a:cs typeface="Times New Roman" pitchFamily="18" charset="0"/>
              </a:rPr>
              <a:t>a time t, where t may </a:t>
            </a:r>
            <a:r>
              <a:rPr lang="en-GB" sz="2400" dirty="0">
                <a:solidFill>
                  <a:srgbClr val="FF0000"/>
                </a:solidFill>
                <a:latin typeface="Century" pitchFamily="18" charset="0"/>
                <a:cs typeface="Times New Roman" pitchFamily="18" charset="0"/>
                <a:sym typeface="Symbol" pitchFamily="18" charset="2"/>
              </a:rPr>
              <a:t></a:t>
            </a:r>
            <a:r>
              <a:rPr lang="en-GB" sz="2400" dirty="0">
                <a:solidFill>
                  <a:srgbClr val="FF0000"/>
                </a:solidFill>
                <a:latin typeface="Century" pitchFamily="18" charset="0"/>
                <a:cs typeface="Times New Roman" pitchFamily="18" charset="0"/>
              </a:rPr>
              <a:t> </a:t>
            </a:r>
            <a:r>
              <a:rPr lang="en-GB" sz="2400" dirty="0">
                <a:solidFill>
                  <a:srgbClr val="FF0000"/>
                </a:solidFill>
                <a:latin typeface="Century" pitchFamily="18" charset="0"/>
                <a:cs typeface="Times New Roman" pitchFamily="18" charset="0"/>
                <a:sym typeface="Symbol" pitchFamily="18" charset="2"/>
              </a:rPr>
              <a:t></a:t>
            </a:r>
            <a:r>
              <a:rPr lang="en-GB" sz="2400" dirty="0" smtClean="0">
                <a:solidFill>
                  <a:srgbClr val="FF0000"/>
                </a:solidFill>
                <a:latin typeface="Century" pitchFamily="18" charset="0"/>
                <a:cs typeface="Times New Roman" pitchFamily="18" charset="0"/>
              </a:rPr>
              <a:t>.</a:t>
            </a:r>
          </a:p>
          <a:p>
            <a:pPr algn="just">
              <a:buClr>
                <a:srgbClr val="FF0000"/>
              </a:buClr>
              <a:buFont typeface="Wingdings" pitchFamily="2" charset="2"/>
              <a:buChar char="Ø"/>
            </a:pPr>
            <a:r>
              <a:rPr lang="en-GB" sz="2400" dirty="0" smtClean="0">
                <a:latin typeface="Century" pitchFamily="18" charset="0"/>
                <a:cs typeface="Times New Roman" pitchFamily="18" charset="0"/>
              </a:rPr>
              <a:t>Thus</a:t>
            </a:r>
            <a:r>
              <a:rPr lang="en-GB" sz="2400" dirty="0">
                <a:latin typeface="Century" pitchFamily="18" charset="0"/>
                <a:cs typeface="Times New Roman" pitchFamily="18" charset="0"/>
              </a:rPr>
              <a:t>, with reference to the channel  there are 2 ‘degrees of freedom’, </a:t>
            </a:r>
            <a:r>
              <a:rPr lang="en-GB" sz="2400" dirty="0">
                <a:latin typeface="Century" pitchFamily="18" charset="0"/>
                <a:cs typeface="Times New Roman" pitchFamily="18" charset="0"/>
                <a:sym typeface="Symbol" pitchFamily="18" charset="2"/>
              </a:rPr>
              <a:t>i.e. </a:t>
            </a:r>
            <a:r>
              <a:rPr lang="en-GB" sz="2400" dirty="0">
                <a:solidFill>
                  <a:srgbClr val="FF0000"/>
                </a:solidFill>
                <a:latin typeface="Century" pitchFamily="18" charset="0"/>
                <a:cs typeface="Times New Roman" pitchFamily="18" charset="0"/>
                <a:sym typeface="Symbol" pitchFamily="18" charset="2"/>
              </a:rPr>
              <a:t>bandwidth or frequency  and time.</a:t>
            </a:r>
          </a:p>
          <a:p>
            <a:pPr algn="just">
              <a:buFont typeface="Wingdings" pitchFamily="2" charset="2"/>
              <a:buChar char="Ø"/>
            </a:pPr>
            <a:endParaRPr lang="en-US" sz="24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13</a:t>
            </a:fld>
            <a:endParaRPr lang="en-US"/>
          </a:p>
        </p:txBody>
      </p:sp>
    </p:spTree>
    <p:extLst>
      <p:ext uri="{BB962C8B-B14F-4D97-AF65-F5344CB8AC3E}">
        <p14:creationId xmlns:p14="http://schemas.microsoft.com/office/powerpoint/2010/main" val="66572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pic>
        <p:nvPicPr>
          <p:cNvPr id="7" name="Picture 4"/>
          <p:cNvPicPr>
            <a:picLocks noGrp="1" noChangeAspect="1" noChangeArrowheads="1"/>
          </p:cNvPicPr>
          <p:nvPr>
            <p:ph idx="1"/>
          </p:nvPr>
        </p:nvPicPr>
        <p:blipFill>
          <a:blip r:embed="rId3" cstate="print"/>
          <a:srcRect/>
          <a:stretch>
            <a:fillRect/>
          </a:stretch>
        </p:blipFill>
        <p:spPr bwMode="auto">
          <a:xfrm>
            <a:off x="685800" y="914400"/>
            <a:ext cx="8027988" cy="4814094"/>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65443D5E-E9D3-4D36-8129-09AFD79524BB}" type="slidenum">
              <a:rPr lang="en-US" smtClean="0"/>
              <a:t>14</a:t>
            </a:fld>
            <a:endParaRPr lang="en-US"/>
          </a:p>
        </p:txBody>
      </p:sp>
      <p:sp>
        <p:nvSpPr>
          <p:cNvPr id="8" name="Rectangle 14"/>
          <p:cNvSpPr>
            <a:spLocks noChangeArrowheads="1"/>
          </p:cNvSpPr>
          <p:nvPr/>
        </p:nvSpPr>
        <p:spPr bwMode="auto">
          <a:xfrm>
            <a:off x="990600" y="5530334"/>
            <a:ext cx="7924800" cy="830997"/>
          </a:xfrm>
          <a:prstGeom prst="rect">
            <a:avLst/>
          </a:prstGeom>
          <a:noFill/>
          <a:ln w="9525">
            <a:noFill/>
            <a:miter lim="800000"/>
            <a:headEnd/>
            <a:tailEnd/>
          </a:ln>
          <a:effectLst/>
        </p:spPr>
        <p:txBody>
          <a:bodyPr wrap="square" anchor="ctr">
            <a:spAutoFit/>
          </a:bodyPr>
          <a:lstStyle/>
          <a:p>
            <a:r>
              <a:rPr lang="en-GB" sz="2400" dirty="0">
                <a:latin typeface="Times New Roman" pitchFamily="18" charset="0"/>
                <a:cs typeface="Times New Roman" pitchFamily="18" charset="0"/>
              </a:rPr>
              <a:t>The signal is characterised by amplitude, frequency, phase and time.</a:t>
            </a:r>
          </a:p>
        </p:txBody>
      </p:sp>
    </p:spTree>
    <p:extLst>
      <p:ext uri="{BB962C8B-B14F-4D97-AF65-F5344CB8AC3E}">
        <p14:creationId xmlns:p14="http://schemas.microsoft.com/office/powerpoint/2010/main" val="7720263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457200" y="762000"/>
            <a:ext cx="8153400" cy="5715000"/>
          </a:xfrm>
        </p:spPr>
        <p:txBody>
          <a:bodyPr>
            <a:normAutofit fontScale="92500" lnSpcReduction="20000"/>
          </a:bodyPr>
          <a:lstStyle/>
          <a:p>
            <a:pPr marL="82296" indent="0" algn="just">
              <a:lnSpc>
                <a:spcPct val="120000"/>
              </a:lnSpc>
              <a:buNone/>
            </a:pPr>
            <a:r>
              <a:rPr lang="en-GB" sz="2400" dirty="0">
                <a:latin typeface="Century" pitchFamily="18" charset="0"/>
              </a:rPr>
              <a:t> </a:t>
            </a:r>
            <a:r>
              <a:rPr lang="en-GB" sz="2400" dirty="0">
                <a:latin typeface="Century" pitchFamily="18" charset="0"/>
                <a:cs typeface="Times New Roman" pitchFamily="18" charset="0"/>
              </a:rPr>
              <a:t>Various multiplexing methods are possible in terms of the channel bandwidth and time, and the signal, in particular the frequency, phase or time. The </a:t>
            </a:r>
            <a:r>
              <a:rPr lang="en-GB" sz="2400" dirty="0" smtClean="0">
                <a:latin typeface="Century" pitchFamily="18" charset="0"/>
                <a:cs typeface="Times New Roman" pitchFamily="18" charset="0"/>
              </a:rPr>
              <a:t>two </a:t>
            </a:r>
            <a:r>
              <a:rPr lang="en-GB" sz="2400" dirty="0">
                <a:latin typeface="Century" pitchFamily="18" charset="0"/>
                <a:cs typeface="Times New Roman" pitchFamily="18" charset="0"/>
              </a:rPr>
              <a:t>basic methods are:</a:t>
            </a:r>
          </a:p>
          <a:p>
            <a:pPr marL="82296" indent="0" algn="just">
              <a:lnSpc>
                <a:spcPct val="120000"/>
              </a:lnSpc>
              <a:buNone/>
            </a:pPr>
            <a:r>
              <a:rPr lang="en-GB" sz="2400" b="1" dirty="0" smtClean="0">
                <a:solidFill>
                  <a:srgbClr val="FF0000"/>
                </a:solidFill>
                <a:latin typeface="Century" pitchFamily="18" charset="0"/>
                <a:cs typeface="Times New Roman" pitchFamily="18" charset="0"/>
              </a:rPr>
              <a:t>1. Frequency </a:t>
            </a:r>
            <a:r>
              <a:rPr lang="en-GB" sz="2400" b="1" dirty="0">
                <a:solidFill>
                  <a:srgbClr val="FF0000"/>
                </a:solidFill>
                <a:latin typeface="Century" pitchFamily="18" charset="0"/>
                <a:cs typeface="Times New Roman" pitchFamily="18" charset="0"/>
              </a:rPr>
              <a:t>Division Multiplexing </a:t>
            </a:r>
            <a:r>
              <a:rPr lang="en-GB" sz="2400" b="1" dirty="0" smtClean="0">
                <a:solidFill>
                  <a:srgbClr val="FF0000"/>
                </a:solidFill>
                <a:latin typeface="Century" pitchFamily="18" charset="0"/>
                <a:cs typeface="Times New Roman" pitchFamily="18" charset="0"/>
              </a:rPr>
              <a:t>(FDM)</a:t>
            </a:r>
          </a:p>
          <a:p>
            <a:pPr algn="just">
              <a:lnSpc>
                <a:spcPct val="120000"/>
              </a:lnSpc>
              <a:buFont typeface="Wingdings" pitchFamily="2" charset="2"/>
              <a:buChar char="Ø"/>
            </a:pPr>
            <a:r>
              <a:rPr lang="en-US" sz="2400" dirty="0">
                <a:latin typeface="Century" pitchFamily="18" charset="0"/>
                <a:cs typeface="Times New Roman" pitchFamily="18" charset="0"/>
              </a:rPr>
              <a:t>When the carrier is frequency, FDM is used. </a:t>
            </a:r>
            <a:endParaRPr lang="en-US" sz="2400" dirty="0" smtClean="0">
              <a:latin typeface="Century" pitchFamily="18" charset="0"/>
              <a:cs typeface="Times New Roman" pitchFamily="18" charset="0"/>
            </a:endParaRPr>
          </a:p>
          <a:p>
            <a:pPr algn="just">
              <a:lnSpc>
                <a:spcPct val="120000"/>
              </a:lnSpc>
              <a:buFont typeface="Wingdings" pitchFamily="2" charset="2"/>
              <a:buChar char="Ø"/>
            </a:pPr>
            <a:r>
              <a:rPr lang="en-US" sz="2400" dirty="0" smtClean="0">
                <a:latin typeface="Century" pitchFamily="18" charset="0"/>
                <a:cs typeface="Times New Roman" pitchFamily="18" charset="0"/>
              </a:rPr>
              <a:t>FDM </a:t>
            </a:r>
            <a:r>
              <a:rPr lang="en-US" sz="2400" dirty="0">
                <a:latin typeface="Century" pitchFamily="18" charset="0"/>
                <a:cs typeface="Times New Roman" pitchFamily="18" charset="0"/>
              </a:rPr>
              <a:t>is an analog technology. </a:t>
            </a:r>
            <a:endParaRPr lang="en-US" sz="2400" dirty="0" smtClean="0">
              <a:latin typeface="Century" pitchFamily="18" charset="0"/>
              <a:cs typeface="Times New Roman" pitchFamily="18" charset="0"/>
            </a:endParaRPr>
          </a:p>
          <a:p>
            <a:pPr algn="just">
              <a:lnSpc>
                <a:spcPct val="120000"/>
              </a:lnSpc>
              <a:buFont typeface="Wingdings" pitchFamily="2" charset="2"/>
              <a:buChar char="Ø"/>
            </a:pPr>
            <a:r>
              <a:rPr lang="en-US" sz="2400" dirty="0" smtClean="0">
                <a:latin typeface="Century" pitchFamily="18" charset="0"/>
                <a:cs typeface="Times New Roman" pitchFamily="18" charset="0"/>
              </a:rPr>
              <a:t>FDM </a:t>
            </a:r>
            <a:r>
              <a:rPr lang="en-US" sz="2400" dirty="0">
                <a:latin typeface="Century" pitchFamily="18" charset="0"/>
                <a:cs typeface="Times New Roman" pitchFamily="18" charset="0"/>
              </a:rPr>
              <a:t>divides the spectrum or carrier bandwidth in logical channels and allocates one user to each channel. </a:t>
            </a:r>
            <a:endParaRPr lang="en-US" sz="2400" dirty="0" smtClean="0">
              <a:latin typeface="Century" pitchFamily="18" charset="0"/>
              <a:cs typeface="Times New Roman" pitchFamily="18" charset="0"/>
            </a:endParaRPr>
          </a:p>
          <a:p>
            <a:pPr algn="just">
              <a:lnSpc>
                <a:spcPct val="120000"/>
              </a:lnSpc>
              <a:buFont typeface="Wingdings" pitchFamily="2" charset="2"/>
              <a:buChar char="Ø"/>
            </a:pPr>
            <a:r>
              <a:rPr lang="en-US" sz="2400" dirty="0" smtClean="0">
                <a:latin typeface="Century" pitchFamily="18" charset="0"/>
                <a:cs typeface="Times New Roman" pitchFamily="18" charset="0"/>
              </a:rPr>
              <a:t>Each </a:t>
            </a:r>
            <a:r>
              <a:rPr lang="en-US" sz="2400" dirty="0">
                <a:latin typeface="Century" pitchFamily="18" charset="0"/>
                <a:cs typeface="Times New Roman" pitchFamily="18" charset="0"/>
              </a:rPr>
              <a:t>user can use the channel frequency independently and has exclusive access of it. </a:t>
            </a:r>
            <a:endParaRPr lang="en-US" sz="2400" dirty="0" smtClean="0">
              <a:latin typeface="Century" pitchFamily="18" charset="0"/>
              <a:cs typeface="Times New Roman" pitchFamily="18" charset="0"/>
            </a:endParaRPr>
          </a:p>
          <a:p>
            <a:pPr algn="just">
              <a:lnSpc>
                <a:spcPct val="120000"/>
              </a:lnSpc>
              <a:buFont typeface="Wingdings" pitchFamily="2" charset="2"/>
              <a:buChar char="Ø"/>
            </a:pPr>
            <a:r>
              <a:rPr lang="en-US" sz="2400" dirty="0" smtClean="0">
                <a:latin typeface="Century" pitchFamily="18" charset="0"/>
                <a:cs typeface="Times New Roman" pitchFamily="18" charset="0"/>
              </a:rPr>
              <a:t>All </a:t>
            </a:r>
            <a:r>
              <a:rPr lang="en-US" sz="2400" dirty="0">
                <a:latin typeface="Century" pitchFamily="18" charset="0"/>
                <a:cs typeface="Times New Roman" pitchFamily="18" charset="0"/>
              </a:rPr>
              <a:t>channels are divided in such a way that they do not overlap with each other</a:t>
            </a:r>
            <a:r>
              <a:rPr lang="en-US" sz="2400" dirty="0" smtClean="0">
                <a:latin typeface="Century" pitchFamily="18" charset="0"/>
                <a:cs typeface="Times New Roman" pitchFamily="18" charset="0"/>
              </a:rPr>
              <a:t>.</a:t>
            </a:r>
          </a:p>
          <a:p>
            <a:pPr algn="just">
              <a:lnSpc>
                <a:spcPct val="120000"/>
              </a:lnSpc>
              <a:buFont typeface="Wingdings" pitchFamily="2" charset="2"/>
              <a:buChar char="Ø"/>
            </a:pPr>
            <a:r>
              <a:rPr lang="en-US" sz="2400" dirty="0" smtClean="0">
                <a:latin typeface="Century" pitchFamily="18" charset="0"/>
                <a:cs typeface="Times New Roman" pitchFamily="18" charset="0"/>
              </a:rPr>
              <a:t> </a:t>
            </a:r>
            <a:r>
              <a:rPr lang="en-US" sz="2400" dirty="0">
                <a:latin typeface="Century" pitchFamily="18" charset="0"/>
                <a:cs typeface="Times New Roman" pitchFamily="18" charset="0"/>
              </a:rPr>
              <a:t>Channels are separated by guard bands. Guard band is a frequency which is not used by either </a:t>
            </a:r>
            <a:r>
              <a:rPr lang="en-US" sz="2400" dirty="0" smtClean="0">
                <a:latin typeface="Century" pitchFamily="18" charset="0"/>
                <a:cs typeface="Times New Roman" pitchFamily="18" charset="0"/>
              </a:rPr>
              <a:t>channel</a:t>
            </a:r>
            <a:r>
              <a:rPr lang="en-GB" sz="2400" dirty="0" smtClean="0">
                <a:latin typeface="Century" pitchFamily="18" charset="0"/>
                <a:cs typeface="Times New Roman" pitchFamily="18" charset="0"/>
              </a:rPr>
              <a:t>.</a:t>
            </a:r>
            <a:endParaRPr lang="en-GB" sz="2400" b="1" dirty="0" smtClean="0">
              <a:solidFill>
                <a:srgbClr val="FF0000"/>
              </a:solidFill>
              <a:latin typeface="Century" pitchFamily="18" charset="0"/>
              <a:cs typeface="Times New Roman" pitchFamily="18" charset="0"/>
            </a:endParaRPr>
          </a:p>
          <a:p>
            <a:pPr algn="just">
              <a:lnSpc>
                <a:spcPct val="120000"/>
              </a:lnSpc>
              <a:buFont typeface="Wingdings" pitchFamily="2" charset="2"/>
              <a:buChar char="Ø"/>
            </a:pPr>
            <a:endParaRPr lang="en-GB" sz="2400" b="1" dirty="0">
              <a:solidFill>
                <a:srgbClr val="FF0000"/>
              </a:solidFill>
              <a:latin typeface="Century" pitchFamily="18" charset="0"/>
              <a:cs typeface="Times New Roman" pitchFamily="18" charset="0"/>
            </a:endParaRPr>
          </a:p>
          <a:p>
            <a:pPr marL="82296" indent="0" algn="just">
              <a:lnSpc>
                <a:spcPct val="120000"/>
              </a:lnSpc>
              <a:buNone/>
            </a:pPr>
            <a:endParaRPr lang="en-US" sz="24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15</a:t>
            </a:fld>
            <a:endParaRPr lang="en-US"/>
          </a:p>
        </p:txBody>
      </p:sp>
    </p:spTree>
    <p:extLst>
      <p:ext uri="{BB962C8B-B14F-4D97-AF65-F5344CB8AC3E}">
        <p14:creationId xmlns:p14="http://schemas.microsoft.com/office/powerpoint/2010/main" val="7720263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90600" y="1524000"/>
            <a:ext cx="72390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65443D5E-E9D3-4D36-8129-09AFD79524BB}" type="slidenum">
              <a:rPr lang="en-US" smtClean="0"/>
              <a:t>16</a:t>
            </a:fld>
            <a:endParaRPr lang="en-US"/>
          </a:p>
        </p:txBody>
      </p:sp>
    </p:spTree>
    <p:extLst>
      <p:ext uri="{BB962C8B-B14F-4D97-AF65-F5344CB8AC3E}">
        <p14:creationId xmlns:p14="http://schemas.microsoft.com/office/powerpoint/2010/main" val="30848953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457200" y="838200"/>
            <a:ext cx="8153400" cy="5715000"/>
          </a:xfrm>
        </p:spPr>
        <p:txBody>
          <a:bodyPr>
            <a:normAutofit/>
          </a:bodyPr>
          <a:lstStyle/>
          <a:p>
            <a:pPr marL="82296" indent="0" algn="just">
              <a:lnSpc>
                <a:spcPct val="120000"/>
              </a:lnSpc>
              <a:buNone/>
            </a:pPr>
            <a:r>
              <a:rPr lang="en-GB" sz="2400" b="1" dirty="0" smtClean="0">
                <a:solidFill>
                  <a:srgbClr val="FF0000"/>
                </a:solidFill>
                <a:latin typeface="Century" pitchFamily="18" charset="0"/>
                <a:cs typeface="Times New Roman" pitchFamily="18" charset="0"/>
              </a:rPr>
              <a:t>2. Time </a:t>
            </a:r>
            <a:r>
              <a:rPr lang="en-GB" sz="2400" b="1" dirty="0">
                <a:solidFill>
                  <a:srgbClr val="FF0000"/>
                </a:solidFill>
                <a:latin typeface="Century" pitchFamily="18" charset="0"/>
                <a:cs typeface="Times New Roman" pitchFamily="18" charset="0"/>
              </a:rPr>
              <a:t>Division Multiplexing (TDM)</a:t>
            </a:r>
          </a:p>
          <a:p>
            <a:pPr algn="just">
              <a:buFont typeface="Wingdings" pitchFamily="2" charset="2"/>
              <a:buChar char="Ø"/>
            </a:pPr>
            <a:r>
              <a:rPr lang="en-US" sz="2400" dirty="0"/>
              <a:t>TDM is applied primarily on digital signals but can be applied on analog signals as well. </a:t>
            </a:r>
            <a:endParaRPr lang="en-US" sz="2400" dirty="0" smtClean="0"/>
          </a:p>
          <a:p>
            <a:pPr algn="just">
              <a:buFont typeface="Wingdings" pitchFamily="2" charset="2"/>
              <a:buChar char="Ø"/>
            </a:pPr>
            <a:r>
              <a:rPr lang="en-US" sz="2400" dirty="0" smtClean="0"/>
              <a:t>In </a:t>
            </a:r>
            <a:r>
              <a:rPr lang="en-US" sz="2400" dirty="0"/>
              <a:t>TDM the shared channel is divided among its user by means of time slot. Each user can transmit data within the provided time slot only. </a:t>
            </a:r>
            <a:endParaRPr lang="en-US" sz="2400" dirty="0" smtClean="0"/>
          </a:p>
          <a:p>
            <a:pPr algn="just">
              <a:buFont typeface="Wingdings" pitchFamily="2" charset="2"/>
              <a:buChar char="Ø"/>
            </a:pPr>
            <a:r>
              <a:rPr lang="en-US" sz="2400" dirty="0" smtClean="0"/>
              <a:t>Digital </a:t>
            </a:r>
            <a:r>
              <a:rPr lang="en-US" sz="2400" dirty="0"/>
              <a:t>signals are divided in frames, equivalent to time slot i.e. frame of an optimal size which can be transmitted in given time slot.</a:t>
            </a:r>
          </a:p>
          <a:p>
            <a:pPr algn="just">
              <a:buFont typeface="Wingdings" pitchFamily="2" charset="2"/>
              <a:buChar char="Ø"/>
            </a:pPr>
            <a:r>
              <a:rPr lang="en-US" sz="2400" dirty="0"/>
              <a:t>TDM works in synchronized mode. Both ends, i.e. Multiplexer and De-multiplexer are timely synchronized and both switch to next channel </a:t>
            </a:r>
            <a:r>
              <a:rPr lang="en-US" sz="2400" dirty="0" smtClean="0"/>
              <a:t>simultaneously.</a:t>
            </a:r>
            <a:endParaRPr lang="en-US" sz="2400" dirty="0"/>
          </a:p>
          <a:p>
            <a:pPr algn="just">
              <a:lnSpc>
                <a:spcPct val="120000"/>
              </a:lnSpc>
              <a:buFont typeface="Wingdings" pitchFamily="2" charset="2"/>
              <a:buChar char="Ø"/>
            </a:pPr>
            <a:endParaRPr lang="en-US" sz="24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17</a:t>
            </a:fld>
            <a:endParaRPr lang="en-US"/>
          </a:p>
        </p:txBody>
      </p:sp>
    </p:spTree>
    <p:extLst>
      <p:ext uri="{BB962C8B-B14F-4D97-AF65-F5344CB8AC3E}">
        <p14:creationId xmlns:p14="http://schemas.microsoft.com/office/powerpoint/2010/main" val="37247984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pic>
        <p:nvPicPr>
          <p:cNvPr id="205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90600" y="914400"/>
            <a:ext cx="69342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65443D5E-E9D3-4D36-8129-09AFD79524BB}" type="slidenum">
              <a:rPr lang="en-US" smtClean="0"/>
              <a:t>18</a:t>
            </a:fld>
            <a:endParaRPr lang="en-US"/>
          </a:p>
        </p:txBody>
      </p:sp>
    </p:spTree>
    <p:extLst>
      <p:ext uri="{BB962C8B-B14F-4D97-AF65-F5344CB8AC3E}">
        <p14:creationId xmlns:p14="http://schemas.microsoft.com/office/powerpoint/2010/main" val="23797198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1143000"/>
          </a:xfrm>
        </p:spPr>
        <p:txBody>
          <a:bodyPr>
            <a:noAutofit/>
          </a:bodyPr>
          <a:lstStyle/>
          <a:p>
            <a:pPr lvl="0"/>
            <a:r>
              <a:rPr lang="en-US" sz="3200" b="1" dirty="0" smtClean="0">
                <a:solidFill>
                  <a:srgbClr val="002060"/>
                </a:solidFill>
                <a:effectLst/>
                <a:latin typeface="Sylfaen" pitchFamily="18" charset="0"/>
              </a:rPr>
              <a:t/>
            </a:r>
            <a:br>
              <a:rPr lang="en-US" sz="3200" b="1" dirty="0" smtClean="0">
                <a:solidFill>
                  <a:srgbClr val="002060"/>
                </a:solidFill>
                <a:effectLst/>
                <a:latin typeface="Sylfaen" pitchFamily="18" charset="0"/>
              </a:rPr>
            </a:br>
            <a:r>
              <a:rPr lang="en-US" sz="3200" b="1" dirty="0">
                <a:solidFill>
                  <a:srgbClr val="002060"/>
                </a:solidFill>
                <a:effectLst/>
                <a:latin typeface="Sylfaen" pitchFamily="18" charset="0"/>
              </a:rPr>
              <a:t/>
            </a:r>
            <a:br>
              <a:rPr lang="en-US" sz="3200" b="1" dirty="0">
                <a:solidFill>
                  <a:srgbClr val="002060"/>
                </a:solidFill>
                <a:effectLst/>
                <a:latin typeface="Sylfaen" pitchFamily="18" charset="0"/>
              </a:rPr>
            </a:br>
            <a:r>
              <a:rPr lang="en-US" sz="3200" b="1" dirty="0" smtClean="0">
                <a:solidFill>
                  <a:srgbClr val="002060"/>
                </a:solidFill>
                <a:effectLst/>
                <a:latin typeface="Sylfaen" pitchFamily="18" charset="0"/>
              </a:rPr>
              <a:t>6.3 </a:t>
            </a:r>
            <a:r>
              <a:rPr lang="en-US" sz="3200" b="1" dirty="0">
                <a:solidFill>
                  <a:srgbClr val="002060"/>
                </a:solidFill>
                <a:effectLst/>
                <a:latin typeface="Sylfaen" pitchFamily="18" charset="0"/>
              </a:rPr>
              <a:t>Introduction to </a:t>
            </a:r>
            <a:r>
              <a:rPr lang="en-US" sz="3200" b="1" dirty="0" smtClean="0">
                <a:solidFill>
                  <a:srgbClr val="002060"/>
                </a:solidFill>
                <a:effectLst/>
                <a:latin typeface="Sylfaen" pitchFamily="18" charset="0"/>
              </a:rPr>
              <a:t>Ethernet &amp; Wireless Networks</a:t>
            </a:r>
            <a:r>
              <a:rPr lang="en-US" sz="3200" dirty="0">
                <a:solidFill>
                  <a:srgbClr val="002060"/>
                </a:solidFill>
                <a:effectLst/>
                <a:latin typeface="Sylfaen" pitchFamily="18" charset="0"/>
              </a:rPr>
              <a:t/>
            </a:r>
            <a:br>
              <a:rPr lang="en-US" sz="3200" dirty="0">
                <a:solidFill>
                  <a:srgbClr val="002060"/>
                </a:solidFill>
                <a:effectLst/>
                <a:latin typeface="Sylfaen" pitchFamily="18" charset="0"/>
              </a:rPr>
            </a:br>
            <a:r>
              <a:rPr lang="en-US" sz="3200" b="1" dirty="0" smtClean="0">
                <a:solidFill>
                  <a:srgbClr val="002060"/>
                </a:solidFill>
                <a:effectLst/>
                <a:latin typeface="Sylfaen" pitchFamily="18" charset="0"/>
              </a:rPr>
              <a:t> </a:t>
            </a:r>
            <a:endParaRPr lang="en-US" sz="3200" b="1" dirty="0">
              <a:solidFill>
                <a:srgbClr val="002060"/>
              </a:solidFill>
              <a:effectLst/>
              <a:latin typeface="Sylfaen" pitchFamily="18" charset="0"/>
            </a:endParaRPr>
          </a:p>
        </p:txBody>
      </p:sp>
      <p:sp>
        <p:nvSpPr>
          <p:cNvPr id="3" name="Content Placeholder 2"/>
          <p:cNvSpPr>
            <a:spLocks noGrp="1"/>
          </p:cNvSpPr>
          <p:nvPr>
            <p:ph idx="1"/>
          </p:nvPr>
        </p:nvSpPr>
        <p:spPr>
          <a:xfrm>
            <a:off x="457200" y="990600"/>
            <a:ext cx="8153400" cy="5486400"/>
          </a:xfrm>
        </p:spPr>
        <p:txBody>
          <a:bodyPr>
            <a:normAutofit fontScale="92500" lnSpcReduction="10000"/>
          </a:bodyPr>
          <a:lstStyle/>
          <a:p>
            <a:pPr marL="342900" indent="-342900" algn="just" defTabSz="814388" fontAlgn="base">
              <a:lnSpc>
                <a:spcPct val="120000"/>
              </a:lnSpc>
              <a:spcAft>
                <a:spcPct val="0"/>
              </a:spcAft>
              <a:buClr>
                <a:srgbClr val="708CA1"/>
              </a:buClr>
              <a:buFont typeface="Wingdings" pitchFamily="2" charset="2"/>
              <a:buChar char="Ø"/>
              <a:defRPr/>
            </a:pPr>
            <a:r>
              <a:rPr lang="en-US" sz="2400" b="1" dirty="0">
                <a:latin typeface="Century" pitchFamily="18" charset="0"/>
                <a:cs typeface="Times New Roman" pitchFamily="18" charset="0"/>
              </a:rPr>
              <a:t>Ethernet</a:t>
            </a:r>
            <a:r>
              <a:rPr lang="en-US" sz="2400" dirty="0">
                <a:latin typeface="Century" pitchFamily="18" charset="0"/>
                <a:cs typeface="Times New Roman" pitchFamily="18" charset="0"/>
              </a:rPr>
              <a:t> is a predominant </a:t>
            </a:r>
            <a:r>
              <a:rPr lang="en-US" sz="2400" b="1" dirty="0">
                <a:solidFill>
                  <a:srgbClr val="FF0000"/>
                </a:solidFill>
                <a:latin typeface="Century" pitchFamily="18" charset="0"/>
                <a:cs typeface="Times New Roman" pitchFamily="18" charset="0"/>
              </a:rPr>
              <a:t>LAN technology </a:t>
            </a:r>
            <a:r>
              <a:rPr lang="en-US" sz="2400" dirty="0">
                <a:solidFill>
                  <a:srgbClr val="FF0000"/>
                </a:solidFill>
                <a:latin typeface="Century" pitchFamily="18" charset="0"/>
                <a:cs typeface="Times New Roman" pitchFamily="18" charset="0"/>
              </a:rPr>
              <a:t>in the world. </a:t>
            </a:r>
          </a:p>
          <a:p>
            <a:pPr marL="342900" indent="-342900" algn="just" defTabSz="814388" fontAlgn="base">
              <a:lnSpc>
                <a:spcPct val="120000"/>
              </a:lnSpc>
              <a:spcAft>
                <a:spcPct val="0"/>
              </a:spcAft>
              <a:buClr>
                <a:srgbClr val="708CA1"/>
              </a:buClr>
              <a:buFont typeface="Wingdings" pitchFamily="2" charset="2"/>
              <a:buChar char="Ø"/>
              <a:defRPr/>
            </a:pPr>
            <a:r>
              <a:rPr lang="en-US" sz="2400" dirty="0">
                <a:latin typeface="Century" pitchFamily="18" charset="0"/>
                <a:cs typeface="Times New Roman" pitchFamily="18" charset="0"/>
              </a:rPr>
              <a:t>Internet Engineering Task Force (</a:t>
            </a:r>
            <a:r>
              <a:rPr lang="en-US" sz="2400" b="1" dirty="0">
                <a:latin typeface="Century" pitchFamily="18" charset="0"/>
                <a:cs typeface="Times New Roman" pitchFamily="18" charset="0"/>
              </a:rPr>
              <a:t>IETF</a:t>
            </a:r>
            <a:r>
              <a:rPr lang="en-US" sz="2400" dirty="0">
                <a:latin typeface="Century" pitchFamily="18" charset="0"/>
                <a:cs typeface="Times New Roman" pitchFamily="18" charset="0"/>
              </a:rPr>
              <a:t>) maintains </a:t>
            </a:r>
            <a:r>
              <a:rPr lang="en-US" sz="2400" dirty="0">
                <a:solidFill>
                  <a:srgbClr val="FF0000"/>
                </a:solidFill>
                <a:latin typeface="Century" pitchFamily="18" charset="0"/>
                <a:cs typeface="Times New Roman" pitchFamily="18" charset="0"/>
              </a:rPr>
              <a:t>the functional protocols and services for the TCP/IP protocol suite in the </a:t>
            </a:r>
            <a:r>
              <a:rPr lang="en-US" sz="2400" b="1" dirty="0">
                <a:solidFill>
                  <a:srgbClr val="FF0000"/>
                </a:solidFill>
                <a:latin typeface="Century" pitchFamily="18" charset="0"/>
                <a:cs typeface="Times New Roman" pitchFamily="18" charset="0"/>
              </a:rPr>
              <a:t>upper layers</a:t>
            </a:r>
            <a:r>
              <a:rPr lang="en-US" sz="2400" dirty="0">
                <a:latin typeface="Century" pitchFamily="18" charset="0"/>
                <a:cs typeface="Times New Roman" pitchFamily="18" charset="0"/>
              </a:rPr>
              <a:t>. </a:t>
            </a:r>
          </a:p>
          <a:p>
            <a:pPr marL="342900" indent="-342900" algn="just" defTabSz="814388" fontAlgn="base">
              <a:lnSpc>
                <a:spcPct val="120000"/>
              </a:lnSpc>
              <a:spcAft>
                <a:spcPct val="0"/>
              </a:spcAft>
              <a:buClr>
                <a:srgbClr val="708CA1"/>
              </a:buClr>
              <a:buFont typeface="Wingdings" pitchFamily="2" charset="2"/>
              <a:buChar char="Ø"/>
              <a:defRPr/>
            </a:pPr>
            <a:r>
              <a:rPr lang="en-US" sz="2400" kern="0" dirty="0">
                <a:solidFill>
                  <a:srgbClr val="000000"/>
                </a:solidFill>
                <a:latin typeface="Century" pitchFamily="18" charset="0"/>
                <a:cs typeface="Times New Roman" pitchFamily="18" charset="0"/>
              </a:rPr>
              <a:t>However, the functional protocols and services at the OSI </a:t>
            </a:r>
            <a:r>
              <a:rPr lang="en-US" sz="2400" i="1" kern="0" dirty="0">
                <a:solidFill>
                  <a:srgbClr val="C00000"/>
                </a:solidFill>
                <a:latin typeface="Century" pitchFamily="18" charset="0"/>
                <a:cs typeface="Times New Roman" pitchFamily="18" charset="0"/>
              </a:rPr>
              <a:t>Data Link layer and Physical layer </a:t>
            </a:r>
            <a:r>
              <a:rPr lang="en-US" sz="2400" kern="0" dirty="0">
                <a:solidFill>
                  <a:srgbClr val="000000"/>
                </a:solidFill>
                <a:latin typeface="Century" pitchFamily="18" charset="0"/>
                <a:cs typeface="Times New Roman" pitchFamily="18" charset="0"/>
              </a:rPr>
              <a:t>are described by various engineering organizations </a:t>
            </a:r>
            <a:r>
              <a:rPr lang="en-US" sz="2400" kern="0" dirty="0">
                <a:solidFill>
                  <a:srgbClr val="FF0000"/>
                </a:solidFill>
                <a:latin typeface="Century" pitchFamily="18" charset="0"/>
                <a:cs typeface="Times New Roman" pitchFamily="18" charset="0"/>
              </a:rPr>
              <a:t>(</a:t>
            </a:r>
            <a:r>
              <a:rPr lang="en-US" sz="2400" b="1" kern="0" dirty="0">
                <a:solidFill>
                  <a:srgbClr val="FF0000"/>
                </a:solidFill>
                <a:latin typeface="Century" pitchFamily="18" charset="0"/>
                <a:cs typeface="Times New Roman" pitchFamily="18" charset="0"/>
              </a:rPr>
              <a:t>IEEE, ANSI, ITU</a:t>
            </a:r>
            <a:r>
              <a:rPr lang="en-US" sz="2400" kern="0" dirty="0">
                <a:solidFill>
                  <a:srgbClr val="FF0000"/>
                </a:solidFill>
                <a:latin typeface="Century" pitchFamily="18" charset="0"/>
                <a:cs typeface="Times New Roman" pitchFamily="18" charset="0"/>
              </a:rPr>
              <a:t>) or by private companies (proprietary protocols). </a:t>
            </a:r>
          </a:p>
          <a:p>
            <a:pPr marL="342900" indent="-342900" algn="just" defTabSz="814388" fontAlgn="base">
              <a:lnSpc>
                <a:spcPct val="120000"/>
              </a:lnSpc>
              <a:spcAft>
                <a:spcPct val="0"/>
              </a:spcAft>
              <a:buClr>
                <a:srgbClr val="708CA1"/>
              </a:buClr>
              <a:buFont typeface="Wingdings" pitchFamily="2" charset="2"/>
              <a:buChar char="Ø"/>
              <a:defRPr/>
            </a:pPr>
            <a:r>
              <a:rPr lang="en-US" sz="2400" dirty="0">
                <a:latin typeface="Century" pitchFamily="18" charset="0"/>
                <a:cs typeface="Times New Roman" pitchFamily="18" charset="0"/>
              </a:rPr>
              <a:t>The foundation for Ethernet technology was first established </a:t>
            </a:r>
            <a:r>
              <a:rPr lang="en-US" sz="2400" dirty="0">
                <a:solidFill>
                  <a:srgbClr val="FF0000"/>
                </a:solidFill>
                <a:latin typeface="Century" pitchFamily="18" charset="0"/>
                <a:cs typeface="Times New Roman" pitchFamily="18" charset="0"/>
              </a:rPr>
              <a:t>in 1970 with a program called </a:t>
            </a:r>
            <a:r>
              <a:rPr lang="en-US" sz="2400" dirty="0" err="1" smtClean="0">
                <a:solidFill>
                  <a:srgbClr val="FF0000"/>
                </a:solidFill>
                <a:latin typeface="Century" pitchFamily="18" charset="0"/>
                <a:cs typeface="Times New Roman" pitchFamily="18" charset="0"/>
              </a:rPr>
              <a:t>Alohanet</a:t>
            </a:r>
            <a:r>
              <a:rPr lang="en-US" sz="2400" dirty="0" smtClean="0">
                <a:solidFill>
                  <a:srgbClr val="FF0000"/>
                </a:solidFill>
                <a:latin typeface="Century" pitchFamily="18" charset="0"/>
                <a:cs typeface="Times New Roman" pitchFamily="18" charset="0"/>
              </a:rPr>
              <a:t>.</a:t>
            </a:r>
            <a:endParaRPr lang="en-US" sz="2400" dirty="0">
              <a:solidFill>
                <a:srgbClr val="FF0000"/>
              </a:solidFill>
              <a:latin typeface="Century" pitchFamily="18" charset="0"/>
              <a:cs typeface="Times New Roman" pitchFamily="18" charset="0"/>
            </a:endParaRPr>
          </a:p>
          <a:p>
            <a:pPr marL="342900" indent="-342900" algn="just" defTabSz="814388" fontAlgn="base">
              <a:lnSpc>
                <a:spcPct val="120000"/>
              </a:lnSpc>
              <a:spcAft>
                <a:spcPct val="0"/>
              </a:spcAft>
              <a:buClr>
                <a:srgbClr val="708CA1"/>
              </a:buClr>
              <a:buFont typeface="Wingdings" pitchFamily="2" charset="2"/>
              <a:buChar char="Ø"/>
              <a:defRPr/>
            </a:pPr>
            <a:r>
              <a:rPr lang="en-US" sz="2400" dirty="0" err="1">
                <a:latin typeface="Century" pitchFamily="18" charset="0"/>
                <a:cs typeface="Times New Roman" pitchFamily="18" charset="0"/>
              </a:rPr>
              <a:t>Alohanet</a:t>
            </a:r>
            <a:r>
              <a:rPr lang="en-US" sz="2400" dirty="0">
                <a:latin typeface="Century" pitchFamily="18" charset="0"/>
                <a:cs typeface="Times New Roman" pitchFamily="18" charset="0"/>
              </a:rPr>
              <a:t> was a digital radio </a:t>
            </a:r>
            <a:r>
              <a:rPr lang="en-US" sz="2400" dirty="0">
                <a:solidFill>
                  <a:srgbClr val="FF0000"/>
                </a:solidFill>
                <a:latin typeface="Century" pitchFamily="18" charset="0"/>
                <a:cs typeface="Times New Roman" pitchFamily="18" charset="0"/>
              </a:rPr>
              <a:t>network designed to transmit information over a shared radio frequency between the Hawaiian Islands </a:t>
            </a:r>
          </a:p>
          <a:p>
            <a:pPr algn="just">
              <a:lnSpc>
                <a:spcPct val="120000"/>
              </a:lnSpc>
              <a:buFont typeface="Wingdings" pitchFamily="2" charset="2"/>
              <a:buChar char="Ø"/>
            </a:pPr>
            <a:endParaRPr lang="en-US" sz="24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19</a:t>
            </a:fld>
            <a:endParaRPr lang="en-US" dirty="0"/>
          </a:p>
        </p:txBody>
      </p:sp>
    </p:spTree>
    <p:extLst>
      <p:ext uri="{BB962C8B-B14F-4D97-AF65-F5344CB8AC3E}">
        <p14:creationId xmlns:p14="http://schemas.microsoft.com/office/powerpoint/2010/main" val="7720263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153400" cy="990600"/>
          </a:xfrm>
        </p:spPr>
        <p:txBody>
          <a:bodyPr>
            <a:normAutofit fontScale="90000"/>
          </a:bodyPr>
          <a:lstStyle/>
          <a:p>
            <a:r>
              <a:rPr lang="en-US" b="1" dirty="0" smtClean="0">
                <a:solidFill>
                  <a:srgbClr val="002060"/>
                </a:solidFill>
                <a:latin typeface="Colonna MT" pitchFamily="82" charset="0"/>
              </a:rPr>
              <a:t>		Chapter 06:</a:t>
            </a:r>
            <a:br>
              <a:rPr lang="en-US" b="1" dirty="0" smtClean="0">
                <a:solidFill>
                  <a:srgbClr val="002060"/>
                </a:solidFill>
                <a:latin typeface="Colonna MT" pitchFamily="82" charset="0"/>
              </a:rPr>
            </a:br>
            <a:r>
              <a:rPr lang="en-US" b="1" dirty="0" smtClean="0">
                <a:solidFill>
                  <a:srgbClr val="002060"/>
                </a:solidFill>
                <a:latin typeface="Colonna MT" pitchFamily="82" charset="0"/>
              </a:rPr>
              <a:t> </a:t>
            </a:r>
            <a:r>
              <a:rPr lang="en-US" sz="4000" b="1" dirty="0" smtClean="0">
                <a:solidFill>
                  <a:srgbClr val="FF0000"/>
                </a:solidFill>
                <a:latin typeface="Algerian" pitchFamily="82" charset="0"/>
              </a:rPr>
              <a:t>6.0 </a:t>
            </a:r>
            <a:r>
              <a:rPr lang="en-US" sz="4000" b="1" dirty="0" smtClean="0">
                <a:solidFill>
                  <a:srgbClr val="FF0000"/>
                </a:solidFill>
                <a:effectLst/>
                <a:latin typeface="Algerian" pitchFamily="82" charset="0"/>
                <a:cs typeface="Times New Roman" pitchFamily="18" charset="0"/>
              </a:rPr>
              <a:t>Switching </a:t>
            </a:r>
            <a:r>
              <a:rPr lang="en-US" sz="4000" b="1" dirty="0">
                <a:solidFill>
                  <a:srgbClr val="FF0000"/>
                </a:solidFill>
                <a:effectLst/>
                <a:latin typeface="Algerian" pitchFamily="82" charset="0"/>
                <a:cs typeface="Times New Roman" pitchFamily="18" charset="0"/>
              </a:rPr>
              <a:t>and Multiplexing</a:t>
            </a:r>
            <a:endParaRPr lang="en-US" sz="4400" b="1" dirty="0">
              <a:solidFill>
                <a:srgbClr val="FF0000"/>
              </a:solidFill>
              <a:effectLst/>
              <a:latin typeface="Algerian" pitchFamily="82" charset="0"/>
            </a:endParaRPr>
          </a:p>
        </p:txBody>
      </p:sp>
      <p:sp>
        <p:nvSpPr>
          <p:cNvPr id="3" name="Content Placeholder 2"/>
          <p:cNvSpPr>
            <a:spLocks noGrp="1"/>
          </p:cNvSpPr>
          <p:nvPr>
            <p:ph idx="1"/>
          </p:nvPr>
        </p:nvSpPr>
        <p:spPr>
          <a:xfrm>
            <a:off x="533400" y="1143000"/>
            <a:ext cx="8229600" cy="5334000"/>
          </a:xfrm>
        </p:spPr>
        <p:txBody>
          <a:bodyPr>
            <a:normAutofit fontScale="25000" lnSpcReduction="20000"/>
          </a:bodyPr>
          <a:lstStyle/>
          <a:p>
            <a:pPr marL="82296" indent="0">
              <a:buNone/>
            </a:pPr>
            <a:r>
              <a:rPr lang="en-US" sz="11200" b="1" dirty="0">
                <a:solidFill>
                  <a:srgbClr val="002060"/>
                </a:solidFill>
                <a:latin typeface="Century" pitchFamily="18" charset="0"/>
                <a:cs typeface="Times New Roman" pitchFamily="18" charset="0"/>
              </a:rPr>
              <a:t>5.1 </a:t>
            </a:r>
            <a:r>
              <a:rPr lang="en-US" sz="11200" b="1" dirty="0" smtClean="0">
                <a:solidFill>
                  <a:srgbClr val="002060"/>
                </a:solidFill>
                <a:latin typeface="Century" pitchFamily="18" charset="0"/>
                <a:cs typeface="Times New Roman" pitchFamily="18" charset="0"/>
              </a:rPr>
              <a:t>Switching </a:t>
            </a:r>
            <a:r>
              <a:rPr lang="en-US" sz="11200" b="1" dirty="0">
                <a:solidFill>
                  <a:srgbClr val="002060"/>
                </a:solidFill>
                <a:latin typeface="Century" pitchFamily="18" charset="0"/>
                <a:cs typeface="Times New Roman" pitchFamily="18" charset="0"/>
              </a:rPr>
              <a:t>Concept and </a:t>
            </a:r>
            <a:r>
              <a:rPr lang="en-US" sz="11200" b="1" dirty="0" smtClean="0">
                <a:solidFill>
                  <a:srgbClr val="002060"/>
                </a:solidFill>
                <a:latin typeface="Century" pitchFamily="18" charset="0"/>
                <a:cs typeface="Times New Roman" pitchFamily="18" charset="0"/>
              </a:rPr>
              <a:t>Types</a:t>
            </a:r>
          </a:p>
          <a:p>
            <a:pPr algn="just">
              <a:lnSpc>
                <a:spcPct val="120000"/>
              </a:lnSpc>
              <a:buFont typeface="Wingdings" pitchFamily="2" charset="2"/>
              <a:buChar char="q"/>
            </a:pPr>
            <a:r>
              <a:rPr lang="en-US" sz="8800" dirty="0">
                <a:latin typeface="Century" pitchFamily="18" charset="0"/>
                <a:cs typeface="Times New Roman" pitchFamily="18" charset="0"/>
              </a:rPr>
              <a:t>A network is a set of connected device. </a:t>
            </a:r>
          </a:p>
          <a:p>
            <a:pPr algn="just">
              <a:lnSpc>
                <a:spcPct val="120000"/>
              </a:lnSpc>
              <a:buFont typeface="Wingdings" pitchFamily="2" charset="2"/>
              <a:buChar char="q"/>
            </a:pPr>
            <a:r>
              <a:rPr lang="en-US" sz="8800" dirty="0">
                <a:latin typeface="Century" pitchFamily="18" charset="0"/>
                <a:cs typeface="Times New Roman" pitchFamily="18" charset="0"/>
              </a:rPr>
              <a:t>Whenever we have multiple devices, we have the problem of how to connect them to make one to one communication possible.</a:t>
            </a:r>
          </a:p>
          <a:p>
            <a:pPr algn="just">
              <a:lnSpc>
                <a:spcPct val="120000"/>
              </a:lnSpc>
              <a:buFont typeface="Wingdings" pitchFamily="2" charset="2"/>
              <a:buChar char="q"/>
            </a:pPr>
            <a:r>
              <a:rPr lang="en-US" sz="8800" dirty="0">
                <a:latin typeface="Century" pitchFamily="18" charset="0"/>
                <a:cs typeface="Times New Roman" pitchFamily="18" charset="0"/>
              </a:rPr>
              <a:t>One possible solution is to make </a:t>
            </a:r>
            <a:r>
              <a:rPr lang="en-US" sz="8800" dirty="0">
                <a:solidFill>
                  <a:srgbClr val="C00000"/>
                </a:solidFill>
                <a:latin typeface="Century" pitchFamily="18" charset="0"/>
                <a:cs typeface="Times New Roman" pitchFamily="18" charset="0"/>
              </a:rPr>
              <a:t>a point to point </a:t>
            </a:r>
            <a:r>
              <a:rPr lang="en-US" sz="8800" dirty="0">
                <a:latin typeface="Century" pitchFamily="18" charset="0"/>
                <a:cs typeface="Times New Roman" pitchFamily="18" charset="0"/>
              </a:rPr>
              <a:t>connection between each pair of devices or between a central device and every other device. </a:t>
            </a:r>
          </a:p>
          <a:p>
            <a:pPr algn="just">
              <a:lnSpc>
                <a:spcPct val="120000"/>
              </a:lnSpc>
              <a:buFont typeface="Wingdings" pitchFamily="2" charset="2"/>
              <a:buChar char="q"/>
            </a:pPr>
            <a:r>
              <a:rPr lang="en-US" sz="8800" dirty="0">
                <a:latin typeface="Century" pitchFamily="18" charset="0"/>
                <a:cs typeface="Times New Roman" pitchFamily="18" charset="0"/>
              </a:rPr>
              <a:t>These methods however are </a:t>
            </a:r>
            <a:r>
              <a:rPr lang="en-US" sz="8800" dirty="0">
                <a:solidFill>
                  <a:srgbClr val="C00000"/>
                </a:solidFill>
                <a:latin typeface="Century" pitchFamily="18" charset="0"/>
                <a:cs typeface="Times New Roman" pitchFamily="18" charset="0"/>
              </a:rPr>
              <a:t>impractical and wasteful </a:t>
            </a:r>
            <a:r>
              <a:rPr lang="en-US" sz="8800" dirty="0">
                <a:latin typeface="Century" pitchFamily="18" charset="0"/>
                <a:cs typeface="Times New Roman" pitchFamily="18" charset="0"/>
              </a:rPr>
              <a:t>when applied to a very large networks.</a:t>
            </a:r>
          </a:p>
          <a:p>
            <a:pPr algn="just">
              <a:lnSpc>
                <a:spcPct val="120000"/>
              </a:lnSpc>
              <a:buFont typeface="Wingdings" pitchFamily="2" charset="2"/>
              <a:buChar char="q"/>
            </a:pPr>
            <a:r>
              <a:rPr lang="en-US" sz="8800" dirty="0">
                <a:latin typeface="Century" pitchFamily="18" charset="0"/>
                <a:cs typeface="Times New Roman" pitchFamily="18" charset="0"/>
              </a:rPr>
              <a:t>The number and length of links require too much infrastructure to be cost efficient, the majority of those links would be idle most of the time</a:t>
            </a:r>
            <a:r>
              <a:rPr lang="en-US" sz="8800" dirty="0" smtClean="0">
                <a:latin typeface="Century" pitchFamily="18" charset="0"/>
                <a:cs typeface="Times New Roman" pitchFamily="18" charset="0"/>
              </a:rPr>
              <a:t>.</a:t>
            </a:r>
            <a:endParaRPr lang="en-US" sz="88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a:t>
            </a:fld>
            <a:endParaRPr lang="en-US"/>
          </a:p>
        </p:txBody>
      </p:sp>
    </p:spTree>
    <p:extLst>
      <p:ext uri="{BB962C8B-B14F-4D97-AF65-F5344CB8AC3E}">
        <p14:creationId xmlns:p14="http://schemas.microsoft.com/office/powerpoint/2010/main" val="25741612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381000" y="762000"/>
            <a:ext cx="8153400" cy="5715000"/>
          </a:xfrm>
        </p:spPr>
        <p:txBody>
          <a:bodyPr>
            <a:normAutofit fontScale="92500" lnSpcReduction="10000"/>
          </a:bodyPr>
          <a:lstStyle/>
          <a:p>
            <a:pPr marL="342900" indent="-342900" algn="just" defTabSz="814388" fontAlgn="base">
              <a:lnSpc>
                <a:spcPct val="110000"/>
              </a:lnSpc>
              <a:spcAft>
                <a:spcPct val="0"/>
              </a:spcAft>
              <a:buClr>
                <a:srgbClr val="708CA1"/>
              </a:buClr>
              <a:buFont typeface="Wingdings" pitchFamily="2" charset="2"/>
              <a:buChar char="Ø"/>
              <a:defRPr/>
            </a:pPr>
            <a:r>
              <a:rPr lang="en-US" sz="2400" kern="0" dirty="0" err="1">
                <a:solidFill>
                  <a:srgbClr val="000000"/>
                </a:solidFill>
                <a:latin typeface="Century" pitchFamily="18" charset="0"/>
                <a:cs typeface="Times New Roman" pitchFamily="18" charset="0"/>
              </a:rPr>
              <a:t>Alohanet</a:t>
            </a:r>
            <a:r>
              <a:rPr lang="en-US" sz="2400" kern="0" dirty="0">
                <a:solidFill>
                  <a:srgbClr val="000000"/>
                </a:solidFill>
                <a:latin typeface="Century" pitchFamily="18" charset="0"/>
                <a:cs typeface="Times New Roman" pitchFamily="18" charset="0"/>
              </a:rPr>
              <a:t> required all stations to follow a protocol in which an </a:t>
            </a:r>
            <a:r>
              <a:rPr lang="en-US" sz="2400" kern="0" dirty="0">
                <a:solidFill>
                  <a:srgbClr val="FF0000"/>
                </a:solidFill>
                <a:latin typeface="Century" pitchFamily="18" charset="0"/>
                <a:cs typeface="Times New Roman" pitchFamily="18" charset="0"/>
              </a:rPr>
              <a:t>unacknowledged transmission required re-transmitting after a short period of waiting</a:t>
            </a:r>
          </a:p>
          <a:p>
            <a:pPr marL="342900" indent="-342900" algn="just" defTabSz="814388" fontAlgn="base">
              <a:lnSpc>
                <a:spcPct val="110000"/>
              </a:lnSpc>
              <a:spcAft>
                <a:spcPct val="0"/>
              </a:spcAft>
              <a:buClr>
                <a:srgbClr val="708CA1"/>
              </a:buClr>
              <a:buFont typeface="Wingdings" pitchFamily="2" charset="2"/>
              <a:buChar char="Ø"/>
              <a:defRPr/>
            </a:pPr>
            <a:r>
              <a:rPr lang="en-US" sz="2400" kern="0" dirty="0">
                <a:solidFill>
                  <a:srgbClr val="000000"/>
                </a:solidFill>
                <a:latin typeface="Century" pitchFamily="18" charset="0"/>
                <a:cs typeface="Times New Roman" pitchFamily="18" charset="0"/>
              </a:rPr>
              <a:t>The techniques for using a shared medium in this way were later applied to </a:t>
            </a:r>
            <a:r>
              <a:rPr lang="en-US" sz="2400" kern="0" dirty="0">
                <a:solidFill>
                  <a:srgbClr val="FF0000"/>
                </a:solidFill>
                <a:latin typeface="Century" pitchFamily="18" charset="0"/>
                <a:cs typeface="Times New Roman" pitchFamily="18" charset="0"/>
              </a:rPr>
              <a:t>wired technology in the form of Ethernet</a:t>
            </a:r>
          </a:p>
          <a:p>
            <a:pPr marL="342900" indent="-342900" algn="just" defTabSz="814388" fontAlgn="base">
              <a:lnSpc>
                <a:spcPct val="110000"/>
              </a:lnSpc>
              <a:spcAft>
                <a:spcPct val="0"/>
              </a:spcAft>
              <a:buClr>
                <a:srgbClr val="708CA1"/>
              </a:buClr>
              <a:buFont typeface="Wingdings" pitchFamily="2" charset="2"/>
              <a:buChar char="Ø"/>
              <a:defRPr/>
            </a:pPr>
            <a:r>
              <a:rPr lang="en-US" sz="2400" dirty="0">
                <a:latin typeface="Century" pitchFamily="18" charset="0"/>
                <a:cs typeface="Times New Roman" pitchFamily="18" charset="0"/>
              </a:rPr>
              <a:t>The first version of Ethernet incorporated a media access method known as </a:t>
            </a:r>
            <a:r>
              <a:rPr lang="en-US" sz="2400" dirty="0">
                <a:solidFill>
                  <a:srgbClr val="FF0000"/>
                </a:solidFill>
                <a:latin typeface="Century" pitchFamily="18" charset="0"/>
                <a:cs typeface="Times New Roman" pitchFamily="18" charset="0"/>
              </a:rPr>
              <a:t>Carrier Sense Multiple Access with Collision Detection (CSMA/CD). </a:t>
            </a:r>
          </a:p>
          <a:p>
            <a:pPr marL="342900" indent="-342900" algn="just" defTabSz="814388" fontAlgn="base">
              <a:lnSpc>
                <a:spcPct val="110000"/>
              </a:lnSpc>
              <a:spcAft>
                <a:spcPct val="0"/>
              </a:spcAft>
              <a:buClr>
                <a:srgbClr val="708CA1"/>
              </a:buClr>
              <a:buFont typeface="Wingdings" pitchFamily="2" charset="2"/>
              <a:buChar char="Ø"/>
              <a:defRPr/>
            </a:pPr>
            <a:r>
              <a:rPr lang="en-US" sz="2400" dirty="0" smtClean="0">
                <a:latin typeface="Sylfaen" pitchFamily="18" charset="0"/>
                <a:cs typeface="Times New Roman" panose="02020603050405020304" pitchFamily="18" charset="0"/>
              </a:rPr>
              <a:t>CSMA/CD </a:t>
            </a:r>
            <a:r>
              <a:rPr lang="en-US" sz="2400" dirty="0">
                <a:latin typeface="Sylfaen" pitchFamily="18" charset="0"/>
                <a:cs typeface="Times New Roman" panose="02020603050405020304" pitchFamily="18" charset="0"/>
              </a:rPr>
              <a:t>is a type of contention </a:t>
            </a:r>
            <a:r>
              <a:rPr lang="en-US" sz="2400" dirty="0" smtClean="0">
                <a:latin typeface="Sylfaen" pitchFamily="18" charset="0"/>
                <a:cs typeface="Times New Roman" panose="02020603050405020304" pitchFamily="18" charset="0"/>
              </a:rPr>
              <a:t>protocol </a:t>
            </a:r>
            <a:r>
              <a:rPr lang="en-US" sz="2400" dirty="0">
                <a:latin typeface="Sylfaen" pitchFamily="18" charset="0"/>
                <a:cs typeface="Times New Roman" panose="02020603050405020304" pitchFamily="18" charset="0"/>
              </a:rPr>
              <a:t>that defines how to respond when a collision is detected, or when two devices attempt to transmit packages </a:t>
            </a:r>
            <a:r>
              <a:rPr lang="en-US" sz="2400" dirty="0" smtClean="0">
                <a:latin typeface="Sylfaen" pitchFamily="18" charset="0"/>
                <a:cs typeface="Times New Roman" panose="02020603050405020304" pitchFamily="18" charset="0"/>
              </a:rPr>
              <a:t>simultaneously.</a:t>
            </a:r>
            <a:endParaRPr lang="en-US" sz="2400" dirty="0">
              <a:solidFill>
                <a:srgbClr val="FF0000"/>
              </a:solidFill>
              <a:latin typeface="Century" pitchFamily="18" charset="0"/>
              <a:cs typeface="Times New Roman" pitchFamily="18" charset="0"/>
            </a:endParaRPr>
          </a:p>
          <a:p>
            <a:pPr marL="342900" indent="-342900" algn="just" defTabSz="814388" fontAlgn="base">
              <a:lnSpc>
                <a:spcPct val="110000"/>
              </a:lnSpc>
              <a:spcAft>
                <a:spcPct val="0"/>
              </a:spcAft>
              <a:buClr>
                <a:srgbClr val="708CA1"/>
              </a:buClr>
              <a:buFont typeface="Wingdings" pitchFamily="2" charset="2"/>
              <a:buChar char="Ø"/>
              <a:defRPr/>
            </a:pPr>
            <a:r>
              <a:rPr lang="en-US" sz="2400" dirty="0">
                <a:latin typeface="Century" pitchFamily="18" charset="0"/>
                <a:cs typeface="Times New Roman" pitchFamily="18" charset="0"/>
              </a:rPr>
              <a:t>CSMA/CD managed the problems that result when multiple devices attempt to communicate </a:t>
            </a:r>
            <a:r>
              <a:rPr lang="en-US" sz="2400" dirty="0">
                <a:solidFill>
                  <a:srgbClr val="FF0000"/>
                </a:solidFill>
                <a:latin typeface="Century" pitchFamily="18" charset="0"/>
                <a:cs typeface="Times New Roman" pitchFamily="18" charset="0"/>
              </a:rPr>
              <a:t>over a shared physical medium.</a:t>
            </a:r>
          </a:p>
          <a:p>
            <a:pPr marL="342900" indent="-342900" algn="just" defTabSz="814388" fontAlgn="base">
              <a:lnSpc>
                <a:spcPct val="110000"/>
              </a:lnSpc>
              <a:spcAft>
                <a:spcPct val="0"/>
              </a:spcAft>
              <a:buClr>
                <a:srgbClr val="708CA1"/>
              </a:buClr>
              <a:buFont typeface="Wingdings" pitchFamily="2" charset="2"/>
              <a:buChar char="Ø"/>
              <a:defRPr/>
            </a:pPr>
            <a:endParaRPr lang="en-US" sz="2400" b="1" kern="0" dirty="0">
              <a:solidFill>
                <a:srgbClr val="FF0000"/>
              </a:solidFill>
              <a:latin typeface="Century" pitchFamily="18" charset="0"/>
            </a:endParaRPr>
          </a:p>
          <a:p>
            <a:pPr algn="just">
              <a:lnSpc>
                <a:spcPct val="110000"/>
              </a:lnSpc>
              <a:buFont typeface="Wingdings" pitchFamily="2" charset="2"/>
              <a:buChar char="Ø"/>
            </a:pPr>
            <a:endParaRPr lang="en-US" sz="24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20</a:t>
            </a:fld>
            <a:endParaRPr lang="en-US"/>
          </a:p>
        </p:txBody>
      </p:sp>
    </p:spTree>
    <p:extLst>
      <p:ext uri="{BB962C8B-B14F-4D97-AF65-F5344CB8AC3E}">
        <p14:creationId xmlns:p14="http://schemas.microsoft.com/office/powerpoint/2010/main" val="7720263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810491"/>
            <a:ext cx="8153400" cy="5715000"/>
          </a:xfrm>
        </p:spPr>
        <p:txBody>
          <a:bodyPr>
            <a:normAutofit/>
          </a:bodyPr>
          <a:lstStyle/>
          <a:p>
            <a:pPr marL="342900" indent="-342900" defTabSz="814388" fontAlgn="base">
              <a:spcAft>
                <a:spcPct val="0"/>
              </a:spcAft>
              <a:buClr>
                <a:srgbClr val="708CA1"/>
              </a:buClr>
              <a:buFont typeface="Wingdings" pitchFamily="2" charset="2"/>
              <a:buChar char="q"/>
              <a:defRPr/>
            </a:pPr>
            <a:r>
              <a:rPr lang="en-US" sz="2200" b="1" kern="0" dirty="0">
                <a:latin typeface="Century" pitchFamily="18" charset="0"/>
                <a:cs typeface="Times New Roman" pitchFamily="18" charset="0"/>
              </a:rPr>
              <a:t>Characteristics of Ethernet in its early years</a:t>
            </a:r>
          </a:p>
          <a:p>
            <a:pPr marL="342900" indent="-342900" defTabSz="814388" fontAlgn="base">
              <a:spcAft>
                <a:spcPct val="0"/>
              </a:spcAft>
              <a:buClr>
                <a:srgbClr val="708CA1"/>
              </a:buClr>
              <a:buFont typeface="Wingdings" pitchFamily="2" charset="2"/>
              <a:buChar char="q"/>
              <a:defRPr/>
            </a:pPr>
            <a:r>
              <a:rPr lang="en-US" sz="2000" dirty="0">
                <a:latin typeface="Century" pitchFamily="18" charset="0"/>
                <a:cs typeface="Times New Roman" pitchFamily="18" charset="0"/>
              </a:rPr>
              <a:t>The first versions of Ethernet used </a:t>
            </a:r>
            <a:r>
              <a:rPr lang="en-US" sz="2000" dirty="0">
                <a:solidFill>
                  <a:srgbClr val="FF0000"/>
                </a:solidFill>
                <a:latin typeface="Century" pitchFamily="18" charset="0"/>
                <a:cs typeface="Times New Roman" pitchFamily="18" charset="0"/>
              </a:rPr>
              <a:t>coaxial cable to connect computers in a bus topology. Each computer was directly connected to the backbone. </a:t>
            </a:r>
          </a:p>
          <a:p>
            <a:pPr marL="342900" indent="-342900" defTabSz="814388" fontAlgn="base">
              <a:spcAft>
                <a:spcPct val="0"/>
              </a:spcAft>
              <a:buClr>
                <a:srgbClr val="708CA1"/>
              </a:buClr>
              <a:buFont typeface="Wingdings" pitchFamily="2" charset="2"/>
              <a:buChar char="q"/>
              <a:defRPr/>
            </a:pPr>
            <a:r>
              <a:rPr lang="en-US" sz="2000" dirty="0">
                <a:latin typeface="Century" pitchFamily="18" charset="0"/>
                <a:cs typeface="Times New Roman" pitchFamily="18" charset="0"/>
              </a:rPr>
              <a:t>These early versions of Ethernet were known as:</a:t>
            </a:r>
          </a:p>
          <a:p>
            <a:pPr marL="342900" indent="-342900" defTabSz="814388" fontAlgn="base">
              <a:spcAft>
                <a:spcPct val="0"/>
              </a:spcAft>
              <a:buClr>
                <a:srgbClr val="708CA1"/>
              </a:buClr>
              <a:buFont typeface="Wingdings" pitchFamily="2" charset="2"/>
              <a:buChar char="q"/>
              <a:defRPr/>
            </a:pPr>
            <a:r>
              <a:rPr lang="en-US" sz="2000" b="1" dirty="0" err="1">
                <a:solidFill>
                  <a:srgbClr val="FF0000"/>
                </a:solidFill>
                <a:latin typeface="Century" pitchFamily="18" charset="0"/>
                <a:cs typeface="Times New Roman" pitchFamily="18" charset="0"/>
              </a:rPr>
              <a:t>Thicknet</a:t>
            </a:r>
            <a:r>
              <a:rPr lang="en-US" sz="2000" b="1" dirty="0">
                <a:solidFill>
                  <a:srgbClr val="FF0000"/>
                </a:solidFill>
                <a:latin typeface="Century" pitchFamily="18" charset="0"/>
                <a:cs typeface="Times New Roman" pitchFamily="18" charset="0"/>
              </a:rPr>
              <a:t>(10BASE5): </a:t>
            </a:r>
            <a:r>
              <a:rPr lang="en-US" sz="2000" dirty="0">
                <a:latin typeface="Century" pitchFamily="18" charset="0"/>
                <a:cs typeface="Times New Roman" pitchFamily="18" charset="0"/>
              </a:rPr>
              <a:t>cabling distances of up to 500 meters before the signal required a repeater </a:t>
            </a:r>
          </a:p>
          <a:p>
            <a:pPr marL="342900" indent="-342900" defTabSz="814388" fontAlgn="base">
              <a:spcAft>
                <a:spcPct val="0"/>
              </a:spcAft>
              <a:buClr>
                <a:srgbClr val="708CA1"/>
              </a:buClr>
              <a:buFont typeface="Wingdings" pitchFamily="2" charset="2"/>
              <a:buChar char="q"/>
              <a:defRPr/>
            </a:pPr>
            <a:r>
              <a:rPr lang="en-US" sz="2000" b="1" dirty="0" err="1">
                <a:solidFill>
                  <a:srgbClr val="FF0000"/>
                </a:solidFill>
                <a:latin typeface="Century" pitchFamily="18" charset="0"/>
                <a:cs typeface="Times New Roman" pitchFamily="18" charset="0"/>
              </a:rPr>
              <a:t>Thinnet</a:t>
            </a:r>
            <a:r>
              <a:rPr lang="en-US" sz="2000" b="1" dirty="0">
                <a:solidFill>
                  <a:srgbClr val="FF0000"/>
                </a:solidFill>
                <a:latin typeface="Century" pitchFamily="18" charset="0"/>
                <a:cs typeface="Times New Roman" pitchFamily="18" charset="0"/>
              </a:rPr>
              <a:t>(10BASE2)</a:t>
            </a:r>
            <a:r>
              <a:rPr lang="en-US" sz="2000" b="1" dirty="0">
                <a:latin typeface="Century" pitchFamily="18" charset="0"/>
                <a:cs typeface="Times New Roman" pitchFamily="18" charset="0"/>
              </a:rPr>
              <a:t>: </a:t>
            </a:r>
            <a:r>
              <a:rPr lang="en-US" sz="2000" dirty="0">
                <a:latin typeface="Century" pitchFamily="18" charset="0"/>
                <a:cs typeface="Times New Roman" pitchFamily="18" charset="0"/>
              </a:rPr>
              <a:t>was smaller in diameter and more flexible than </a:t>
            </a:r>
            <a:r>
              <a:rPr lang="en-US" sz="2000" dirty="0" err="1">
                <a:latin typeface="Century" pitchFamily="18" charset="0"/>
                <a:cs typeface="Times New Roman" pitchFamily="18" charset="0"/>
              </a:rPr>
              <a:t>Thicknet</a:t>
            </a:r>
            <a:r>
              <a:rPr lang="en-US" sz="2000" dirty="0">
                <a:latin typeface="Century" pitchFamily="18" charset="0"/>
                <a:cs typeface="Times New Roman" pitchFamily="18" charset="0"/>
              </a:rPr>
              <a:t> and allowed for cabling distances of 185 meters.</a:t>
            </a:r>
          </a:p>
          <a:p>
            <a:pPr marL="0" indent="0" defTabSz="814388" fontAlgn="base">
              <a:spcAft>
                <a:spcPct val="0"/>
              </a:spcAft>
              <a:buClr>
                <a:srgbClr val="708CA1"/>
              </a:buClr>
              <a:buNone/>
              <a:defRPr/>
            </a:pPr>
            <a:r>
              <a:rPr lang="en-US" sz="2000" dirty="0">
                <a:latin typeface="Century" pitchFamily="18" charset="0"/>
                <a:cs typeface="Times New Roman" pitchFamily="18" charset="0"/>
              </a:rPr>
              <a:t>The evolved once are:</a:t>
            </a:r>
          </a:p>
          <a:p>
            <a:pPr marL="800100" lvl="1" indent="-342900" defTabSz="814388" fontAlgn="base">
              <a:spcBef>
                <a:spcPts val="600"/>
              </a:spcBef>
              <a:spcAft>
                <a:spcPct val="0"/>
              </a:spcAft>
              <a:buClr>
                <a:srgbClr val="708CA1"/>
              </a:buClr>
              <a:buFont typeface="Wingdings" pitchFamily="2" charset="2"/>
              <a:buChar char="Ø"/>
              <a:defRPr/>
            </a:pPr>
            <a:r>
              <a:rPr lang="en-US" sz="1600" dirty="0">
                <a:solidFill>
                  <a:schemeClr val="tx1">
                    <a:lumMod val="95000"/>
                    <a:lumOff val="5000"/>
                  </a:schemeClr>
                </a:solidFill>
                <a:latin typeface="Century" pitchFamily="18" charset="0"/>
                <a:cs typeface="Times New Roman" pitchFamily="18" charset="0"/>
              </a:rPr>
              <a:t>cable(coaxial-to-UTP)</a:t>
            </a:r>
          </a:p>
          <a:p>
            <a:pPr marL="800100" lvl="1" indent="-342900" defTabSz="814388" fontAlgn="base">
              <a:spcBef>
                <a:spcPts val="600"/>
              </a:spcBef>
              <a:spcAft>
                <a:spcPct val="0"/>
              </a:spcAft>
              <a:buClr>
                <a:srgbClr val="708CA1"/>
              </a:buClr>
              <a:buFont typeface="Wingdings" pitchFamily="2" charset="2"/>
              <a:buChar char="Ø"/>
              <a:defRPr/>
            </a:pPr>
            <a:r>
              <a:rPr lang="en-US" sz="1600" dirty="0">
                <a:solidFill>
                  <a:schemeClr val="tx1">
                    <a:lumMod val="95000"/>
                    <a:lumOff val="5000"/>
                  </a:schemeClr>
                </a:solidFill>
                <a:latin typeface="Century" pitchFamily="18" charset="0"/>
                <a:cs typeface="Times New Roman" pitchFamily="18" charset="0"/>
              </a:rPr>
              <a:t>Media Access(CSMA-to-CSMA/CD )</a:t>
            </a:r>
          </a:p>
          <a:p>
            <a:pPr marL="800100" lvl="1" indent="-342900" defTabSz="814388" fontAlgn="base">
              <a:spcBef>
                <a:spcPts val="600"/>
              </a:spcBef>
              <a:spcAft>
                <a:spcPct val="0"/>
              </a:spcAft>
              <a:buClr>
                <a:srgbClr val="708CA1"/>
              </a:buClr>
              <a:buFont typeface="Wingdings" pitchFamily="2" charset="2"/>
              <a:buChar char="Ø"/>
              <a:defRPr/>
            </a:pPr>
            <a:r>
              <a:rPr lang="en-US" sz="1600" dirty="0">
                <a:solidFill>
                  <a:schemeClr val="tx1">
                    <a:lumMod val="95000"/>
                    <a:lumOff val="5000"/>
                  </a:schemeClr>
                </a:solidFill>
                <a:latin typeface="Century" pitchFamily="18" charset="0"/>
                <a:cs typeface="Times New Roman" pitchFamily="18" charset="0"/>
              </a:rPr>
              <a:t>Physical Topology(Bus-to-Star) </a:t>
            </a:r>
          </a:p>
          <a:p>
            <a:pPr marL="342900" indent="-342900" defTabSz="814388" fontAlgn="base">
              <a:spcAft>
                <a:spcPct val="0"/>
              </a:spcAft>
              <a:buClr>
                <a:srgbClr val="708CA1"/>
              </a:buClr>
              <a:buFont typeface="Wingdings" pitchFamily="2" charset="2"/>
              <a:buChar char="q"/>
              <a:defRPr/>
            </a:pPr>
            <a:endParaRPr lang="en-US" sz="1600" dirty="0">
              <a:solidFill>
                <a:schemeClr val="tx1">
                  <a:lumMod val="95000"/>
                  <a:lumOff val="5000"/>
                </a:schemeClr>
              </a:solidFill>
              <a:latin typeface="Century" pitchFamily="18" charset="0"/>
              <a:cs typeface="Arial" pitchFamily="34" charset="0"/>
            </a:endParaRPr>
          </a:p>
          <a:p>
            <a:pPr marL="457200" indent="-457200" defTabSz="814388" fontAlgn="base">
              <a:spcAft>
                <a:spcPct val="0"/>
              </a:spcAft>
              <a:buClr>
                <a:srgbClr val="708CA1"/>
              </a:buClr>
              <a:buFont typeface="Wingdings" pitchFamily="2" charset="2"/>
              <a:buChar char="q"/>
              <a:defRPr/>
            </a:pPr>
            <a:endParaRPr lang="en-US" sz="2800" b="1" kern="0" dirty="0">
              <a:solidFill>
                <a:srgbClr val="000000"/>
              </a:solidFill>
              <a:latin typeface="Century" pitchFamily="18" charset="0"/>
            </a:endParaRPr>
          </a:p>
          <a:p>
            <a:pPr algn="just">
              <a:buFont typeface="Wingdings" pitchFamily="2" charset="2"/>
              <a:buChar char="q"/>
            </a:pPr>
            <a:endParaRPr lang="en-US" sz="24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21</a:t>
            </a:fld>
            <a:endParaRPr lang="en-US"/>
          </a:p>
        </p:txBody>
      </p:sp>
      <p:pic>
        <p:nvPicPr>
          <p:cNvPr id="7" name="Picture 12"/>
          <p:cNvPicPr>
            <a:picLocks noChangeAspect="1" noChangeArrowheads="1"/>
          </p:cNvPicPr>
          <p:nvPr/>
        </p:nvPicPr>
        <p:blipFill>
          <a:blip r:embed="rId3" cstate="print"/>
          <a:srcRect/>
          <a:stretch>
            <a:fillRect/>
          </a:stretch>
        </p:blipFill>
        <p:spPr bwMode="auto">
          <a:xfrm>
            <a:off x="6400800" y="4343400"/>
            <a:ext cx="2514600" cy="2209800"/>
          </a:xfrm>
          <a:prstGeom prst="rect">
            <a:avLst/>
          </a:prstGeom>
          <a:noFill/>
          <a:ln w="9525" algn="ctr">
            <a:noFill/>
            <a:miter lim="800000"/>
            <a:headEnd/>
            <a:tailEnd/>
          </a:ln>
          <a:effectLst/>
        </p:spPr>
      </p:pic>
    </p:spTree>
    <p:extLst>
      <p:ext uri="{BB962C8B-B14F-4D97-AF65-F5344CB8AC3E}">
        <p14:creationId xmlns:p14="http://schemas.microsoft.com/office/powerpoint/2010/main" val="7720263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762000"/>
            <a:ext cx="8153400" cy="5715000"/>
          </a:xfrm>
        </p:spPr>
        <p:txBody>
          <a:bodyPr>
            <a:normAutofit/>
          </a:bodyPr>
          <a:lstStyle/>
          <a:p>
            <a:pPr marL="236538" indent="-236538" defTabSz="814388" fontAlgn="base">
              <a:spcAft>
                <a:spcPct val="0"/>
              </a:spcAft>
              <a:buClr>
                <a:srgbClr val="708CA1"/>
              </a:buClr>
              <a:defRPr/>
            </a:pPr>
            <a:r>
              <a:rPr lang="en-US" sz="2000" kern="0" dirty="0">
                <a:solidFill>
                  <a:srgbClr val="FF0000"/>
                </a:solidFill>
                <a:latin typeface="Century" pitchFamily="18" charset="0"/>
                <a:cs typeface="Times New Roman" pitchFamily="18" charset="0"/>
              </a:rPr>
              <a:t>Ethernet Beyond the LAN:</a:t>
            </a:r>
          </a:p>
          <a:p>
            <a:pPr marL="236538" indent="-236538" defTabSz="814388" fontAlgn="base">
              <a:spcAft>
                <a:spcPct val="0"/>
              </a:spcAft>
              <a:buClr>
                <a:srgbClr val="708CA1"/>
              </a:buClr>
              <a:buFont typeface="Wingdings" pitchFamily="2" charset="2"/>
              <a:buChar char="§"/>
              <a:defRPr/>
            </a:pPr>
            <a:r>
              <a:rPr lang="en-US" sz="2000" dirty="0">
                <a:latin typeface="Century" pitchFamily="18" charset="0"/>
                <a:cs typeface="Times New Roman" pitchFamily="18" charset="0"/>
              </a:rPr>
              <a:t>The increased cabling distances enabled by the use </a:t>
            </a:r>
            <a:r>
              <a:rPr lang="en-US" sz="2000" dirty="0">
                <a:solidFill>
                  <a:srgbClr val="FF0000"/>
                </a:solidFill>
                <a:latin typeface="Century" pitchFamily="18" charset="0"/>
                <a:cs typeface="Times New Roman" pitchFamily="18" charset="0"/>
              </a:rPr>
              <a:t>of </a:t>
            </a:r>
            <a:r>
              <a:rPr lang="en-US" sz="2000" b="1" i="1" dirty="0">
                <a:solidFill>
                  <a:srgbClr val="FF0000"/>
                </a:solidFill>
                <a:latin typeface="Century" pitchFamily="18" charset="0"/>
                <a:cs typeface="Times New Roman" pitchFamily="18" charset="0"/>
              </a:rPr>
              <a:t>fiber-optic cable </a:t>
            </a:r>
            <a:r>
              <a:rPr lang="en-US" sz="2000" dirty="0">
                <a:latin typeface="Century" pitchFamily="18" charset="0"/>
                <a:cs typeface="Times New Roman" pitchFamily="18" charset="0"/>
              </a:rPr>
              <a:t>in Ethernet-based networks has resulted in </a:t>
            </a:r>
            <a:r>
              <a:rPr lang="en-US" sz="2000" dirty="0">
                <a:solidFill>
                  <a:srgbClr val="FF0000"/>
                </a:solidFill>
                <a:latin typeface="Century" pitchFamily="18" charset="0"/>
                <a:cs typeface="Times New Roman" pitchFamily="18" charset="0"/>
              </a:rPr>
              <a:t>a </a:t>
            </a:r>
            <a:r>
              <a:rPr lang="en-US" sz="2000" b="1" i="1" dirty="0">
                <a:solidFill>
                  <a:srgbClr val="FF0000"/>
                </a:solidFill>
                <a:latin typeface="Century" pitchFamily="18" charset="0"/>
                <a:cs typeface="Times New Roman" pitchFamily="18" charset="0"/>
              </a:rPr>
              <a:t>blurring </a:t>
            </a:r>
            <a:r>
              <a:rPr lang="en-US" sz="2000" dirty="0">
                <a:solidFill>
                  <a:srgbClr val="FF0000"/>
                </a:solidFill>
                <a:latin typeface="Century" pitchFamily="18" charset="0"/>
                <a:cs typeface="Times New Roman" pitchFamily="18" charset="0"/>
              </a:rPr>
              <a:t>of the distinction between LANs and WANs.</a:t>
            </a:r>
          </a:p>
          <a:p>
            <a:pPr marL="236538" indent="-236538" defTabSz="814388" fontAlgn="base">
              <a:spcAft>
                <a:spcPct val="0"/>
              </a:spcAft>
              <a:buClr>
                <a:srgbClr val="708CA1"/>
              </a:buClr>
              <a:buFont typeface="Wingdings" pitchFamily="2" charset="2"/>
              <a:buChar char="§"/>
              <a:defRPr/>
            </a:pPr>
            <a:r>
              <a:rPr lang="en-US" sz="2000" dirty="0">
                <a:latin typeface="Century" pitchFamily="18" charset="0"/>
                <a:cs typeface="Times New Roman" pitchFamily="18" charset="0"/>
              </a:rPr>
              <a:t> Ethernet was initially limited to LAN cable systems within single buildings, and then extended to between buildings. </a:t>
            </a:r>
            <a:endParaRPr lang="en-US" sz="2000" dirty="0" smtClean="0">
              <a:latin typeface="Century" pitchFamily="18" charset="0"/>
              <a:cs typeface="Times New Roman" pitchFamily="18" charset="0"/>
            </a:endParaRPr>
          </a:p>
          <a:p>
            <a:pPr marL="236538" indent="-236538" defTabSz="814388" fontAlgn="base">
              <a:spcAft>
                <a:spcPct val="0"/>
              </a:spcAft>
              <a:buClr>
                <a:srgbClr val="708CA1"/>
              </a:buClr>
              <a:buFont typeface="Wingdings" pitchFamily="2" charset="2"/>
              <a:buChar char="§"/>
              <a:defRPr/>
            </a:pPr>
            <a:r>
              <a:rPr lang="en-US" sz="2000" dirty="0" smtClean="0">
                <a:solidFill>
                  <a:srgbClr val="FF0000"/>
                </a:solidFill>
                <a:latin typeface="Century" pitchFamily="18" charset="0"/>
                <a:cs typeface="Times New Roman" pitchFamily="18" charset="0"/>
              </a:rPr>
              <a:t>It </a:t>
            </a:r>
            <a:r>
              <a:rPr lang="en-US" sz="2000" dirty="0">
                <a:solidFill>
                  <a:srgbClr val="FF0000"/>
                </a:solidFill>
                <a:latin typeface="Century" pitchFamily="18" charset="0"/>
                <a:cs typeface="Times New Roman" pitchFamily="18" charset="0"/>
              </a:rPr>
              <a:t>can now be applied across a city in what is known as a Metropolitan Area Network (MAN)</a:t>
            </a:r>
          </a:p>
          <a:p>
            <a:pPr marL="236538" indent="-236538" defTabSz="814388" fontAlgn="base">
              <a:spcAft>
                <a:spcPct val="0"/>
              </a:spcAft>
              <a:buClr>
                <a:srgbClr val="708CA1"/>
              </a:buClr>
              <a:buFont typeface="Wingdings" pitchFamily="2" charset="2"/>
              <a:buChar char="§"/>
              <a:defRPr/>
            </a:pPr>
            <a:endParaRPr lang="en-US" sz="2000" u="sng" kern="0" dirty="0">
              <a:latin typeface="Century" pitchFamily="18" charset="0"/>
            </a:endParaRPr>
          </a:p>
          <a:p>
            <a:pPr marL="236538" indent="-236538" defTabSz="814388" fontAlgn="base">
              <a:spcAft>
                <a:spcPct val="0"/>
              </a:spcAft>
              <a:buClr>
                <a:srgbClr val="708CA1"/>
              </a:buClr>
              <a:defRPr/>
            </a:pPr>
            <a:endParaRPr lang="en-US" sz="2000" b="1" kern="0" dirty="0">
              <a:solidFill>
                <a:srgbClr val="000000"/>
              </a:solidFill>
              <a:latin typeface="Century" pitchFamily="18" charset="0"/>
            </a:endParaRPr>
          </a:p>
          <a:p>
            <a:pPr marL="82296" indent="0" algn="just">
              <a:buNone/>
            </a:pPr>
            <a:endParaRPr lang="en-US" sz="20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22</a:t>
            </a:fld>
            <a:endParaRPr lang="en-US"/>
          </a:p>
        </p:txBody>
      </p:sp>
      <p:pic>
        <p:nvPicPr>
          <p:cNvPr id="7" name="Picture 5"/>
          <p:cNvPicPr>
            <a:picLocks noChangeAspect="1" noChangeArrowheads="1"/>
          </p:cNvPicPr>
          <p:nvPr/>
        </p:nvPicPr>
        <p:blipFill>
          <a:blip r:embed="rId3" cstate="print"/>
          <a:srcRect/>
          <a:stretch>
            <a:fillRect/>
          </a:stretch>
        </p:blipFill>
        <p:spPr bwMode="auto">
          <a:xfrm>
            <a:off x="1143000" y="3505200"/>
            <a:ext cx="8001000" cy="2667000"/>
          </a:xfrm>
          <a:prstGeom prst="rect">
            <a:avLst/>
          </a:prstGeom>
          <a:noFill/>
          <a:ln w="9525" algn="ctr">
            <a:noFill/>
            <a:miter lim="800000"/>
            <a:headEnd/>
            <a:tailEnd/>
          </a:ln>
          <a:effectLst/>
        </p:spPr>
      </p:pic>
    </p:spTree>
    <p:extLst>
      <p:ext uri="{BB962C8B-B14F-4D97-AF65-F5344CB8AC3E}">
        <p14:creationId xmlns:p14="http://schemas.microsoft.com/office/powerpoint/2010/main" val="7720263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709"/>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762000"/>
            <a:ext cx="8153400" cy="5715000"/>
          </a:xfrm>
        </p:spPr>
        <p:txBody>
          <a:bodyPr>
            <a:normAutofit/>
          </a:bodyPr>
          <a:lstStyle/>
          <a:p>
            <a:pPr marL="342900" indent="-342900" defTabSz="814388" fontAlgn="base">
              <a:spcAft>
                <a:spcPct val="0"/>
              </a:spcAft>
              <a:buClr>
                <a:srgbClr val="708CA1"/>
              </a:buClr>
              <a:buFont typeface="Wingdings" pitchFamily="2" charset="2"/>
              <a:buChar char="Ø"/>
              <a:defRPr/>
            </a:pPr>
            <a:r>
              <a:rPr lang="en-US" sz="2000" b="1" kern="0" dirty="0">
                <a:latin typeface="Century" pitchFamily="18" charset="0"/>
                <a:cs typeface="Times New Roman" pitchFamily="18" charset="0"/>
              </a:rPr>
              <a:t>Physical and Data Link Features of Ethernet:</a:t>
            </a:r>
          </a:p>
          <a:p>
            <a:pPr marL="342900" indent="-342900" defTabSz="814388" fontAlgn="base">
              <a:spcAft>
                <a:spcPct val="0"/>
              </a:spcAft>
              <a:buClr>
                <a:srgbClr val="708CA1"/>
              </a:buClr>
              <a:buFont typeface="Wingdings" pitchFamily="2" charset="2"/>
              <a:buChar char="Ø"/>
              <a:defRPr/>
            </a:pPr>
            <a:r>
              <a:rPr lang="en-US" sz="2000" b="1" kern="0" dirty="0">
                <a:solidFill>
                  <a:srgbClr val="FF0000"/>
                </a:solidFill>
                <a:latin typeface="Century" pitchFamily="18" charset="0"/>
                <a:cs typeface="Times New Roman" pitchFamily="18" charset="0"/>
              </a:rPr>
              <a:t>Standards and Implementation </a:t>
            </a:r>
          </a:p>
          <a:p>
            <a:pPr marL="800100" lvl="1" indent="-342900" defTabSz="814388" fontAlgn="base">
              <a:spcBef>
                <a:spcPts val="600"/>
              </a:spcBef>
              <a:spcAft>
                <a:spcPct val="0"/>
              </a:spcAft>
              <a:buClr>
                <a:srgbClr val="708CA1"/>
              </a:buClr>
              <a:buFont typeface="Wingdings" pitchFamily="2" charset="2"/>
              <a:buChar char="Ø"/>
              <a:defRPr/>
            </a:pPr>
            <a:r>
              <a:rPr lang="en-US" sz="2000" kern="0" dirty="0">
                <a:solidFill>
                  <a:srgbClr val="FF0000"/>
                </a:solidFill>
                <a:latin typeface="Century" pitchFamily="18" charset="0"/>
                <a:cs typeface="Times New Roman" pitchFamily="18" charset="0"/>
              </a:rPr>
              <a:t>In 1985</a:t>
            </a:r>
            <a:r>
              <a:rPr lang="en-US" sz="2000" kern="0" dirty="0">
                <a:latin typeface="Century" pitchFamily="18" charset="0"/>
                <a:cs typeface="Times New Roman" pitchFamily="18" charset="0"/>
              </a:rPr>
              <a:t>, the Institute of Electrical and Electronics Engineers (IEEE) standards committee for Local and Metropolitan Networks published standards for LANs. These standards start with the number 802. </a:t>
            </a:r>
            <a:r>
              <a:rPr lang="en-US" sz="2000" kern="0" dirty="0">
                <a:solidFill>
                  <a:srgbClr val="FF0000"/>
                </a:solidFill>
                <a:latin typeface="Century" pitchFamily="18" charset="0"/>
                <a:cs typeface="Times New Roman" pitchFamily="18" charset="0"/>
              </a:rPr>
              <a:t>The standard for </a:t>
            </a:r>
            <a:r>
              <a:rPr lang="en-US" sz="2000" b="1" kern="0" dirty="0">
                <a:solidFill>
                  <a:srgbClr val="FF0000"/>
                </a:solidFill>
                <a:latin typeface="Century" pitchFamily="18" charset="0"/>
                <a:cs typeface="Times New Roman" pitchFamily="18" charset="0"/>
              </a:rPr>
              <a:t>Ethernet is 802.3</a:t>
            </a:r>
            <a:r>
              <a:rPr lang="en-US" sz="2000" kern="0" dirty="0">
                <a:solidFill>
                  <a:srgbClr val="FF0000"/>
                </a:solidFill>
                <a:latin typeface="Century" pitchFamily="18" charset="0"/>
                <a:cs typeface="Times New Roman" pitchFamily="18" charset="0"/>
              </a:rPr>
              <a:t>. </a:t>
            </a:r>
            <a:endParaRPr lang="en-US" sz="2000" b="1" kern="0" dirty="0">
              <a:solidFill>
                <a:srgbClr val="FF0000"/>
              </a:solidFill>
              <a:latin typeface="Century" pitchFamily="18" charset="0"/>
              <a:cs typeface="Times New Roman" pitchFamily="18" charset="0"/>
            </a:endParaRPr>
          </a:p>
          <a:p>
            <a:pPr algn="just">
              <a:buFont typeface="Wingdings" pitchFamily="2" charset="2"/>
              <a:buChar char="Ø"/>
            </a:pPr>
            <a:endParaRPr lang="en-US" sz="20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23</a:t>
            </a:fld>
            <a:endParaRPr lang="en-US"/>
          </a:p>
        </p:txBody>
      </p:sp>
      <p:pic>
        <p:nvPicPr>
          <p:cNvPr id="7" name="Picture 4"/>
          <p:cNvPicPr>
            <a:picLocks noChangeAspect="1" noChangeArrowheads="1"/>
          </p:cNvPicPr>
          <p:nvPr/>
        </p:nvPicPr>
        <p:blipFill>
          <a:blip r:embed="rId3" cstate="print"/>
          <a:srcRect/>
          <a:stretch>
            <a:fillRect/>
          </a:stretch>
        </p:blipFill>
        <p:spPr bwMode="auto">
          <a:xfrm>
            <a:off x="1219200" y="3124200"/>
            <a:ext cx="7620000" cy="3124199"/>
          </a:xfrm>
          <a:prstGeom prst="rect">
            <a:avLst/>
          </a:prstGeom>
          <a:noFill/>
          <a:ln w="9525" algn="ctr">
            <a:noFill/>
            <a:miter lim="800000"/>
            <a:headEnd/>
            <a:tailEnd/>
          </a:ln>
          <a:effectLst/>
        </p:spPr>
      </p:pic>
    </p:spTree>
    <p:extLst>
      <p:ext uri="{BB962C8B-B14F-4D97-AF65-F5344CB8AC3E}">
        <p14:creationId xmlns:p14="http://schemas.microsoft.com/office/powerpoint/2010/main" val="7720263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692727"/>
            <a:ext cx="8153400" cy="5715000"/>
          </a:xfrm>
        </p:spPr>
        <p:txBody>
          <a:bodyPr>
            <a:normAutofit/>
          </a:bodyPr>
          <a:lstStyle/>
          <a:p>
            <a:pPr marL="457200" indent="-457200" defTabSz="814388" fontAlgn="base">
              <a:spcAft>
                <a:spcPct val="0"/>
              </a:spcAft>
              <a:buClr>
                <a:srgbClr val="708CA1"/>
              </a:buClr>
              <a:buFont typeface="Wingdings" pitchFamily="2" charset="2"/>
              <a:buChar char="Ø"/>
              <a:defRPr/>
            </a:pPr>
            <a:r>
              <a:rPr lang="en-US" sz="2000" b="1" kern="0" dirty="0">
                <a:solidFill>
                  <a:srgbClr val="FF0000"/>
                </a:solidFill>
                <a:latin typeface="Century" pitchFamily="18" charset="0"/>
                <a:cs typeface="Times New Roman" pitchFamily="18" charset="0"/>
              </a:rPr>
              <a:t>Physical and Data Link Features of Ethernet:</a:t>
            </a:r>
          </a:p>
          <a:p>
            <a:pPr marL="457200" indent="-457200" defTabSz="814388" fontAlgn="base">
              <a:spcAft>
                <a:spcPct val="0"/>
              </a:spcAft>
              <a:buClr>
                <a:srgbClr val="708CA1"/>
              </a:buClr>
              <a:buFont typeface="Wingdings" pitchFamily="2" charset="2"/>
              <a:buChar char="Ø"/>
              <a:defRPr/>
            </a:pPr>
            <a:r>
              <a:rPr lang="en-US" sz="2000" kern="0" dirty="0">
                <a:solidFill>
                  <a:srgbClr val="000000"/>
                </a:solidFill>
                <a:latin typeface="Century" pitchFamily="18" charset="0"/>
                <a:cs typeface="Times New Roman" pitchFamily="18" charset="0"/>
              </a:rPr>
              <a:t>Standards and Implementation</a:t>
            </a:r>
          </a:p>
          <a:p>
            <a:pPr marL="342900" indent="-342900" defTabSz="814388" fontAlgn="base">
              <a:spcAft>
                <a:spcPct val="0"/>
              </a:spcAft>
              <a:buClr>
                <a:srgbClr val="708CA1"/>
              </a:buClr>
              <a:buFont typeface="Wingdings" pitchFamily="2" charset="2"/>
              <a:buChar char="Ø"/>
              <a:defRPr/>
            </a:pPr>
            <a:r>
              <a:rPr lang="en-US" sz="2000" kern="0" dirty="0">
                <a:solidFill>
                  <a:srgbClr val="000000"/>
                </a:solidFill>
                <a:latin typeface="Century" pitchFamily="18" charset="0"/>
                <a:cs typeface="Times New Roman" pitchFamily="18" charset="0"/>
              </a:rPr>
              <a:t>Ethernet operates in the lower two layers of the </a:t>
            </a:r>
            <a:r>
              <a:rPr lang="en-US" sz="2000" kern="0" dirty="0">
                <a:solidFill>
                  <a:srgbClr val="FF0000"/>
                </a:solidFill>
                <a:latin typeface="Century" pitchFamily="18" charset="0"/>
                <a:cs typeface="Times New Roman" pitchFamily="18" charset="0"/>
              </a:rPr>
              <a:t>OSI model (L1 &amp; L2)</a:t>
            </a:r>
          </a:p>
          <a:p>
            <a:pPr marL="342900" indent="-342900" defTabSz="814388" fontAlgn="base">
              <a:spcAft>
                <a:spcPct val="0"/>
              </a:spcAft>
              <a:buClr>
                <a:srgbClr val="708CA1"/>
              </a:buClr>
              <a:buFont typeface="Wingdings" pitchFamily="2" charset="2"/>
              <a:buChar char="Ø"/>
              <a:defRPr/>
            </a:pPr>
            <a:r>
              <a:rPr lang="en-US" sz="2000" kern="0" dirty="0">
                <a:solidFill>
                  <a:srgbClr val="000000"/>
                </a:solidFill>
                <a:latin typeface="Century" pitchFamily="18" charset="0"/>
                <a:cs typeface="Times New Roman" pitchFamily="18" charset="0"/>
              </a:rPr>
              <a:t>Ethernet L1 performs a key role in the communication </a:t>
            </a:r>
            <a:r>
              <a:rPr lang="en-US" sz="2000" kern="0" dirty="0">
                <a:solidFill>
                  <a:srgbClr val="FF0000"/>
                </a:solidFill>
                <a:latin typeface="Century" pitchFamily="18" charset="0"/>
                <a:cs typeface="Times New Roman" pitchFamily="18" charset="0"/>
              </a:rPr>
              <a:t>that takes place between devices, but each of its functions has </a:t>
            </a:r>
            <a:r>
              <a:rPr lang="en-US" sz="2000" kern="0" dirty="0" smtClean="0">
                <a:solidFill>
                  <a:srgbClr val="FF0000"/>
                </a:solidFill>
                <a:latin typeface="Century" pitchFamily="18" charset="0"/>
                <a:cs typeface="Times New Roman" pitchFamily="18" charset="0"/>
              </a:rPr>
              <a:t>limitations.</a:t>
            </a:r>
            <a:endParaRPr lang="en-US" sz="2000" kern="0" dirty="0">
              <a:solidFill>
                <a:srgbClr val="FF0000"/>
              </a:solidFill>
              <a:latin typeface="Century" pitchFamily="18" charset="0"/>
              <a:cs typeface="Times New Roman" pitchFamily="18" charset="0"/>
            </a:endParaRPr>
          </a:p>
          <a:p>
            <a:pPr marL="342900" indent="-342900" defTabSz="814388" fontAlgn="base">
              <a:spcAft>
                <a:spcPct val="0"/>
              </a:spcAft>
              <a:buClr>
                <a:srgbClr val="708CA1"/>
              </a:buClr>
              <a:buFont typeface="Wingdings" pitchFamily="2" charset="2"/>
              <a:buChar char="Ø"/>
              <a:defRPr/>
            </a:pPr>
            <a:r>
              <a:rPr lang="en-US" sz="2000" kern="0" dirty="0">
                <a:solidFill>
                  <a:srgbClr val="000000"/>
                </a:solidFill>
                <a:latin typeface="Century" pitchFamily="18" charset="0"/>
                <a:cs typeface="Times New Roman" pitchFamily="18" charset="0"/>
              </a:rPr>
              <a:t>Ethernet at Layer 2 addresses these limitations</a:t>
            </a:r>
          </a:p>
          <a:p>
            <a:pPr marL="82296" indent="0" algn="just">
              <a:buNone/>
            </a:pPr>
            <a:endParaRPr lang="en-US" sz="20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24</a:t>
            </a:fld>
            <a:endParaRPr lang="en-US"/>
          </a:p>
        </p:txBody>
      </p:sp>
      <p:pic>
        <p:nvPicPr>
          <p:cNvPr id="7" name="Picture 2"/>
          <p:cNvPicPr>
            <a:picLocks noChangeAspect="1" noChangeArrowheads="1"/>
          </p:cNvPicPr>
          <p:nvPr/>
        </p:nvPicPr>
        <p:blipFill>
          <a:blip r:embed="rId3" cstate="print"/>
          <a:srcRect/>
          <a:stretch>
            <a:fillRect/>
          </a:stretch>
        </p:blipFill>
        <p:spPr bwMode="auto">
          <a:xfrm>
            <a:off x="1219200" y="3505200"/>
            <a:ext cx="7848600" cy="2895600"/>
          </a:xfrm>
          <a:prstGeom prst="rect">
            <a:avLst/>
          </a:prstGeom>
          <a:noFill/>
          <a:ln w="9525">
            <a:noFill/>
            <a:miter lim="800000"/>
            <a:headEnd/>
            <a:tailEnd/>
          </a:ln>
        </p:spPr>
      </p:pic>
    </p:spTree>
    <p:extLst>
      <p:ext uri="{BB962C8B-B14F-4D97-AF65-F5344CB8AC3E}">
        <p14:creationId xmlns:p14="http://schemas.microsoft.com/office/powerpoint/2010/main" val="18580355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775855"/>
            <a:ext cx="8153400" cy="5715000"/>
          </a:xfrm>
        </p:spPr>
        <p:txBody>
          <a:bodyPr>
            <a:normAutofit/>
          </a:bodyPr>
          <a:lstStyle/>
          <a:p>
            <a:pPr marL="0" indent="0" defTabSz="814388" fontAlgn="base">
              <a:spcAft>
                <a:spcPct val="0"/>
              </a:spcAft>
              <a:buClr>
                <a:srgbClr val="708CA1"/>
              </a:buClr>
              <a:buNone/>
              <a:defRPr/>
            </a:pPr>
            <a:r>
              <a:rPr lang="en-US" sz="2000" b="1" kern="0" dirty="0">
                <a:latin typeface="Century" pitchFamily="18" charset="0"/>
                <a:cs typeface="Times New Roman" pitchFamily="18" charset="0"/>
              </a:rPr>
              <a:t>Physical and Data Link Features of Ethernet:</a:t>
            </a:r>
          </a:p>
          <a:p>
            <a:pPr marL="0" indent="0" defTabSz="814388" fontAlgn="base">
              <a:spcAft>
                <a:spcPct val="0"/>
              </a:spcAft>
              <a:buClr>
                <a:srgbClr val="708CA1"/>
              </a:buClr>
              <a:buNone/>
              <a:defRPr/>
            </a:pPr>
            <a:r>
              <a:rPr lang="en-US" sz="2000" b="1" kern="0" dirty="0">
                <a:latin typeface="Century" pitchFamily="18" charset="0"/>
                <a:cs typeface="Times New Roman" pitchFamily="18" charset="0"/>
              </a:rPr>
              <a:t>Logical Link Control-Connecting to upper layers</a:t>
            </a:r>
          </a:p>
          <a:p>
            <a:pPr marL="342900" indent="-342900" defTabSz="814388" fontAlgn="base">
              <a:spcAft>
                <a:spcPct val="0"/>
              </a:spcAft>
              <a:buClr>
                <a:srgbClr val="708CA1"/>
              </a:buClr>
              <a:buFont typeface="Wingdings" pitchFamily="2" charset="2"/>
              <a:buChar char="Ø"/>
              <a:defRPr/>
            </a:pPr>
            <a:r>
              <a:rPr lang="en-US" sz="2000" kern="0" dirty="0">
                <a:latin typeface="Century" pitchFamily="18" charset="0"/>
                <a:cs typeface="Times New Roman" pitchFamily="18" charset="0"/>
              </a:rPr>
              <a:t>Ethernet separates the </a:t>
            </a:r>
            <a:r>
              <a:rPr lang="en-US" sz="2000" kern="0" dirty="0">
                <a:solidFill>
                  <a:srgbClr val="FF0000"/>
                </a:solidFill>
                <a:latin typeface="Century" pitchFamily="18" charset="0"/>
                <a:cs typeface="Times New Roman" pitchFamily="18" charset="0"/>
              </a:rPr>
              <a:t>functions of the Data Link layer into two distinct sub-layers: the Logical Link Control (LLC) sub-layer and the Media Access Control (MAC) sub-layer</a:t>
            </a:r>
          </a:p>
          <a:p>
            <a:pPr marL="342900" indent="-342900" defTabSz="814388" fontAlgn="base">
              <a:spcAft>
                <a:spcPct val="0"/>
              </a:spcAft>
              <a:buClr>
                <a:srgbClr val="708CA1"/>
              </a:buClr>
              <a:buFont typeface="Wingdings" pitchFamily="2" charset="2"/>
              <a:buChar char="Ø"/>
              <a:defRPr/>
            </a:pPr>
            <a:r>
              <a:rPr lang="en-US" sz="2000" kern="0" dirty="0">
                <a:latin typeface="Century" pitchFamily="18" charset="0"/>
                <a:cs typeface="Times New Roman" pitchFamily="18" charset="0"/>
              </a:rPr>
              <a:t>The use of these sub-layers </a:t>
            </a:r>
            <a:r>
              <a:rPr lang="en-US" sz="2000" kern="0" dirty="0">
                <a:solidFill>
                  <a:srgbClr val="FF0000"/>
                </a:solidFill>
                <a:latin typeface="Century" pitchFamily="18" charset="0"/>
                <a:cs typeface="Times New Roman" pitchFamily="18" charset="0"/>
              </a:rPr>
              <a:t>contributes significantly to compatibility between diverse end devices</a:t>
            </a:r>
          </a:p>
          <a:p>
            <a:pPr marL="342900" indent="-342900" defTabSz="814388" fontAlgn="base">
              <a:spcAft>
                <a:spcPct val="0"/>
              </a:spcAft>
              <a:buClr>
                <a:srgbClr val="708CA1"/>
              </a:buClr>
              <a:buFont typeface="Wingdings" pitchFamily="2" charset="2"/>
              <a:buChar char="Ø"/>
              <a:defRPr/>
            </a:pPr>
            <a:r>
              <a:rPr lang="en-US" sz="2000" kern="0" dirty="0">
                <a:latin typeface="Century" pitchFamily="18" charset="0"/>
                <a:cs typeface="Times New Roman" pitchFamily="18" charset="0"/>
              </a:rPr>
              <a:t>LLC is implemented in software, and its implementation </a:t>
            </a:r>
            <a:r>
              <a:rPr lang="en-US" sz="2000" kern="0" dirty="0">
                <a:solidFill>
                  <a:srgbClr val="FF0000"/>
                </a:solidFill>
                <a:latin typeface="Century" pitchFamily="18" charset="0"/>
                <a:cs typeface="Times New Roman" pitchFamily="18" charset="0"/>
              </a:rPr>
              <a:t>is independent of the physical equipment</a:t>
            </a:r>
          </a:p>
          <a:p>
            <a:pPr marL="342900" indent="-342900" defTabSz="814388" fontAlgn="base">
              <a:spcAft>
                <a:spcPct val="0"/>
              </a:spcAft>
              <a:buClr>
                <a:srgbClr val="708CA1"/>
              </a:buClr>
              <a:buFont typeface="Wingdings" pitchFamily="2" charset="2"/>
              <a:buChar char="Ø"/>
              <a:defRPr/>
            </a:pPr>
            <a:r>
              <a:rPr lang="en-US" sz="2000" kern="0" dirty="0">
                <a:latin typeface="Century" pitchFamily="18" charset="0"/>
                <a:cs typeface="Times New Roman" pitchFamily="18" charset="0"/>
              </a:rPr>
              <a:t>In a computer, the LLC can be considered the driver software for the Network Interface Card (NIC). </a:t>
            </a:r>
            <a:r>
              <a:rPr lang="en-US" sz="2000" kern="0" dirty="0">
                <a:solidFill>
                  <a:srgbClr val="FF0000"/>
                </a:solidFill>
                <a:latin typeface="Century" pitchFamily="18" charset="0"/>
                <a:cs typeface="Times New Roman" pitchFamily="18" charset="0"/>
              </a:rPr>
              <a:t>The NIC driver is a program that interacts directly with the hardware on the NIC to pass the data between the media and the Media Access Control sub-layer</a:t>
            </a:r>
          </a:p>
          <a:p>
            <a:pPr marL="342900" indent="-342900" defTabSz="814388" fontAlgn="base">
              <a:spcAft>
                <a:spcPct val="0"/>
              </a:spcAft>
              <a:buClr>
                <a:srgbClr val="708CA1"/>
              </a:buClr>
              <a:buFont typeface="Wingdings" pitchFamily="2" charset="2"/>
              <a:buChar char="Ø"/>
              <a:defRPr/>
            </a:pPr>
            <a:r>
              <a:rPr lang="en-US" sz="2000" kern="0" dirty="0">
                <a:latin typeface="Century" pitchFamily="18" charset="0"/>
              </a:rPr>
              <a:t>The IEEE 802.2  standard </a:t>
            </a:r>
          </a:p>
          <a:p>
            <a:pPr marL="0" indent="0" defTabSz="814388" fontAlgn="base">
              <a:spcAft>
                <a:spcPct val="0"/>
              </a:spcAft>
              <a:buClr>
                <a:srgbClr val="708CA1"/>
              </a:buClr>
              <a:buNone/>
              <a:defRPr/>
            </a:pPr>
            <a:r>
              <a:rPr lang="en-US" sz="2000" kern="0" dirty="0">
                <a:latin typeface="Century" pitchFamily="18" charset="0"/>
              </a:rPr>
              <a:t>describes the </a:t>
            </a:r>
            <a:endParaRPr lang="en-US" sz="2000" kern="0" dirty="0" smtClean="0">
              <a:latin typeface="Century" pitchFamily="18" charset="0"/>
            </a:endParaRPr>
          </a:p>
          <a:p>
            <a:pPr marL="0" indent="0" defTabSz="814388" fontAlgn="base">
              <a:spcAft>
                <a:spcPct val="0"/>
              </a:spcAft>
              <a:buClr>
                <a:srgbClr val="708CA1"/>
              </a:buClr>
              <a:buNone/>
              <a:defRPr/>
            </a:pPr>
            <a:r>
              <a:rPr lang="en-US" sz="2000" kern="0" dirty="0" smtClean="0">
                <a:latin typeface="Century" pitchFamily="18" charset="0"/>
              </a:rPr>
              <a:t>LLC </a:t>
            </a:r>
            <a:r>
              <a:rPr lang="en-US" sz="2000" kern="0" dirty="0">
                <a:latin typeface="Century" pitchFamily="18" charset="0"/>
              </a:rPr>
              <a:t>sub-layer functions</a:t>
            </a:r>
            <a:endParaRPr lang="en-US" sz="2000" b="1" kern="0" dirty="0">
              <a:solidFill>
                <a:srgbClr val="000000"/>
              </a:solidFill>
              <a:latin typeface="Century" pitchFamily="18" charset="0"/>
            </a:endParaRPr>
          </a:p>
          <a:p>
            <a:pPr algn="just">
              <a:buFont typeface="Wingdings" pitchFamily="2" charset="2"/>
              <a:buChar char="Ø"/>
            </a:pPr>
            <a:endParaRPr lang="en-US" sz="20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25</a:t>
            </a:fld>
            <a:endParaRPr lang="en-US"/>
          </a:p>
        </p:txBody>
      </p:sp>
      <p:pic>
        <p:nvPicPr>
          <p:cNvPr id="7" name="Picture 2"/>
          <p:cNvPicPr>
            <a:picLocks noChangeAspect="1" noChangeArrowheads="1"/>
          </p:cNvPicPr>
          <p:nvPr/>
        </p:nvPicPr>
        <p:blipFill>
          <a:blip r:embed="rId3" cstate="print"/>
          <a:srcRect/>
          <a:stretch>
            <a:fillRect/>
          </a:stretch>
        </p:blipFill>
        <p:spPr bwMode="auto">
          <a:xfrm>
            <a:off x="4953000" y="5181600"/>
            <a:ext cx="4070294" cy="1295400"/>
          </a:xfrm>
          <a:prstGeom prst="rect">
            <a:avLst/>
          </a:prstGeom>
          <a:noFill/>
          <a:ln w="9525">
            <a:noFill/>
            <a:miter lim="800000"/>
            <a:headEnd/>
            <a:tailEnd/>
          </a:ln>
        </p:spPr>
      </p:pic>
    </p:spTree>
    <p:extLst>
      <p:ext uri="{BB962C8B-B14F-4D97-AF65-F5344CB8AC3E}">
        <p14:creationId xmlns:p14="http://schemas.microsoft.com/office/powerpoint/2010/main" val="16504077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685800"/>
            <a:ext cx="8153400" cy="5715000"/>
          </a:xfrm>
        </p:spPr>
        <p:txBody>
          <a:bodyPr>
            <a:normAutofit/>
          </a:bodyPr>
          <a:lstStyle/>
          <a:p>
            <a:pPr marL="0" indent="0" defTabSz="814388" fontAlgn="base">
              <a:spcAft>
                <a:spcPct val="0"/>
              </a:spcAft>
              <a:buClr>
                <a:srgbClr val="708CA1"/>
              </a:buClr>
              <a:buNone/>
              <a:defRPr/>
            </a:pPr>
            <a:r>
              <a:rPr lang="en-US" sz="2400" b="1" kern="0" dirty="0">
                <a:latin typeface="Century" pitchFamily="18" charset="0"/>
                <a:cs typeface="Times New Roman" pitchFamily="18" charset="0"/>
              </a:rPr>
              <a:t>Physical and Data Link Features of </a:t>
            </a:r>
            <a:r>
              <a:rPr lang="en-US" sz="2400" b="1" kern="0" dirty="0" smtClean="0">
                <a:latin typeface="Century" pitchFamily="18" charset="0"/>
                <a:cs typeface="Times New Roman" pitchFamily="18" charset="0"/>
              </a:rPr>
              <a:t>Ethernet:</a:t>
            </a:r>
          </a:p>
          <a:p>
            <a:pPr marL="0" indent="0" defTabSz="814388" fontAlgn="base">
              <a:spcAft>
                <a:spcPct val="0"/>
              </a:spcAft>
              <a:buClr>
                <a:srgbClr val="708CA1"/>
              </a:buClr>
              <a:buNone/>
              <a:defRPr/>
            </a:pPr>
            <a:r>
              <a:rPr lang="en-US" sz="2000" b="1" kern="0" dirty="0" smtClean="0">
                <a:latin typeface="Century" pitchFamily="18" charset="0"/>
                <a:cs typeface="Times New Roman" pitchFamily="18" charset="0"/>
              </a:rPr>
              <a:t>MAC-Getting </a:t>
            </a:r>
            <a:r>
              <a:rPr lang="en-US" sz="2000" b="1" kern="0" dirty="0">
                <a:latin typeface="Century" pitchFamily="18" charset="0"/>
                <a:cs typeface="Times New Roman" pitchFamily="18" charset="0"/>
              </a:rPr>
              <a:t>Data to the Media</a:t>
            </a:r>
          </a:p>
          <a:p>
            <a:pPr marL="236538" indent="-236538" defTabSz="814388" fontAlgn="base">
              <a:spcAft>
                <a:spcPct val="0"/>
              </a:spcAft>
              <a:buClr>
                <a:srgbClr val="708CA1"/>
              </a:buClr>
              <a:buFont typeface="Wingdings" pitchFamily="2" charset="2"/>
              <a:buChar char="§"/>
              <a:defRPr/>
            </a:pPr>
            <a:r>
              <a:rPr lang="en-US" sz="2000" kern="0" dirty="0">
                <a:latin typeface="Century" pitchFamily="18" charset="0"/>
                <a:cs typeface="Times New Roman" pitchFamily="18" charset="0"/>
              </a:rPr>
              <a:t>MAC is the lower Ethernet </a:t>
            </a:r>
            <a:r>
              <a:rPr lang="en-US" sz="2000" kern="0" dirty="0" err="1">
                <a:latin typeface="Century" pitchFamily="18" charset="0"/>
                <a:cs typeface="Times New Roman" pitchFamily="18" charset="0"/>
              </a:rPr>
              <a:t>sublayer</a:t>
            </a:r>
            <a:r>
              <a:rPr lang="en-US" sz="2000" kern="0" dirty="0">
                <a:latin typeface="Century" pitchFamily="18" charset="0"/>
                <a:cs typeface="Times New Roman" pitchFamily="18" charset="0"/>
              </a:rPr>
              <a:t> of  L2. MAC is implemented by hardware, typically in the computer Network Interface Card (NIC).</a:t>
            </a:r>
          </a:p>
          <a:p>
            <a:pPr marL="236538" indent="-236538" defTabSz="814388" fontAlgn="base">
              <a:spcAft>
                <a:spcPct val="0"/>
              </a:spcAft>
              <a:buClr>
                <a:srgbClr val="708CA1"/>
              </a:buClr>
              <a:buFont typeface="Wingdings" pitchFamily="2" charset="2"/>
              <a:buChar char="§"/>
              <a:defRPr/>
            </a:pPr>
            <a:r>
              <a:rPr lang="en-US" sz="2000" kern="0" dirty="0">
                <a:latin typeface="Century" pitchFamily="18" charset="0"/>
                <a:cs typeface="Times New Roman" pitchFamily="18" charset="0"/>
              </a:rPr>
              <a:t>The Ethernet MAC </a:t>
            </a:r>
            <a:r>
              <a:rPr lang="en-US" sz="2000" kern="0" dirty="0" err="1">
                <a:latin typeface="Century" pitchFamily="18" charset="0"/>
                <a:cs typeface="Times New Roman" pitchFamily="18" charset="0"/>
              </a:rPr>
              <a:t>sublayer</a:t>
            </a:r>
            <a:r>
              <a:rPr lang="en-US" sz="2000" kern="0" dirty="0">
                <a:latin typeface="Century" pitchFamily="18" charset="0"/>
                <a:cs typeface="Times New Roman" pitchFamily="18" charset="0"/>
              </a:rPr>
              <a:t> has two primary responsibilities:</a:t>
            </a:r>
          </a:p>
          <a:p>
            <a:pPr marL="693738" lvl="1" indent="-236538" defTabSz="814388" fontAlgn="base">
              <a:spcBef>
                <a:spcPts val="600"/>
              </a:spcBef>
              <a:spcAft>
                <a:spcPct val="0"/>
              </a:spcAft>
              <a:buClr>
                <a:srgbClr val="708CA1"/>
              </a:buClr>
              <a:buFont typeface="Wingdings" pitchFamily="2" charset="2"/>
              <a:buChar char="§"/>
              <a:defRPr/>
            </a:pPr>
            <a:r>
              <a:rPr lang="en-US" sz="2000" kern="0" dirty="0">
                <a:solidFill>
                  <a:srgbClr val="FF0000"/>
                </a:solidFill>
                <a:latin typeface="Century" pitchFamily="18" charset="0"/>
                <a:cs typeface="Times New Roman" pitchFamily="18" charset="0"/>
              </a:rPr>
              <a:t>Data Encapsulation</a:t>
            </a:r>
          </a:p>
          <a:p>
            <a:pPr marL="693738" lvl="1" indent="-236538" defTabSz="814388" fontAlgn="base">
              <a:spcBef>
                <a:spcPts val="600"/>
              </a:spcBef>
              <a:spcAft>
                <a:spcPct val="0"/>
              </a:spcAft>
              <a:buClr>
                <a:srgbClr val="708CA1"/>
              </a:buClr>
              <a:buFont typeface="Wingdings" pitchFamily="2" charset="2"/>
              <a:buChar char="§"/>
              <a:defRPr/>
            </a:pPr>
            <a:r>
              <a:rPr lang="en-US" sz="2000" kern="0" dirty="0">
                <a:solidFill>
                  <a:srgbClr val="FF0000"/>
                </a:solidFill>
                <a:latin typeface="Century" pitchFamily="18" charset="0"/>
                <a:cs typeface="Times New Roman" pitchFamily="18" charset="0"/>
              </a:rPr>
              <a:t>Media Access </a:t>
            </a:r>
            <a:r>
              <a:rPr lang="en-US" sz="2000" kern="0" dirty="0" smtClean="0">
                <a:solidFill>
                  <a:srgbClr val="FF0000"/>
                </a:solidFill>
                <a:latin typeface="Century" pitchFamily="18" charset="0"/>
                <a:cs typeface="Times New Roman" pitchFamily="18" charset="0"/>
              </a:rPr>
              <a:t>Control </a:t>
            </a:r>
            <a:endParaRPr lang="en-US" sz="2000" kern="0" dirty="0">
              <a:solidFill>
                <a:srgbClr val="FF0000"/>
              </a:solidFill>
              <a:latin typeface="Century" pitchFamily="18" charset="0"/>
              <a:cs typeface="Times New Roman" pitchFamily="18" charset="0"/>
            </a:endParaRPr>
          </a:p>
          <a:p>
            <a:pPr marL="82296" indent="0" algn="just">
              <a:buNone/>
            </a:pPr>
            <a:endParaRPr lang="en-US" sz="24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26</a:t>
            </a:fld>
            <a:endParaRPr lang="en-US"/>
          </a:p>
        </p:txBody>
      </p:sp>
      <p:pic>
        <p:nvPicPr>
          <p:cNvPr id="7" name="Picture 2"/>
          <p:cNvPicPr>
            <a:picLocks noChangeAspect="1" noChangeArrowheads="1"/>
          </p:cNvPicPr>
          <p:nvPr/>
        </p:nvPicPr>
        <p:blipFill>
          <a:blip r:embed="rId3" cstate="print"/>
          <a:srcRect/>
          <a:stretch>
            <a:fillRect/>
          </a:stretch>
        </p:blipFill>
        <p:spPr bwMode="auto">
          <a:xfrm>
            <a:off x="4419600" y="3124200"/>
            <a:ext cx="4572000" cy="3276600"/>
          </a:xfrm>
          <a:prstGeom prst="rect">
            <a:avLst/>
          </a:prstGeom>
          <a:noFill/>
          <a:ln w="9525">
            <a:noFill/>
            <a:miter lim="800000"/>
            <a:headEnd/>
            <a:tailEnd/>
          </a:ln>
        </p:spPr>
      </p:pic>
    </p:spTree>
    <p:extLst>
      <p:ext uri="{BB962C8B-B14F-4D97-AF65-F5344CB8AC3E}">
        <p14:creationId xmlns:p14="http://schemas.microsoft.com/office/powerpoint/2010/main" val="37158032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609600"/>
          </a:xfrm>
        </p:spPr>
        <p:txBody>
          <a:bodyPr>
            <a:normAutofit fontScale="90000"/>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457200" y="762000"/>
            <a:ext cx="8153400" cy="5715000"/>
          </a:xfrm>
        </p:spPr>
        <p:txBody>
          <a:bodyPr>
            <a:normAutofit fontScale="92500" lnSpcReduction="20000"/>
          </a:bodyPr>
          <a:lstStyle/>
          <a:p>
            <a:pPr marL="0" indent="0" defTabSz="814388" fontAlgn="base">
              <a:spcAft>
                <a:spcPct val="0"/>
              </a:spcAft>
              <a:buClr>
                <a:srgbClr val="708CA1"/>
              </a:buClr>
              <a:buNone/>
              <a:defRPr/>
            </a:pPr>
            <a:r>
              <a:rPr lang="en-US" sz="2400" b="1" kern="0" dirty="0">
                <a:latin typeface="Times New Roman" pitchFamily="18" charset="0"/>
                <a:cs typeface="Times New Roman" pitchFamily="18" charset="0"/>
              </a:rPr>
              <a:t>Physical and Data Link Features of Ethernet:</a:t>
            </a:r>
          </a:p>
          <a:p>
            <a:pPr marL="0" indent="0" defTabSz="814388" fontAlgn="base">
              <a:spcAft>
                <a:spcPct val="0"/>
              </a:spcAft>
              <a:buClr>
                <a:srgbClr val="708CA1"/>
              </a:buClr>
              <a:buNone/>
              <a:defRPr/>
            </a:pPr>
            <a:r>
              <a:rPr lang="en-US" sz="2000" b="1" kern="0" dirty="0">
                <a:latin typeface="Times New Roman" pitchFamily="18" charset="0"/>
                <a:cs typeface="Times New Roman" pitchFamily="18" charset="0"/>
              </a:rPr>
              <a:t>Physical Implementation of </a:t>
            </a:r>
            <a:r>
              <a:rPr lang="en-US" sz="2000" b="1" kern="0" dirty="0" smtClean="0">
                <a:latin typeface="Times New Roman" pitchFamily="18" charset="0"/>
                <a:cs typeface="Times New Roman" pitchFamily="18" charset="0"/>
              </a:rPr>
              <a:t>Ethernet:</a:t>
            </a:r>
          </a:p>
          <a:p>
            <a:pPr marL="342900" indent="-342900" defTabSz="814388" fontAlgn="base">
              <a:lnSpc>
                <a:spcPct val="110000"/>
              </a:lnSpc>
              <a:spcAft>
                <a:spcPct val="0"/>
              </a:spcAft>
              <a:buClr>
                <a:srgbClr val="708CA1"/>
              </a:buClr>
              <a:buFont typeface="Wingdings" pitchFamily="2" charset="2"/>
              <a:buChar char="Ø"/>
              <a:defRPr/>
            </a:pPr>
            <a:r>
              <a:rPr lang="en-US" sz="2000" kern="0" dirty="0" smtClean="0">
                <a:latin typeface="Century" pitchFamily="18" charset="0"/>
                <a:cs typeface="Times New Roman" pitchFamily="18" charset="0"/>
              </a:rPr>
              <a:t>Ethernet </a:t>
            </a:r>
            <a:r>
              <a:rPr lang="en-US" sz="2000" kern="0" dirty="0">
                <a:latin typeface="Century" pitchFamily="18" charset="0"/>
                <a:cs typeface="Times New Roman" pitchFamily="18" charset="0"/>
              </a:rPr>
              <a:t>specifies and implements </a:t>
            </a:r>
            <a:r>
              <a:rPr lang="en-US" sz="2000" kern="0" dirty="0">
                <a:solidFill>
                  <a:srgbClr val="FF0000"/>
                </a:solidFill>
                <a:latin typeface="Century" pitchFamily="18" charset="0"/>
                <a:cs typeface="Times New Roman" pitchFamily="18" charset="0"/>
              </a:rPr>
              <a:t>encoding and decoding schemes that enable frame bits to be carried as signals across the media. </a:t>
            </a:r>
          </a:p>
          <a:p>
            <a:pPr marL="342900" indent="-342900" defTabSz="814388" fontAlgn="base">
              <a:lnSpc>
                <a:spcPct val="110000"/>
              </a:lnSpc>
              <a:spcAft>
                <a:spcPct val="0"/>
              </a:spcAft>
              <a:buClr>
                <a:srgbClr val="708CA1"/>
              </a:buClr>
              <a:buFont typeface="Wingdings" pitchFamily="2" charset="2"/>
              <a:buChar char="Ø"/>
              <a:defRPr/>
            </a:pPr>
            <a:r>
              <a:rPr lang="en-US" sz="2000" kern="0" dirty="0">
                <a:latin typeface="Century" pitchFamily="18" charset="0"/>
                <a:cs typeface="Times New Roman" pitchFamily="18" charset="0"/>
              </a:rPr>
              <a:t>Ethernet devices make use of a broad range of </a:t>
            </a:r>
            <a:r>
              <a:rPr lang="en-US" sz="2000" kern="0" dirty="0">
                <a:solidFill>
                  <a:srgbClr val="FF0000"/>
                </a:solidFill>
                <a:latin typeface="Century" pitchFamily="18" charset="0"/>
                <a:cs typeface="Times New Roman" pitchFamily="18" charset="0"/>
              </a:rPr>
              <a:t>cable and connector </a:t>
            </a:r>
            <a:r>
              <a:rPr lang="en-US" sz="2000" kern="0" dirty="0" smtClean="0">
                <a:solidFill>
                  <a:srgbClr val="FF0000"/>
                </a:solidFill>
                <a:latin typeface="Century" pitchFamily="18" charset="0"/>
                <a:cs typeface="Times New Roman" pitchFamily="18" charset="0"/>
              </a:rPr>
              <a:t>specifications</a:t>
            </a:r>
          </a:p>
          <a:p>
            <a:pPr marL="342900" indent="-342900" defTabSz="814388" fontAlgn="base">
              <a:lnSpc>
                <a:spcPct val="110000"/>
              </a:lnSpc>
              <a:spcAft>
                <a:spcPct val="0"/>
              </a:spcAft>
              <a:buClr>
                <a:srgbClr val="708CA1"/>
              </a:buClr>
              <a:buFont typeface="Wingdings" pitchFamily="2" charset="2"/>
              <a:buChar char="Ø"/>
              <a:defRPr/>
            </a:pPr>
            <a:r>
              <a:rPr lang="en-US" sz="2000" kern="0" dirty="0" smtClean="0">
                <a:solidFill>
                  <a:srgbClr val="FF0000"/>
                </a:solidFill>
                <a:latin typeface="Century" pitchFamily="18" charset="0"/>
                <a:cs typeface="Times New Roman" pitchFamily="18" charset="0"/>
              </a:rPr>
              <a:t>UTP </a:t>
            </a:r>
            <a:r>
              <a:rPr lang="en-US" sz="2000" kern="0" dirty="0">
                <a:solidFill>
                  <a:srgbClr val="FF0000"/>
                </a:solidFill>
                <a:latin typeface="Century" pitchFamily="18" charset="0"/>
                <a:cs typeface="Times New Roman" pitchFamily="18" charset="0"/>
              </a:rPr>
              <a:t>copper cables and optical fiber </a:t>
            </a:r>
            <a:r>
              <a:rPr lang="en-US" sz="2000" kern="0" dirty="0">
                <a:solidFill>
                  <a:srgbClr val="000000"/>
                </a:solidFill>
                <a:latin typeface="Century" pitchFamily="18" charset="0"/>
                <a:cs typeface="Times New Roman" pitchFamily="18" charset="0"/>
              </a:rPr>
              <a:t>to interconnect network devices via intermediary devices such as hubs and switches. With all of the various media types that Ethernet supports</a:t>
            </a:r>
          </a:p>
          <a:p>
            <a:pPr marL="342900" indent="-342900" defTabSz="814388" fontAlgn="base">
              <a:lnSpc>
                <a:spcPct val="110000"/>
              </a:lnSpc>
              <a:spcAft>
                <a:spcPct val="0"/>
              </a:spcAft>
              <a:buClr>
                <a:srgbClr val="708CA1"/>
              </a:buClr>
              <a:buFont typeface="Wingdings" pitchFamily="2" charset="2"/>
              <a:buChar char="Ø"/>
              <a:defRPr/>
            </a:pPr>
            <a:r>
              <a:rPr lang="en-US" sz="2000" kern="0" dirty="0">
                <a:solidFill>
                  <a:srgbClr val="000000"/>
                </a:solidFill>
                <a:latin typeface="Century" pitchFamily="18" charset="0"/>
                <a:cs typeface="Times New Roman" pitchFamily="18" charset="0"/>
              </a:rPr>
              <a:t>The introduction of </a:t>
            </a:r>
            <a:r>
              <a:rPr lang="en-US" sz="2000" b="1" kern="0" dirty="0">
                <a:solidFill>
                  <a:srgbClr val="000000"/>
                </a:solidFill>
                <a:latin typeface="Century" pitchFamily="18" charset="0"/>
                <a:cs typeface="Times New Roman" pitchFamily="18" charset="0"/>
              </a:rPr>
              <a:t>Gigabit Ethernet </a:t>
            </a:r>
            <a:r>
              <a:rPr lang="en-US" sz="2000" kern="0" dirty="0">
                <a:solidFill>
                  <a:srgbClr val="000000"/>
                </a:solidFill>
                <a:latin typeface="Century" pitchFamily="18" charset="0"/>
                <a:cs typeface="Times New Roman" pitchFamily="18" charset="0"/>
              </a:rPr>
              <a:t>has extended the original LAN technology to distances that make </a:t>
            </a:r>
            <a:r>
              <a:rPr lang="en-US" sz="2000" kern="0" dirty="0">
                <a:solidFill>
                  <a:srgbClr val="FF0000"/>
                </a:solidFill>
                <a:latin typeface="Century" pitchFamily="18" charset="0"/>
                <a:cs typeface="Times New Roman" pitchFamily="18" charset="0"/>
              </a:rPr>
              <a:t>Ethernet a MAN and WAN</a:t>
            </a:r>
            <a:r>
              <a:rPr lang="en-US" sz="2000" kern="0" dirty="0">
                <a:solidFill>
                  <a:srgbClr val="000000"/>
                </a:solidFill>
                <a:latin typeface="Century" pitchFamily="18" charset="0"/>
                <a:cs typeface="Times New Roman" pitchFamily="18" charset="0"/>
              </a:rPr>
              <a:t> standard.</a:t>
            </a:r>
          </a:p>
          <a:p>
            <a:pPr marL="342900" indent="-342900" defTabSz="814388" fontAlgn="base">
              <a:lnSpc>
                <a:spcPct val="110000"/>
              </a:lnSpc>
              <a:spcAft>
                <a:spcPct val="0"/>
              </a:spcAft>
              <a:buClr>
                <a:srgbClr val="708CA1"/>
              </a:buClr>
              <a:buFont typeface="Wingdings" pitchFamily="2" charset="2"/>
              <a:buChar char="Ø"/>
              <a:defRPr/>
            </a:pPr>
            <a:r>
              <a:rPr lang="en-US" sz="2000" kern="0" dirty="0">
                <a:solidFill>
                  <a:srgbClr val="000000"/>
                </a:solidFill>
                <a:latin typeface="Century" pitchFamily="18" charset="0"/>
                <a:cs typeface="Times New Roman" pitchFamily="18" charset="0"/>
              </a:rPr>
              <a:t>Today, the same protocol that transported data at </a:t>
            </a:r>
            <a:r>
              <a:rPr lang="en-US" sz="2000" b="1" kern="0" dirty="0">
                <a:solidFill>
                  <a:srgbClr val="000000"/>
                </a:solidFill>
                <a:latin typeface="Century" pitchFamily="18" charset="0"/>
                <a:cs typeface="Times New Roman" pitchFamily="18" charset="0"/>
              </a:rPr>
              <a:t>3 Mbps </a:t>
            </a:r>
            <a:r>
              <a:rPr lang="en-US" sz="2000" kern="0" dirty="0">
                <a:solidFill>
                  <a:srgbClr val="000000"/>
                </a:solidFill>
                <a:latin typeface="Century" pitchFamily="18" charset="0"/>
                <a:cs typeface="Times New Roman" pitchFamily="18" charset="0"/>
              </a:rPr>
              <a:t>can carry data at </a:t>
            </a:r>
            <a:r>
              <a:rPr lang="en-US" sz="2000" b="1" kern="0" dirty="0">
                <a:solidFill>
                  <a:srgbClr val="000000"/>
                </a:solidFill>
                <a:latin typeface="Century" pitchFamily="18" charset="0"/>
                <a:cs typeface="Times New Roman" pitchFamily="18" charset="0"/>
              </a:rPr>
              <a:t>10 </a:t>
            </a:r>
            <a:r>
              <a:rPr lang="en-US" sz="2000" b="1" kern="0" dirty="0" err="1">
                <a:solidFill>
                  <a:srgbClr val="000000"/>
                </a:solidFill>
                <a:latin typeface="Century" pitchFamily="18" charset="0"/>
                <a:cs typeface="Times New Roman" pitchFamily="18" charset="0"/>
              </a:rPr>
              <a:t>Gbps</a:t>
            </a:r>
            <a:endParaRPr lang="en-US" sz="2000" b="1" kern="0" dirty="0">
              <a:solidFill>
                <a:srgbClr val="000000"/>
              </a:solidFill>
              <a:latin typeface="Century" pitchFamily="18" charset="0"/>
              <a:cs typeface="Times New Roman" pitchFamily="18" charset="0"/>
            </a:endParaRPr>
          </a:p>
          <a:p>
            <a:pPr marL="342900" indent="-342900" defTabSz="814388" fontAlgn="base">
              <a:lnSpc>
                <a:spcPct val="110000"/>
              </a:lnSpc>
              <a:spcAft>
                <a:spcPct val="0"/>
              </a:spcAft>
              <a:buClr>
                <a:srgbClr val="708CA1"/>
              </a:buClr>
              <a:buFont typeface="Wingdings" pitchFamily="2" charset="2"/>
              <a:buChar char="Ø"/>
              <a:defRPr/>
            </a:pPr>
            <a:r>
              <a:rPr lang="en-US" sz="2000" b="1" kern="0" dirty="0">
                <a:solidFill>
                  <a:srgbClr val="000000"/>
                </a:solidFill>
                <a:latin typeface="Century" pitchFamily="18" charset="0"/>
                <a:cs typeface="Times New Roman" pitchFamily="18" charset="0"/>
              </a:rPr>
              <a:t>The success of Ethernet is due to the following factors:</a:t>
            </a:r>
          </a:p>
          <a:p>
            <a:pPr marL="800100" lvl="1" indent="-342900" defTabSz="814388" fontAlgn="base">
              <a:spcAft>
                <a:spcPct val="0"/>
              </a:spcAft>
              <a:buClr>
                <a:srgbClr val="708CA1"/>
              </a:buClr>
              <a:buFont typeface="Wingdings" pitchFamily="2" charset="2"/>
              <a:buChar char="Ø"/>
              <a:defRPr/>
            </a:pPr>
            <a:r>
              <a:rPr lang="en-US" sz="2000" kern="0" dirty="0">
                <a:solidFill>
                  <a:srgbClr val="0000CC"/>
                </a:solidFill>
                <a:latin typeface="Sylfaen" pitchFamily="18" charset="0"/>
                <a:cs typeface="Times New Roman" pitchFamily="18" charset="0"/>
              </a:rPr>
              <a:t>Simplicity and ease of maintenance </a:t>
            </a:r>
          </a:p>
          <a:p>
            <a:pPr marL="800100" lvl="1" indent="-342900" defTabSz="814388" fontAlgn="base">
              <a:spcAft>
                <a:spcPct val="0"/>
              </a:spcAft>
              <a:buClr>
                <a:srgbClr val="708CA1"/>
              </a:buClr>
              <a:buFont typeface="Wingdings" pitchFamily="2" charset="2"/>
              <a:buChar char="Ø"/>
              <a:defRPr/>
            </a:pPr>
            <a:r>
              <a:rPr lang="en-US" sz="2000" kern="0" dirty="0">
                <a:solidFill>
                  <a:srgbClr val="0000CC"/>
                </a:solidFill>
                <a:latin typeface="Sylfaen" pitchFamily="18" charset="0"/>
                <a:cs typeface="Times New Roman" pitchFamily="18" charset="0"/>
              </a:rPr>
              <a:t>Ability to incorporate new technologies </a:t>
            </a:r>
          </a:p>
          <a:p>
            <a:pPr marL="800100" lvl="1" indent="-342900" defTabSz="814388" fontAlgn="base">
              <a:spcAft>
                <a:spcPct val="0"/>
              </a:spcAft>
              <a:buClr>
                <a:srgbClr val="708CA1"/>
              </a:buClr>
              <a:buFont typeface="Wingdings" pitchFamily="2" charset="2"/>
              <a:buChar char="Ø"/>
              <a:defRPr/>
            </a:pPr>
            <a:r>
              <a:rPr lang="en-US" sz="2000" kern="0" dirty="0">
                <a:solidFill>
                  <a:srgbClr val="0000CC"/>
                </a:solidFill>
                <a:latin typeface="Sylfaen" pitchFamily="18" charset="0"/>
                <a:cs typeface="Times New Roman" pitchFamily="18" charset="0"/>
              </a:rPr>
              <a:t>Reliability </a:t>
            </a:r>
          </a:p>
          <a:p>
            <a:pPr marL="800100" lvl="1" indent="-342900" defTabSz="814388" fontAlgn="base">
              <a:spcAft>
                <a:spcPct val="0"/>
              </a:spcAft>
              <a:buClr>
                <a:srgbClr val="708CA1"/>
              </a:buClr>
              <a:buFont typeface="Wingdings" pitchFamily="2" charset="2"/>
              <a:buChar char="Ø"/>
              <a:defRPr/>
            </a:pPr>
            <a:r>
              <a:rPr lang="en-US" sz="2000" kern="0" dirty="0">
                <a:solidFill>
                  <a:srgbClr val="0000CC"/>
                </a:solidFill>
                <a:latin typeface="Sylfaen" pitchFamily="18" charset="0"/>
                <a:cs typeface="Times New Roman" pitchFamily="18" charset="0"/>
              </a:rPr>
              <a:t>Low cost of installation and upgrade </a:t>
            </a:r>
          </a:p>
          <a:p>
            <a:pPr marL="236538" indent="-236538" defTabSz="814388" fontAlgn="base">
              <a:spcAft>
                <a:spcPct val="0"/>
              </a:spcAft>
              <a:buClr>
                <a:srgbClr val="708CA1"/>
              </a:buClr>
              <a:buFont typeface="Wingdings" pitchFamily="2" charset="2"/>
              <a:buChar char="§"/>
              <a:defRPr/>
            </a:pPr>
            <a:endParaRPr lang="en-US" sz="2000" kern="0" dirty="0">
              <a:solidFill>
                <a:srgbClr val="000000"/>
              </a:solidFill>
              <a:latin typeface="Arial" pitchFamily="34" charset="0"/>
              <a:cs typeface="Arial" pitchFamily="34" charset="0"/>
            </a:endParaRPr>
          </a:p>
          <a:p>
            <a:pPr marL="82296" indent="0" algn="just">
              <a:buNone/>
            </a:pPr>
            <a:endParaRPr lang="en-US" sz="24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27</a:t>
            </a:fld>
            <a:endParaRPr lang="en-US"/>
          </a:p>
        </p:txBody>
      </p:sp>
    </p:spTree>
    <p:extLst>
      <p:ext uri="{BB962C8B-B14F-4D97-AF65-F5344CB8AC3E}">
        <p14:creationId xmlns:p14="http://schemas.microsoft.com/office/powerpoint/2010/main" val="13965498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990600" y="152400"/>
            <a:ext cx="7848600" cy="457200"/>
          </a:xfrm>
          <a:prstGeom prst="rect">
            <a:avLst/>
          </a:prstGeom>
          <a:noFill/>
          <a:ln w="9525" algn="ctr">
            <a:noFill/>
            <a:miter lim="800000"/>
            <a:headEnd/>
            <a:tailEnd/>
          </a:ln>
          <a:effectLst/>
        </p:spPr>
        <p:txBody>
          <a:bodyPr vert="horz" wrap="square" lIns="82124" tIns="41061" rIns="82124" bIns="41061" numCol="1" anchor="b" anchorCtr="0" compatLnSpc="1">
            <a:prstTxWarp prst="textNoShape">
              <a:avLst/>
            </a:prstTxWarp>
          </a:bodyPr>
          <a:lstStyle/>
          <a:p>
            <a:pPr marL="0" lvl="1" defTabSz="814388" fontAlgn="base">
              <a:lnSpc>
                <a:spcPct val="90000"/>
              </a:lnSpc>
              <a:spcBef>
                <a:spcPct val="0"/>
              </a:spcBef>
              <a:spcAft>
                <a:spcPct val="0"/>
              </a:spcAft>
            </a:pPr>
            <a:r>
              <a:rPr lang="en-US" sz="3200" b="1" kern="0" dirty="0" smtClean="0">
                <a:solidFill>
                  <a:srgbClr val="708CA1"/>
                </a:solidFill>
                <a:latin typeface="Arial"/>
                <a:ea typeface="+mj-ea"/>
                <a:cs typeface="+mj-cs"/>
              </a:rPr>
              <a:t>Ethernet</a:t>
            </a:r>
          </a:p>
        </p:txBody>
      </p:sp>
      <p:sp>
        <p:nvSpPr>
          <p:cNvPr id="3" name="Rectangle 3"/>
          <p:cNvSpPr txBox="1">
            <a:spLocks noChangeArrowheads="1"/>
          </p:cNvSpPr>
          <p:nvPr/>
        </p:nvSpPr>
        <p:spPr bwMode="auto">
          <a:xfrm>
            <a:off x="457200" y="533400"/>
            <a:ext cx="8458200" cy="6096000"/>
          </a:xfrm>
          <a:prstGeom prst="rect">
            <a:avLst/>
          </a:prstGeom>
          <a:noFill/>
          <a:ln w="9525" algn="ctr">
            <a:noFill/>
            <a:miter lim="800000"/>
            <a:headEnd/>
            <a:tailEnd/>
          </a:ln>
          <a:effectLst/>
        </p:spPr>
        <p:txBody>
          <a:bodyPr vert="horz" wrap="square" lIns="82124" tIns="41061" rIns="82124" bIns="41061" numCol="1" anchor="t" anchorCtr="0" compatLnSpc="1">
            <a:prstTxWarp prst="textNoShape">
              <a:avLst/>
            </a:prstTxWarp>
          </a:bodyPr>
          <a:lstStyle/>
          <a:p>
            <a:pPr marL="236538" indent="-236538" defTabSz="814388" fontAlgn="base">
              <a:spcBef>
                <a:spcPts val="600"/>
              </a:spcBef>
              <a:spcAft>
                <a:spcPct val="0"/>
              </a:spcAft>
              <a:buClr>
                <a:srgbClr val="708CA1"/>
              </a:buClr>
              <a:defRPr/>
            </a:pPr>
            <a:r>
              <a:rPr lang="en-US" sz="2400" b="1" kern="0" dirty="0" smtClean="0">
                <a:latin typeface="Sylfaen" pitchFamily="18" charset="0"/>
                <a:cs typeface="Times New Roman" pitchFamily="18" charset="0"/>
              </a:rPr>
              <a:t>MAC in Ethernet</a:t>
            </a:r>
            <a:r>
              <a:rPr lang="en-US" sz="2800" b="1" kern="0" dirty="0" smtClean="0">
                <a:solidFill>
                  <a:srgbClr val="000000"/>
                </a:solidFill>
                <a:latin typeface="Sylfaen" pitchFamily="18" charset="0"/>
                <a:cs typeface="Times New Roman" pitchFamily="18" charset="0"/>
              </a:rPr>
              <a:t>: </a:t>
            </a:r>
            <a:r>
              <a:rPr lang="en-US" sz="2400" kern="0" dirty="0" smtClean="0">
                <a:solidFill>
                  <a:srgbClr val="000000"/>
                </a:solidFill>
                <a:latin typeface="Sylfaen" pitchFamily="18" charset="0"/>
                <a:cs typeface="Times New Roman" pitchFamily="18" charset="0"/>
              </a:rPr>
              <a:t>Functions &amp; Characteristics</a:t>
            </a:r>
          </a:p>
          <a:p>
            <a:pPr marL="236538" indent="-236538" defTabSz="814388" fontAlgn="base">
              <a:spcBef>
                <a:spcPts val="600"/>
              </a:spcBef>
              <a:spcAft>
                <a:spcPct val="0"/>
              </a:spcAft>
              <a:buClr>
                <a:srgbClr val="708CA1"/>
              </a:buClr>
              <a:buFont typeface="Wingdings" pitchFamily="2" charset="2"/>
              <a:buChar char="§"/>
              <a:defRPr/>
            </a:pPr>
            <a:r>
              <a:rPr lang="en-US" sz="2000" kern="0" dirty="0" smtClean="0">
                <a:latin typeface="Sylfaen" pitchFamily="18" charset="0"/>
                <a:cs typeface="Times New Roman" pitchFamily="18" charset="0"/>
              </a:rPr>
              <a:t>Ethernet uses </a:t>
            </a:r>
            <a:r>
              <a:rPr lang="en-US" sz="2000" b="1" kern="0" dirty="0" smtClean="0">
                <a:latin typeface="Sylfaen" pitchFamily="18" charset="0"/>
                <a:cs typeface="Times New Roman" pitchFamily="18" charset="0"/>
              </a:rPr>
              <a:t>CSMA/CD</a:t>
            </a:r>
            <a:r>
              <a:rPr lang="en-US" sz="2000" kern="0" dirty="0" smtClean="0">
                <a:latin typeface="Sylfaen" pitchFamily="18" charset="0"/>
                <a:cs typeface="Times New Roman" pitchFamily="18" charset="0"/>
              </a:rPr>
              <a:t> to detect and handle collisions and manage the resumption of communications</a:t>
            </a:r>
          </a:p>
          <a:p>
            <a:pPr marL="236538" indent="-236538" defTabSz="814388" fontAlgn="base">
              <a:spcBef>
                <a:spcPts val="600"/>
              </a:spcBef>
              <a:spcAft>
                <a:spcPct val="0"/>
              </a:spcAft>
              <a:buClr>
                <a:srgbClr val="708CA1"/>
              </a:buClr>
              <a:defRPr/>
            </a:pPr>
            <a:r>
              <a:rPr lang="en-US" sz="2000" b="1" kern="0" dirty="0" smtClean="0">
                <a:latin typeface="Sylfaen" pitchFamily="18" charset="0"/>
                <a:cs typeface="Times New Roman" pitchFamily="18" charset="0"/>
              </a:rPr>
              <a:t>The Process:</a:t>
            </a:r>
          </a:p>
          <a:p>
            <a:pPr marL="236538" indent="-236538" defTabSz="814388" fontAlgn="base">
              <a:spcBef>
                <a:spcPts val="600"/>
              </a:spcBef>
              <a:spcAft>
                <a:spcPct val="0"/>
              </a:spcAft>
              <a:buClr>
                <a:srgbClr val="708CA1"/>
              </a:buClr>
              <a:buFont typeface="Wingdings" pitchFamily="2" charset="2"/>
              <a:buChar char="§"/>
              <a:defRPr/>
            </a:pPr>
            <a:r>
              <a:rPr lang="en-US" sz="2000" b="1" kern="0" dirty="0" smtClean="0">
                <a:latin typeface="Sylfaen" pitchFamily="18" charset="0"/>
                <a:cs typeface="Times New Roman" pitchFamily="18" charset="0"/>
              </a:rPr>
              <a:t>Carrier Sense: </a:t>
            </a:r>
            <a:r>
              <a:rPr lang="en-US" sz="2000" dirty="0" smtClean="0">
                <a:latin typeface="Sylfaen" pitchFamily="18" charset="0"/>
                <a:cs typeface="Times New Roman" pitchFamily="18" charset="0"/>
              </a:rPr>
              <a:t>Listen before transmitting</a:t>
            </a:r>
          </a:p>
          <a:p>
            <a:pPr marL="693738" lvl="1" indent="-236538" defTabSz="814388" fontAlgn="base">
              <a:spcBef>
                <a:spcPts val="600"/>
              </a:spcBef>
              <a:spcAft>
                <a:spcPct val="0"/>
              </a:spcAft>
              <a:buClr>
                <a:srgbClr val="708CA1"/>
              </a:buClr>
              <a:buFont typeface="Wingdings" pitchFamily="2" charset="2"/>
              <a:buChar char="§"/>
              <a:defRPr/>
            </a:pPr>
            <a:r>
              <a:rPr lang="en-US" sz="2000" dirty="0" smtClean="0">
                <a:latin typeface="Sylfaen" pitchFamily="18" charset="0"/>
                <a:cs typeface="Times New Roman" pitchFamily="18" charset="0"/>
              </a:rPr>
              <a:t>If a device detects a signal from another device, it will wait for a specified amount of time before attempting to transmit. </a:t>
            </a:r>
          </a:p>
          <a:p>
            <a:pPr marL="236538" indent="-236538" defTabSz="814388" fontAlgn="base">
              <a:spcBef>
                <a:spcPts val="600"/>
              </a:spcBef>
              <a:spcAft>
                <a:spcPct val="0"/>
              </a:spcAft>
              <a:buClr>
                <a:srgbClr val="708CA1"/>
              </a:buClr>
              <a:buFont typeface="Wingdings" pitchFamily="2" charset="2"/>
              <a:buChar char="§"/>
              <a:defRPr/>
            </a:pPr>
            <a:r>
              <a:rPr lang="en-US" sz="2000" b="1" dirty="0" smtClean="0">
                <a:latin typeface="Sylfaen" pitchFamily="18" charset="0"/>
                <a:cs typeface="Times New Roman" pitchFamily="18" charset="0"/>
              </a:rPr>
              <a:t>Multi-access :</a:t>
            </a:r>
            <a:r>
              <a:rPr lang="en-US" sz="2000" dirty="0" smtClean="0">
                <a:latin typeface="Sylfaen" pitchFamily="18" charset="0"/>
                <a:cs typeface="Times New Roman" pitchFamily="18" charset="0"/>
              </a:rPr>
              <a:t>several Ethernet nodes can monitor traffic, or access the media, simultaneously.</a:t>
            </a:r>
          </a:p>
          <a:p>
            <a:pPr marL="236538" indent="-236538" defTabSz="814388" fontAlgn="base">
              <a:spcBef>
                <a:spcPts val="600"/>
              </a:spcBef>
              <a:spcAft>
                <a:spcPct val="0"/>
              </a:spcAft>
              <a:buClr>
                <a:srgbClr val="708CA1"/>
              </a:buClr>
              <a:buFont typeface="Wingdings" pitchFamily="2" charset="2"/>
              <a:buChar char="§"/>
              <a:defRPr/>
            </a:pPr>
            <a:r>
              <a:rPr lang="en-US" sz="2000" b="1" dirty="0" smtClean="0">
                <a:latin typeface="Sylfaen" pitchFamily="18" charset="0"/>
                <a:cs typeface="Times New Roman" pitchFamily="18" charset="0"/>
              </a:rPr>
              <a:t>Collision Detection: </a:t>
            </a:r>
            <a:r>
              <a:rPr lang="en-US" sz="2000" dirty="0" smtClean="0">
                <a:latin typeface="Sylfaen" pitchFamily="18" charset="0"/>
                <a:cs typeface="Times New Roman" pitchFamily="18" charset="0"/>
              </a:rPr>
              <a:t>refers to the way nodes respond to a collision</a:t>
            </a:r>
          </a:p>
          <a:p>
            <a:pPr marL="236538" indent="-236538" defTabSz="814388" fontAlgn="base">
              <a:spcBef>
                <a:spcPts val="600"/>
              </a:spcBef>
              <a:spcAft>
                <a:spcPct val="0"/>
              </a:spcAft>
              <a:buClr>
                <a:srgbClr val="708CA1"/>
              </a:buClr>
              <a:buFont typeface="Wingdings" pitchFamily="2" charset="2"/>
              <a:buChar char="§"/>
              <a:defRPr/>
            </a:pPr>
            <a:r>
              <a:rPr lang="en-US" sz="2000" b="1" dirty="0" smtClean="0">
                <a:latin typeface="Sylfaen" pitchFamily="18" charset="0"/>
                <a:cs typeface="Times New Roman" pitchFamily="18" charset="0"/>
              </a:rPr>
              <a:t>Jam Signal and Random Backoff</a:t>
            </a:r>
          </a:p>
          <a:p>
            <a:pPr marL="693738" lvl="1" indent="-236538" defTabSz="814388" fontAlgn="base">
              <a:spcBef>
                <a:spcPts val="600"/>
              </a:spcBef>
              <a:spcAft>
                <a:spcPct val="0"/>
              </a:spcAft>
              <a:buClr>
                <a:srgbClr val="708CA1"/>
              </a:buClr>
              <a:buFont typeface="Wingdings" pitchFamily="2" charset="2"/>
              <a:buChar char="§"/>
              <a:defRPr/>
            </a:pPr>
            <a:r>
              <a:rPr lang="en-US" sz="2000" dirty="0" smtClean="0">
                <a:latin typeface="Sylfaen" pitchFamily="18" charset="0"/>
                <a:cs typeface="Times New Roman" pitchFamily="18" charset="0"/>
              </a:rPr>
              <a:t>This jamming signal is used to notify the other devices of a collision, so that they will invoke a backoff algorithm</a:t>
            </a:r>
          </a:p>
          <a:p>
            <a:pPr marL="693738" lvl="1" indent="-236538" defTabSz="814388" fontAlgn="base">
              <a:spcBef>
                <a:spcPts val="600"/>
              </a:spcBef>
              <a:spcAft>
                <a:spcPct val="0"/>
              </a:spcAft>
              <a:buClr>
                <a:srgbClr val="708CA1"/>
              </a:buClr>
              <a:buFont typeface="Wingdings" pitchFamily="2" charset="2"/>
              <a:buChar char="§"/>
              <a:defRPr/>
            </a:pPr>
            <a:r>
              <a:rPr lang="en-US" sz="2000" dirty="0" smtClean="0">
                <a:latin typeface="Sylfaen" pitchFamily="18" charset="0"/>
                <a:cs typeface="Times New Roman" pitchFamily="18" charset="0"/>
              </a:rPr>
              <a:t>Backoff algorithm causes all devices to stop transmitting for a random amount of time, which allows the collision signals to subside</a:t>
            </a:r>
          </a:p>
          <a:p>
            <a:pPr lvl="1" defTabSz="814388" fontAlgn="base">
              <a:spcBef>
                <a:spcPts val="600"/>
              </a:spcBef>
              <a:spcAft>
                <a:spcPct val="0"/>
              </a:spcAft>
              <a:buClr>
                <a:srgbClr val="708CA1"/>
              </a:buClr>
              <a:defRPr/>
            </a:pPr>
            <a:r>
              <a:rPr lang="en-US" sz="2000" dirty="0" smtClean="0">
                <a:latin typeface="Sylfaen" pitchFamily="18" charset="0"/>
                <a:cs typeface="Times New Roman" pitchFamily="18" charset="0"/>
              </a:rPr>
              <a:t>After the delay has expired on a device, the device goes back into the "listening before transmit" mode</a:t>
            </a:r>
            <a:endParaRPr lang="en-US" sz="2000" b="1" dirty="0" smtClean="0">
              <a:latin typeface="Sylfaen" pitchFamily="18" charset="0"/>
              <a:cs typeface="Times New Roman" pitchFamily="18" charset="0"/>
            </a:endParaRPr>
          </a:p>
          <a:p>
            <a:pPr marL="693738" lvl="1" indent="-236538" defTabSz="814388" fontAlgn="base">
              <a:spcBef>
                <a:spcPts val="600"/>
              </a:spcBef>
              <a:spcAft>
                <a:spcPct val="0"/>
              </a:spcAft>
              <a:buClr>
                <a:srgbClr val="708CA1"/>
              </a:buClr>
              <a:buFont typeface="Wingdings" pitchFamily="2" charset="2"/>
              <a:buChar char="§"/>
              <a:defRPr/>
            </a:pPr>
            <a:endParaRPr lang="en-US" sz="2400" b="1" kern="0" dirty="0" smtClean="0">
              <a:latin typeface="Sylfaen" pitchFamily="18" charset="0"/>
              <a:cs typeface="Times New Roman" pitchFamily="18" charset="0"/>
            </a:endParaRPr>
          </a:p>
          <a:p>
            <a:pPr marL="693738" lvl="1" indent="-236538" defTabSz="814388" fontAlgn="base">
              <a:spcBef>
                <a:spcPts val="600"/>
              </a:spcBef>
              <a:spcAft>
                <a:spcPct val="0"/>
              </a:spcAft>
              <a:buClr>
                <a:srgbClr val="708CA1"/>
              </a:buClr>
              <a:buFont typeface="Wingdings" pitchFamily="2" charset="2"/>
              <a:buChar char="§"/>
              <a:defRPr/>
            </a:pPr>
            <a:endParaRPr lang="en-US" sz="2400" b="1" kern="0" dirty="0" smtClean="0">
              <a:latin typeface="Sylfaen" pitchFamily="18" charset="0"/>
              <a:cs typeface="Times New Roman" pitchFamily="18" charset="0"/>
            </a:endParaRPr>
          </a:p>
          <a:p>
            <a:pPr marL="236538" indent="-236538" defTabSz="814388" fontAlgn="base">
              <a:spcBef>
                <a:spcPts val="600"/>
              </a:spcBef>
              <a:spcAft>
                <a:spcPct val="0"/>
              </a:spcAft>
              <a:buClr>
                <a:srgbClr val="708CA1"/>
              </a:buClr>
              <a:buFont typeface="Wingdings" pitchFamily="2" charset="2"/>
              <a:buChar char="§"/>
              <a:defRPr/>
            </a:pPr>
            <a:endParaRPr lang="en-US" sz="2000" kern="0" dirty="0" smtClean="0">
              <a:latin typeface="Sylfaen" pitchFamily="18" charset="0"/>
              <a:cs typeface="Times New Roman" pitchFamily="18" charset="0"/>
            </a:endParaRPr>
          </a:p>
          <a:p>
            <a:pPr marL="236538" indent="-236538" defTabSz="814388" fontAlgn="base">
              <a:spcBef>
                <a:spcPts val="600"/>
              </a:spcBef>
              <a:spcAft>
                <a:spcPct val="0"/>
              </a:spcAft>
              <a:buClr>
                <a:srgbClr val="708CA1"/>
              </a:buClr>
              <a:buFont typeface="Wingdings" pitchFamily="2" charset="2"/>
              <a:buChar char="§"/>
              <a:defRPr/>
            </a:pPr>
            <a:endParaRPr lang="en-US" sz="2400" kern="0" dirty="0" smtClean="0">
              <a:latin typeface="Sylfae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33D6E5A2-EC83-451F-A719-9AC1370DD5CF}" type="slidenum">
              <a:rPr lang="en-US" smtClean="0"/>
              <a:pPr/>
              <a:t>28</a:t>
            </a:fld>
            <a:endParaRPr lang="en-US" dirty="0"/>
          </a:p>
        </p:txBody>
      </p:sp>
    </p:spTree>
    <p:extLst>
      <p:ext uri="{BB962C8B-B14F-4D97-AF65-F5344CB8AC3E}">
        <p14:creationId xmlns:p14="http://schemas.microsoft.com/office/powerpoint/2010/main" val="1098930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8077200" cy="533400"/>
          </a:xfrm>
        </p:spPr>
        <p:txBody>
          <a:bodyPr>
            <a:normAutofit/>
          </a:bodyPr>
          <a:lstStyle/>
          <a:p>
            <a:r>
              <a:rPr sz="2000" b="1" smtClean="0"/>
              <a:t>CSMA/CD process</a:t>
            </a:r>
            <a:endParaRPr lang="en-US" sz="2000" b="1" dirty="0"/>
          </a:p>
        </p:txBody>
      </p:sp>
      <p:pic>
        <p:nvPicPr>
          <p:cNvPr id="1027" name="Picture 3"/>
          <p:cNvPicPr>
            <a:picLocks noGrp="1" noChangeAspect="1" noChangeArrowheads="1"/>
          </p:cNvPicPr>
          <p:nvPr>
            <p:ph idx="1"/>
          </p:nvPr>
        </p:nvPicPr>
        <p:blipFill>
          <a:blip r:embed="rId3" cstate="print"/>
          <a:srcRect/>
          <a:stretch>
            <a:fillRect/>
          </a:stretch>
        </p:blipFill>
        <p:spPr bwMode="auto">
          <a:xfrm>
            <a:off x="1295400" y="1066800"/>
            <a:ext cx="8001000" cy="4495800"/>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33D6E5A2-EC83-451F-A719-9AC1370DD5CF}" type="slidenum">
              <a:rPr lang="en-US" smtClean="0"/>
              <a:pPr/>
              <a:t>29</a:t>
            </a:fld>
            <a:endParaRPr lang="en-US" dirty="0"/>
          </a:p>
        </p:txBody>
      </p:sp>
    </p:spTree>
    <p:extLst>
      <p:ext uri="{BB962C8B-B14F-4D97-AF65-F5344CB8AC3E}">
        <p14:creationId xmlns:p14="http://schemas.microsoft.com/office/powerpoint/2010/main" val="327130840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457200" y="1143000"/>
            <a:ext cx="7924800" cy="5334000"/>
          </a:xfrm>
        </p:spPr>
        <p:txBody>
          <a:bodyPr>
            <a:normAutofit/>
          </a:bodyPr>
          <a:lstStyle/>
          <a:p>
            <a:pPr algn="just"/>
            <a:r>
              <a:rPr lang="en-US" sz="2400" dirty="0">
                <a:latin typeface="Century" pitchFamily="18" charset="0"/>
                <a:cs typeface="Times New Roman" pitchFamily="18" charset="0"/>
              </a:rPr>
              <a:t>A better solution is switching</a:t>
            </a:r>
            <a:r>
              <a:rPr lang="en-US" sz="2400" dirty="0" smtClean="0">
                <a:latin typeface="Century" pitchFamily="18" charset="0"/>
                <a:cs typeface="Times New Roman" pitchFamily="18" charset="0"/>
              </a:rPr>
              <a:t>.</a:t>
            </a:r>
          </a:p>
          <a:p>
            <a:pPr algn="just"/>
            <a:r>
              <a:rPr lang="en-US" sz="2400" dirty="0" smtClean="0">
                <a:latin typeface="Century" pitchFamily="18" charset="0"/>
                <a:cs typeface="Times New Roman" pitchFamily="18" charset="0"/>
              </a:rPr>
              <a:t>A </a:t>
            </a:r>
            <a:r>
              <a:rPr lang="en-US" sz="2400" dirty="0">
                <a:latin typeface="Century" pitchFamily="18" charset="0"/>
                <a:cs typeface="Times New Roman" pitchFamily="18" charset="0"/>
              </a:rPr>
              <a:t>switch network consists of a </a:t>
            </a:r>
            <a:r>
              <a:rPr lang="en-US" sz="2400" dirty="0">
                <a:solidFill>
                  <a:srgbClr val="FF0000"/>
                </a:solidFill>
                <a:latin typeface="Century" pitchFamily="18" charset="0"/>
                <a:cs typeface="Times New Roman" pitchFamily="18" charset="0"/>
              </a:rPr>
              <a:t>series of interlinked </a:t>
            </a:r>
            <a:r>
              <a:rPr lang="en-US" sz="2400" dirty="0">
                <a:latin typeface="Century" pitchFamily="18" charset="0"/>
                <a:cs typeface="Times New Roman" pitchFamily="18" charset="0"/>
              </a:rPr>
              <a:t>nodes called switches.</a:t>
            </a:r>
          </a:p>
          <a:p>
            <a:pPr algn="just"/>
            <a:r>
              <a:rPr lang="en-US" sz="2400" dirty="0">
                <a:latin typeface="Century" pitchFamily="18" charset="0"/>
                <a:cs typeface="Times New Roman" pitchFamily="18" charset="0"/>
              </a:rPr>
              <a:t>Switches are devices capable of creating temporary connections </a:t>
            </a:r>
            <a:r>
              <a:rPr lang="en-US" sz="2400" dirty="0">
                <a:solidFill>
                  <a:srgbClr val="FF0000"/>
                </a:solidFill>
                <a:latin typeface="Century" pitchFamily="18" charset="0"/>
                <a:cs typeface="Times New Roman" pitchFamily="18" charset="0"/>
              </a:rPr>
              <a:t>between two or more devices </a:t>
            </a:r>
            <a:r>
              <a:rPr lang="en-US" sz="2400" dirty="0">
                <a:latin typeface="Century" pitchFamily="18" charset="0"/>
                <a:cs typeface="Times New Roman" pitchFamily="18" charset="0"/>
              </a:rPr>
              <a:t>linked to the switch</a:t>
            </a:r>
            <a:r>
              <a:rPr lang="en-US" sz="2400" dirty="0" smtClean="0">
                <a:latin typeface="Century" pitchFamily="18" charset="0"/>
                <a:cs typeface="Times New Roman" pitchFamily="18" charset="0"/>
              </a:rPr>
              <a:t>.</a:t>
            </a:r>
            <a:endParaRPr lang="en-US" b="1" dirty="0" smtClean="0">
              <a:latin typeface="Century" pitchFamily="18" charset="0"/>
            </a:endParaRPr>
          </a:p>
          <a:p>
            <a:pPr marL="82296" indent="0" algn="just">
              <a:buNone/>
            </a:pPr>
            <a:endParaRPr lang="en-US" sz="2400" dirty="0">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a:t>
            </a:fld>
            <a:endParaRPr lang="en-US"/>
          </a:p>
        </p:txBody>
      </p:sp>
      <p:pic>
        <p:nvPicPr>
          <p:cNvPr id="7" name="Picture 2"/>
          <p:cNvPicPr>
            <a:picLocks noChangeArrowheads="1"/>
          </p:cNvPicPr>
          <p:nvPr/>
        </p:nvPicPr>
        <p:blipFill>
          <a:blip r:embed="rId3" cstate="print"/>
          <a:srcRect/>
          <a:stretch>
            <a:fillRect/>
          </a:stretch>
        </p:blipFill>
        <p:spPr bwMode="auto">
          <a:xfrm>
            <a:off x="2057400" y="3505200"/>
            <a:ext cx="6858000" cy="2819399"/>
          </a:xfrm>
          <a:prstGeom prst="rect">
            <a:avLst/>
          </a:prstGeom>
          <a:noFill/>
          <a:ln w="12700">
            <a:noFill/>
            <a:miter lim="800000"/>
            <a:headEnd/>
            <a:tailEnd/>
          </a:ln>
          <a:effectLst/>
        </p:spPr>
      </p:pic>
    </p:spTree>
    <p:extLst>
      <p:ext uri="{BB962C8B-B14F-4D97-AF65-F5344CB8AC3E}">
        <p14:creationId xmlns:p14="http://schemas.microsoft.com/office/powerpoint/2010/main" val="3865448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838200" y="76200"/>
            <a:ext cx="7848600" cy="609600"/>
          </a:xfrm>
          <a:prstGeom prst="rect">
            <a:avLst/>
          </a:prstGeom>
          <a:noFill/>
          <a:ln w="9525" algn="ctr">
            <a:noFill/>
            <a:miter lim="800000"/>
            <a:headEnd/>
            <a:tailEnd/>
          </a:ln>
          <a:effectLst/>
        </p:spPr>
        <p:txBody>
          <a:bodyPr vert="horz" wrap="square" lIns="82124" tIns="41061" rIns="82124" bIns="41061" numCol="1" anchor="b" anchorCtr="0" compatLnSpc="1">
            <a:prstTxWarp prst="textNoShape">
              <a:avLst/>
            </a:prstTxWarp>
          </a:bodyPr>
          <a:lstStyle/>
          <a:p>
            <a:pPr marL="0" lvl="1" defTabSz="814388" fontAlgn="base">
              <a:lnSpc>
                <a:spcPct val="90000"/>
              </a:lnSpc>
              <a:spcBef>
                <a:spcPct val="0"/>
              </a:spcBef>
              <a:spcAft>
                <a:spcPct val="0"/>
              </a:spcAft>
            </a:pPr>
            <a:r>
              <a:rPr lang="en-US" sz="3200" b="1" kern="0" dirty="0" smtClean="0">
                <a:solidFill>
                  <a:srgbClr val="708CA1"/>
                </a:solidFill>
                <a:latin typeface="Arial"/>
                <a:ea typeface="+mj-ea"/>
                <a:cs typeface="+mj-cs"/>
              </a:rPr>
              <a:t>Ethernet</a:t>
            </a:r>
          </a:p>
        </p:txBody>
      </p:sp>
      <p:sp>
        <p:nvSpPr>
          <p:cNvPr id="3" name="Rectangle 3"/>
          <p:cNvSpPr txBox="1">
            <a:spLocks noChangeArrowheads="1"/>
          </p:cNvSpPr>
          <p:nvPr/>
        </p:nvSpPr>
        <p:spPr bwMode="auto">
          <a:xfrm>
            <a:off x="1143000" y="609600"/>
            <a:ext cx="7772400" cy="6096000"/>
          </a:xfrm>
          <a:prstGeom prst="rect">
            <a:avLst/>
          </a:prstGeom>
          <a:noFill/>
          <a:ln w="9525" algn="ctr">
            <a:noFill/>
            <a:miter lim="800000"/>
            <a:headEnd/>
            <a:tailEnd/>
          </a:ln>
          <a:effectLst/>
        </p:spPr>
        <p:txBody>
          <a:bodyPr vert="horz" wrap="square" lIns="82124" tIns="41061" rIns="82124" bIns="41061" numCol="1" anchor="t" anchorCtr="0" compatLnSpc="1">
            <a:prstTxWarp prst="textNoShape">
              <a:avLst/>
            </a:prstTxWarp>
          </a:bodyPr>
          <a:lstStyle/>
          <a:p>
            <a:pPr algn="just"/>
            <a:r>
              <a:rPr lang="en-US" sz="2800" b="1" dirty="0" smtClean="0">
                <a:latin typeface="Times New Roman" pitchFamily="18" charset="0"/>
                <a:cs typeface="Times New Roman" pitchFamily="18" charset="0"/>
              </a:rPr>
              <a:t>Ethernet Physical Layer: </a:t>
            </a:r>
            <a:r>
              <a:rPr lang="en-US" sz="2400" dirty="0" smtClean="0">
                <a:latin typeface="Times New Roman" pitchFamily="18" charset="0"/>
                <a:cs typeface="Times New Roman" pitchFamily="18" charset="0"/>
              </a:rPr>
              <a:t>10/100/1000Mbps &amp; Future Options</a:t>
            </a:r>
          </a:p>
          <a:p>
            <a:pPr algn="just">
              <a:buFont typeface="Wingdings" pitchFamily="2" charset="2"/>
              <a:buChar char="§"/>
            </a:pPr>
            <a:r>
              <a:rPr lang="en-US" sz="2800" dirty="0" smtClean="0">
                <a:latin typeface="Times New Roman" pitchFamily="18" charset="0"/>
                <a:cs typeface="Times New Roman" pitchFamily="18" charset="0"/>
              </a:rPr>
              <a:t>The differences between standard Ethernet, Fast Ethernet, Gigabit Ethernet, and 10 Gigabit Ethernet occur at the Physical layer</a:t>
            </a:r>
          </a:p>
          <a:p>
            <a:pPr algn="just">
              <a:buFont typeface="Wingdings" pitchFamily="2" charset="2"/>
              <a:buChar char="§"/>
            </a:pPr>
            <a:endParaRPr lang="en-US" sz="2800" dirty="0" smtClean="0">
              <a:latin typeface="Times New Roman" pitchFamily="18" charset="0"/>
              <a:cs typeface="Times New Roman" pitchFamily="18" charset="0"/>
            </a:endParaRPr>
          </a:p>
          <a:p>
            <a:pPr algn="just">
              <a:buFont typeface="Wingdings" pitchFamily="2" charset="2"/>
              <a:buChar char="§"/>
            </a:pPr>
            <a:r>
              <a:rPr lang="en-US" sz="2800" dirty="0" smtClean="0">
                <a:latin typeface="Times New Roman" pitchFamily="18" charset="0"/>
                <a:cs typeface="Times New Roman" pitchFamily="18" charset="0"/>
              </a:rPr>
              <a:t>Currently Four data rates are defined by IEEE 802.3 for operation over optical fiber and twisted-pair cables: </a:t>
            </a:r>
          </a:p>
          <a:p>
            <a:pPr lvl="1" algn="just">
              <a:buFont typeface="Wingdings" pitchFamily="2" charset="2"/>
              <a:buChar char="§"/>
            </a:pPr>
            <a:r>
              <a:rPr lang="en-US" sz="2800" dirty="0" smtClean="0">
                <a:latin typeface="Times New Roman" pitchFamily="18" charset="0"/>
                <a:cs typeface="Times New Roman" pitchFamily="18" charset="0"/>
              </a:rPr>
              <a:t>10 Mbps - 10Base-T Ethernet </a:t>
            </a:r>
          </a:p>
          <a:p>
            <a:pPr lvl="1" algn="just">
              <a:buFont typeface="Wingdings" pitchFamily="2" charset="2"/>
              <a:buChar char="§"/>
            </a:pPr>
            <a:r>
              <a:rPr lang="en-US" sz="2800" dirty="0" smtClean="0">
                <a:latin typeface="Times New Roman" pitchFamily="18" charset="0"/>
                <a:cs typeface="Times New Roman" pitchFamily="18" charset="0"/>
              </a:rPr>
              <a:t>100 Mbps - Fast Ethernet </a:t>
            </a:r>
          </a:p>
          <a:p>
            <a:pPr lvl="1" algn="just">
              <a:buFont typeface="Wingdings" pitchFamily="2" charset="2"/>
              <a:buChar char="§"/>
            </a:pPr>
            <a:r>
              <a:rPr lang="en-US" sz="2800" dirty="0" smtClean="0">
                <a:latin typeface="Times New Roman" pitchFamily="18" charset="0"/>
                <a:cs typeface="Times New Roman" pitchFamily="18" charset="0"/>
              </a:rPr>
              <a:t>1000 Mbps - Gigabit Ethernet </a:t>
            </a:r>
          </a:p>
          <a:p>
            <a:pPr lvl="1" algn="just">
              <a:buFont typeface="Wingdings" pitchFamily="2" charset="2"/>
              <a:buChar char="§"/>
            </a:pPr>
            <a:r>
              <a:rPr lang="en-US" sz="2800" dirty="0" smtClean="0">
                <a:latin typeface="Times New Roman" pitchFamily="18" charset="0"/>
                <a:cs typeface="Times New Roman" pitchFamily="18" charset="0"/>
              </a:rPr>
              <a:t>10 </a:t>
            </a:r>
            <a:r>
              <a:rPr lang="en-US" sz="2800" dirty="0" err="1" smtClean="0">
                <a:latin typeface="Times New Roman" pitchFamily="18" charset="0"/>
                <a:cs typeface="Times New Roman" pitchFamily="18" charset="0"/>
              </a:rPr>
              <a:t>Gbps</a:t>
            </a:r>
            <a:r>
              <a:rPr lang="en-US" sz="2800" dirty="0" smtClean="0">
                <a:latin typeface="Times New Roman" pitchFamily="18" charset="0"/>
                <a:cs typeface="Times New Roman" pitchFamily="18" charset="0"/>
              </a:rPr>
              <a:t> - 10 Gigabit Ethernet</a:t>
            </a:r>
          </a:p>
          <a:p>
            <a:pPr marL="236538" indent="-236538" algn="just" defTabSz="814388" fontAlgn="base">
              <a:spcBef>
                <a:spcPts val="600"/>
              </a:spcBef>
              <a:spcAft>
                <a:spcPct val="0"/>
              </a:spcAft>
              <a:buClr>
                <a:srgbClr val="708CA1"/>
              </a:buClr>
              <a:defRPr/>
            </a:pPr>
            <a:endParaRPr lang="en-US" sz="2800" kern="0" dirty="0" smtClean="0">
              <a:latin typeface="Arial" pitchFamily="34" charset="0"/>
              <a:cs typeface="Arial" pitchFamily="34" charset="0"/>
            </a:endParaRPr>
          </a:p>
          <a:p>
            <a:pPr marL="236538" indent="-236538" algn="just" defTabSz="814388" fontAlgn="base">
              <a:spcBef>
                <a:spcPts val="600"/>
              </a:spcBef>
              <a:spcAft>
                <a:spcPct val="0"/>
              </a:spcAft>
              <a:buClr>
                <a:srgbClr val="708CA1"/>
              </a:buClr>
              <a:defRPr/>
            </a:pPr>
            <a:endParaRPr lang="en-US" sz="2800" b="1" kern="0" dirty="0" smtClean="0">
              <a:latin typeface="Arial" pitchFamily="34" charset="0"/>
              <a:cs typeface="Arial" pitchFamily="34" charset="0"/>
            </a:endParaRPr>
          </a:p>
          <a:p>
            <a:pPr marL="236538" indent="-236538" algn="just" defTabSz="814388" fontAlgn="base">
              <a:spcBef>
                <a:spcPts val="600"/>
              </a:spcBef>
              <a:spcAft>
                <a:spcPct val="0"/>
              </a:spcAft>
              <a:buClr>
                <a:srgbClr val="708CA1"/>
              </a:buClr>
              <a:defRPr/>
            </a:pPr>
            <a:endParaRPr lang="en-US" sz="2800" kern="0" dirty="0" smtClean="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fld id="{33D6E5A2-EC83-451F-A719-9AC1370DD5CF}" type="slidenum">
              <a:rPr lang="en-US" smtClean="0"/>
              <a:pPr/>
              <a:t>30</a:t>
            </a:fld>
            <a:endParaRPr lang="en-US" dirty="0"/>
          </a:p>
        </p:txBody>
      </p:sp>
    </p:spTree>
    <p:extLst>
      <p:ext uri="{BB962C8B-B14F-4D97-AF65-F5344CB8AC3E}">
        <p14:creationId xmlns:p14="http://schemas.microsoft.com/office/powerpoint/2010/main" val="1682488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066800" y="76200"/>
            <a:ext cx="7772400" cy="609600"/>
          </a:xfrm>
          <a:prstGeom prst="rect">
            <a:avLst/>
          </a:prstGeom>
          <a:noFill/>
          <a:ln w="9525" algn="ctr">
            <a:noFill/>
            <a:miter lim="800000"/>
            <a:headEnd/>
            <a:tailEnd/>
          </a:ln>
          <a:effectLst/>
        </p:spPr>
        <p:txBody>
          <a:bodyPr vert="horz" wrap="square" lIns="82124" tIns="41061" rIns="82124" bIns="41061" numCol="1" anchor="b" anchorCtr="0" compatLnSpc="1">
            <a:prstTxWarp prst="textNoShape">
              <a:avLst/>
            </a:prstTxWarp>
          </a:bodyPr>
          <a:lstStyle/>
          <a:p>
            <a:pPr marL="0" lvl="1" defTabSz="814388" fontAlgn="base">
              <a:lnSpc>
                <a:spcPct val="90000"/>
              </a:lnSpc>
              <a:spcBef>
                <a:spcPct val="0"/>
              </a:spcBef>
              <a:spcAft>
                <a:spcPct val="0"/>
              </a:spcAft>
            </a:pPr>
            <a:r>
              <a:rPr lang="en-US" sz="3200" b="1" kern="0" dirty="0" smtClean="0">
                <a:solidFill>
                  <a:srgbClr val="708CA1"/>
                </a:solidFill>
                <a:latin typeface="Arial"/>
                <a:ea typeface="+mj-ea"/>
                <a:cs typeface="+mj-cs"/>
              </a:rPr>
              <a:t>Ethernet</a:t>
            </a:r>
          </a:p>
        </p:txBody>
      </p:sp>
      <p:sp>
        <p:nvSpPr>
          <p:cNvPr id="3" name="Rectangle 3"/>
          <p:cNvSpPr txBox="1">
            <a:spLocks noChangeArrowheads="1"/>
          </p:cNvSpPr>
          <p:nvPr/>
        </p:nvSpPr>
        <p:spPr bwMode="auto">
          <a:xfrm>
            <a:off x="533400" y="609600"/>
            <a:ext cx="8382000" cy="6096000"/>
          </a:xfrm>
          <a:prstGeom prst="rect">
            <a:avLst/>
          </a:prstGeom>
          <a:noFill/>
          <a:ln w="9525" algn="ctr">
            <a:noFill/>
            <a:miter lim="800000"/>
            <a:headEnd/>
            <a:tailEnd/>
          </a:ln>
          <a:effectLst/>
        </p:spPr>
        <p:txBody>
          <a:bodyPr vert="horz" wrap="square" lIns="82124" tIns="41061" rIns="82124" bIns="41061" numCol="1" anchor="t" anchorCtr="0" compatLnSpc="1">
            <a:prstTxWarp prst="textNoShape">
              <a:avLst/>
            </a:prstTxWarp>
          </a:bodyPr>
          <a:lstStyle/>
          <a:p>
            <a:r>
              <a:rPr lang="en-US" sz="2400" b="1" dirty="0" smtClean="0">
                <a:latin typeface="Arial" pitchFamily="34" charset="0"/>
                <a:cs typeface="Arial" pitchFamily="34" charset="0"/>
              </a:rPr>
              <a:t>Ethernet Physical Layer: </a:t>
            </a:r>
            <a:r>
              <a:rPr lang="en-US" sz="2000" dirty="0" smtClean="0">
                <a:latin typeface="Arial" pitchFamily="34" charset="0"/>
                <a:cs typeface="Arial" pitchFamily="34" charset="0"/>
              </a:rPr>
              <a:t>10/100/1000Mbps &amp; Future Options</a:t>
            </a:r>
          </a:p>
          <a:p>
            <a:pPr marL="236538" indent="-236538" defTabSz="814388" fontAlgn="base">
              <a:spcBef>
                <a:spcPts val="600"/>
              </a:spcBef>
              <a:spcAft>
                <a:spcPct val="0"/>
              </a:spcAft>
              <a:buClr>
                <a:srgbClr val="708CA1"/>
              </a:buClr>
              <a:defRPr/>
            </a:pPr>
            <a:endParaRPr lang="en-US" sz="2400" kern="0" dirty="0" smtClean="0">
              <a:latin typeface="Arial" pitchFamily="34" charset="0"/>
              <a:cs typeface="Arial" pitchFamily="34" charset="0"/>
            </a:endParaRPr>
          </a:p>
          <a:p>
            <a:pPr marL="236538" indent="-236538" defTabSz="814388" fontAlgn="base">
              <a:spcBef>
                <a:spcPts val="600"/>
              </a:spcBef>
              <a:spcAft>
                <a:spcPct val="0"/>
              </a:spcAft>
              <a:buClr>
                <a:srgbClr val="708CA1"/>
              </a:buClr>
              <a:defRPr/>
            </a:pPr>
            <a:endParaRPr lang="en-US" sz="2400" b="1" kern="0" dirty="0" smtClean="0">
              <a:latin typeface="Arial" pitchFamily="34" charset="0"/>
              <a:cs typeface="Arial" pitchFamily="34" charset="0"/>
            </a:endParaRPr>
          </a:p>
          <a:p>
            <a:pPr marL="236538" indent="-236538" defTabSz="814388" fontAlgn="base">
              <a:spcBef>
                <a:spcPts val="600"/>
              </a:spcBef>
              <a:spcAft>
                <a:spcPct val="0"/>
              </a:spcAft>
              <a:buClr>
                <a:srgbClr val="708CA1"/>
              </a:buClr>
              <a:defRPr/>
            </a:pPr>
            <a:endParaRPr lang="en-US" sz="2400" kern="0" dirty="0" smtClean="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fld id="{33D6E5A2-EC83-451F-A719-9AC1370DD5CF}" type="slidenum">
              <a:rPr lang="en-US" smtClean="0"/>
              <a:pPr/>
              <a:t>31</a:t>
            </a:fld>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304800" y="1066800"/>
            <a:ext cx="8272463" cy="5562600"/>
          </a:xfrm>
          <a:prstGeom prst="rect">
            <a:avLst/>
          </a:prstGeom>
          <a:noFill/>
          <a:ln w="9525">
            <a:noFill/>
            <a:miter lim="800000"/>
            <a:headEnd/>
            <a:tailEnd/>
          </a:ln>
        </p:spPr>
      </p:pic>
    </p:spTree>
    <p:extLst>
      <p:ext uri="{BB962C8B-B14F-4D97-AF65-F5344CB8AC3E}">
        <p14:creationId xmlns:p14="http://schemas.microsoft.com/office/powerpoint/2010/main" val="25147711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66800" y="152400"/>
            <a:ext cx="7391400" cy="609600"/>
          </a:xfrm>
        </p:spPr>
        <p:txBody>
          <a:bodyPr>
            <a:normAutofit/>
          </a:bodyPr>
          <a:lstStyle/>
          <a:p>
            <a:pPr algn="l"/>
            <a:r>
              <a:rPr lang="en-US" sz="3400" dirty="0" smtClean="0">
                <a:solidFill>
                  <a:srgbClr val="FF0000"/>
                </a:solidFill>
                <a:latin typeface="Sylfaen" pitchFamily="18" charset="0"/>
                <a:cs typeface="Times New Roman" charset="0"/>
              </a:rPr>
              <a:t>Wireless Network  </a:t>
            </a:r>
            <a:endParaRPr lang="en-US" sz="3400" dirty="0">
              <a:solidFill>
                <a:srgbClr val="FF0000"/>
              </a:solidFill>
              <a:latin typeface="Sylfaen" pitchFamily="18" charset="0"/>
              <a:cs typeface="Times New Roman" charset="0"/>
            </a:endParaRPr>
          </a:p>
        </p:txBody>
      </p:sp>
      <p:sp>
        <p:nvSpPr>
          <p:cNvPr id="7171" name="Rectangle 3" descr="Rectangle: Click to edit Master text styles&#10;Second level&#10;Third level&#10;Fourth level&#10;Fifth level"/>
          <p:cNvSpPr>
            <a:spLocks noGrp="1" noChangeArrowheads="1"/>
          </p:cNvSpPr>
          <p:nvPr>
            <p:ph idx="1"/>
          </p:nvPr>
        </p:nvSpPr>
        <p:spPr>
          <a:xfrm>
            <a:off x="457200" y="685800"/>
            <a:ext cx="7772400" cy="5943600"/>
          </a:xfrm>
        </p:spPr>
        <p:txBody>
          <a:bodyPr>
            <a:normAutofit fontScale="92500" lnSpcReduction="20000"/>
          </a:bodyPr>
          <a:lstStyle/>
          <a:p>
            <a:pPr algn="just">
              <a:lnSpc>
                <a:spcPct val="150000"/>
              </a:lnSpc>
            </a:pPr>
            <a:r>
              <a:rPr lang="en-US" sz="2300" dirty="0" smtClean="0">
                <a:latin typeface="Times New Roman" pitchFamily="18" charset="0"/>
                <a:cs typeface="Times New Roman" pitchFamily="18" charset="0"/>
              </a:rPr>
              <a:t>What is a wireless network?</a:t>
            </a:r>
          </a:p>
          <a:p>
            <a:pPr lvl="1" algn="just">
              <a:lnSpc>
                <a:spcPct val="150000"/>
              </a:lnSpc>
            </a:pPr>
            <a:r>
              <a:rPr lang="en-US" sz="2300" dirty="0" smtClean="0">
                <a:solidFill>
                  <a:srgbClr val="FF0000"/>
                </a:solidFill>
                <a:latin typeface="Times New Roman" pitchFamily="18" charset="0"/>
                <a:cs typeface="Times New Roman" pitchFamily="18" charset="0"/>
              </a:rPr>
              <a:t>A technology that enables two or more entities to communicate without network cabling</a:t>
            </a:r>
          </a:p>
          <a:p>
            <a:pPr algn="just">
              <a:lnSpc>
                <a:spcPct val="150000"/>
              </a:lnSpc>
            </a:pPr>
            <a:r>
              <a:rPr lang="en-US" sz="2300" dirty="0" smtClean="0">
                <a:latin typeface="Times New Roman" pitchFamily="18" charset="0"/>
                <a:cs typeface="Times New Roman" pitchFamily="18" charset="0"/>
              </a:rPr>
              <a:t>Any </a:t>
            </a:r>
            <a:r>
              <a:rPr lang="en-US" sz="2300" dirty="0">
                <a:latin typeface="Times New Roman" pitchFamily="18" charset="0"/>
                <a:cs typeface="Times New Roman" pitchFamily="18" charset="0"/>
              </a:rPr>
              <a:t>application currently used on a traditional wired network can be used on a wireless network.  </a:t>
            </a:r>
          </a:p>
          <a:p>
            <a:pPr algn="just">
              <a:lnSpc>
                <a:spcPct val="150000"/>
              </a:lnSpc>
            </a:pPr>
            <a:r>
              <a:rPr lang="en-US" sz="2300" dirty="0">
                <a:latin typeface="Times New Roman" pitchFamily="18" charset="0"/>
                <a:cs typeface="Times New Roman" pitchFamily="18" charset="0"/>
              </a:rPr>
              <a:t>New applications may be available or can be developed to take advantage of wireless, such as </a:t>
            </a:r>
            <a:r>
              <a:rPr lang="en-US" sz="2300" dirty="0">
                <a:solidFill>
                  <a:srgbClr val="0000CC"/>
                </a:solidFill>
                <a:latin typeface="Times New Roman" pitchFamily="18" charset="0"/>
                <a:cs typeface="Times New Roman" pitchFamily="18" charset="0"/>
              </a:rPr>
              <a:t>Wireless PDA access to a card catalog</a:t>
            </a:r>
            <a:r>
              <a:rPr lang="en-US" sz="2300" dirty="0">
                <a:latin typeface="Times New Roman" pitchFamily="18" charset="0"/>
                <a:cs typeface="Times New Roman" pitchFamily="18" charset="0"/>
              </a:rPr>
              <a:t>.</a:t>
            </a:r>
          </a:p>
          <a:p>
            <a:pPr algn="just">
              <a:lnSpc>
                <a:spcPct val="150000"/>
              </a:lnSpc>
              <a:buNone/>
            </a:pPr>
            <a:r>
              <a:rPr lang="en-US" sz="2300" b="1" dirty="0" smtClean="0">
                <a:latin typeface="Times New Roman" pitchFamily="18" charset="0"/>
                <a:cs typeface="Times New Roman" pitchFamily="18" charset="0"/>
              </a:rPr>
              <a:t>Why Wireless</a:t>
            </a:r>
          </a:p>
          <a:p>
            <a:pPr algn="just">
              <a:lnSpc>
                <a:spcPct val="150000"/>
              </a:lnSpc>
            </a:pPr>
            <a:r>
              <a:rPr lang="en-US" sz="2400" b="1" dirty="0" smtClean="0">
                <a:latin typeface="Times New Roman" pitchFamily="18" charset="0"/>
                <a:cs typeface="Times New Roman" pitchFamily="18" charset="0"/>
              </a:rPr>
              <a:t>Mobility: </a:t>
            </a:r>
            <a:r>
              <a:rPr lang="en-US" sz="2400" dirty="0" smtClean="0">
                <a:latin typeface="Times New Roman" pitchFamily="18" charset="0"/>
                <a:cs typeface="Times New Roman" pitchFamily="18" charset="0"/>
              </a:rPr>
              <a:t>Wireless LAN systems can provide LAN users with access to real-time information anywhere in their organization. </a:t>
            </a:r>
            <a:r>
              <a:rPr lang="en-US" sz="2400" dirty="0" smtClean="0">
                <a:solidFill>
                  <a:srgbClr val="0000CC"/>
                </a:solidFill>
                <a:latin typeface="Times New Roman" pitchFamily="18" charset="0"/>
                <a:cs typeface="Times New Roman" pitchFamily="18" charset="0"/>
              </a:rPr>
              <a:t>This mobility supports productivity and service </a:t>
            </a:r>
            <a:r>
              <a:rPr lang="en-US" sz="2400" dirty="0" smtClean="0">
                <a:latin typeface="Times New Roman" pitchFamily="18" charset="0"/>
                <a:cs typeface="Times New Roman" pitchFamily="18" charset="0"/>
              </a:rPr>
              <a:t>opportunities not possible with wired networks. </a:t>
            </a:r>
          </a:p>
          <a:p>
            <a:pPr algn="just"/>
            <a:endParaRPr lang="en-US" sz="2300" b="1" dirty="0">
              <a:latin typeface="Times New Roman" pitchFamily="18" charset="0"/>
              <a:cs typeface="Times New Roman" pitchFamily="18" charset="0"/>
            </a:endParaRPr>
          </a:p>
        </p:txBody>
      </p:sp>
    </p:spTree>
    <p:extLst>
      <p:ext uri="{BB962C8B-B14F-4D97-AF65-F5344CB8AC3E}">
        <p14:creationId xmlns:p14="http://schemas.microsoft.com/office/powerpoint/2010/main" val="1635630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171">
                                            <p:txEl>
                                              <p:pRg st="1" end="1"/>
                                            </p:txEl>
                                          </p:spTgt>
                                        </p:tgtEl>
                                        <p:attrNameLst>
                                          <p:attrName>style.visibility</p:attrName>
                                        </p:attrNameLst>
                                      </p:cBhvr>
                                      <p:to>
                                        <p:strVal val="visible"/>
                                      </p:to>
                                    </p:set>
                                    <p:anim calcmode="lin" valueType="num">
                                      <p:cBhvr additive="base">
                                        <p:cTn id="11"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 calcmode="lin" valueType="num">
                                      <p:cBhvr additive="base">
                                        <p:cTn id="1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171">
                                            <p:txEl>
                                              <p:pRg st="3" end="3"/>
                                            </p:txEl>
                                          </p:spTgt>
                                        </p:tgtEl>
                                        <p:attrNameLst>
                                          <p:attrName>style.visibility</p:attrName>
                                        </p:attrNameLst>
                                      </p:cBhvr>
                                      <p:to>
                                        <p:strVal val="visible"/>
                                      </p:to>
                                    </p:set>
                                    <p:anim calcmode="lin" valueType="num">
                                      <p:cBhvr additive="base">
                                        <p:cTn id="23"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171">
                                            <p:txEl>
                                              <p:pRg st="4" end="4"/>
                                            </p:txEl>
                                          </p:spTgt>
                                        </p:tgtEl>
                                        <p:attrNameLst>
                                          <p:attrName>style.visibility</p:attrName>
                                        </p:attrNameLst>
                                      </p:cBhvr>
                                      <p:to>
                                        <p:strVal val="visible"/>
                                      </p:to>
                                    </p:set>
                                    <p:anim calcmode="lin" valueType="num">
                                      <p:cBhvr additive="base">
                                        <p:cTn id="29"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171">
                                            <p:txEl>
                                              <p:pRg st="5" end="5"/>
                                            </p:txEl>
                                          </p:spTgt>
                                        </p:tgtEl>
                                        <p:attrNameLst>
                                          <p:attrName>style.visibility</p:attrName>
                                        </p:attrNameLst>
                                      </p:cBhvr>
                                      <p:to>
                                        <p:strVal val="visible"/>
                                      </p:to>
                                    </p:set>
                                    <p:anim calcmode="lin" valueType="num">
                                      <p:cBhvr additive="base">
                                        <p:cTn id="35" dur="500" fill="hold"/>
                                        <p:tgtEl>
                                          <p:spTgt spid="7171">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17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533400" y="152400"/>
            <a:ext cx="7620000" cy="639762"/>
          </a:xfrm>
        </p:spPr>
        <p:txBody>
          <a:bodyPr>
            <a:normAutofit/>
          </a:bodyPr>
          <a:lstStyle/>
          <a:p>
            <a:r>
              <a:rPr lang="en-US" sz="2800" dirty="0">
                <a:solidFill>
                  <a:srgbClr val="FF0000"/>
                </a:solidFill>
                <a:latin typeface="Sylfaen" pitchFamily="18" charset="0"/>
              </a:rPr>
              <a:t>Why </a:t>
            </a:r>
            <a:r>
              <a:rPr lang="en-US" sz="2800" dirty="0" smtClean="0">
                <a:solidFill>
                  <a:srgbClr val="FF0000"/>
                </a:solidFill>
                <a:latin typeface="Sylfaen" pitchFamily="18" charset="0"/>
              </a:rPr>
              <a:t> </a:t>
            </a:r>
            <a:r>
              <a:rPr lang="en-US" sz="2800" dirty="0">
                <a:solidFill>
                  <a:srgbClr val="FF0000"/>
                </a:solidFill>
                <a:latin typeface="Sylfaen" pitchFamily="18" charset="0"/>
              </a:rPr>
              <a:t>Wireless?</a:t>
            </a:r>
          </a:p>
        </p:txBody>
      </p:sp>
      <p:sp>
        <p:nvSpPr>
          <p:cNvPr id="37891" name="Rectangle 3" descr="Rectangle: Click to edit Master text styles&#10;Second level&#10;Third level&#10;Fourth level&#10;Fifth level"/>
          <p:cNvSpPr>
            <a:spLocks noGrp="1" noChangeArrowheads="1"/>
          </p:cNvSpPr>
          <p:nvPr>
            <p:ph idx="1"/>
          </p:nvPr>
        </p:nvSpPr>
        <p:spPr>
          <a:xfrm>
            <a:off x="609600" y="762000"/>
            <a:ext cx="7848600" cy="5867400"/>
          </a:xfrm>
        </p:spPr>
        <p:txBody>
          <a:bodyPr>
            <a:normAutofit lnSpcReduction="10000"/>
          </a:bodyPr>
          <a:lstStyle/>
          <a:p>
            <a:pPr>
              <a:lnSpc>
                <a:spcPct val="130000"/>
              </a:lnSpc>
            </a:pPr>
            <a:r>
              <a:rPr lang="en-US" sz="2300" b="1" dirty="0" smtClean="0">
                <a:latin typeface="Sylfaen" pitchFamily="18" charset="0"/>
                <a:cs typeface="Times New Roman" pitchFamily="18" charset="0"/>
              </a:rPr>
              <a:t>Installation Speed and Simplicity: </a:t>
            </a:r>
            <a:r>
              <a:rPr lang="en-US" sz="2300" dirty="0" smtClean="0">
                <a:solidFill>
                  <a:srgbClr val="FF0000"/>
                </a:solidFill>
                <a:latin typeface="Sylfaen" pitchFamily="18" charset="0"/>
                <a:cs typeface="Times New Roman" pitchFamily="18" charset="0"/>
              </a:rPr>
              <a:t>Installing a wireless LAN system can be fast and easy</a:t>
            </a:r>
            <a:r>
              <a:rPr lang="en-US" sz="2300" dirty="0" smtClean="0">
                <a:latin typeface="Sylfaen" pitchFamily="18" charset="0"/>
                <a:cs typeface="Times New Roman" pitchFamily="18" charset="0"/>
              </a:rPr>
              <a:t> and can eliminate the need to pull cable through walls and ceilings.</a:t>
            </a:r>
          </a:p>
          <a:p>
            <a:pPr>
              <a:lnSpc>
                <a:spcPct val="130000"/>
              </a:lnSpc>
            </a:pPr>
            <a:r>
              <a:rPr lang="en-US" sz="2300" b="1" dirty="0" smtClean="0">
                <a:latin typeface="Sylfaen" pitchFamily="18" charset="0"/>
                <a:cs typeface="Times New Roman" pitchFamily="18" charset="0"/>
              </a:rPr>
              <a:t>Reduced Cost-of-Ownership</a:t>
            </a:r>
            <a:r>
              <a:rPr lang="en-US" sz="2300" dirty="0" smtClean="0">
                <a:latin typeface="Sylfaen" pitchFamily="18" charset="0"/>
                <a:cs typeface="Times New Roman" pitchFamily="18" charset="0"/>
              </a:rPr>
              <a:t>: </a:t>
            </a:r>
            <a:r>
              <a:rPr lang="en-US" sz="2300" dirty="0" smtClean="0">
                <a:solidFill>
                  <a:srgbClr val="0000CC"/>
                </a:solidFill>
                <a:latin typeface="Sylfaen" pitchFamily="18" charset="0"/>
                <a:cs typeface="Times New Roman" pitchFamily="18" charset="0"/>
              </a:rPr>
              <a:t>While the initial investment required for wireless LAN</a:t>
            </a:r>
            <a:r>
              <a:rPr lang="en-US" sz="2300" dirty="0" smtClean="0">
                <a:latin typeface="Sylfaen" pitchFamily="18" charset="0"/>
                <a:cs typeface="Times New Roman" pitchFamily="18" charset="0"/>
              </a:rPr>
              <a:t> hardware </a:t>
            </a:r>
            <a:r>
              <a:rPr lang="en-US" sz="2300" dirty="0" smtClean="0">
                <a:solidFill>
                  <a:srgbClr val="FF0000"/>
                </a:solidFill>
                <a:latin typeface="Sylfaen" pitchFamily="18" charset="0"/>
                <a:cs typeface="Times New Roman" pitchFamily="18" charset="0"/>
              </a:rPr>
              <a:t>can be higher than </a:t>
            </a:r>
            <a:r>
              <a:rPr lang="en-US" sz="2300" dirty="0" smtClean="0">
                <a:latin typeface="Sylfaen" pitchFamily="18" charset="0"/>
                <a:cs typeface="Times New Roman" pitchFamily="18" charset="0"/>
              </a:rPr>
              <a:t>the cost of wired LAN hardware, overall installation expenses and life-cycle costs can be significantly lower. </a:t>
            </a:r>
          </a:p>
          <a:p>
            <a:pPr>
              <a:lnSpc>
                <a:spcPct val="130000"/>
              </a:lnSpc>
            </a:pPr>
            <a:r>
              <a:rPr lang="en-US" sz="2300" b="1" dirty="0" smtClean="0">
                <a:latin typeface="Sylfaen" pitchFamily="18" charset="0"/>
                <a:cs typeface="Times New Roman" pitchFamily="18" charset="0"/>
              </a:rPr>
              <a:t>Scalability: </a:t>
            </a:r>
            <a:r>
              <a:rPr lang="en-US" sz="2300" dirty="0" smtClean="0">
                <a:solidFill>
                  <a:srgbClr val="FF0000"/>
                </a:solidFill>
                <a:latin typeface="Sylfaen" pitchFamily="18" charset="0"/>
                <a:cs typeface="Times New Roman" pitchFamily="18" charset="0"/>
              </a:rPr>
              <a:t>Wireless LAN systems can be configured in a variety of topologies to meet the needs of specific applications and installations</a:t>
            </a:r>
            <a:r>
              <a:rPr lang="en-US" sz="2300" dirty="0" smtClean="0">
                <a:latin typeface="Sylfaen" pitchFamily="18" charset="0"/>
                <a:cs typeface="Times New Roman" pitchFamily="18" charset="0"/>
              </a:rPr>
              <a:t>. Configurations are easily changed and range from peer-to-peer networks suitable for a small number of users to full infrastructure networks of thousands of users that enable roaming over a broad area.</a:t>
            </a:r>
          </a:p>
          <a:p>
            <a:pPr>
              <a:lnSpc>
                <a:spcPct val="130000"/>
              </a:lnSpc>
              <a:buNone/>
            </a:pPr>
            <a:endParaRPr lang="en-US" sz="2300" dirty="0" smtClean="0">
              <a:latin typeface="Sylfaen" pitchFamily="18" charset="0"/>
              <a:cs typeface="Times New Roman" pitchFamily="18" charset="0"/>
            </a:endParaRPr>
          </a:p>
          <a:p>
            <a:pPr>
              <a:lnSpc>
                <a:spcPct val="130000"/>
              </a:lnSpc>
            </a:pPr>
            <a:endParaRPr lang="en-US" sz="2000" dirty="0">
              <a:latin typeface="Sylfaen" pitchFamily="18" charset="0"/>
              <a:cs typeface="Times New Roman" pitchFamily="18" charset="0"/>
            </a:endParaRPr>
          </a:p>
        </p:txBody>
      </p:sp>
    </p:spTree>
    <p:extLst>
      <p:ext uri="{BB962C8B-B14F-4D97-AF65-F5344CB8AC3E}">
        <p14:creationId xmlns:p14="http://schemas.microsoft.com/office/powerpoint/2010/main" val="205646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143000" y="-419100"/>
            <a:ext cx="7696200" cy="838200"/>
          </a:xfrm>
          <a:prstGeom prst="rect">
            <a:avLst/>
          </a:prstGeom>
          <a:noFill/>
          <a:ln w="9525" algn="ctr">
            <a:noFill/>
            <a:miter lim="800000"/>
            <a:headEnd/>
            <a:tailEnd/>
          </a:ln>
          <a:effectLst/>
        </p:spPr>
        <p:txBody>
          <a:bodyPr vert="horz" wrap="square" lIns="82124" tIns="41061" rIns="82124" bIns="41061" numCol="1" anchor="b" anchorCtr="0" compatLnSpc="1">
            <a:prstTxWarp prst="textNoShape">
              <a:avLst/>
            </a:prstTxWarp>
          </a:bodyPr>
          <a:lstStyle/>
          <a:p>
            <a:pPr marL="0" lvl="1" defTabSz="814388" fontAlgn="base">
              <a:lnSpc>
                <a:spcPct val="90000"/>
              </a:lnSpc>
              <a:spcBef>
                <a:spcPct val="0"/>
              </a:spcBef>
              <a:spcAft>
                <a:spcPct val="0"/>
              </a:spcAft>
            </a:pPr>
            <a:r>
              <a:rPr lang="en-US" sz="2400" b="1" kern="0" dirty="0" smtClean="0">
                <a:solidFill>
                  <a:srgbClr val="708CA1"/>
                </a:solidFill>
                <a:latin typeface="Arial"/>
                <a:ea typeface="+mj-ea"/>
                <a:cs typeface="+mj-cs"/>
              </a:rPr>
              <a:t>Wireless Networks</a:t>
            </a:r>
          </a:p>
        </p:txBody>
      </p:sp>
      <p:sp>
        <p:nvSpPr>
          <p:cNvPr id="3" name="Rectangle 3"/>
          <p:cNvSpPr txBox="1">
            <a:spLocks noChangeArrowheads="1"/>
          </p:cNvSpPr>
          <p:nvPr/>
        </p:nvSpPr>
        <p:spPr bwMode="auto">
          <a:xfrm>
            <a:off x="533400" y="381000"/>
            <a:ext cx="7620000" cy="6324600"/>
          </a:xfrm>
          <a:prstGeom prst="rect">
            <a:avLst/>
          </a:prstGeom>
          <a:noFill/>
          <a:ln w="9525" algn="ctr">
            <a:noFill/>
            <a:miter lim="800000"/>
            <a:headEnd/>
            <a:tailEnd/>
          </a:ln>
          <a:effectLst/>
        </p:spPr>
        <p:txBody>
          <a:bodyPr vert="horz" wrap="square" lIns="82124" tIns="41061" rIns="82124" bIns="41061" numCol="1" anchor="t" anchorCtr="0" compatLnSpc="1">
            <a:prstTxWarp prst="textNoShape">
              <a:avLst/>
            </a:prstTxWarp>
          </a:bodyPr>
          <a:lstStyle/>
          <a:p>
            <a:pPr marL="236538" indent="-236538" algn="just" defTabSz="814388" fontAlgn="base">
              <a:lnSpc>
                <a:spcPct val="130000"/>
              </a:lnSpc>
              <a:spcBef>
                <a:spcPts val="600"/>
              </a:spcBef>
              <a:spcAft>
                <a:spcPct val="0"/>
              </a:spcAft>
              <a:buClr>
                <a:srgbClr val="708CA1"/>
              </a:buClr>
              <a:defRPr/>
            </a:pPr>
            <a:r>
              <a:rPr lang="en-US" sz="2000" b="1" kern="0" dirty="0" smtClean="0">
                <a:latin typeface="Sylfaen" pitchFamily="18" charset="0"/>
                <a:cs typeface="Times New Roman" pitchFamily="18" charset="0"/>
              </a:rPr>
              <a:t>Comparing WLAN to a LAN:</a:t>
            </a:r>
          </a:p>
          <a:p>
            <a:pPr marL="236538" indent="-236538" algn="just" defTabSz="814388" fontAlgn="base">
              <a:lnSpc>
                <a:spcPct val="130000"/>
              </a:lnSpc>
              <a:spcBef>
                <a:spcPts val="600"/>
              </a:spcBef>
              <a:spcAft>
                <a:spcPct val="0"/>
              </a:spcAft>
              <a:buClr>
                <a:srgbClr val="708CA1"/>
              </a:buClr>
              <a:buFont typeface="Wingdings" pitchFamily="2" charset="2"/>
              <a:buChar char="§"/>
              <a:defRPr/>
            </a:pPr>
            <a:r>
              <a:rPr lang="en-US" sz="2000" kern="0" dirty="0" smtClean="0">
                <a:latin typeface="Sylfaen" pitchFamily="18" charset="0"/>
                <a:cs typeface="Times New Roman" pitchFamily="18" charset="0"/>
              </a:rPr>
              <a:t>WLANs connect clients to the network through a </a:t>
            </a:r>
            <a:r>
              <a:rPr lang="en-US" sz="2000" b="1" kern="0" dirty="0" smtClean="0">
                <a:latin typeface="Sylfaen" pitchFamily="18" charset="0"/>
                <a:cs typeface="Times New Roman" pitchFamily="18" charset="0"/>
              </a:rPr>
              <a:t>wireless access point </a:t>
            </a:r>
            <a:r>
              <a:rPr lang="en-US" sz="2000" kern="0" dirty="0" smtClean="0">
                <a:latin typeface="Sylfaen" pitchFamily="18" charset="0"/>
                <a:cs typeface="Times New Roman" pitchFamily="18" charset="0"/>
              </a:rPr>
              <a:t>(AP) instead of an </a:t>
            </a:r>
            <a:r>
              <a:rPr lang="en-US" sz="2000" b="1" kern="0" dirty="0" smtClean="0">
                <a:latin typeface="Sylfaen" pitchFamily="18" charset="0"/>
                <a:cs typeface="Times New Roman" pitchFamily="18" charset="0"/>
              </a:rPr>
              <a:t>Ethernet switch</a:t>
            </a:r>
            <a:r>
              <a:rPr lang="en-US" sz="2000" kern="0" dirty="0" smtClean="0">
                <a:latin typeface="Sylfaen" pitchFamily="18" charset="0"/>
                <a:cs typeface="Times New Roman" pitchFamily="18" charset="0"/>
              </a:rPr>
              <a:t>.</a:t>
            </a:r>
          </a:p>
          <a:p>
            <a:pPr marL="236538" indent="-236538" algn="just" defTabSz="814388" fontAlgn="base">
              <a:lnSpc>
                <a:spcPct val="130000"/>
              </a:lnSpc>
              <a:spcBef>
                <a:spcPts val="600"/>
              </a:spcBef>
              <a:spcAft>
                <a:spcPct val="0"/>
              </a:spcAft>
              <a:buClr>
                <a:srgbClr val="708CA1"/>
              </a:buClr>
              <a:buFont typeface="Wingdings" pitchFamily="2" charset="2"/>
              <a:buChar char="§"/>
              <a:defRPr/>
            </a:pPr>
            <a:r>
              <a:rPr lang="en-US" sz="2000" kern="0" dirty="0" smtClean="0">
                <a:latin typeface="Sylfaen" pitchFamily="18" charset="0"/>
                <a:cs typeface="Times New Roman" pitchFamily="18" charset="0"/>
              </a:rPr>
              <a:t>WLANs connect mobile devices that are often </a:t>
            </a:r>
            <a:r>
              <a:rPr lang="en-US" sz="2000" b="1" kern="0" dirty="0" smtClean="0">
                <a:latin typeface="Sylfaen" pitchFamily="18" charset="0"/>
                <a:cs typeface="Times New Roman" pitchFamily="18" charset="0"/>
              </a:rPr>
              <a:t>battery powered</a:t>
            </a:r>
            <a:r>
              <a:rPr lang="en-US" sz="2000" kern="0" dirty="0" smtClean="0">
                <a:latin typeface="Sylfaen" pitchFamily="18" charset="0"/>
                <a:cs typeface="Times New Roman" pitchFamily="18" charset="0"/>
              </a:rPr>
              <a:t>, as opposed to </a:t>
            </a:r>
            <a:r>
              <a:rPr lang="en-US" sz="2000" b="1" kern="0" dirty="0" smtClean="0">
                <a:latin typeface="Sylfaen" pitchFamily="18" charset="0"/>
                <a:cs typeface="Times New Roman" pitchFamily="18" charset="0"/>
              </a:rPr>
              <a:t>plugged-in LAN devices</a:t>
            </a:r>
            <a:r>
              <a:rPr lang="en-US" sz="2000" kern="0" dirty="0" smtClean="0">
                <a:latin typeface="Sylfaen" pitchFamily="18" charset="0"/>
                <a:cs typeface="Times New Roman" pitchFamily="18" charset="0"/>
              </a:rPr>
              <a:t>. Wireless network interface cards (NICs) tend to reduce the battery life of a mobile device.</a:t>
            </a:r>
          </a:p>
          <a:p>
            <a:pPr marL="236538" indent="-236538" algn="just" defTabSz="814388" fontAlgn="base">
              <a:lnSpc>
                <a:spcPct val="130000"/>
              </a:lnSpc>
              <a:spcBef>
                <a:spcPts val="600"/>
              </a:spcBef>
              <a:spcAft>
                <a:spcPct val="0"/>
              </a:spcAft>
              <a:buClr>
                <a:srgbClr val="708CA1"/>
              </a:buClr>
              <a:buFont typeface="Wingdings" pitchFamily="2" charset="2"/>
              <a:buChar char="§"/>
              <a:defRPr/>
            </a:pPr>
            <a:r>
              <a:rPr lang="en-US" sz="2000" kern="0" dirty="0" smtClean="0">
                <a:latin typeface="Sylfaen" pitchFamily="18" charset="0"/>
                <a:cs typeface="Times New Roman" pitchFamily="18" charset="0"/>
              </a:rPr>
              <a:t>WLANs support hosts that contend for access on the </a:t>
            </a:r>
            <a:r>
              <a:rPr lang="en-US" sz="2000" b="1" kern="0" dirty="0" smtClean="0">
                <a:latin typeface="Sylfaen" pitchFamily="18" charset="0"/>
                <a:cs typeface="Times New Roman" pitchFamily="18" charset="0"/>
              </a:rPr>
              <a:t>RF</a:t>
            </a:r>
            <a:r>
              <a:rPr lang="en-US" sz="2000" kern="0" dirty="0" smtClean="0">
                <a:latin typeface="Sylfaen" pitchFamily="18" charset="0"/>
                <a:cs typeface="Times New Roman" pitchFamily="18" charset="0"/>
              </a:rPr>
              <a:t> media (frequency bands). 802.11 prescribes </a:t>
            </a:r>
            <a:r>
              <a:rPr lang="en-US" sz="2000" b="1" kern="0" dirty="0" smtClean="0">
                <a:latin typeface="Sylfaen" pitchFamily="18" charset="0"/>
                <a:cs typeface="Times New Roman" pitchFamily="18" charset="0"/>
              </a:rPr>
              <a:t>collision-avoidance</a:t>
            </a:r>
            <a:r>
              <a:rPr lang="en-US" sz="2000" kern="0" dirty="0" smtClean="0">
                <a:latin typeface="Sylfaen" pitchFamily="18" charset="0"/>
                <a:cs typeface="Times New Roman" pitchFamily="18" charset="0"/>
              </a:rPr>
              <a:t> instead of </a:t>
            </a:r>
            <a:r>
              <a:rPr lang="en-US" sz="2000" b="1" kern="0" dirty="0" smtClean="0">
                <a:latin typeface="Sylfaen" pitchFamily="18" charset="0"/>
                <a:cs typeface="Times New Roman" pitchFamily="18" charset="0"/>
              </a:rPr>
              <a:t>collision-detection</a:t>
            </a:r>
            <a:r>
              <a:rPr lang="en-US" sz="2000" kern="0" dirty="0" smtClean="0">
                <a:latin typeface="Sylfaen" pitchFamily="18" charset="0"/>
                <a:cs typeface="Times New Roman" pitchFamily="18" charset="0"/>
              </a:rPr>
              <a:t> for media access to proactively </a:t>
            </a:r>
            <a:r>
              <a:rPr lang="en-US" sz="2000" b="1" kern="0" dirty="0" smtClean="0">
                <a:latin typeface="Sylfaen" pitchFamily="18" charset="0"/>
                <a:cs typeface="Times New Roman" pitchFamily="18" charset="0"/>
              </a:rPr>
              <a:t>avoid collisions within the media.</a:t>
            </a:r>
          </a:p>
          <a:p>
            <a:pPr marL="236538" indent="-236538" algn="just" defTabSz="814388" fontAlgn="base">
              <a:lnSpc>
                <a:spcPct val="130000"/>
              </a:lnSpc>
              <a:spcBef>
                <a:spcPts val="600"/>
              </a:spcBef>
              <a:spcAft>
                <a:spcPct val="0"/>
              </a:spcAft>
              <a:buClr>
                <a:srgbClr val="708CA1"/>
              </a:buClr>
              <a:buFont typeface="Wingdings" pitchFamily="2" charset="2"/>
              <a:buChar char="§"/>
              <a:defRPr/>
            </a:pPr>
            <a:r>
              <a:rPr lang="en-US" sz="2000" b="1" kern="0" dirty="0" smtClean="0">
                <a:latin typeface="Sylfaen" pitchFamily="18" charset="0"/>
                <a:cs typeface="Times New Roman" pitchFamily="18" charset="0"/>
              </a:rPr>
              <a:t>WLANs</a:t>
            </a:r>
            <a:r>
              <a:rPr lang="en-US" sz="2000" kern="0" dirty="0" smtClean="0">
                <a:latin typeface="Sylfaen" pitchFamily="18" charset="0"/>
                <a:cs typeface="Times New Roman" pitchFamily="18" charset="0"/>
              </a:rPr>
              <a:t> use a different </a:t>
            </a:r>
            <a:r>
              <a:rPr lang="en-US" sz="2000" kern="0" dirty="0" smtClean="0">
                <a:solidFill>
                  <a:srgbClr val="0000CC"/>
                </a:solidFill>
                <a:latin typeface="Sylfaen" pitchFamily="18" charset="0"/>
                <a:cs typeface="Times New Roman" pitchFamily="18" charset="0"/>
              </a:rPr>
              <a:t>frame format than wired Ethernet LANs</a:t>
            </a:r>
            <a:r>
              <a:rPr lang="en-US" sz="2000" kern="0" dirty="0" smtClean="0">
                <a:latin typeface="Sylfaen" pitchFamily="18" charset="0"/>
                <a:cs typeface="Times New Roman" pitchFamily="18" charset="0"/>
              </a:rPr>
              <a:t>. WLANs require additional information </a:t>
            </a:r>
            <a:r>
              <a:rPr lang="en-US" sz="2000" kern="0" dirty="0" smtClean="0">
                <a:solidFill>
                  <a:srgbClr val="0000CC"/>
                </a:solidFill>
                <a:latin typeface="Sylfaen" pitchFamily="18" charset="0"/>
                <a:cs typeface="Times New Roman" pitchFamily="18" charset="0"/>
              </a:rPr>
              <a:t>in the Layer 2 header of the frame.</a:t>
            </a:r>
          </a:p>
          <a:p>
            <a:pPr marL="236538" indent="-236538" algn="just" defTabSz="814388" fontAlgn="base">
              <a:lnSpc>
                <a:spcPct val="130000"/>
              </a:lnSpc>
              <a:spcBef>
                <a:spcPts val="600"/>
              </a:spcBef>
              <a:spcAft>
                <a:spcPct val="0"/>
              </a:spcAft>
              <a:buClr>
                <a:srgbClr val="708CA1"/>
              </a:buClr>
              <a:buFont typeface="Wingdings" pitchFamily="2" charset="2"/>
              <a:buChar char="§"/>
              <a:defRPr/>
            </a:pPr>
            <a:r>
              <a:rPr lang="en-US" sz="2000" kern="0" dirty="0" smtClean="0">
                <a:latin typeface="Sylfaen" pitchFamily="18" charset="0"/>
                <a:cs typeface="Times New Roman" pitchFamily="18" charset="0"/>
              </a:rPr>
              <a:t>WLANs raise more </a:t>
            </a:r>
            <a:r>
              <a:rPr lang="en-US" sz="2000" kern="0" dirty="0" smtClean="0">
                <a:solidFill>
                  <a:srgbClr val="0000CC"/>
                </a:solidFill>
                <a:latin typeface="Sylfaen" pitchFamily="18" charset="0"/>
                <a:cs typeface="Times New Roman" pitchFamily="18" charset="0"/>
              </a:rPr>
              <a:t>privacy issues because radio frequencies can reach outside the facility.</a:t>
            </a:r>
          </a:p>
          <a:p>
            <a:pPr marL="236538" indent="-236538" algn="just" defTabSz="814388" fontAlgn="base">
              <a:spcBef>
                <a:spcPts val="600"/>
              </a:spcBef>
              <a:spcAft>
                <a:spcPct val="0"/>
              </a:spcAft>
              <a:buClr>
                <a:srgbClr val="708CA1"/>
              </a:buClr>
              <a:defRPr/>
            </a:pPr>
            <a:endParaRPr lang="en-US" sz="2000" b="1" kern="0" dirty="0" smtClean="0">
              <a:latin typeface="Sylfaen" pitchFamily="18" charset="0"/>
              <a:cs typeface="Arial" pitchFamily="34" charset="0"/>
            </a:endParaRPr>
          </a:p>
          <a:p>
            <a:pPr marL="236538" indent="-236538" algn="just" defTabSz="814388" fontAlgn="base">
              <a:spcBef>
                <a:spcPts val="600"/>
              </a:spcBef>
              <a:spcAft>
                <a:spcPct val="0"/>
              </a:spcAft>
              <a:buClr>
                <a:srgbClr val="708CA1"/>
              </a:buClr>
              <a:defRPr/>
            </a:pPr>
            <a:endParaRPr lang="en-US" sz="2000" kern="0" dirty="0" smtClean="0">
              <a:latin typeface="Sylfaen" pitchFamily="18" charset="0"/>
              <a:cs typeface="Arial" pitchFamily="34" charset="0"/>
            </a:endParaRPr>
          </a:p>
        </p:txBody>
      </p:sp>
      <p:sp>
        <p:nvSpPr>
          <p:cNvPr id="5" name="Slide Number Placeholder 4"/>
          <p:cNvSpPr>
            <a:spLocks noGrp="1"/>
          </p:cNvSpPr>
          <p:nvPr>
            <p:ph type="sldNum" sz="quarter" idx="12"/>
          </p:nvPr>
        </p:nvSpPr>
        <p:spPr/>
        <p:txBody>
          <a:bodyPr/>
          <a:lstStyle/>
          <a:p>
            <a:fld id="{33D6E5A2-EC83-451F-A719-9AC1370DD5CF}" type="slidenum">
              <a:rPr lang="en-US" smtClean="0"/>
              <a:pPr/>
              <a:t>34</a:t>
            </a:fld>
            <a:endParaRPr lang="en-US" dirty="0"/>
          </a:p>
        </p:txBody>
      </p:sp>
    </p:spTree>
    <p:extLst>
      <p:ext uri="{BB962C8B-B14F-4D97-AF65-F5344CB8AC3E}">
        <p14:creationId xmlns:p14="http://schemas.microsoft.com/office/powerpoint/2010/main" val="13300296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838200" y="685800"/>
            <a:ext cx="7715250" cy="4648200"/>
          </a:xfrm>
          <a:prstGeom prst="rect">
            <a:avLst/>
          </a:prstGeom>
          <a:noFill/>
          <a:ln w="9525">
            <a:noFill/>
            <a:miter lim="800000"/>
            <a:headEnd/>
            <a:tailEnd/>
          </a:ln>
        </p:spPr>
      </p:pic>
    </p:spTree>
    <p:extLst>
      <p:ext uri="{BB962C8B-B14F-4D97-AF65-F5344CB8AC3E}">
        <p14:creationId xmlns:p14="http://schemas.microsoft.com/office/powerpoint/2010/main" val="1723836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990600" y="0"/>
            <a:ext cx="7848600" cy="533400"/>
          </a:xfrm>
          <a:prstGeom prst="rect">
            <a:avLst/>
          </a:prstGeom>
          <a:noFill/>
          <a:ln w="9525" algn="ctr">
            <a:noFill/>
            <a:miter lim="800000"/>
            <a:headEnd/>
            <a:tailEnd/>
          </a:ln>
          <a:effectLst/>
        </p:spPr>
        <p:txBody>
          <a:bodyPr vert="horz" wrap="square" lIns="82124" tIns="41061" rIns="82124" bIns="41061" numCol="1" anchor="b" anchorCtr="0" compatLnSpc="1">
            <a:prstTxWarp prst="textNoShape">
              <a:avLst/>
            </a:prstTxWarp>
          </a:bodyPr>
          <a:lstStyle/>
          <a:p>
            <a:pPr marL="0" lvl="1" defTabSz="814388" fontAlgn="base">
              <a:lnSpc>
                <a:spcPct val="90000"/>
              </a:lnSpc>
              <a:spcBef>
                <a:spcPct val="0"/>
              </a:spcBef>
              <a:spcAft>
                <a:spcPct val="0"/>
              </a:spcAft>
            </a:pPr>
            <a:r>
              <a:rPr lang="en-US" sz="3200" b="1" kern="0" dirty="0" smtClean="0">
                <a:solidFill>
                  <a:srgbClr val="708CA1"/>
                </a:solidFill>
                <a:latin typeface="Arial"/>
                <a:ea typeface="+mj-ea"/>
                <a:cs typeface="+mj-cs"/>
              </a:rPr>
              <a:t>Wireless Networks</a:t>
            </a:r>
          </a:p>
        </p:txBody>
      </p:sp>
      <p:sp>
        <p:nvSpPr>
          <p:cNvPr id="3" name="Rectangle 3"/>
          <p:cNvSpPr txBox="1">
            <a:spLocks noChangeArrowheads="1"/>
          </p:cNvSpPr>
          <p:nvPr/>
        </p:nvSpPr>
        <p:spPr bwMode="auto">
          <a:xfrm>
            <a:off x="457200" y="533400"/>
            <a:ext cx="8458200" cy="6248400"/>
          </a:xfrm>
          <a:prstGeom prst="rect">
            <a:avLst/>
          </a:prstGeom>
          <a:noFill/>
          <a:ln w="9525" algn="ctr">
            <a:noFill/>
            <a:miter lim="800000"/>
            <a:headEnd/>
            <a:tailEnd/>
          </a:ln>
          <a:effectLst/>
        </p:spPr>
        <p:txBody>
          <a:bodyPr vert="horz" wrap="square" lIns="82124" tIns="41061" rIns="82124" bIns="41061" numCol="1" anchor="t" anchorCtr="0" compatLnSpc="1">
            <a:prstTxWarp prst="textNoShape">
              <a:avLst/>
            </a:prstTxWarp>
          </a:bodyPr>
          <a:lstStyle/>
          <a:p>
            <a:pPr marL="236538" indent="-236538" defTabSz="814388" fontAlgn="base">
              <a:spcBef>
                <a:spcPts val="600"/>
              </a:spcBef>
              <a:spcAft>
                <a:spcPct val="0"/>
              </a:spcAft>
              <a:buClr>
                <a:srgbClr val="708CA1"/>
              </a:buClr>
              <a:defRPr/>
            </a:pPr>
            <a:r>
              <a:rPr lang="en-US" sz="2100" b="1" kern="0" dirty="0" smtClean="0">
                <a:latin typeface="Times New Roman" pitchFamily="18" charset="0"/>
                <a:cs typeface="Times New Roman" pitchFamily="18" charset="0"/>
              </a:rPr>
              <a:t>WLAN Standards</a:t>
            </a:r>
            <a:r>
              <a:rPr lang="en-US" sz="2100" b="1" kern="0" dirty="0" smtClean="0">
                <a:solidFill>
                  <a:srgbClr val="0000CC"/>
                </a:solidFill>
                <a:latin typeface="Times New Roman" pitchFamily="18" charset="0"/>
                <a:cs typeface="Times New Roman" pitchFamily="18" charset="0"/>
              </a:rPr>
              <a:t>: </a:t>
            </a:r>
            <a:r>
              <a:rPr lang="en-US" sz="2100" kern="0" dirty="0" smtClean="0">
                <a:solidFill>
                  <a:srgbClr val="0000CC"/>
                </a:solidFill>
                <a:latin typeface="Times New Roman" pitchFamily="18" charset="0"/>
                <a:cs typeface="Times New Roman" pitchFamily="18" charset="0"/>
              </a:rPr>
              <a:t>the 802.11 wireless standards </a:t>
            </a:r>
          </a:p>
          <a:p>
            <a:pPr marL="236538" indent="-236538" defTabSz="814388" fontAlgn="base">
              <a:spcAft>
                <a:spcPct val="0"/>
              </a:spcAft>
              <a:buClr>
                <a:srgbClr val="708CA1"/>
              </a:buClr>
              <a:buFont typeface="Wingdings" pitchFamily="2" charset="2"/>
              <a:buChar char="§"/>
              <a:defRPr/>
            </a:pPr>
            <a:r>
              <a:rPr lang="en-US" sz="2100" kern="0" dirty="0" smtClean="0">
                <a:latin typeface="Times New Roman" pitchFamily="18" charset="0"/>
                <a:cs typeface="Times New Roman" pitchFamily="18" charset="0"/>
              </a:rPr>
              <a:t>802.11 wireless LAN is an IEEE standard that defines how radio frequency (RF) in the unlicensed industrial, scientific, and medical (ISM) frequency bands is used for the physical layer and the MAC sub-layer of wireless links</a:t>
            </a:r>
          </a:p>
          <a:p>
            <a:pPr marL="236538" indent="-236538" defTabSz="814388" fontAlgn="base">
              <a:spcAft>
                <a:spcPct val="0"/>
              </a:spcAft>
              <a:buClr>
                <a:srgbClr val="708CA1"/>
              </a:buClr>
              <a:buFont typeface="Wingdings" pitchFamily="2" charset="2"/>
              <a:buChar char="§"/>
              <a:defRPr/>
            </a:pPr>
            <a:r>
              <a:rPr lang="en-US" sz="2100" kern="0" dirty="0" smtClean="0">
                <a:latin typeface="Times New Roman" pitchFamily="18" charset="0"/>
                <a:cs typeface="Times New Roman" pitchFamily="18" charset="0"/>
              </a:rPr>
              <a:t>When 802.11 was first released, it prescribed </a:t>
            </a:r>
            <a:r>
              <a:rPr lang="en-US" sz="2100" b="1" kern="0" dirty="0" smtClean="0">
                <a:latin typeface="Times New Roman" pitchFamily="18" charset="0"/>
                <a:cs typeface="Times New Roman" pitchFamily="18" charset="0"/>
              </a:rPr>
              <a:t>1 - 2 Mb/s data rates </a:t>
            </a:r>
            <a:r>
              <a:rPr lang="en-US" sz="2100" kern="0" dirty="0" smtClean="0">
                <a:latin typeface="Times New Roman" pitchFamily="18" charset="0"/>
                <a:cs typeface="Times New Roman" pitchFamily="18" charset="0"/>
              </a:rPr>
              <a:t>in the 2.4 GHz band. At that time, </a:t>
            </a:r>
            <a:r>
              <a:rPr lang="en-US" sz="2100" b="1" kern="0" dirty="0" smtClean="0">
                <a:latin typeface="Times New Roman" pitchFamily="18" charset="0"/>
                <a:cs typeface="Times New Roman" pitchFamily="18" charset="0"/>
              </a:rPr>
              <a:t>wired LANs </a:t>
            </a:r>
            <a:r>
              <a:rPr lang="en-US" sz="2100" kern="0" dirty="0" smtClean="0">
                <a:latin typeface="Times New Roman" pitchFamily="18" charset="0"/>
                <a:cs typeface="Times New Roman" pitchFamily="18" charset="0"/>
              </a:rPr>
              <a:t>were operating at 10 Mb/s so the new wireless technology was not enthusiastically adopted</a:t>
            </a:r>
          </a:p>
          <a:p>
            <a:pPr marL="236538" indent="-236538" defTabSz="814388" fontAlgn="base">
              <a:spcBef>
                <a:spcPts val="600"/>
              </a:spcBef>
              <a:spcAft>
                <a:spcPct val="0"/>
              </a:spcAft>
              <a:buClr>
                <a:srgbClr val="708CA1"/>
              </a:buClr>
              <a:buFont typeface="Wingdings" pitchFamily="2" charset="2"/>
              <a:buChar char="§"/>
              <a:defRPr/>
            </a:pPr>
            <a:r>
              <a:rPr lang="en-US" sz="2100" kern="0" dirty="0" smtClean="0">
                <a:latin typeface="Times New Roman" pitchFamily="18" charset="0"/>
                <a:cs typeface="Times New Roman" pitchFamily="18" charset="0"/>
              </a:rPr>
              <a:t>Since then, wireless LAN standards have continuously improved with the release of </a:t>
            </a:r>
            <a:r>
              <a:rPr lang="en-US" sz="2100" b="1" kern="0" dirty="0" smtClean="0">
                <a:latin typeface="Times New Roman" pitchFamily="18" charset="0"/>
                <a:cs typeface="Times New Roman" pitchFamily="18" charset="0"/>
              </a:rPr>
              <a:t>IEEE 802.11a</a:t>
            </a:r>
            <a:r>
              <a:rPr lang="en-US" sz="2100" kern="0" dirty="0" smtClean="0">
                <a:latin typeface="Times New Roman" pitchFamily="18" charset="0"/>
                <a:cs typeface="Times New Roman" pitchFamily="18" charset="0"/>
              </a:rPr>
              <a:t>, </a:t>
            </a:r>
            <a:r>
              <a:rPr lang="en-US" sz="2100" b="1" kern="0" dirty="0" smtClean="0">
                <a:latin typeface="Times New Roman" pitchFamily="18" charset="0"/>
                <a:cs typeface="Times New Roman" pitchFamily="18" charset="0"/>
              </a:rPr>
              <a:t>IEEE 802.11b</a:t>
            </a:r>
            <a:r>
              <a:rPr lang="en-US" sz="2100" kern="0" dirty="0" smtClean="0">
                <a:latin typeface="Times New Roman" pitchFamily="18" charset="0"/>
                <a:cs typeface="Times New Roman" pitchFamily="18" charset="0"/>
              </a:rPr>
              <a:t>, </a:t>
            </a:r>
            <a:r>
              <a:rPr lang="en-US" sz="2100" b="1" kern="0" dirty="0" smtClean="0">
                <a:latin typeface="Times New Roman" pitchFamily="18" charset="0"/>
                <a:cs typeface="Times New Roman" pitchFamily="18" charset="0"/>
              </a:rPr>
              <a:t>IEEE 802.11g</a:t>
            </a:r>
            <a:r>
              <a:rPr lang="en-US" sz="2100" kern="0" dirty="0" smtClean="0">
                <a:latin typeface="Times New Roman" pitchFamily="18" charset="0"/>
                <a:cs typeface="Times New Roman" pitchFamily="18" charset="0"/>
              </a:rPr>
              <a:t>, and draft 802.11n.</a:t>
            </a:r>
          </a:p>
          <a:p>
            <a:pPr>
              <a:lnSpc>
                <a:spcPct val="90000"/>
              </a:lnSpc>
              <a:buFont typeface="Wingdings" pitchFamily="2" charset="2"/>
              <a:buChar char="ü"/>
            </a:pPr>
            <a:r>
              <a:rPr lang="en-US" sz="2100" b="1" dirty="0" smtClean="0">
                <a:latin typeface="Times New Roman" pitchFamily="18" charset="0"/>
                <a:cs typeface="Times New Roman" pitchFamily="18" charset="0"/>
              </a:rPr>
              <a:t>802.11</a:t>
            </a:r>
            <a:r>
              <a:rPr lang="en-US" sz="2100" dirty="0" smtClean="0">
                <a:latin typeface="Times New Roman" pitchFamily="18" charset="0"/>
                <a:cs typeface="Times New Roman" pitchFamily="18" charset="0"/>
              </a:rPr>
              <a:t> -- applies to wireless LANs and provides 1 or 2 Mbps transmission in the 2.4 GHz band.</a:t>
            </a:r>
          </a:p>
          <a:p>
            <a:pPr>
              <a:lnSpc>
                <a:spcPct val="90000"/>
              </a:lnSpc>
              <a:buFont typeface="Wingdings" pitchFamily="2" charset="2"/>
              <a:buChar char="ü"/>
            </a:pPr>
            <a:r>
              <a:rPr lang="en-US" sz="2100" b="1" dirty="0" smtClean="0">
                <a:latin typeface="Times New Roman" pitchFamily="18" charset="0"/>
                <a:cs typeface="Times New Roman" pitchFamily="18" charset="0"/>
              </a:rPr>
              <a:t>802.11a</a:t>
            </a:r>
            <a:r>
              <a:rPr lang="en-US" sz="2100" dirty="0" smtClean="0">
                <a:latin typeface="Times New Roman" pitchFamily="18" charset="0"/>
                <a:cs typeface="Times New Roman" pitchFamily="18" charset="0"/>
              </a:rPr>
              <a:t> -- an extension to 802.11 that applies to wireless LANs and provides up to 54 Mbps in the </a:t>
            </a:r>
            <a:r>
              <a:rPr lang="en-US" sz="2100" dirty="0" smtClean="0">
                <a:solidFill>
                  <a:srgbClr val="FF0000"/>
                </a:solidFill>
                <a:latin typeface="Times New Roman" pitchFamily="18" charset="0"/>
                <a:cs typeface="Times New Roman" pitchFamily="18" charset="0"/>
              </a:rPr>
              <a:t>5GHz band. </a:t>
            </a:r>
          </a:p>
          <a:p>
            <a:pPr>
              <a:lnSpc>
                <a:spcPct val="90000"/>
              </a:lnSpc>
              <a:buFont typeface="Wingdings" pitchFamily="2" charset="2"/>
              <a:buChar char="ü"/>
            </a:pPr>
            <a:r>
              <a:rPr lang="en-US" sz="2100" b="1" dirty="0" smtClean="0">
                <a:latin typeface="Times New Roman" pitchFamily="18" charset="0"/>
                <a:cs typeface="Times New Roman" pitchFamily="18" charset="0"/>
              </a:rPr>
              <a:t>802.11b</a:t>
            </a:r>
            <a:r>
              <a:rPr lang="en-US" sz="2100" dirty="0" smtClean="0">
                <a:latin typeface="Times New Roman" pitchFamily="18" charset="0"/>
                <a:cs typeface="Times New Roman" pitchFamily="18" charset="0"/>
              </a:rPr>
              <a:t> (also referred to as </a:t>
            </a:r>
            <a:r>
              <a:rPr lang="en-US" sz="2100" i="1" dirty="0" smtClean="0">
                <a:latin typeface="Times New Roman" pitchFamily="18" charset="0"/>
                <a:cs typeface="Times New Roman" pitchFamily="18" charset="0"/>
              </a:rPr>
              <a:t>802.11 High Rate</a:t>
            </a:r>
            <a:r>
              <a:rPr lang="en-US" sz="2100" dirty="0" smtClean="0">
                <a:latin typeface="Times New Roman" pitchFamily="18" charset="0"/>
                <a:cs typeface="Times New Roman" pitchFamily="18" charset="0"/>
              </a:rPr>
              <a:t> or </a:t>
            </a:r>
            <a:r>
              <a:rPr lang="en-US" sz="2100" i="1" dirty="0" smtClean="0">
                <a:latin typeface="Times New Roman" pitchFamily="18" charset="0"/>
                <a:cs typeface="Times New Roman" pitchFamily="18" charset="0"/>
                <a:hlinkClick r:id="rId3"/>
              </a:rPr>
              <a:t>Wi-Fi</a:t>
            </a:r>
            <a:r>
              <a:rPr lang="en-US" sz="2100" dirty="0" smtClean="0">
                <a:latin typeface="Times New Roman" pitchFamily="18" charset="0"/>
                <a:cs typeface="Times New Roman" pitchFamily="18" charset="0"/>
              </a:rPr>
              <a:t>) -- an extension to 802.11 that applies to wireless LANS and provides 11 Mbps transmission (with a fallback to 5.5, 2 and 1 Mbps) in the 2.4 GHz band. </a:t>
            </a:r>
          </a:p>
          <a:p>
            <a:pPr>
              <a:lnSpc>
                <a:spcPct val="90000"/>
              </a:lnSpc>
              <a:buFont typeface="Wingdings" pitchFamily="2" charset="2"/>
              <a:buChar char="ü"/>
            </a:pPr>
            <a:r>
              <a:rPr lang="en-US" sz="2100" b="1" dirty="0" smtClean="0">
                <a:latin typeface="Times New Roman" pitchFamily="18" charset="0"/>
                <a:cs typeface="Times New Roman" pitchFamily="18" charset="0"/>
              </a:rPr>
              <a:t>802.11g</a:t>
            </a:r>
            <a:r>
              <a:rPr lang="en-US" sz="2100" dirty="0" smtClean="0">
                <a:latin typeface="Times New Roman" pitchFamily="18" charset="0"/>
                <a:cs typeface="Times New Roman" pitchFamily="18" charset="0"/>
              </a:rPr>
              <a:t> -- applies to wireless LANs and provides 20+ Mbps in the 2.4 GHz band.</a:t>
            </a:r>
          </a:p>
          <a:p>
            <a:pPr marL="236538" indent="-236538" defTabSz="814388" fontAlgn="base">
              <a:spcBef>
                <a:spcPts val="600"/>
              </a:spcBef>
              <a:spcAft>
                <a:spcPct val="0"/>
              </a:spcAft>
              <a:buClr>
                <a:srgbClr val="708CA1"/>
              </a:buClr>
              <a:buFont typeface="Wingdings" pitchFamily="2" charset="2"/>
              <a:buChar char="§"/>
              <a:defRPr/>
            </a:pPr>
            <a:endParaRPr lang="en-US" sz="2100" kern="0" dirty="0" smtClean="0">
              <a:latin typeface="Times New Roman" pitchFamily="18" charset="0"/>
              <a:cs typeface="Times New Roman" pitchFamily="18" charset="0"/>
            </a:endParaRPr>
          </a:p>
          <a:p>
            <a:pPr marL="236538" indent="-236538" defTabSz="814388" fontAlgn="base">
              <a:spcBef>
                <a:spcPts val="600"/>
              </a:spcBef>
              <a:spcAft>
                <a:spcPct val="0"/>
              </a:spcAft>
              <a:buClr>
                <a:srgbClr val="708CA1"/>
              </a:buClr>
              <a:defRPr/>
            </a:pPr>
            <a:endParaRPr lang="en-US" sz="2100" b="1" kern="0" dirty="0" smtClean="0">
              <a:latin typeface="Times New Roman" pitchFamily="18" charset="0"/>
              <a:cs typeface="Times New Roman" pitchFamily="18" charset="0"/>
            </a:endParaRPr>
          </a:p>
          <a:p>
            <a:pPr marL="236538" indent="-236538" defTabSz="814388" fontAlgn="base">
              <a:spcBef>
                <a:spcPts val="600"/>
              </a:spcBef>
              <a:spcAft>
                <a:spcPct val="0"/>
              </a:spcAft>
              <a:buClr>
                <a:srgbClr val="708CA1"/>
              </a:buClr>
              <a:defRPr/>
            </a:pPr>
            <a:endParaRPr lang="en-US" sz="2100" kern="0" dirty="0" smtClean="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33D6E5A2-EC83-451F-A719-9AC1370DD5CF}" type="slidenum">
              <a:rPr lang="en-US" smtClean="0"/>
              <a:pPr/>
              <a:t>36</a:t>
            </a:fld>
            <a:endParaRPr lang="en-US" dirty="0"/>
          </a:p>
        </p:txBody>
      </p:sp>
    </p:spTree>
    <p:extLst>
      <p:ext uri="{BB962C8B-B14F-4D97-AF65-F5344CB8AC3E}">
        <p14:creationId xmlns:p14="http://schemas.microsoft.com/office/powerpoint/2010/main" val="1379589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8229600" cy="1143000"/>
          </a:xfrm>
        </p:spPr>
        <p:txBody>
          <a:bodyPr/>
          <a:lstStyle/>
          <a:p>
            <a:pPr algn="ctr"/>
            <a:r>
              <a:rPr lang="en-US" dirty="0">
                <a:solidFill>
                  <a:srgbClr val="FF0000"/>
                </a:solidFill>
                <a:effectLst/>
                <a:latin typeface="Sylfaen" pitchFamily="18" charset="0"/>
              </a:rPr>
              <a:t>Wireless Network Components</a:t>
            </a:r>
          </a:p>
        </p:txBody>
      </p:sp>
      <p:sp>
        <p:nvSpPr>
          <p:cNvPr id="16387" name="Rectangle 3" descr="Rectangle: Click to edit Master text styles&#10;Second level&#10;Third level&#10;Fourth level&#10;Fifth level"/>
          <p:cNvSpPr>
            <a:spLocks noGrp="1" noChangeArrowheads="1"/>
          </p:cNvSpPr>
          <p:nvPr>
            <p:ph idx="1"/>
          </p:nvPr>
        </p:nvSpPr>
        <p:spPr>
          <a:xfrm>
            <a:off x="1143000" y="914400"/>
            <a:ext cx="7620000" cy="5486400"/>
          </a:xfrm>
        </p:spPr>
        <p:txBody>
          <a:bodyPr/>
          <a:lstStyle/>
          <a:p>
            <a:r>
              <a:rPr lang="en-US" sz="2800" b="1" dirty="0">
                <a:latin typeface="Times New Roman" pitchFamily="18" charset="0"/>
                <a:cs typeface="Times New Roman" pitchFamily="18" charset="0"/>
              </a:rPr>
              <a:t>Access Points</a:t>
            </a:r>
          </a:p>
          <a:p>
            <a:r>
              <a:rPr lang="en-US" sz="2800" b="1" dirty="0">
                <a:latin typeface="Times New Roman" pitchFamily="18" charset="0"/>
                <a:cs typeface="Times New Roman" pitchFamily="18" charset="0"/>
              </a:rPr>
              <a:t>NICs – Network Interface Cards</a:t>
            </a:r>
          </a:p>
          <a:p>
            <a:pPr lvl="1"/>
            <a:r>
              <a:rPr lang="en-US" sz="2400" dirty="0" smtClean="0">
                <a:latin typeface="Times New Roman" pitchFamily="18" charset="0"/>
                <a:cs typeface="Times New Roman" pitchFamily="18" charset="0"/>
              </a:rPr>
              <a:t>PCMCIA(</a:t>
            </a:r>
            <a:r>
              <a:rPr lang="en-US" sz="2400" b="1" i="1" dirty="0" smtClean="0"/>
              <a:t>P</a:t>
            </a:r>
            <a:r>
              <a:rPr lang="en-US" sz="2400" i="1" dirty="0" smtClean="0"/>
              <a:t>ersonal </a:t>
            </a:r>
            <a:r>
              <a:rPr lang="en-US" sz="2400" b="1" i="1" dirty="0" smtClean="0"/>
              <a:t>C</a:t>
            </a:r>
            <a:r>
              <a:rPr lang="en-US" sz="2400" i="1" dirty="0" smtClean="0"/>
              <a:t>omputer </a:t>
            </a:r>
            <a:r>
              <a:rPr lang="en-US" sz="2400" b="1" i="1" dirty="0" smtClean="0"/>
              <a:t>M</a:t>
            </a:r>
            <a:r>
              <a:rPr lang="en-US" sz="2400" i="1" dirty="0" smtClean="0"/>
              <a:t>emory </a:t>
            </a:r>
            <a:r>
              <a:rPr lang="en-US" sz="2400" b="1" i="1" dirty="0" smtClean="0"/>
              <a:t>C</a:t>
            </a:r>
            <a:r>
              <a:rPr lang="en-US" sz="2400" i="1" dirty="0" smtClean="0"/>
              <a:t>ard </a:t>
            </a:r>
            <a:r>
              <a:rPr lang="en-US" sz="2400" b="1" i="1" dirty="0" smtClean="0"/>
              <a:t>I</a:t>
            </a:r>
            <a:r>
              <a:rPr lang="en-US" sz="2400" i="1" dirty="0" smtClean="0"/>
              <a:t>nternational </a:t>
            </a:r>
            <a:r>
              <a:rPr lang="en-US" sz="2400" b="1" i="1" dirty="0" smtClean="0"/>
              <a:t>A</a:t>
            </a:r>
            <a:r>
              <a:rPr lang="en-US" sz="2400" i="1" dirty="0" smtClean="0"/>
              <a:t>ssociation</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lvl="1"/>
            <a:r>
              <a:rPr lang="en-US" sz="2400" dirty="0">
                <a:latin typeface="Times New Roman" pitchFamily="18" charset="0"/>
                <a:cs typeface="Times New Roman" pitchFamily="18" charset="0"/>
              </a:rPr>
              <a:t>USB</a:t>
            </a:r>
          </a:p>
          <a:p>
            <a:pPr lvl="1"/>
            <a:r>
              <a:rPr lang="en-US" sz="2400" dirty="0" smtClean="0">
                <a:latin typeface="Times New Roman" pitchFamily="18" charset="0"/>
                <a:cs typeface="Times New Roman" pitchFamily="18" charset="0"/>
              </a:rPr>
              <a:t>PCI(</a:t>
            </a:r>
            <a:r>
              <a:rPr lang="en-US" sz="2400" dirty="0" smtClean="0"/>
              <a:t>Peripheral Component Interconnect</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lvl="1"/>
            <a:r>
              <a:rPr lang="en-US" sz="2400" dirty="0">
                <a:latin typeface="Times New Roman" pitchFamily="18" charset="0"/>
                <a:cs typeface="Times New Roman" pitchFamily="18" charset="0"/>
              </a:rPr>
              <a:t>CompactFlash</a:t>
            </a:r>
          </a:p>
          <a:p>
            <a:r>
              <a:rPr lang="en-US" sz="2800" b="1" dirty="0">
                <a:latin typeface="Times New Roman" pitchFamily="18" charset="0"/>
                <a:cs typeface="Times New Roman" pitchFamily="18" charset="0"/>
              </a:rPr>
              <a:t>Other Wireless Devices</a:t>
            </a:r>
          </a:p>
          <a:p>
            <a:pPr lvl="1"/>
            <a:r>
              <a:rPr lang="en-US" sz="2400" dirty="0">
                <a:latin typeface="Times New Roman" pitchFamily="18" charset="0"/>
                <a:cs typeface="Times New Roman" pitchFamily="18" charset="0"/>
              </a:rPr>
              <a:t>Bridges and Routers</a:t>
            </a:r>
          </a:p>
          <a:p>
            <a:pPr lvl="1"/>
            <a:r>
              <a:rPr lang="en-US" sz="2400" dirty="0">
                <a:latin typeface="Times New Roman" pitchFamily="18" charset="0"/>
                <a:cs typeface="Times New Roman" pitchFamily="18" charset="0"/>
              </a:rPr>
              <a:t>Print Servers</a:t>
            </a:r>
          </a:p>
          <a:p>
            <a:r>
              <a:rPr lang="en-US" sz="2800" b="1" dirty="0">
                <a:latin typeface="Times New Roman" pitchFamily="18" charset="0"/>
                <a:cs typeface="Times New Roman" pitchFamily="18" charset="0"/>
              </a:rPr>
              <a:t>PCs, Laptops, PDAs</a:t>
            </a:r>
          </a:p>
        </p:txBody>
      </p:sp>
    </p:spTree>
    <p:extLst>
      <p:ext uri="{BB962C8B-B14F-4D97-AF65-F5344CB8AC3E}">
        <p14:creationId xmlns:p14="http://schemas.microsoft.com/office/powerpoint/2010/main" val="3029915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500" fill="hold"/>
                                        <p:tgtEl>
                                          <p:spTgt spid="16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87">
                                            <p:txEl>
                                              <p:pRg st="1" end="1"/>
                                            </p:txEl>
                                          </p:spTgt>
                                        </p:tgtEl>
                                        <p:attrNameLst>
                                          <p:attrName>style.visibility</p:attrName>
                                        </p:attrNameLst>
                                      </p:cBhvr>
                                      <p:to>
                                        <p:strVal val="visible"/>
                                      </p:to>
                                    </p:set>
                                    <p:anim calcmode="lin" valueType="num">
                                      <p:cBhvr additive="base">
                                        <p:cTn id="13" dur="500" fill="hold"/>
                                        <p:tgtEl>
                                          <p:spTgt spid="1638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387">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 calcmode="lin" valueType="num">
                                      <p:cBhvr additive="base">
                                        <p:cTn id="17" dur="500" fill="hold"/>
                                        <p:tgtEl>
                                          <p:spTgt spid="16387">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6387">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387">
                                            <p:txEl>
                                              <p:pRg st="3" end="3"/>
                                            </p:txEl>
                                          </p:spTgt>
                                        </p:tgtEl>
                                        <p:attrNameLst>
                                          <p:attrName>style.visibility</p:attrName>
                                        </p:attrNameLst>
                                      </p:cBhvr>
                                      <p:to>
                                        <p:strVal val="visible"/>
                                      </p:to>
                                    </p:set>
                                    <p:anim calcmode="lin" valueType="num">
                                      <p:cBhvr additive="base">
                                        <p:cTn id="21" dur="500" fill="hold"/>
                                        <p:tgtEl>
                                          <p:spTgt spid="16387">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16387">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6387">
                                            <p:txEl>
                                              <p:pRg st="4" end="4"/>
                                            </p:txEl>
                                          </p:spTgt>
                                        </p:tgtEl>
                                        <p:attrNameLst>
                                          <p:attrName>style.visibility</p:attrName>
                                        </p:attrNameLst>
                                      </p:cBhvr>
                                      <p:to>
                                        <p:strVal val="visible"/>
                                      </p:to>
                                    </p:set>
                                    <p:anim calcmode="lin" valueType="num">
                                      <p:cBhvr additive="base">
                                        <p:cTn id="25" dur="500" fill="hold"/>
                                        <p:tgtEl>
                                          <p:spTgt spid="16387">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387">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6387">
                                            <p:txEl>
                                              <p:pRg st="5" end="5"/>
                                            </p:txEl>
                                          </p:spTgt>
                                        </p:tgtEl>
                                        <p:attrNameLst>
                                          <p:attrName>style.visibility</p:attrName>
                                        </p:attrNameLst>
                                      </p:cBhvr>
                                      <p:to>
                                        <p:strVal val="visible"/>
                                      </p:to>
                                    </p:set>
                                    <p:anim calcmode="lin" valueType="num">
                                      <p:cBhvr additive="base">
                                        <p:cTn id="29" dur="500" fill="hold"/>
                                        <p:tgtEl>
                                          <p:spTgt spid="16387">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638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6387">
                                            <p:txEl>
                                              <p:pRg st="6" end="6"/>
                                            </p:txEl>
                                          </p:spTgt>
                                        </p:tgtEl>
                                        <p:attrNameLst>
                                          <p:attrName>style.visibility</p:attrName>
                                        </p:attrNameLst>
                                      </p:cBhvr>
                                      <p:to>
                                        <p:strVal val="visible"/>
                                      </p:to>
                                    </p:set>
                                    <p:anim calcmode="lin" valueType="num">
                                      <p:cBhvr additive="base">
                                        <p:cTn id="35" dur="500" fill="hold"/>
                                        <p:tgtEl>
                                          <p:spTgt spid="16387">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16387">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6387">
                                            <p:txEl>
                                              <p:pRg st="7" end="7"/>
                                            </p:txEl>
                                          </p:spTgt>
                                        </p:tgtEl>
                                        <p:attrNameLst>
                                          <p:attrName>style.visibility</p:attrName>
                                        </p:attrNameLst>
                                      </p:cBhvr>
                                      <p:to>
                                        <p:strVal val="visible"/>
                                      </p:to>
                                    </p:set>
                                    <p:anim calcmode="lin" valueType="num">
                                      <p:cBhvr additive="base">
                                        <p:cTn id="39" dur="500" fill="hold"/>
                                        <p:tgtEl>
                                          <p:spTgt spid="16387">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16387">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6387">
                                            <p:txEl>
                                              <p:pRg st="8" end="8"/>
                                            </p:txEl>
                                          </p:spTgt>
                                        </p:tgtEl>
                                        <p:attrNameLst>
                                          <p:attrName>style.visibility</p:attrName>
                                        </p:attrNameLst>
                                      </p:cBhvr>
                                      <p:to>
                                        <p:strVal val="visible"/>
                                      </p:to>
                                    </p:set>
                                    <p:anim calcmode="lin" valueType="num">
                                      <p:cBhvr additive="base">
                                        <p:cTn id="43" dur="500" fill="hold"/>
                                        <p:tgtEl>
                                          <p:spTgt spid="16387">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638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6387">
                                            <p:txEl>
                                              <p:pRg st="9" end="9"/>
                                            </p:txEl>
                                          </p:spTgt>
                                        </p:tgtEl>
                                        <p:attrNameLst>
                                          <p:attrName>style.visibility</p:attrName>
                                        </p:attrNameLst>
                                      </p:cBhvr>
                                      <p:to>
                                        <p:strVal val="visible"/>
                                      </p:to>
                                    </p:set>
                                    <p:anim calcmode="lin" valueType="num">
                                      <p:cBhvr additive="base">
                                        <p:cTn id="49" dur="500" fill="hold"/>
                                        <p:tgtEl>
                                          <p:spTgt spid="16387">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6387">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762000" y="228600"/>
            <a:ext cx="8153400" cy="6477000"/>
          </a:xfrm>
          <a:prstGeom prst="rect">
            <a:avLst/>
          </a:prstGeom>
          <a:noFill/>
          <a:ln w="9525" algn="ctr">
            <a:noFill/>
            <a:miter lim="800000"/>
            <a:headEnd/>
            <a:tailEnd/>
          </a:ln>
          <a:effectLst/>
        </p:spPr>
        <p:txBody>
          <a:bodyPr vert="horz" wrap="square" lIns="82124" tIns="41061" rIns="82124" bIns="41061" numCol="1" anchor="t" anchorCtr="0" compatLnSpc="1">
            <a:prstTxWarp prst="textNoShape">
              <a:avLst/>
            </a:prstTxWarp>
          </a:bodyPr>
          <a:lstStyle/>
          <a:p>
            <a:pPr marL="236538" indent="-236538" algn="just" defTabSz="814388" fontAlgn="base">
              <a:lnSpc>
                <a:spcPct val="130000"/>
              </a:lnSpc>
              <a:spcBef>
                <a:spcPts val="600"/>
              </a:spcBef>
              <a:spcAft>
                <a:spcPct val="0"/>
              </a:spcAft>
              <a:buClr>
                <a:srgbClr val="708CA1"/>
              </a:buClr>
              <a:defRPr/>
            </a:pPr>
            <a:r>
              <a:rPr lang="en-US" sz="2200" b="1" kern="0" dirty="0" smtClean="0">
                <a:latin typeface="Sylfaen" pitchFamily="18" charset="0"/>
                <a:cs typeface="Times New Roman" pitchFamily="18" charset="0"/>
              </a:rPr>
              <a:t>Wireless(802.11) Infrastructure Components:</a:t>
            </a:r>
          </a:p>
          <a:p>
            <a:pPr marL="236538" indent="-236538" algn="just" defTabSz="814388" fontAlgn="base">
              <a:lnSpc>
                <a:spcPct val="130000"/>
              </a:lnSpc>
              <a:spcBef>
                <a:spcPts val="600"/>
              </a:spcBef>
              <a:spcAft>
                <a:spcPct val="0"/>
              </a:spcAft>
              <a:buClr>
                <a:srgbClr val="708CA1"/>
              </a:buClr>
              <a:defRPr/>
            </a:pPr>
            <a:r>
              <a:rPr lang="en-US" sz="2200" b="1" kern="0" dirty="0" smtClean="0">
                <a:latin typeface="Sylfaen" pitchFamily="18" charset="0"/>
                <a:cs typeface="Times New Roman" pitchFamily="18" charset="0"/>
              </a:rPr>
              <a:t>Access Point</a:t>
            </a:r>
            <a:r>
              <a:rPr lang="en-US" sz="2200" kern="0" dirty="0" smtClean="0">
                <a:latin typeface="Sylfaen" pitchFamily="18" charset="0"/>
                <a:cs typeface="Times New Roman" pitchFamily="18" charset="0"/>
              </a:rPr>
              <a:t>: </a:t>
            </a:r>
            <a:r>
              <a:rPr lang="en-US" sz="2200" kern="0" dirty="0" smtClean="0">
                <a:solidFill>
                  <a:srgbClr val="0000CC"/>
                </a:solidFill>
                <a:latin typeface="Sylfaen" pitchFamily="18" charset="0"/>
                <a:cs typeface="Times New Roman" pitchFamily="18" charset="0"/>
              </a:rPr>
              <a:t>connects wireless clients (or stations) to the wired LAN.</a:t>
            </a:r>
          </a:p>
          <a:p>
            <a:pPr marL="236538" indent="-236538" algn="just" defTabSz="814388" fontAlgn="base">
              <a:lnSpc>
                <a:spcPct val="130000"/>
              </a:lnSpc>
              <a:spcBef>
                <a:spcPts val="600"/>
              </a:spcBef>
              <a:spcAft>
                <a:spcPct val="0"/>
              </a:spcAft>
              <a:buClr>
                <a:srgbClr val="708CA1"/>
              </a:buClr>
              <a:buFont typeface="Wingdings" pitchFamily="2" charset="2"/>
              <a:buChar char="§"/>
              <a:defRPr/>
            </a:pPr>
            <a:r>
              <a:rPr lang="en-US" sz="2200" kern="0" dirty="0" smtClean="0">
                <a:latin typeface="Sylfaen" pitchFamily="18" charset="0"/>
                <a:cs typeface="Times New Roman" pitchFamily="18" charset="0"/>
              </a:rPr>
              <a:t>an access point converts the </a:t>
            </a:r>
            <a:r>
              <a:rPr lang="en-US" sz="2200" kern="0" dirty="0" smtClean="0">
                <a:solidFill>
                  <a:srgbClr val="0000CC"/>
                </a:solidFill>
                <a:latin typeface="Sylfaen" pitchFamily="18" charset="0"/>
                <a:cs typeface="Times New Roman" pitchFamily="18" charset="0"/>
              </a:rPr>
              <a:t>TCP/IP data packets from their </a:t>
            </a:r>
            <a:r>
              <a:rPr lang="en-US" sz="2200" b="1" kern="0" dirty="0" smtClean="0">
                <a:solidFill>
                  <a:srgbClr val="0000CC"/>
                </a:solidFill>
                <a:latin typeface="Sylfaen" pitchFamily="18" charset="0"/>
                <a:cs typeface="Times New Roman" pitchFamily="18" charset="0"/>
              </a:rPr>
              <a:t>802.11 frame </a:t>
            </a:r>
            <a:r>
              <a:rPr lang="en-US" sz="2200" kern="0" dirty="0" smtClean="0">
                <a:solidFill>
                  <a:srgbClr val="0000CC"/>
                </a:solidFill>
                <a:latin typeface="Sylfaen" pitchFamily="18" charset="0"/>
                <a:cs typeface="Times New Roman" pitchFamily="18" charset="0"/>
              </a:rPr>
              <a:t>encapsulation format in the air to the </a:t>
            </a:r>
            <a:r>
              <a:rPr lang="en-US" sz="2200" b="1" kern="0" dirty="0" smtClean="0">
                <a:solidFill>
                  <a:srgbClr val="0000CC"/>
                </a:solidFill>
                <a:latin typeface="Sylfaen" pitchFamily="18" charset="0"/>
                <a:cs typeface="Times New Roman" pitchFamily="18" charset="0"/>
              </a:rPr>
              <a:t>802.3 Ethernet </a:t>
            </a:r>
            <a:r>
              <a:rPr lang="en-US" sz="2200" kern="0" dirty="0" smtClean="0">
                <a:solidFill>
                  <a:srgbClr val="0000CC"/>
                </a:solidFill>
                <a:latin typeface="Sylfaen" pitchFamily="18" charset="0"/>
                <a:cs typeface="Times New Roman" pitchFamily="18" charset="0"/>
              </a:rPr>
              <a:t>frame format on the wired Ethernet network.</a:t>
            </a:r>
          </a:p>
          <a:p>
            <a:pPr marL="236538" indent="-236538" algn="just" defTabSz="814388" fontAlgn="base">
              <a:lnSpc>
                <a:spcPct val="130000"/>
              </a:lnSpc>
              <a:spcBef>
                <a:spcPts val="600"/>
              </a:spcBef>
              <a:spcAft>
                <a:spcPct val="0"/>
              </a:spcAft>
              <a:buClr>
                <a:srgbClr val="708CA1"/>
              </a:buClr>
              <a:buFont typeface="Wingdings" pitchFamily="2" charset="2"/>
              <a:buChar char="§"/>
              <a:defRPr/>
            </a:pPr>
            <a:r>
              <a:rPr lang="en-US" sz="2200" kern="0" dirty="0" smtClean="0">
                <a:latin typeface="Sylfaen" pitchFamily="18" charset="0"/>
                <a:cs typeface="Times New Roman" pitchFamily="18" charset="0"/>
              </a:rPr>
              <a:t>An access point is a </a:t>
            </a:r>
            <a:r>
              <a:rPr lang="en-US" sz="2200" b="1" kern="0" dirty="0" smtClean="0">
                <a:solidFill>
                  <a:srgbClr val="0000CC"/>
                </a:solidFill>
                <a:latin typeface="Sylfaen" pitchFamily="18" charset="0"/>
                <a:cs typeface="Times New Roman" pitchFamily="18" charset="0"/>
              </a:rPr>
              <a:t>Layer 2 </a:t>
            </a:r>
            <a:r>
              <a:rPr lang="en-US" sz="2200" kern="0" dirty="0" smtClean="0">
                <a:solidFill>
                  <a:srgbClr val="0000CC"/>
                </a:solidFill>
                <a:latin typeface="Sylfaen" pitchFamily="18" charset="0"/>
                <a:cs typeface="Times New Roman" pitchFamily="18" charset="0"/>
              </a:rPr>
              <a:t>device that functions like an 802.3 Ethernet hub. </a:t>
            </a:r>
          </a:p>
          <a:p>
            <a:pPr marL="236538" indent="-236538" algn="just" defTabSz="814388" fontAlgn="base">
              <a:spcBef>
                <a:spcPts val="600"/>
              </a:spcBef>
              <a:spcAft>
                <a:spcPct val="0"/>
              </a:spcAft>
              <a:buClr>
                <a:srgbClr val="708CA1"/>
              </a:buClr>
              <a:buFont typeface="Wingdings" pitchFamily="2" charset="2"/>
              <a:buChar char="§"/>
              <a:defRPr/>
            </a:pPr>
            <a:r>
              <a:rPr lang="en-US" sz="2200" kern="0" dirty="0" smtClean="0">
                <a:latin typeface="Sylfaen" pitchFamily="18" charset="0"/>
                <a:cs typeface="Times New Roman" pitchFamily="18" charset="0"/>
              </a:rPr>
              <a:t>RF is a shared medium and access points hear all radio traffic. Just as </a:t>
            </a:r>
            <a:r>
              <a:rPr lang="en-US" sz="2200" kern="0" dirty="0" smtClean="0">
                <a:solidFill>
                  <a:srgbClr val="0000CC"/>
                </a:solidFill>
                <a:latin typeface="Sylfaen" pitchFamily="18" charset="0"/>
                <a:cs typeface="Times New Roman" pitchFamily="18" charset="0"/>
              </a:rPr>
              <a:t>with 802.3 Ethernet</a:t>
            </a:r>
            <a:r>
              <a:rPr lang="en-US" sz="2200" kern="0" dirty="0" smtClean="0">
                <a:latin typeface="Sylfaen" pitchFamily="18" charset="0"/>
                <a:cs typeface="Times New Roman" pitchFamily="18" charset="0"/>
              </a:rPr>
              <a:t>, the devices that want to use the medium contend for it. Unlike Ethernet NICs, though, it is expensive to make </a:t>
            </a:r>
            <a:r>
              <a:rPr lang="en-US" sz="2200" kern="0" dirty="0" smtClean="0">
                <a:solidFill>
                  <a:srgbClr val="0000CC"/>
                </a:solidFill>
                <a:latin typeface="Sylfaen" pitchFamily="18" charset="0"/>
                <a:cs typeface="Times New Roman" pitchFamily="18" charset="0"/>
              </a:rPr>
              <a:t>wireless NICs that can transmit and receive at the same time, </a:t>
            </a:r>
          </a:p>
          <a:p>
            <a:pPr marL="236538" indent="-236538" algn="just" defTabSz="814388" fontAlgn="base">
              <a:lnSpc>
                <a:spcPct val="130000"/>
              </a:lnSpc>
              <a:spcBef>
                <a:spcPts val="600"/>
              </a:spcBef>
              <a:spcAft>
                <a:spcPct val="0"/>
              </a:spcAft>
              <a:buClr>
                <a:srgbClr val="708CA1"/>
              </a:buClr>
              <a:buFont typeface="Wingdings" pitchFamily="2" charset="2"/>
              <a:buChar char="§"/>
              <a:defRPr/>
            </a:pPr>
            <a:r>
              <a:rPr lang="en-US" sz="2200" kern="0" dirty="0" smtClean="0">
                <a:latin typeface="Sylfaen" pitchFamily="18" charset="0"/>
                <a:cs typeface="Times New Roman" pitchFamily="18" charset="0"/>
              </a:rPr>
              <a:t>so </a:t>
            </a:r>
            <a:r>
              <a:rPr lang="en-US" sz="2200" b="1" kern="0" dirty="0" smtClean="0">
                <a:latin typeface="Sylfaen" pitchFamily="18" charset="0"/>
                <a:cs typeface="Times New Roman" pitchFamily="18" charset="0"/>
              </a:rPr>
              <a:t>radio devices </a:t>
            </a:r>
            <a:r>
              <a:rPr lang="en-US" sz="2200" kern="0" dirty="0" smtClean="0">
                <a:latin typeface="Sylfaen" pitchFamily="18" charset="0"/>
                <a:cs typeface="Times New Roman" pitchFamily="18" charset="0"/>
              </a:rPr>
              <a:t>do not detect collisions. Instead, </a:t>
            </a:r>
            <a:r>
              <a:rPr lang="en-US" sz="2200" kern="0" dirty="0" smtClean="0">
                <a:solidFill>
                  <a:srgbClr val="0000CC"/>
                </a:solidFill>
                <a:latin typeface="Sylfaen" pitchFamily="18" charset="0"/>
                <a:cs typeface="Times New Roman" pitchFamily="18" charset="0"/>
              </a:rPr>
              <a:t>WLAN devices are designed to avoid them.</a:t>
            </a:r>
          </a:p>
          <a:p>
            <a:pPr marL="236538" indent="-236538" algn="just" defTabSz="814388" fontAlgn="base">
              <a:spcBef>
                <a:spcPts val="600"/>
              </a:spcBef>
              <a:spcAft>
                <a:spcPct val="0"/>
              </a:spcAft>
              <a:buClr>
                <a:srgbClr val="708CA1"/>
              </a:buClr>
              <a:defRPr/>
            </a:pPr>
            <a:endParaRPr lang="en-US" sz="2200" kern="0" dirty="0" smtClean="0">
              <a:latin typeface="Sylfae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33D6E5A2-EC83-451F-A719-9AC1370DD5CF}" type="slidenum">
              <a:rPr lang="en-US" smtClean="0"/>
              <a:pPr/>
              <a:t>38</a:t>
            </a:fld>
            <a:endParaRPr lang="en-US" dirty="0"/>
          </a:p>
        </p:txBody>
      </p:sp>
    </p:spTree>
    <p:extLst>
      <p:ext uri="{BB962C8B-B14F-4D97-AF65-F5344CB8AC3E}">
        <p14:creationId xmlns:p14="http://schemas.microsoft.com/office/powerpoint/2010/main" val="3360153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32509"/>
            <a:ext cx="8001000" cy="5441490"/>
          </a:xfrm>
          <a:prstGeom prst="rect">
            <a:avLst/>
          </a:prstGeom>
        </p:spPr>
        <p:txBody>
          <a:bodyPr wrap="square">
            <a:spAutoFit/>
          </a:bodyPr>
          <a:lstStyle/>
          <a:p>
            <a:pPr marL="236538" indent="-236538" defTabSz="814388" fontAlgn="base">
              <a:lnSpc>
                <a:spcPct val="130000"/>
              </a:lnSpc>
              <a:spcBef>
                <a:spcPts val="600"/>
              </a:spcBef>
              <a:spcAft>
                <a:spcPct val="0"/>
              </a:spcAft>
              <a:buClr>
                <a:srgbClr val="708CA1"/>
              </a:buClr>
              <a:buFont typeface="Wingdings" pitchFamily="2" charset="2"/>
              <a:buChar char="§"/>
              <a:defRPr/>
            </a:pPr>
            <a:r>
              <a:rPr lang="en-US" sz="2100" kern="0" dirty="0" smtClean="0">
                <a:latin typeface="Sylfaen" pitchFamily="18" charset="0"/>
                <a:cs typeface="Times New Roman" pitchFamily="18" charset="0"/>
              </a:rPr>
              <a:t>Access points oversee a distributed coordination function (DCF) called </a:t>
            </a:r>
            <a:r>
              <a:rPr lang="en-US" sz="2100" b="1" kern="0" dirty="0" smtClean="0">
                <a:latin typeface="Sylfaen" pitchFamily="18" charset="0"/>
                <a:cs typeface="Times New Roman" pitchFamily="18" charset="0"/>
              </a:rPr>
              <a:t>Carrier Sense Multiple Access with Collision Avoidance (CSMA/CA)</a:t>
            </a:r>
            <a:r>
              <a:rPr lang="en-US" sz="2100" kern="0" dirty="0" smtClean="0">
                <a:latin typeface="Sylfaen" pitchFamily="18" charset="0"/>
                <a:cs typeface="Times New Roman" pitchFamily="18" charset="0"/>
              </a:rPr>
              <a:t>. </a:t>
            </a:r>
          </a:p>
          <a:p>
            <a:pPr marL="236538" indent="-236538" defTabSz="814388" fontAlgn="base">
              <a:lnSpc>
                <a:spcPct val="130000"/>
              </a:lnSpc>
              <a:spcBef>
                <a:spcPts val="600"/>
              </a:spcBef>
              <a:spcAft>
                <a:spcPct val="0"/>
              </a:spcAft>
              <a:buClr>
                <a:srgbClr val="708CA1"/>
              </a:buClr>
              <a:buFont typeface="Wingdings" pitchFamily="2" charset="2"/>
              <a:buChar char="§"/>
              <a:defRPr/>
            </a:pPr>
            <a:r>
              <a:rPr lang="en-US" sz="2100" kern="0" dirty="0" smtClean="0">
                <a:solidFill>
                  <a:srgbClr val="0000CC"/>
                </a:solidFill>
                <a:latin typeface="Sylfaen" pitchFamily="18" charset="0"/>
                <a:cs typeface="Times New Roman" pitchFamily="18" charset="0"/>
              </a:rPr>
              <a:t>This simply means that devices on a WLAN must sense the medium for energy (RF stimulation above a certain threshold) and wait until the medium is free before sending.</a:t>
            </a:r>
          </a:p>
          <a:p>
            <a:pPr marL="236538" indent="-236538" defTabSz="814388" fontAlgn="base">
              <a:lnSpc>
                <a:spcPct val="130000"/>
              </a:lnSpc>
              <a:spcBef>
                <a:spcPts val="600"/>
              </a:spcBef>
              <a:spcAft>
                <a:spcPct val="0"/>
              </a:spcAft>
              <a:buClr>
                <a:srgbClr val="708CA1"/>
              </a:buClr>
              <a:buFont typeface="Wingdings" pitchFamily="2" charset="2"/>
              <a:buChar char="§"/>
              <a:defRPr/>
            </a:pPr>
            <a:r>
              <a:rPr lang="en-US" sz="2100" kern="0" dirty="0" smtClean="0">
                <a:latin typeface="Sylfaen" pitchFamily="18" charset="0"/>
                <a:cs typeface="Times New Roman" pitchFamily="18" charset="0"/>
              </a:rPr>
              <a:t> Because all devices are required to do this, the function of coordinating access to the medium is distributed. </a:t>
            </a:r>
          </a:p>
          <a:p>
            <a:pPr marL="236538" indent="-236538" defTabSz="814388" fontAlgn="base">
              <a:lnSpc>
                <a:spcPct val="130000"/>
              </a:lnSpc>
              <a:spcBef>
                <a:spcPts val="600"/>
              </a:spcBef>
              <a:spcAft>
                <a:spcPct val="0"/>
              </a:spcAft>
              <a:buClr>
                <a:srgbClr val="708CA1"/>
              </a:buClr>
              <a:buFont typeface="Wingdings" pitchFamily="2" charset="2"/>
              <a:buChar char="§"/>
              <a:defRPr/>
            </a:pPr>
            <a:r>
              <a:rPr lang="en-US" sz="2100" kern="0" dirty="0" smtClean="0">
                <a:latin typeface="Sylfaen" pitchFamily="18" charset="0"/>
                <a:cs typeface="Times New Roman" pitchFamily="18" charset="0"/>
              </a:rPr>
              <a:t>If an access point receives data from a client station, it sends an acknowledgement to the client that the data has been received.</a:t>
            </a:r>
          </a:p>
          <a:p>
            <a:pPr marL="236538" indent="-236538" defTabSz="814388" fontAlgn="base">
              <a:lnSpc>
                <a:spcPct val="130000"/>
              </a:lnSpc>
              <a:spcBef>
                <a:spcPts val="600"/>
              </a:spcBef>
              <a:spcAft>
                <a:spcPct val="0"/>
              </a:spcAft>
              <a:buClr>
                <a:srgbClr val="708CA1"/>
              </a:buClr>
              <a:buFont typeface="Wingdings" pitchFamily="2" charset="2"/>
              <a:buChar char="§"/>
              <a:defRPr/>
            </a:pPr>
            <a:r>
              <a:rPr lang="en-US" sz="2100" kern="0" dirty="0" smtClean="0">
                <a:latin typeface="Sylfaen" pitchFamily="18" charset="0"/>
                <a:cs typeface="Times New Roman" pitchFamily="18" charset="0"/>
              </a:rPr>
              <a:t> This acknowledgement keeps the client from assuming that a collision occurred and prevents a data retransmission by the client.</a:t>
            </a:r>
          </a:p>
        </p:txBody>
      </p:sp>
    </p:spTree>
    <p:extLst>
      <p:ext uri="{BB962C8B-B14F-4D97-AF65-F5344CB8AC3E}">
        <p14:creationId xmlns:p14="http://schemas.microsoft.com/office/powerpoint/2010/main" val="24031639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a:bodyPr>
          <a:lstStyle/>
          <a:p>
            <a:r>
              <a:rPr lang="en-US" b="1" dirty="0" err="1" smtClean="0">
                <a:solidFill>
                  <a:srgbClr val="FF0000"/>
                </a:solidFill>
                <a:effectLst/>
                <a:latin typeface="Sylfaen" pitchFamily="18" charset="0"/>
              </a:rPr>
              <a:t>Cont</a:t>
            </a:r>
            <a:r>
              <a:rPr lang="en-US" b="1" dirty="0" smtClean="0">
                <a:solidFill>
                  <a:srgbClr val="FF0000"/>
                </a:solidFill>
                <a:effectLst/>
                <a:latin typeface="Sylfaen" pitchFamily="18" charset="0"/>
              </a:rPr>
              <a:t>…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marL="82296" indent="0" algn="just">
              <a:buNone/>
            </a:pPr>
            <a:r>
              <a:rPr lang="en-US" sz="2200" dirty="0">
                <a:latin typeface="Century" pitchFamily="18" charset="0"/>
                <a:cs typeface="Times New Roman" pitchFamily="18" charset="0"/>
              </a:rPr>
              <a:t>Traditionally there are three methods of switching </a:t>
            </a:r>
          </a:p>
          <a:p>
            <a:pPr lvl="1" algn="just">
              <a:buFont typeface="Wingdings" pitchFamily="2" charset="2"/>
              <a:buChar char="Ø"/>
            </a:pPr>
            <a:r>
              <a:rPr lang="en-US" sz="2200" dirty="0">
                <a:latin typeface="Century" pitchFamily="18" charset="0"/>
                <a:cs typeface="Times New Roman" pitchFamily="18" charset="0"/>
              </a:rPr>
              <a:t>Circuit switching</a:t>
            </a:r>
          </a:p>
          <a:p>
            <a:pPr lvl="1" algn="just">
              <a:buFont typeface="Wingdings" pitchFamily="2" charset="2"/>
              <a:buChar char="Ø"/>
            </a:pPr>
            <a:r>
              <a:rPr lang="en-US" sz="2200" dirty="0">
                <a:latin typeface="Century" pitchFamily="18" charset="0"/>
                <a:cs typeface="Times New Roman" pitchFamily="18" charset="0"/>
              </a:rPr>
              <a:t>Packet switching and </a:t>
            </a:r>
          </a:p>
          <a:p>
            <a:pPr lvl="1" algn="just">
              <a:buFont typeface="Wingdings" pitchFamily="2" charset="2"/>
              <a:buChar char="Ø"/>
            </a:pPr>
            <a:r>
              <a:rPr lang="en-US" sz="2200" dirty="0">
                <a:latin typeface="Century" pitchFamily="18" charset="0"/>
                <a:cs typeface="Times New Roman" pitchFamily="18" charset="0"/>
              </a:rPr>
              <a:t>Message switching</a:t>
            </a:r>
          </a:p>
          <a:p>
            <a:pPr algn="just">
              <a:buNone/>
            </a:pPr>
            <a:r>
              <a:rPr lang="en-US" sz="2200" b="1" dirty="0" smtClean="0">
                <a:solidFill>
                  <a:srgbClr val="FF0000"/>
                </a:solidFill>
                <a:latin typeface="Century" pitchFamily="18" charset="0"/>
                <a:cs typeface="Times New Roman" pitchFamily="18" charset="0"/>
              </a:rPr>
              <a:t>1. Circuit </a:t>
            </a:r>
            <a:r>
              <a:rPr lang="en-US" sz="2200" b="1" dirty="0">
                <a:solidFill>
                  <a:srgbClr val="FF0000"/>
                </a:solidFill>
                <a:latin typeface="Century" pitchFamily="18" charset="0"/>
                <a:cs typeface="Times New Roman" pitchFamily="18" charset="0"/>
              </a:rPr>
              <a:t>Switched Networks</a:t>
            </a:r>
          </a:p>
          <a:p>
            <a:pPr algn="just">
              <a:buFont typeface="Wingdings" pitchFamily="2" charset="2"/>
              <a:buChar char="Ø"/>
            </a:pPr>
            <a:r>
              <a:rPr lang="en-US" sz="2200" dirty="0">
                <a:latin typeface="Century" pitchFamily="18" charset="0"/>
                <a:cs typeface="Times New Roman" pitchFamily="18" charset="0"/>
              </a:rPr>
              <a:t>A circuit switched network consists a set of switched connected by physical links.</a:t>
            </a:r>
          </a:p>
          <a:p>
            <a:pPr algn="just">
              <a:buFont typeface="Wingdings" pitchFamily="2" charset="2"/>
              <a:buChar char="Ø"/>
            </a:pPr>
            <a:r>
              <a:rPr lang="en-US" sz="2200" dirty="0">
                <a:latin typeface="Century" pitchFamily="18" charset="0"/>
                <a:cs typeface="Times New Roman" pitchFamily="18" charset="0"/>
              </a:rPr>
              <a:t>A connection between the two stations is </a:t>
            </a:r>
            <a:r>
              <a:rPr lang="en-US" sz="2200" dirty="0">
                <a:solidFill>
                  <a:srgbClr val="FF0000"/>
                </a:solidFill>
                <a:latin typeface="Century" pitchFamily="18" charset="0"/>
                <a:cs typeface="Times New Roman" pitchFamily="18" charset="0"/>
              </a:rPr>
              <a:t>a dedicated path made of one or more links.</a:t>
            </a:r>
          </a:p>
          <a:p>
            <a:pPr algn="just">
              <a:buFont typeface="Wingdings" pitchFamily="2" charset="2"/>
              <a:buChar char="Ø"/>
            </a:pPr>
            <a:r>
              <a:rPr lang="en-US" sz="2200" dirty="0">
                <a:latin typeface="Century" pitchFamily="18" charset="0"/>
                <a:cs typeface="Times New Roman" pitchFamily="18" charset="0"/>
              </a:rPr>
              <a:t>However, each connection uses only </a:t>
            </a:r>
            <a:r>
              <a:rPr lang="en-US" sz="2200" dirty="0">
                <a:solidFill>
                  <a:srgbClr val="FF0000"/>
                </a:solidFill>
                <a:latin typeface="Century" pitchFamily="18" charset="0"/>
                <a:cs typeface="Times New Roman" pitchFamily="18" charset="0"/>
              </a:rPr>
              <a:t>one dedicated channel in each link.</a:t>
            </a:r>
          </a:p>
          <a:p>
            <a:pPr algn="just">
              <a:buFont typeface="Wingdings" pitchFamily="2" charset="2"/>
              <a:buChar char="Ø"/>
            </a:pPr>
            <a:r>
              <a:rPr lang="en-US" sz="2200" dirty="0">
                <a:latin typeface="Century" pitchFamily="18" charset="0"/>
                <a:cs typeface="Times New Roman" pitchFamily="18" charset="0"/>
              </a:rPr>
              <a:t>Each link is normally divided into </a:t>
            </a:r>
            <a:r>
              <a:rPr lang="en-US" sz="2200" dirty="0">
                <a:solidFill>
                  <a:srgbClr val="FF0000"/>
                </a:solidFill>
                <a:latin typeface="Century" pitchFamily="18" charset="0"/>
                <a:cs typeface="Times New Roman" pitchFamily="18" charset="0"/>
              </a:rPr>
              <a:t>n channels by using FDM or TDM</a:t>
            </a:r>
            <a:r>
              <a:rPr lang="en-US" sz="2200" dirty="0" smtClean="0">
                <a:solidFill>
                  <a:srgbClr val="FF0000"/>
                </a:solidFill>
                <a:latin typeface="Century" pitchFamily="18" charset="0"/>
                <a:cs typeface="Times New Roman" pitchFamily="18" charset="0"/>
              </a:rPr>
              <a:t>.</a:t>
            </a:r>
            <a:endParaRPr lang="en-US" sz="2200" dirty="0">
              <a:solidFill>
                <a:srgbClr val="FF0000"/>
              </a:solidFill>
              <a:latin typeface="Century"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a:t>
            </a:fld>
            <a:endParaRPr lang="en-US"/>
          </a:p>
        </p:txBody>
      </p:sp>
    </p:spTree>
    <p:extLst>
      <p:ext uri="{BB962C8B-B14F-4D97-AF65-F5344CB8AC3E}">
        <p14:creationId xmlns:p14="http://schemas.microsoft.com/office/powerpoint/2010/main" val="10819257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81000"/>
            <a:ext cx="8229600" cy="792163"/>
          </a:xfrm>
        </p:spPr>
        <p:txBody>
          <a:bodyPr>
            <a:normAutofit fontScale="90000"/>
          </a:bodyPr>
          <a:lstStyle/>
          <a:p>
            <a:pPr algn="ctr"/>
            <a:r>
              <a:rPr lang="en-US" b="1" dirty="0" smtClean="0">
                <a:latin typeface="Times New Roman" pitchFamily="18" charset="0"/>
                <a:cs typeface="Times New Roman" pitchFamily="18" charset="0"/>
              </a:rPr>
              <a:t>Wireless Operating Mode</a:t>
            </a:r>
            <a:br>
              <a:rPr lang="en-US" b="1"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
        <p:nvSpPr>
          <p:cNvPr id="3" name="Content Placeholder 2"/>
          <p:cNvSpPr>
            <a:spLocks noGrp="1"/>
          </p:cNvSpPr>
          <p:nvPr>
            <p:ph idx="4294967295"/>
          </p:nvPr>
        </p:nvSpPr>
        <p:spPr>
          <a:xfrm>
            <a:off x="762000" y="914400"/>
            <a:ext cx="7772400" cy="5791200"/>
          </a:xfrm>
        </p:spPr>
        <p:txBody>
          <a:bodyPr>
            <a:normAutofit/>
          </a:bodyPr>
          <a:lstStyle/>
          <a:p>
            <a:pPr>
              <a:lnSpc>
                <a:spcPct val="130000"/>
              </a:lnSpc>
              <a:buNone/>
            </a:pPr>
            <a:r>
              <a:rPr lang="en-US" sz="2200" dirty="0" smtClean="0">
                <a:latin typeface="Sylfaen" pitchFamily="18" charset="0"/>
                <a:cs typeface="Times New Roman" pitchFamily="18" charset="0"/>
              </a:rPr>
              <a:t>   The IEEE 802.11 standards specify two operating modes: </a:t>
            </a:r>
            <a:r>
              <a:rPr lang="en-US" sz="2200" b="1" dirty="0" smtClean="0">
                <a:latin typeface="Sylfaen" pitchFamily="18" charset="0"/>
                <a:cs typeface="Times New Roman" pitchFamily="18" charset="0"/>
              </a:rPr>
              <a:t>infrastructure mode</a:t>
            </a:r>
            <a:r>
              <a:rPr lang="en-US" sz="2200" dirty="0" smtClean="0">
                <a:latin typeface="Sylfaen" pitchFamily="18" charset="0"/>
                <a:cs typeface="Times New Roman" pitchFamily="18" charset="0"/>
              </a:rPr>
              <a:t> and </a:t>
            </a:r>
            <a:r>
              <a:rPr lang="en-US" sz="2200" b="1" dirty="0" smtClean="0">
                <a:latin typeface="Sylfaen" pitchFamily="18" charset="0"/>
                <a:cs typeface="Times New Roman" pitchFamily="18" charset="0"/>
              </a:rPr>
              <a:t>ad hoc mode</a:t>
            </a:r>
            <a:r>
              <a:rPr lang="en-US" sz="2200" dirty="0" smtClean="0">
                <a:latin typeface="Sylfaen" pitchFamily="18" charset="0"/>
                <a:cs typeface="Times New Roman" pitchFamily="18" charset="0"/>
              </a:rPr>
              <a:t>.</a:t>
            </a:r>
          </a:p>
          <a:p>
            <a:pPr>
              <a:lnSpc>
                <a:spcPct val="130000"/>
              </a:lnSpc>
            </a:pPr>
            <a:r>
              <a:rPr lang="en-US" sz="2200" b="1" dirty="0" smtClean="0">
                <a:solidFill>
                  <a:srgbClr val="FF0000"/>
                </a:solidFill>
                <a:latin typeface="Sylfaen" pitchFamily="18" charset="0"/>
                <a:cs typeface="Times New Roman" pitchFamily="18" charset="0"/>
              </a:rPr>
              <a:t>Infrastructure mode</a:t>
            </a:r>
            <a:r>
              <a:rPr lang="en-US" sz="2200" dirty="0" smtClean="0">
                <a:solidFill>
                  <a:srgbClr val="FF0000"/>
                </a:solidFill>
                <a:latin typeface="Sylfaen" pitchFamily="18" charset="0"/>
                <a:cs typeface="Times New Roman" pitchFamily="18" charset="0"/>
              </a:rPr>
              <a:t> </a:t>
            </a:r>
            <a:r>
              <a:rPr lang="en-US" sz="2200" dirty="0" smtClean="0">
                <a:latin typeface="Sylfaen" pitchFamily="18" charset="0"/>
                <a:cs typeface="Times New Roman" pitchFamily="18" charset="0"/>
              </a:rPr>
              <a:t>is used to connect computers with wireless network adapters, also known as wireless clients, </a:t>
            </a:r>
            <a:r>
              <a:rPr lang="en-US" sz="2200" dirty="0" smtClean="0">
                <a:solidFill>
                  <a:srgbClr val="0000CC"/>
                </a:solidFill>
                <a:latin typeface="Sylfaen" pitchFamily="18" charset="0"/>
                <a:cs typeface="Times New Roman" pitchFamily="18" charset="0"/>
              </a:rPr>
              <a:t>to an existing wired network with the help from wireless router or access point. </a:t>
            </a:r>
          </a:p>
          <a:p>
            <a:pPr>
              <a:lnSpc>
                <a:spcPct val="130000"/>
              </a:lnSpc>
            </a:pPr>
            <a:r>
              <a:rPr lang="en-US" sz="2200" b="1" dirty="0" smtClean="0">
                <a:solidFill>
                  <a:srgbClr val="FF0000"/>
                </a:solidFill>
                <a:latin typeface="Sylfaen" pitchFamily="18" charset="0"/>
                <a:cs typeface="Times New Roman" pitchFamily="18" charset="0"/>
              </a:rPr>
              <a:t>Ad hoc mode</a:t>
            </a:r>
            <a:r>
              <a:rPr lang="en-US" sz="2200" dirty="0" smtClean="0">
                <a:solidFill>
                  <a:srgbClr val="FF0000"/>
                </a:solidFill>
                <a:latin typeface="Sylfaen" pitchFamily="18" charset="0"/>
                <a:cs typeface="Times New Roman" pitchFamily="18" charset="0"/>
              </a:rPr>
              <a:t> </a:t>
            </a:r>
            <a:r>
              <a:rPr lang="en-US" sz="2200" dirty="0" smtClean="0">
                <a:solidFill>
                  <a:srgbClr val="0000CC"/>
                </a:solidFill>
                <a:latin typeface="Sylfaen" pitchFamily="18" charset="0"/>
                <a:cs typeface="Times New Roman" pitchFamily="18" charset="0"/>
              </a:rPr>
              <a:t>is used to connect wireless clients directly together, without the need for a wireless router or access point</a:t>
            </a:r>
            <a:r>
              <a:rPr lang="en-US" sz="2200" dirty="0" smtClean="0">
                <a:latin typeface="Sylfaen" pitchFamily="18" charset="0"/>
                <a:cs typeface="Times New Roman" pitchFamily="18" charset="0"/>
              </a:rPr>
              <a:t>. An ad hoc network consists of up to 9 wireless clients, which send their data directly to each other.</a:t>
            </a:r>
          </a:p>
        </p:txBody>
      </p:sp>
    </p:spTree>
    <p:extLst>
      <p:ext uri="{BB962C8B-B14F-4D97-AF65-F5344CB8AC3E}">
        <p14:creationId xmlns:p14="http://schemas.microsoft.com/office/powerpoint/2010/main" val="16431644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1371600" y="3619500"/>
            <a:ext cx="6400800" cy="3238500"/>
          </a:xfrm>
          <a:prstGeom prst="rect">
            <a:avLst/>
          </a:prstGeom>
          <a:noFill/>
          <a:ln w="9525">
            <a:noFill/>
            <a:miter lim="800000"/>
            <a:headEnd/>
            <a:tailEnd/>
          </a:ln>
        </p:spPr>
      </p:pic>
      <p:sp>
        <p:nvSpPr>
          <p:cNvPr id="2" name="Rectangle 2"/>
          <p:cNvSpPr txBox="1">
            <a:spLocks noChangeArrowheads="1"/>
          </p:cNvSpPr>
          <p:nvPr/>
        </p:nvSpPr>
        <p:spPr bwMode="auto">
          <a:xfrm>
            <a:off x="495300" y="138545"/>
            <a:ext cx="7772400" cy="609600"/>
          </a:xfrm>
          <a:prstGeom prst="rect">
            <a:avLst/>
          </a:prstGeom>
          <a:noFill/>
          <a:ln w="9525" algn="ctr">
            <a:noFill/>
            <a:miter lim="800000"/>
            <a:headEnd/>
            <a:tailEnd/>
          </a:ln>
          <a:effectLst/>
        </p:spPr>
        <p:txBody>
          <a:bodyPr vert="horz" wrap="square" lIns="82124" tIns="41061" rIns="82124" bIns="41061" numCol="1" anchor="b" anchorCtr="0" compatLnSpc="1">
            <a:prstTxWarp prst="textNoShape">
              <a:avLst/>
            </a:prstTxWarp>
          </a:bodyPr>
          <a:lstStyle/>
          <a:p>
            <a:pPr marL="0" lvl="1" algn="ctr" defTabSz="814388" fontAlgn="base">
              <a:lnSpc>
                <a:spcPct val="90000"/>
              </a:lnSpc>
              <a:spcBef>
                <a:spcPct val="0"/>
              </a:spcBef>
              <a:spcAft>
                <a:spcPct val="0"/>
              </a:spcAft>
            </a:pPr>
            <a:r>
              <a:rPr lang="en-US" sz="3200" b="1" kern="0" dirty="0" smtClean="0">
                <a:solidFill>
                  <a:srgbClr val="FF0000"/>
                </a:solidFill>
                <a:latin typeface="Sylfaen" pitchFamily="18" charset="0"/>
                <a:ea typeface="+mj-ea"/>
                <a:cs typeface="+mj-cs"/>
              </a:rPr>
              <a:t>Wireless Networks</a:t>
            </a:r>
          </a:p>
        </p:txBody>
      </p:sp>
      <p:sp>
        <p:nvSpPr>
          <p:cNvPr id="3" name="Rectangle 3"/>
          <p:cNvSpPr txBox="1">
            <a:spLocks noChangeArrowheads="1"/>
          </p:cNvSpPr>
          <p:nvPr/>
        </p:nvSpPr>
        <p:spPr bwMode="auto">
          <a:xfrm>
            <a:off x="457200" y="741218"/>
            <a:ext cx="7848600" cy="6019800"/>
          </a:xfrm>
          <a:prstGeom prst="rect">
            <a:avLst/>
          </a:prstGeom>
          <a:noFill/>
          <a:ln w="9525" algn="ctr">
            <a:noFill/>
            <a:miter lim="800000"/>
            <a:headEnd/>
            <a:tailEnd/>
          </a:ln>
          <a:effectLst/>
        </p:spPr>
        <p:txBody>
          <a:bodyPr vert="horz" wrap="square" lIns="82124" tIns="41061" rIns="82124" bIns="41061" numCol="1" anchor="t" anchorCtr="0" compatLnSpc="1">
            <a:prstTxWarp prst="textNoShape">
              <a:avLst/>
            </a:prstTxWarp>
          </a:bodyPr>
          <a:lstStyle/>
          <a:p>
            <a:pPr marL="236538" indent="-236538" defTabSz="814388" fontAlgn="base">
              <a:spcBef>
                <a:spcPts val="600"/>
              </a:spcBef>
              <a:spcAft>
                <a:spcPct val="0"/>
              </a:spcAft>
              <a:buClr>
                <a:srgbClr val="708CA1"/>
              </a:buClr>
              <a:defRPr/>
            </a:pPr>
            <a:r>
              <a:rPr lang="en-US" sz="2400" b="1" kern="0" dirty="0" smtClean="0">
                <a:latin typeface="Sylfaen" pitchFamily="18" charset="0"/>
                <a:cs typeface="Times New Roman" pitchFamily="18" charset="0"/>
              </a:rPr>
              <a:t>Wireless Operations  : </a:t>
            </a:r>
            <a:r>
              <a:rPr lang="en-US" sz="2400" kern="0" dirty="0" smtClean="0">
                <a:latin typeface="Sylfaen" pitchFamily="18" charset="0"/>
                <a:cs typeface="Times New Roman" pitchFamily="18" charset="0"/>
              </a:rPr>
              <a:t>802.11 Topologies</a:t>
            </a:r>
            <a:endParaRPr lang="en-US" sz="2400" b="1" kern="0" dirty="0" smtClean="0">
              <a:latin typeface="Sylfaen" pitchFamily="18" charset="0"/>
              <a:cs typeface="Times New Roman" pitchFamily="18" charset="0"/>
            </a:endParaRPr>
          </a:p>
          <a:p>
            <a:pPr marL="236538" indent="-236538" defTabSz="814388" fontAlgn="base">
              <a:spcBef>
                <a:spcPts val="600"/>
              </a:spcBef>
              <a:spcAft>
                <a:spcPct val="0"/>
              </a:spcAft>
              <a:buClr>
                <a:srgbClr val="708CA1"/>
              </a:buClr>
              <a:buFont typeface="Wingdings" pitchFamily="2" charset="2"/>
              <a:buChar char="§"/>
              <a:defRPr/>
            </a:pPr>
            <a:r>
              <a:rPr lang="en-US" sz="2000" kern="0" dirty="0" smtClean="0">
                <a:latin typeface="Sylfaen" pitchFamily="18" charset="0"/>
                <a:cs typeface="Times New Roman" pitchFamily="18" charset="0"/>
              </a:rPr>
              <a:t>Wireless LANs </a:t>
            </a:r>
            <a:r>
              <a:rPr lang="en-US" sz="2000" kern="0" dirty="0" smtClean="0">
                <a:solidFill>
                  <a:srgbClr val="0000CC"/>
                </a:solidFill>
                <a:latin typeface="Sylfaen" pitchFamily="18" charset="0"/>
                <a:cs typeface="Times New Roman" pitchFamily="18" charset="0"/>
              </a:rPr>
              <a:t>can accommodate various network topologies</a:t>
            </a:r>
            <a:r>
              <a:rPr lang="en-US" sz="2000" kern="0" dirty="0" smtClean="0">
                <a:latin typeface="Sylfaen" pitchFamily="18" charset="0"/>
                <a:cs typeface="Times New Roman" pitchFamily="18" charset="0"/>
              </a:rPr>
              <a:t>. When describing these topologies, the fundamental building block of the IEEE 802.11 WLAN architecture is the </a:t>
            </a:r>
            <a:r>
              <a:rPr lang="en-US" sz="2000" kern="0" dirty="0" smtClean="0">
                <a:solidFill>
                  <a:srgbClr val="0000CC"/>
                </a:solidFill>
                <a:latin typeface="Sylfaen" pitchFamily="18" charset="0"/>
                <a:cs typeface="Times New Roman" pitchFamily="18" charset="0"/>
              </a:rPr>
              <a:t>basic service set (BSS)</a:t>
            </a:r>
            <a:r>
              <a:rPr lang="en-US" sz="2000" kern="0" dirty="0" smtClean="0">
                <a:latin typeface="Sylfaen" pitchFamily="18" charset="0"/>
                <a:cs typeface="Times New Roman" pitchFamily="18" charset="0"/>
              </a:rPr>
              <a:t>. The standard defines </a:t>
            </a:r>
            <a:r>
              <a:rPr lang="en-US" sz="2000" kern="0" dirty="0" smtClean="0">
                <a:solidFill>
                  <a:srgbClr val="0000CC"/>
                </a:solidFill>
                <a:latin typeface="Sylfaen" pitchFamily="18" charset="0"/>
                <a:cs typeface="Times New Roman" pitchFamily="18" charset="0"/>
              </a:rPr>
              <a:t>a BSS as a group of stations that communicate with each other.</a:t>
            </a:r>
            <a:r>
              <a:rPr lang="en-US" sz="2000" kern="0" dirty="0" smtClean="0">
                <a:latin typeface="Sylfaen" pitchFamily="18" charset="0"/>
                <a:cs typeface="Times New Roman" pitchFamily="18" charset="0"/>
              </a:rPr>
              <a:t> </a:t>
            </a:r>
          </a:p>
          <a:p>
            <a:pPr marL="236538" indent="-236538" defTabSz="814388" fontAlgn="base">
              <a:spcBef>
                <a:spcPts val="600"/>
              </a:spcBef>
              <a:spcAft>
                <a:spcPct val="0"/>
              </a:spcAft>
              <a:buClr>
                <a:srgbClr val="708CA1"/>
              </a:buClr>
              <a:defRPr/>
            </a:pPr>
            <a:r>
              <a:rPr lang="en-US" sz="2400" kern="0" dirty="0" smtClean="0">
                <a:latin typeface="Sylfaen" pitchFamily="18" charset="0"/>
                <a:cs typeface="Times New Roman" pitchFamily="18" charset="0"/>
              </a:rPr>
              <a:t>Ad hoc Networks</a:t>
            </a:r>
          </a:p>
          <a:p>
            <a:pPr marL="693738" lvl="1" indent="-236538" defTabSz="814388" fontAlgn="base">
              <a:spcBef>
                <a:spcPts val="600"/>
              </a:spcBef>
              <a:spcAft>
                <a:spcPct val="0"/>
              </a:spcAft>
              <a:buClr>
                <a:srgbClr val="708CA1"/>
              </a:buClr>
              <a:buFont typeface="Wingdings" pitchFamily="2" charset="2"/>
              <a:buChar char="§"/>
              <a:defRPr/>
            </a:pPr>
            <a:r>
              <a:rPr lang="en-US" kern="0" dirty="0" smtClean="0">
                <a:latin typeface="Sylfaen" pitchFamily="18" charset="0"/>
                <a:cs typeface="Times New Roman" pitchFamily="18" charset="0"/>
              </a:rPr>
              <a:t>Wireless networks can operate without </a:t>
            </a:r>
            <a:r>
              <a:rPr lang="en-US" kern="0" dirty="0" smtClean="0">
                <a:solidFill>
                  <a:srgbClr val="0000CC"/>
                </a:solidFill>
                <a:latin typeface="Sylfaen" pitchFamily="18" charset="0"/>
                <a:cs typeface="Times New Roman" pitchFamily="18" charset="0"/>
              </a:rPr>
              <a:t>access points; this is called an </a:t>
            </a:r>
            <a:r>
              <a:rPr lang="en-US" b="1" kern="0" dirty="0" smtClean="0">
                <a:solidFill>
                  <a:srgbClr val="0000CC"/>
                </a:solidFill>
                <a:latin typeface="Sylfaen" pitchFamily="18" charset="0"/>
                <a:cs typeface="Times New Roman" pitchFamily="18" charset="0"/>
              </a:rPr>
              <a:t>ad hoc topology</a:t>
            </a:r>
            <a:r>
              <a:rPr lang="en-US" b="1" kern="0" dirty="0" smtClean="0">
                <a:latin typeface="Sylfaen" pitchFamily="18" charset="0"/>
                <a:cs typeface="Times New Roman" pitchFamily="18" charset="0"/>
              </a:rPr>
              <a:t>.</a:t>
            </a:r>
            <a:r>
              <a:rPr lang="en-US" kern="0" dirty="0" smtClean="0">
                <a:latin typeface="Sylfaen" pitchFamily="18" charset="0"/>
                <a:cs typeface="Times New Roman" pitchFamily="18" charset="0"/>
              </a:rPr>
              <a:t> Client stations which are configured to operate in ad hoc mode configure the wireless parameters between themselves. The IEEE 802.11 standard refers to an ad hoc network as an independent BSS (IBSS).</a:t>
            </a:r>
          </a:p>
          <a:p>
            <a:pPr marL="236538" indent="-236538" defTabSz="814388" fontAlgn="base">
              <a:spcBef>
                <a:spcPts val="600"/>
              </a:spcBef>
              <a:spcAft>
                <a:spcPct val="0"/>
              </a:spcAft>
              <a:buClr>
                <a:srgbClr val="708CA1"/>
              </a:buClr>
              <a:defRPr/>
            </a:pPr>
            <a:endParaRPr lang="en-US" sz="2400" b="1" kern="0" dirty="0" smtClean="0">
              <a:latin typeface="Sylfaen" pitchFamily="18" charset="0"/>
              <a:cs typeface="Arial" pitchFamily="34" charset="0"/>
            </a:endParaRPr>
          </a:p>
          <a:p>
            <a:pPr marL="236538" indent="-236538" defTabSz="814388" fontAlgn="base">
              <a:spcBef>
                <a:spcPts val="600"/>
              </a:spcBef>
              <a:spcAft>
                <a:spcPct val="0"/>
              </a:spcAft>
              <a:buClr>
                <a:srgbClr val="708CA1"/>
              </a:buClr>
              <a:defRPr/>
            </a:pPr>
            <a:endParaRPr lang="en-US" sz="2400" kern="0" dirty="0" smtClean="0">
              <a:latin typeface="Sylfaen" pitchFamily="18" charset="0"/>
              <a:cs typeface="Arial" pitchFamily="34" charset="0"/>
            </a:endParaRPr>
          </a:p>
        </p:txBody>
      </p:sp>
      <p:sp>
        <p:nvSpPr>
          <p:cNvPr id="5" name="Slide Number Placeholder 4"/>
          <p:cNvSpPr>
            <a:spLocks noGrp="1"/>
          </p:cNvSpPr>
          <p:nvPr>
            <p:ph type="sldNum" sz="quarter" idx="12"/>
          </p:nvPr>
        </p:nvSpPr>
        <p:spPr/>
        <p:txBody>
          <a:bodyPr/>
          <a:lstStyle/>
          <a:p>
            <a:fld id="{33D6E5A2-EC83-451F-A719-9AC1370DD5CF}" type="slidenum">
              <a:rPr lang="en-US" smtClean="0"/>
              <a:pPr/>
              <a:t>41</a:t>
            </a:fld>
            <a:endParaRPr lang="en-US" dirty="0"/>
          </a:p>
        </p:txBody>
      </p:sp>
    </p:spTree>
    <p:extLst>
      <p:ext uri="{BB962C8B-B14F-4D97-AF65-F5344CB8AC3E}">
        <p14:creationId xmlns:p14="http://schemas.microsoft.com/office/powerpoint/2010/main" val="35363616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990600" y="228600"/>
            <a:ext cx="7848600" cy="609600"/>
          </a:xfrm>
          <a:prstGeom prst="rect">
            <a:avLst/>
          </a:prstGeom>
          <a:noFill/>
          <a:ln w="9525" algn="ctr">
            <a:noFill/>
            <a:miter lim="800000"/>
            <a:headEnd/>
            <a:tailEnd/>
          </a:ln>
          <a:effectLst/>
        </p:spPr>
        <p:txBody>
          <a:bodyPr vert="horz" wrap="square" lIns="82124" tIns="41061" rIns="82124" bIns="41061" numCol="1" anchor="b" anchorCtr="0" compatLnSpc="1">
            <a:prstTxWarp prst="textNoShape">
              <a:avLst/>
            </a:prstTxWarp>
          </a:bodyPr>
          <a:lstStyle/>
          <a:p>
            <a:pPr marL="0" lvl="1" algn="just" defTabSz="814388" fontAlgn="base">
              <a:lnSpc>
                <a:spcPct val="90000"/>
              </a:lnSpc>
              <a:spcBef>
                <a:spcPct val="0"/>
              </a:spcBef>
              <a:spcAft>
                <a:spcPct val="0"/>
              </a:spcAft>
            </a:pPr>
            <a:r>
              <a:rPr lang="en-US" sz="3200" b="1" kern="0" dirty="0" smtClean="0">
                <a:solidFill>
                  <a:srgbClr val="FF0000"/>
                </a:solidFill>
                <a:latin typeface="Sylfaen" pitchFamily="18" charset="0"/>
                <a:ea typeface="+mj-ea"/>
                <a:cs typeface="+mj-cs"/>
              </a:rPr>
              <a:t>Wireless Networks</a:t>
            </a:r>
          </a:p>
        </p:txBody>
      </p:sp>
      <p:sp>
        <p:nvSpPr>
          <p:cNvPr id="3" name="Rectangle 3"/>
          <p:cNvSpPr txBox="1">
            <a:spLocks noChangeArrowheads="1"/>
          </p:cNvSpPr>
          <p:nvPr/>
        </p:nvSpPr>
        <p:spPr bwMode="auto">
          <a:xfrm>
            <a:off x="457200" y="838200"/>
            <a:ext cx="7848600" cy="5867400"/>
          </a:xfrm>
          <a:prstGeom prst="rect">
            <a:avLst/>
          </a:prstGeom>
          <a:noFill/>
          <a:ln w="9525" algn="ctr">
            <a:noFill/>
            <a:miter lim="800000"/>
            <a:headEnd/>
            <a:tailEnd/>
          </a:ln>
          <a:effectLst/>
        </p:spPr>
        <p:txBody>
          <a:bodyPr vert="horz" wrap="square" lIns="82124" tIns="41061" rIns="82124" bIns="41061" numCol="1" anchor="t" anchorCtr="0" compatLnSpc="1">
            <a:prstTxWarp prst="textNoShape">
              <a:avLst/>
            </a:prstTxWarp>
          </a:bodyPr>
          <a:lstStyle/>
          <a:p>
            <a:pPr marL="236538" indent="-236538" algn="just" defTabSz="814388" fontAlgn="base">
              <a:spcBef>
                <a:spcPts val="600"/>
              </a:spcBef>
              <a:spcAft>
                <a:spcPct val="0"/>
              </a:spcAft>
              <a:buClr>
                <a:srgbClr val="708CA1"/>
              </a:buClr>
              <a:defRPr/>
            </a:pPr>
            <a:r>
              <a:rPr lang="en-US" sz="2400" b="1" kern="0" dirty="0" smtClean="0">
                <a:latin typeface="Times New Roman" pitchFamily="18" charset="0"/>
                <a:cs typeface="Times New Roman" pitchFamily="18" charset="0"/>
              </a:rPr>
              <a:t>Wireless Operations: </a:t>
            </a:r>
            <a:r>
              <a:rPr lang="en-US" sz="2400" kern="0" dirty="0" smtClean="0">
                <a:latin typeface="Times New Roman" pitchFamily="18" charset="0"/>
                <a:cs typeface="Times New Roman" pitchFamily="18" charset="0"/>
              </a:rPr>
              <a:t>802.11 Topologies</a:t>
            </a:r>
            <a:endParaRPr lang="en-US" sz="2400" b="1" kern="0" dirty="0" smtClean="0">
              <a:latin typeface="Times New Roman" pitchFamily="18" charset="0"/>
              <a:cs typeface="Times New Roman" pitchFamily="18" charset="0"/>
            </a:endParaRPr>
          </a:p>
          <a:p>
            <a:pPr marL="236538" indent="-236538" algn="just" defTabSz="814388" fontAlgn="base">
              <a:spcBef>
                <a:spcPts val="600"/>
              </a:spcBef>
              <a:spcAft>
                <a:spcPct val="0"/>
              </a:spcAft>
              <a:buClr>
                <a:srgbClr val="708CA1"/>
              </a:buClr>
              <a:defRPr/>
            </a:pPr>
            <a:r>
              <a:rPr lang="en-US" sz="2400" b="1" kern="0" dirty="0" smtClean="0">
                <a:latin typeface="Times New Roman" pitchFamily="18" charset="0"/>
                <a:cs typeface="Times New Roman" pitchFamily="18" charset="0"/>
              </a:rPr>
              <a:t>Basic Service Sets</a:t>
            </a:r>
          </a:p>
          <a:p>
            <a:pPr marL="236538" indent="-236538" algn="just" defTabSz="814388" fontAlgn="base">
              <a:spcBef>
                <a:spcPts val="600"/>
              </a:spcBef>
              <a:spcAft>
                <a:spcPct val="0"/>
              </a:spcAft>
              <a:buClr>
                <a:srgbClr val="708CA1"/>
              </a:buClr>
              <a:buFont typeface="Wingdings" pitchFamily="2" charset="2"/>
              <a:buChar char="§"/>
              <a:defRPr/>
            </a:pPr>
            <a:r>
              <a:rPr lang="en-US" sz="2000" kern="0" dirty="0" smtClean="0">
                <a:latin typeface="Times New Roman" pitchFamily="18" charset="0"/>
                <a:cs typeface="Times New Roman" pitchFamily="18" charset="0"/>
              </a:rPr>
              <a:t>Access points provide an infrastructure that adds services and improves the range for clients. A single access point in infrastructure mode manages the wireless parameters and the topology </a:t>
            </a:r>
            <a:r>
              <a:rPr lang="en-US" sz="2000" kern="0" dirty="0" smtClean="0">
                <a:solidFill>
                  <a:srgbClr val="0000CC"/>
                </a:solidFill>
                <a:latin typeface="Times New Roman" pitchFamily="18" charset="0"/>
                <a:cs typeface="Times New Roman" pitchFamily="18" charset="0"/>
              </a:rPr>
              <a:t>is simply a BSS</a:t>
            </a:r>
            <a:r>
              <a:rPr lang="en-US" sz="2000" kern="0" dirty="0" smtClean="0">
                <a:latin typeface="Times New Roman" pitchFamily="18" charset="0"/>
                <a:cs typeface="Times New Roman" pitchFamily="18" charset="0"/>
              </a:rPr>
              <a:t>. The coverage area for both an IBSS and a BSS is the </a:t>
            </a:r>
            <a:r>
              <a:rPr lang="en-US" sz="2000" kern="0" dirty="0" smtClean="0">
                <a:solidFill>
                  <a:srgbClr val="0000CC"/>
                </a:solidFill>
                <a:latin typeface="Times New Roman" pitchFamily="18" charset="0"/>
                <a:cs typeface="Times New Roman" pitchFamily="18" charset="0"/>
              </a:rPr>
              <a:t>basic service area (BSA).</a:t>
            </a:r>
          </a:p>
          <a:p>
            <a:pPr marL="236538" indent="-236538" algn="just" defTabSz="814388" fontAlgn="base">
              <a:spcBef>
                <a:spcPts val="600"/>
              </a:spcBef>
              <a:spcAft>
                <a:spcPct val="0"/>
              </a:spcAft>
              <a:buClr>
                <a:srgbClr val="708CA1"/>
              </a:buClr>
              <a:defRPr/>
            </a:pPr>
            <a:endParaRPr lang="en-US" sz="2400" kern="0" dirty="0" smtClean="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fld id="{33D6E5A2-EC83-451F-A719-9AC1370DD5CF}" type="slidenum">
              <a:rPr lang="en-US" smtClean="0"/>
              <a:pPr/>
              <a:t>42</a:t>
            </a:fld>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990600" y="2895600"/>
            <a:ext cx="7772400" cy="3352800"/>
          </a:xfrm>
          <a:prstGeom prst="rect">
            <a:avLst/>
          </a:prstGeom>
          <a:noFill/>
          <a:ln w="9525">
            <a:noFill/>
            <a:miter lim="800000"/>
            <a:headEnd/>
            <a:tailEnd/>
          </a:ln>
        </p:spPr>
      </p:pic>
    </p:spTree>
    <p:extLst>
      <p:ext uri="{BB962C8B-B14F-4D97-AF65-F5344CB8AC3E}">
        <p14:creationId xmlns:p14="http://schemas.microsoft.com/office/powerpoint/2010/main" val="38707993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609600" y="2895600"/>
            <a:ext cx="8001000" cy="3429000"/>
          </a:xfrm>
          <a:prstGeom prst="rect">
            <a:avLst/>
          </a:prstGeom>
          <a:noFill/>
          <a:ln w="9525">
            <a:noFill/>
            <a:miter lim="800000"/>
            <a:headEnd/>
            <a:tailEnd/>
          </a:ln>
        </p:spPr>
      </p:pic>
      <p:sp>
        <p:nvSpPr>
          <p:cNvPr id="2" name="Rectangle 2"/>
          <p:cNvSpPr txBox="1">
            <a:spLocks noChangeArrowheads="1"/>
          </p:cNvSpPr>
          <p:nvPr/>
        </p:nvSpPr>
        <p:spPr bwMode="auto">
          <a:xfrm>
            <a:off x="990600" y="228600"/>
            <a:ext cx="7848600" cy="609600"/>
          </a:xfrm>
          <a:prstGeom prst="rect">
            <a:avLst/>
          </a:prstGeom>
          <a:noFill/>
          <a:ln w="9525" algn="ctr">
            <a:noFill/>
            <a:miter lim="800000"/>
            <a:headEnd/>
            <a:tailEnd/>
          </a:ln>
          <a:effectLst/>
        </p:spPr>
        <p:txBody>
          <a:bodyPr vert="horz" wrap="square" lIns="82124" tIns="41061" rIns="82124" bIns="41061" numCol="1" anchor="b" anchorCtr="0" compatLnSpc="1">
            <a:prstTxWarp prst="textNoShape">
              <a:avLst/>
            </a:prstTxWarp>
          </a:bodyPr>
          <a:lstStyle/>
          <a:p>
            <a:pPr marL="0" lvl="1" defTabSz="814388" fontAlgn="base">
              <a:lnSpc>
                <a:spcPct val="90000"/>
              </a:lnSpc>
              <a:spcBef>
                <a:spcPct val="0"/>
              </a:spcBef>
              <a:spcAft>
                <a:spcPct val="0"/>
              </a:spcAft>
            </a:pPr>
            <a:r>
              <a:rPr lang="en-US" sz="3200" b="1" kern="0" dirty="0" smtClean="0">
                <a:solidFill>
                  <a:srgbClr val="708CA1"/>
                </a:solidFill>
                <a:latin typeface="Arial"/>
                <a:ea typeface="+mj-ea"/>
                <a:cs typeface="+mj-cs"/>
              </a:rPr>
              <a:t>Wireless Networks</a:t>
            </a:r>
          </a:p>
        </p:txBody>
      </p:sp>
      <p:sp>
        <p:nvSpPr>
          <p:cNvPr id="3" name="Rectangle 3"/>
          <p:cNvSpPr txBox="1">
            <a:spLocks noChangeArrowheads="1"/>
          </p:cNvSpPr>
          <p:nvPr/>
        </p:nvSpPr>
        <p:spPr bwMode="auto">
          <a:xfrm>
            <a:off x="990600" y="762000"/>
            <a:ext cx="7924800" cy="6019800"/>
          </a:xfrm>
          <a:prstGeom prst="rect">
            <a:avLst/>
          </a:prstGeom>
          <a:noFill/>
          <a:ln w="9525" algn="ctr">
            <a:noFill/>
            <a:miter lim="800000"/>
            <a:headEnd/>
            <a:tailEnd/>
          </a:ln>
          <a:effectLst/>
        </p:spPr>
        <p:txBody>
          <a:bodyPr vert="horz" wrap="square" lIns="82124" tIns="41061" rIns="82124" bIns="41061" numCol="1" anchor="t" anchorCtr="0" compatLnSpc="1">
            <a:prstTxWarp prst="textNoShape">
              <a:avLst/>
            </a:prstTxWarp>
          </a:bodyPr>
          <a:lstStyle/>
          <a:p>
            <a:pPr marL="236538" indent="-236538" algn="just" defTabSz="814388" fontAlgn="base">
              <a:spcBef>
                <a:spcPts val="600"/>
              </a:spcBef>
              <a:spcAft>
                <a:spcPct val="0"/>
              </a:spcAft>
              <a:buClr>
                <a:srgbClr val="708CA1"/>
              </a:buClr>
              <a:defRPr/>
            </a:pPr>
            <a:r>
              <a:rPr lang="en-US" sz="2400" b="1" kern="0" dirty="0" smtClean="0">
                <a:latin typeface="Times New Roman" pitchFamily="18" charset="0"/>
                <a:cs typeface="Times New Roman" pitchFamily="18" charset="0"/>
              </a:rPr>
              <a:t>Wireless Operations: </a:t>
            </a:r>
            <a:r>
              <a:rPr lang="en-US" sz="2400" kern="0" dirty="0" smtClean="0">
                <a:latin typeface="Times New Roman" pitchFamily="18" charset="0"/>
                <a:cs typeface="Times New Roman" pitchFamily="18" charset="0"/>
              </a:rPr>
              <a:t>802.11 Topologies</a:t>
            </a:r>
            <a:endParaRPr lang="en-US" sz="2400" b="1" kern="0" dirty="0" smtClean="0">
              <a:latin typeface="Times New Roman" pitchFamily="18" charset="0"/>
              <a:cs typeface="Times New Roman" pitchFamily="18" charset="0"/>
            </a:endParaRPr>
          </a:p>
          <a:p>
            <a:pPr marL="236538" indent="-236538" algn="just" defTabSz="814388" fontAlgn="base">
              <a:spcBef>
                <a:spcPts val="600"/>
              </a:spcBef>
              <a:spcAft>
                <a:spcPct val="0"/>
              </a:spcAft>
              <a:buClr>
                <a:srgbClr val="708CA1"/>
              </a:buClr>
              <a:defRPr/>
            </a:pPr>
            <a:r>
              <a:rPr lang="en-US" sz="2000" kern="0" dirty="0" smtClean="0">
                <a:solidFill>
                  <a:srgbClr val="FF0000"/>
                </a:solidFill>
                <a:latin typeface="Times New Roman" pitchFamily="18" charset="0"/>
                <a:cs typeface="Times New Roman" pitchFamily="18" charset="0"/>
              </a:rPr>
              <a:t>Extended Service Sets</a:t>
            </a:r>
          </a:p>
          <a:p>
            <a:pPr marL="236538" indent="-236538" algn="just" defTabSz="814388" fontAlgn="base">
              <a:spcBef>
                <a:spcPts val="600"/>
              </a:spcBef>
              <a:spcAft>
                <a:spcPct val="0"/>
              </a:spcAft>
              <a:buClr>
                <a:srgbClr val="708CA1"/>
              </a:buClr>
              <a:buFont typeface="Wingdings" pitchFamily="2" charset="2"/>
              <a:buChar char="§"/>
              <a:defRPr/>
            </a:pPr>
            <a:r>
              <a:rPr lang="en-US" sz="2000" kern="0" dirty="0" smtClean="0">
                <a:latin typeface="Times New Roman" pitchFamily="18" charset="0"/>
                <a:cs typeface="Times New Roman" pitchFamily="18" charset="0"/>
              </a:rPr>
              <a:t>When a single BSS provides insufficient RF coverage, one or more can be joined through a common distribution system into an </a:t>
            </a:r>
            <a:r>
              <a:rPr lang="en-US" sz="2000" kern="0" dirty="0" smtClean="0">
                <a:solidFill>
                  <a:srgbClr val="FF0000"/>
                </a:solidFill>
                <a:latin typeface="Times New Roman" pitchFamily="18" charset="0"/>
                <a:cs typeface="Times New Roman" pitchFamily="18" charset="0"/>
              </a:rPr>
              <a:t>extended service set (ESS). </a:t>
            </a:r>
            <a:r>
              <a:rPr lang="en-US" sz="2000" kern="0" dirty="0" smtClean="0">
                <a:latin typeface="Times New Roman" pitchFamily="18" charset="0"/>
                <a:cs typeface="Times New Roman" pitchFamily="18" charset="0"/>
              </a:rPr>
              <a:t>In an ESS, one BSS is differentiated from another by the </a:t>
            </a:r>
            <a:r>
              <a:rPr lang="en-US" sz="2000" kern="0" dirty="0" smtClean="0">
                <a:solidFill>
                  <a:srgbClr val="FF0000"/>
                </a:solidFill>
                <a:latin typeface="Times New Roman" pitchFamily="18" charset="0"/>
                <a:cs typeface="Times New Roman" pitchFamily="18" charset="0"/>
              </a:rPr>
              <a:t>BSS identifier (BSSID</a:t>
            </a:r>
            <a:r>
              <a:rPr lang="en-US" sz="2000" kern="0" dirty="0" smtClean="0">
                <a:latin typeface="Times New Roman" pitchFamily="18" charset="0"/>
                <a:cs typeface="Times New Roman" pitchFamily="18" charset="0"/>
              </a:rPr>
              <a:t>), which is the MAC address of the access point serving the BSS. The coverage area is the </a:t>
            </a:r>
            <a:r>
              <a:rPr lang="en-US" sz="2000" kern="0" dirty="0" smtClean="0">
                <a:solidFill>
                  <a:srgbClr val="FF0000"/>
                </a:solidFill>
                <a:latin typeface="Times New Roman" pitchFamily="18" charset="0"/>
                <a:cs typeface="Times New Roman" pitchFamily="18" charset="0"/>
              </a:rPr>
              <a:t>extended service area (ESA). </a:t>
            </a:r>
          </a:p>
          <a:p>
            <a:pPr marL="236538" indent="-236538" algn="just" defTabSz="814388" fontAlgn="base">
              <a:spcBef>
                <a:spcPts val="600"/>
              </a:spcBef>
              <a:spcAft>
                <a:spcPct val="0"/>
              </a:spcAft>
              <a:buClr>
                <a:srgbClr val="708CA1"/>
              </a:buClr>
              <a:defRPr/>
            </a:pPr>
            <a:endParaRPr lang="en-US" sz="2400" kern="0" dirty="0" smtClean="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fld id="{33D6E5A2-EC83-451F-A719-9AC1370DD5CF}" type="slidenum">
              <a:rPr lang="en-US" smtClean="0"/>
              <a:pPr/>
              <a:t>43</a:t>
            </a:fld>
            <a:endParaRPr lang="en-US" dirty="0"/>
          </a:p>
        </p:txBody>
      </p:sp>
    </p:spTree>
    <p:extLst>
      <p:ext uri="{BB962C8B-B14F-4D97-AF65-F5344CB8AC3E}">
        <p14:creationId xmlns:p14="http://schemas.microsoft.com/office/powerpoint/2010/main" val="2927672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228600" y="228600"/>
            <a:ext cx="8610600" cy="609600"/>
          </a:xfrm>
          <a:prstGeom prst="rect">
            <a:avLst/>
          </a:prstGeom>
          <a:noFill/>
          <a:ln w="9525" algn="ctr">
            <a:noFill/>
            <a:miter lim="800000"/>
            <a:headEnd/>
            <a:tailEnd/>
          </a:ln>
          <a:effectLst/>
        </p:spPr>
        <p:txBody>
          <a:bodyPr vert="horz" wrap="square" lIns="82124" tIns="41061" rIns="82124" bIns="41061" numCol="1" anchor="b" anchorCtr="0" compatLnSpc="1">
            <a:prstTxWarp prst="textNoShape">
              <a:avLst/>
            </a:prstTxWarp>
          </a:bodyPr>
          <a:lstStyle/>
          <a:p>
            <a:pPr marL="0" lvl="1" algn="ctr" defTabSz="814388" fontAlgn="base">
              <a:lnSpc>
                <a:spcPct val="90000"/>
              </a:lnSpc>
              <a:spcBef>
                <a:spcPct val="0"/>
              </a:spcBef>
              <a:spcAft>
                <a:spcPct val="0"/>
              </a:spcAft>
            </a:pPr>
            <a:r>
              <a:rPr lang="en-US" sz="3200" b="1" kern="0" dirty="0" smtClean="0">
                <a:solidFill>
                  <a:srgbClr val="FF0000"/>
                </a:solidFill>
                <a:latin typeface="Sylfaen" pitchFamily="18" charset="0"/>
                <a:ea typeface="+mj-ea"/>
                <a:cs typeface="+mj-cs"/>
              </a:rPr>
              <a:t>Wireless Networks</a:t>
            </a:r>
          </a:p>
        </p:txBody>
      </p:sp>
      <p:sp>
        <p:nvSpPr>
          <p:cNvPr id="3" name="Rectangle 3"/>
          <p:cNvSpPr txBox="1">
            <a:spLocks noChangeArrowheads="1"/>
          </p:cNvSpPr>
          <p:nvPr/>
        </p:nvSpPr>
        <p:spPr bwMode="auto">
          <a:xfrm>
            <a:off x="838200" y="762000"/>
            <a:ext cx="8077200" cy="6019800"/>
          </a:xfrm>
          <a:prstGeom prst="rect">
            <a:avLst/>
          </a:prstGeom>
          <a:noFill/>
          <a:ln w="9525" algn="ctr">
            <a:noFill/>
            <a:miter lim="800000"/>
            <a:headEnd/>
            <a:tailEnd/>
          </a:ln>
          <a:effectLst/>
        </p:spPr>
        <p:txBody>
          <a:bodyPr vert="horz" wrap="square" lIns="82124" tIns="41061" rIns="82124" bIns="41061" numCol="1" anchor="t" anchorCtr="0" compatLnSpc="1">
            <a:prstTxWarp prst="textNoShape">
              <a:avLst/>
            </a:prstTxWarp>
          </a:bodyPr>
          <a:lstStyle/>
          <a:p>
            <a:pPr marL="236538" indent="-236538" defTabSz="814388" fontAlgn="base">
              <a:spcBef>
                <a:spcPts val="600"/>
              </a:spcBef>
              <a:spcAft>
                <a:spcPct val="0"/>
              </a:spcAft>
              <a:buClr>
                <a:srgbClr val="708CA1"/>
              </a:buClr>
              <a:defRPr/>
            </a:pPr>
            <a:r>
              <a:rPr lang="en-US" sz="2400" b="1" kern="0" dirty="0" smtClean="0">
                <a:latin typeface="Arial" pitchFamily="34" charset="0"/>
                <a:cs typeface="Arial" pitchFamily="34" charset="0"/>
              </a:rPr>
              <a:t>                   Wireless Operations: </a:t>
            </a:r>
            <a:r>
              <a:rPr lang="en-US" sz="2400" kern="0" dirty="0" smtClean="0">
                <a:latin typeface="Arial" pitchFamily="34" charset="0"/>
                <a:cs typeface="Arial" pitchFamily="34" charset="0"/>
              </a:rPr>
              <a:t>802.11 Topologies</a:t>
            </a:r>
            <a:endParaRPr lang="en-US" sz="2400" b="1" kern="0" dirty="0" smtClean="0">
              <a:latin typeface="Arial" pitchFamily="34" charset="0"/>
              <a:cs typeface="Arial" pitchFamily="34" charset="0"/>
            </a:endParaRPr>
          </a:p>
          <a:p>
            <a:pPr marL="236538" indent="-236538" defTabSz="814388" fontAlgn="base">
              <a:spcBef>
                <a:spcPts val="600"/>
              </a:spcBef>
              <a:spcAft>
                <a:spcPct val="0"/>
              </a:spcAft>
              <a:buClr>
                <a:srgbClr val="708CA1"/>
              </a:buClr>
              <a:buFont typeface="Wingdings" pitchFamily="2" charset="2"/>
              <a:buChar char="§"/>
              <a:defRPr/>
            </a:pPr>
            <a:endParaRPr lang="en-US" sz="2000" kern="0" dirty="0" smtClean="0">
              <a:latin typeface="Arial" pitchFamily="34" charset="0"/>
              <a:cs typeface="Arial" pitchFamily="34" charset="0"/>
            </a:endParaRPr>
          </a:p>
          <a:p>
            <a:pPr marL="236538" indent="-236538" defTabSz="814388" fontAlgn="base">
              <a:spcBef>
                <a:spcPts val="600"/>
              </a:spcBef>
              <a:spcAft>
                <a:spcPct val="0"/>
              </a:spcAft>
              <a:buClr>
                <a:srgbClr val="708CA1"/>
              </a:buClr>
              <a:defRPr/>
            </a:pPr>
            <a:endParaRPr lang="en-US" sz="2400" kern="0" dirty="0" smtClean="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fld id="{33D6E5A2-EC83-451F-A719-9AC1370DD5CF}" type="slidenum">
              <a:rPr lang="en-US" smtClean="0"/>
              <a:pPr/>
              <a:t>44</a:t>
            </a:fld>
            <a:endParaRPr lang="en-US" dirty="0"/>
          </a:p>
        </p:txBody>
      </p:sp>
      <p:pic>
        <p:nvPicPr>
          <p:cNvPr id="6146" name="Picture 2"/>
          <p:cNvPicPr>
            <a:picLocks noChangeAspect="1" noChangeArrowheads="1"/>
          </p:cNvPicPr>
          <p:nvPr/>
        </p:nvPicPr>
        <p:blipFill>
          <a:blip r:embed="rId3" cstate="print"/>
          <a:srcRect/>
          <a:stretch>
            <a:fillRect/>
          </a:stretch>
        </p:blipFill>
        <p:spPr bwMode="auto">
          <a:xfrm>
            <a:off x="1066800" y="1752600"/>
            <a:ext cx="8001000" cy="2320678"/>
          </a:xfrm>
          <a:prstGeom prst="rect">
            <a:avLst/>
          </a:prstGeom>
          <a:noFill/>
          <a:ln w="9525">
            <a:noFill/>
            <a:miter lim="800000"/>
            <a:headEnd/>
            <a:tailEnd/>
          </a:ln>
        </p:spPr>
      </p:pic>
    </p:spTree>
    <p:extLst>
      <p:ext uri="{BB962C8B-B14F-4D97-AF65-F5344CB8AC3E}">
        <p14:creationId xmlns:p14="http://schemas.microsoft.com/office/powerpoint/2010/main" val="2086499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FF0000"/>
                </a:solidFill>
                <a:effectLst/>
                <a:latin typeface="Sylfaen" pitchFamily="18" charset="0"/>
              </a:rPr>
              <a:t>Cont</a:t>
            </a:r>
            <a:r>
              <a:rPr lang="en-US" b="1" dirty="0">
                <a:solidFill>
                  <a:srgbClr val="FF0000"/>
                </a:solidFill>
                <a:effectLst/>
                <a:latin typeface="Sylfaen" pitchFamily="18" charset="0"/>
              </a:rPr>
              <a:t>… </a:t>
            </a:r>
            <a:r>
              <a:rPr lang="en-US" dirty="0" smtClean="0"/>
              <a:t>… </a:t>
            </a:r>
            <a:endParaRPr lang="en-US" dirty="0"/>
          </a:p>
        </p:txBody>
      </p:sp>
      <p:sp>
        <p:nvSpPr>
          <p:cNvPr id="3" name="Content Placeholder 2"/>
          <p:cNvSpPr>
            <a:spLocks noGrp="1"/>
          </p:cNvSpPr>
          <p:nvPr>
            <p:ph sz="half" idx="1"/>
          </p:nvPr>
        </p:nvSpPr>
        <p:spPr>
          <a:xfrm>
            <a:off x="609600" y="1524000"/>
            <a:ext cx="3581400" cy="4663440"/>
          </a:xfrm>
        </p:spPr>
        <p:txBody>
          <a:bodyPr>
            <a:normAutofit/>
          </a:bodyPr>
          <a:lstStyle/>
          <a:p>
            <a:pPr>
              <a:buFont typeface="Wingdings" pitchFamily="2" charset="2"/>
              <a:buChar char="Ø"/>
            </a:pPr>
            <a:r>
              <a:rPr lang="en-US" sz="2200" dirty="0">
                <a:solidFill>
                  <a:srgbClr val="FF0000"/>
                </a:solidFill>
                <a:latin typeface="Century" pitchFamily="18" charset="0"/>
                <a:cs typeface="Times New Roman" pitchFamily="18" charset="0"/>
              </a:rPr>
              <a:t>Circuit switching takes place at the physical layer</a:t>
            </a:r>
          </a:p>
          <a:p>
            <a:pPr marL="82296" indent="0">
              <a:buNone/>
            </a:pPr>
            <a:r>
              <a:rPr lang="en-US" sz="2200" dirty="0">
                <a:latin typeface="Century" pitchFamily="18" charset="0"/>
                <a:cs typeface="Times New Roman" pitchFamily="18" charset="0"/>
              </a:rPr>
              <a:t>The actual communication in circuit switch network required three phases: </a:t>
            </a:r>
            <a:endParaRPr lang="en-US" sz="2200" dirty="0" smtClean="0">
              <a:latin typeface="Century" pitchFamily="18" charset="0"/>
              <a:cs typeface="Times New Roman" pitchFamily="18" charset="0"/>
            </a:endParaRPr>
          </a:p>
          <a:p>
            <a:pPr marL="82296" indent="0">
              <a:buNone/>
            </a:pPr>
            <a:endParaRPr lang="en-US" sz="2200" dirty="0" smtClean="0">
              <a:latin typeface="Century" pitchFamily="18" charset="0"/>
              <a:cs typeface="Times New Roman" pitchFamily="18" charset="0"/>
            </a:endParaRPr>
          </a:p>
          <a:p>
            <a:pPr>
              <a:buFont typeface="Wingdings" pitchFamily="2" charset="2"/>
              <a:buChar char="ü"/>
            </a:pPr>
            <a:r>
              <a:rPr lang="en-US" sz="2200" b="1" dirty="0" smtClean="0">
                <a:solidFill>
                  <a:srgbClr val="FF0000"/>
                </a:solidFill>
                <a:latin typeface="Century" pitchFamily="18" charset="0"/>
                <a:cs typeface="Times New Roman" pitchFamily="18" charset="0"/>
              </a:rPr>
              <a:t>Connection setup,</a:t>
            </a:r>
          </a:p>
          <a:p>
            <a:pPr>
              <a:buFont typeface="Wingdings" pitchFamily="2" charset="2"/>
              <a:buChar char="ü"/>
            </a:pPr>
            <a:r>
              <a:rPr lang="en-US" sz="2200" b="1" dirty="0" smtClean="0">
                <a:solidFill>
                  <a:srgbClr val="FF0000"/>
                </a:solidFill>
                <a:latin typeface="Century" pitchFamily="18" charset="0"/>
                <a:cs typeface="Times New Roman" pitchFamily="18" charset="0"/>
              </a:rPr>
              <a:t>Data </a:t>
            </a:r>
            <a:r>
              <a:rPr lang="en-US" sz="2200" b="1" dirty="0">
                <a:solidFill>
                  <a:srgbClr val="FF0000"/>
                </a:solidFill>
                <a:latin typeface="Century" pitchFamily="18" charset="0"/>
                <a:cs typeface="Times New Roman" pitchFamily="18" charset="0"/>
              </a:rPr>
              <a:t>transfer , </a:t>
            </a:r>
            <a:r>
              <a:rPr lang="en-US" sz="2200" b="1" dirty="0" smtClean="0">
                <a:solidFill>
                  <a:srgbClr val="FF0000"/>
                </a:solidFill>
                <a:latin typeface="Century" pitchFamily="18" charset="0"/>
                <a:cs typeface="Times New Roman" pitchFamily="18" charset="0"/>
              </a:rPr>
              <a:t>and</a:t>
            </a:r>
          </a:p>
          <a:p>
            <a:pPr>
              <a:buFont typeface="Wingdings" pitchFamily="2" charset="2"/>
              <a:buChar char="ü"/>
            </a:pPr>
            <a:r>
              <a:rPr lang="en-US" sz="2200" b="1" dirty="0" smtClean="0">
                <a:solidFill>
                  <a:srgbClr val="FF0000"/>
                </a:solidFill>
                <a:latin typeface="Century" pitchFamily="18" charset="0"/>
                <a:cs typeface="Times New Roman" pitchFamily="18" charset="0"/>
              </a:rPr>
              <a:t>Connection teardown</a:t>
            </a:r>
            <a:r>
              <a:rPr lang="en-US" sz="2200" b="1" dirty="0">
                <a:solidFill>
                  <a:srgbClr val="FF0000"/>
                </a:solidFill>
                <a:latin typeface="Century" pitchFamily="18" charset="0"/>
                <a:cs typeface="Times New Roman" pitchFamily="18" charset="0"/>
              </a:rPr>
              <a:t>.</a:t>
            </a:r>
          </a:p>
          <a:p>
            <a:pPr>
              <a:buFont typeface="Wingdings" pitchFamily="2" charset="2"/>
              <a:buChar char="ü"/>
            </a:pPr>
            <a:endParaRPr lang="en-US" sz="2200" dirty="0">
              <a:latin typeface="Century" pitchFamily="18" charset="0"/>
            </a:endParaRPr>
          </a:p>
          <a:p>
            <a:pPr>
              <a:buFont typeface="Wingdings" pitchFamily="2" charset="2"/>
              <a:buChar char="Ø"/>
            </a:pPr>
            <a:endParaRPr lang="en-US" sz="2200" dirty="0"/>
          </a:p>
        </p:txBody>
      </p:sp>
      <p:pic>
        <p:nvPicPr>
          <p:cNvPr id="6" name="Picture 2"/>
          <p:cNvPicPr>
            <a:picLocks noGrp="1" noChangeArrowheads="1"/>
          </p:cNvPicPr>
          <p:nvPr>
            <p:ph sz="half" idx="2"/>
          </p:nvPr>
        </p:nvPicPr>
        <p:blipFill>
          <a:blip r:embed="rId2" cstate="print"/>
          <a:srcRect/>
          <a:stretch>
            <a:fillRect/>
          </a:stretch>
        </p:blipFill>
        <p:spPr bwMode="auto">
          <a:xfrm>
            <a:off x="4343400" y="1066800"/>
            <a:ext cx="4286250" cy="5105400"/>
          </a:xfrm>
          <a:prstGeom prst="rect">
            <a:avLst/>
          </a:prstGeom>
          <a:noFill/>
          <a:ln w="12700">
            <a:noFill/>
            <a:miter lim="800000"/>
            <a:headEnd/>
            <a:tailEnd/>
          </a:ln>
          <a:effectLst/>
        </p:spPr>
      </p:pic>
    </p:spTree>
    <p:extLst>
      <p:ext uri="{BB962C8B-B14F-4D97-AF65-F5344CB8AC3E}">
        <p14:creationId xmlns:p14="http://schemas.microsoft.com/office/powerpoint/2010/main" val="32405321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498080" cy="487362"/>
          </a:xfrm>
        </p:spPr>
        <p:txBody>
          <a:bodyPr>
            <a:normAutofit fontScale="90000"/>
          </a:bodyPr>
          <a:lstStyle/>
          <a:p>
            <a:r>
              <a:rPr lang="en-US" b="1" dirty="0" err="1" smtClean="0">
                <a:solidFill>
                  <a:srgbClr val="FF0000"/>
                </a:solidFill>
                <a:effectLst/>
                <a:latin typeface="Century" pitchFamily="18" charset="0"/>
              </a:rPr>
              <a:t>Cont</a:t>
            </a:r>
            <a:r>
              <a:rPr lang="en-US" b="1" dirty="0" smtClean="0">
                <a:solidFill>
                  <a:srgbClr val="FF0000"/>
                </a:solidFill>
                <a:effectLst/>
                <a:latin typeface="Century" pitchFamily="18" charset="0"/>
              </a:rPr>
              <a:t>… </a:t>
            </a:r>
            <a:endParaRPr lang="en-US" b="1" dirty="0">
              <a:solidFill>
                <a:srgbClr val="FF0000"/>
              </a:solidFill>
              <a:effectLst/>
              <a:latin typeface="Century" pitchFamily="18" charset="0"/>
            </a:endParaRPr>
          </a:p>
        </p:txBody>
      </p:sp>
      <p:sp>
        <p:nvSpPr>
          <p:cNvPr id="3" name="Content Placeholder 2"/>
          <p:cNvSpPr>
            <a:spLocks noGrp="1"/>
          </p:cNvSpPr>
          <p:nvPr>
            <p:ph idx="1"/>
          </p:nvPr>
        </p:nvSpPr>
        <p:spPr>
          <a:xfrm>
            <a:off x="457200" y="914400"/>
            <a:ext cx="7943088" cy="5334000"/>
          </a:xfrm>
        </p:spPr>
        <p:txBody>
          <a:bodyPr>
            <a:noAutofit/>
          </a:bodyPr>
          <a:lstStyle/>
          <a:p>
            <a:pPr algn="just">
              <a:buNone/>
            </a:pPr>
            <a:r>
              <a:rPr lang="en-US" sz="2400" dirty="0">
                <a:solidFill>
                  <a:srgbClr val="FF0000"/>
                </a:solidFill>
                <a:latin typeface="Century" pitchFamily="18" charset="0"/>
                <a:cs typeface="Times New Roman" pitchFamily="18" charset="0"/>
              </a:rPr>
              <a:t>Setup Phase</a:t>
            </a:r>
          </a:p>
          <a:p>
            <a:pPr algn="just"/>
            <a:r>
              <a:rPr lang="en-US" sz="2400" dirty="0">
                <a:latin typeface="Century" pitchFamily="18" charset="0"/>
                <a:cs typeface="Times New Roman" pitchFamily="18" charset="0"/>
              </a:rPr>
              <a:t>Before the </a:t>
            </a:r>
            <a:r>
              <a:rPr lang="en-US" sz="2400" dirty="0">
                <a:solidFill>
                  <a:srgbClr val="FF0000"/>
                </a:solidFill>
                <a:latin typeface="Century" pitchFamily="18" charset="0"/>
                <a:cs typeface="Times New Roman" pitchFamily="18" charset="0"/>
              </a:rPr>
              <a:t>two parties or multiple parties can communicate , a dedicated circuit needs to be established.</a:t>
            </a:r>
          </a:p>
          <a:p>
            <a:pPr algn="just"/>
            <a:r>
              <a:rPr lang="en-US" sz="2400" dirty="0">
                <a:latin typeface="Century" pitchFamily="18" charset="0"/>
                <a:cs typeface="Times New Roman" pitchFamily="18" charset="0"/>
              </a:rPr>
              <a:t>The end systems are normally connected </a:t>
            </a:r>
            <a:r>
              <a:rPr lang="en-US" sz="2400" dirty="0">
                <a:solidFill>
                  <a:srgbClr val="FF0000"/>
                </a:solidFill>
                <a:latin typeface="Century" pitchFamily="18" charset="0"/>
                <a:cs typeface="Times New Roman" pitchFamily="18" charset="0"/>
              </a:rPr>
              <a:t>through dedicated lines to the switches, so connection set up means creating a dedicated channel</a:t>
            </a:r>
            <a:r>
              <a:rPr lang="en-US" sz="2400" dirty="0">
                <a:latin typeface="Century" pitchFamily="18" charset="0"/>
                <a:cs typeface="Times New Roman" pitchFamily="18" charset="0"/>
              </a:rPr>
              <a:t>.</a:t>
            </a:r>
          </a:p>
          <a:p>
            <a:pPr algn="just">
              <a:buNone/>
            </a:pPr>
            <a:r>
              <a:rPr lang="en-US" sz="2400" dirty="0">
                <a:solidFill>
                  <a:srgbClr val="FF0000"/>
                </a:solidFill>
                <a:latin typeface="Century" pitchFamily="18" charset="0"/>
                <a:cs typeface="Times New Roman" pitchFamily="18" charset="0"/>
              </a:rPr>
              <a:t>Data transfer phase  </a:t>
            </a:r>
          </a:p>
          <a:p>
            <a:pPr algn="just"/>
            <a:r>
              <a:rPr lang="en-US" sz="2400" dirty="0">
                <a:latin typeface="Century" pitchFamily="18" charset="0"/>
                <a:cs typeface="Times New Roman" pitchFamily="18" charset="0"/>
              </a:rPr>
              <a:t>After the establishment of the </a:t>
            </a:r>
            <a:r>
              <a:rPr lang="en-US" sz="2400" dirty="0">
                <a:solidFill>
                  <a:srgbClr val="FF0000"/>
                </a:solidFill>
                <a:latin typeface="Century" pitchFamily="18" charset="0"/>
                <a:cs typeface="Times New Roman" pitchFamily="18" charset="0"/>
              </a:rPr>
              <a:t>dedicated circuit(channel), the two parties can transfer data.</a:t>
            </a:r>
          </a:p>
          <a:p>
            <a:pPr algn="just">
              <a:buNone/>
            </a:pPr>
            <a:r>
              <a:rPr lang="en-US" sz="2400" dirty="0">
                <a:solidFill>
                  <a:srgbClr val="FF0000"/>
                </a:solidFill>
                <a:latin typeface="Century" pitchFamily="18" charset="0"/>
                <a:cs typeface="Times New Roman" pitchFamily="18" charset="0"/>
              </a:rPr>
              <a:t>Teardown Phase</a:t>
            </a:r>
          </a:p>
          <a:p>
            <a:pPr algn="just"/>
            <a:r>
              <a:rPr lang="en-US" sz="2400" dirty="0">
                <a:latin typeface="Century" pitchFamily="18" charset="0"/>
                <a:cs typeface="Times New Roman" pitchFamily="18" charset="0"/>
              </a:rPr>
              <a:t>When one of the </a:t>
            </a:r>
            <a:r>
              <a:rPr lang="en-US" sz="2400" dirty="0">
                <a:solidFill>
                  <a:srgbClr val="FF0000"/>
                </a:solidFill>
                <a:latin typeface="Century" pitchFamily="18" charset="0"/>
                <a:cs typeface="Times New Roman" pitchFamily="18" charset="0"/>
              </a:rPr>
              <a:t>parties needs to disconnect, a signal is sent to each switch to release the resources.</a:t>
            </a:r>
          </a:p>
          <a:p>
            <a:pPr marL="82296" indent="0" algn="just">
              <a:buNone/>
            </a:pPr>
            <a:endParaRPr lang="en-US" sz="2400" dirty="0">
              <a:latin typeface="Century" pitchFamily="18" charset="0"/>
            </a:endParaRPr>
          </a:p>
        </p:txBody>
      </p:sp>
    </p:spTree>
    <p:extLst>
      <p:ext uri="{BB962C8B-B14F-4D97-AF65-F5344CB8AC3E}">
        <p14:creationId xmlns:p14="http://schemas.microsoft.com/office/powerpoint/2010/main" val="33921298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563562"/>
          </a:xfrm>
        </p:spPr>
        <p:txBody>
          <a:bodyPr>
            <a:normAutofit fontScale="90000"/>
          </a:bodyPr>
          <a:lstStyle/>
          <a:p>
            <a:r>
              <a:rPr lang="en-US" dirty="0" err="1" smtClean="0"/>
              <a:t>Cont</a:t>
            </a:r>
            <a:r>
              <a:rPr lang="en-US" dirty="0" smtClean="0"/>
              <a:t>… </a:t>
            </a:r>
            <a:endParaRPr lang="en-US" dirty="0"/>
          </a:p>
        </p:txBody>
      </p:sp>
      <p:sp>
        <p:nvSpPr>
          <p:cNvPr id="3" name="Content Placeholder 2"/>
          <p:cNvSpPr>
            <a:spLocks noGrp="1"/>
          </p:cNvSpPr>
          <p:nvPr>
            <p:ph idx="1"/>
          </p:nvPr>
        </p:nvSpPr>
        <p:spPr>
          <a:xfrm>
            <a:off x="457200" y="990600"/>
            <a:ext cx="7866888" cy="5715000"/>
          </a:xfrm>
        </p:spPr>
        <p:txBody>
          <a:bodyPr>
            <a:noAutofit/>
          </a:bodyPr>
          <a:lstStyle/>
          <a:p>
            <a:pPr algn="just">
              <a:buNone/>
            </a:pPr>
            <a:r>
              <a:rPr lang="en-US" sz="2400" b="1" dirty="0">
                <a:solidFill>
                  <a:srgbClr val="0000CC"/>
                </a:solidFill>
                <a:latin typeface="Century" pitchFamily="18" charset="0"/>
                <a:cs typeface="Times New Roman" pitchFamily="18" charset="0"/>
              </a:rPr>
              <a:t>Efficiency</a:t>
            </a:r>
          </a:p>
          <a:p>
            <a:pPr algn="just"/>
            <a:r>
              <a:rPr lang="en-US" sz="2400" dirty="0">
                <a:latin typeface="Century" pitchFamily="18" charset="0"/>
                <a:cs typeface="Times New Roman" pitchFamily="18" charset="0"/>
              </a:rPr>
              <a:t>Circuit switch network </a:t>
            </a:r>
            <a:r>
              <a:rPr lang="en-US" sz="2400" dirty="0">
                <a:solidFill>
                  <a:srgbClr val="FF0000"/>
                </a:solidFill>
                <a:latin typeface="Century" pitchFamily="18" charset="0"/>
                <a:cs typeface="Times New Roman" pitchFamily="18" charset="0"/>
              </a:rPr>
              <a:t>is not as efficient as the other two types of network because resources are allocated during the entire duration of the connection</a:t>
            </a:r>
          </a:p>
          <a:p>
            <a:pPr algn="just"/>
            <a:r>
              <a:rPr lang="en-US" sz="2400" dirty="0">
                <a:latin typeface="Century" pitchFamily="18" charset="0"/>
                <a:cs typeface="Times New Roman" pitchFamily="18" charset="0"/>
              </a:rPr>
              <a:t>These resources </a:t>
            </a:r>
            <a:r>
              <a:rPr lang="en-US" sz="2400" dirty="0">
                <a:solidFill>
                  <a:srgbClr val="FF0000"/>
                </a:solidFill>
                <a:latin typeface="Century" pitchFamily="18" charset="0"/>
                <a:cs typeface="Times New Roman" pitchFamily="18" charset="0"/>
              </a:rPr>
              <a:t>are unavailable to other connections</a:t>
            </a:r>
          </a:p>
          <a:p>
            <a:pPr algn="just"/>
            <a:r>
              <a:rPr lang="en-US" sz="2400" dirty="0">
                <a:latin typeface="Century" pitchFamily="18" charset="0"/>
                <a:cs typeface="Times New Roman" pitchFamily="18" charset="0"/>
              </a:rPr>
              <a:t>Allowing resources </a:t>
            </a:r>
            <a:r>
              <a:rPr lang="en-US" sz="2400" dirty="0">
                <a:solidFill>
                  <a:srgbClr val="FF0000"/>
                </a:solidFill>
                <a:latin typeface="Century" pitchFamily="18" charset="0"/>
                <a:cs typeface="Times New Roman" pitchFamily="18" charset="0"/>
              </a:rPr>
              <a:t>to be dedicated means that other connections are deprived </a:t>
            </a:r>
          </a:p>
          <a:p>
            <a:pPr>
              <a:buNone/>
            </a:pPr>
            <a:r>
              <a:rPr lang="en-US" sz="2400" b="1" dirty="0">
                <a:solidFill>
                  <a:srgbClr val="FF0000"/>
                </a:solidFill>
                <a:latin typeface="Century" pitchFamily="18" charset="0"/>
                <a:cs typeface="Times New Roman" pitchFamily="18" charset="0"/>
              </a:rPr>
              <a:t>Delay</a:t>
            </a:r>
          </a:p>
          <a:p>
            <a:r>
              <a:rPr lang="en-US" sz="2400" dirty="0">
                <a:latin typeface="Century" pitchFamily="18" charset="0"/>
                <a:cs typeface="Times New Roman" pitchFamily="18" charset="0"/>
              </a:rPr>
              <a:t>Although circuit switched network normally has low efficiency, the delay in this type </a:t>
            </a:r>
            <a:r>
              <a:rPr lang="en-US" sz="2400" dirty="0">
                <a:solidFill>
                  <a:srgbClr val="FF0000"/>
                </a:solidFill>
                <a:latin typeface="Century" pitchFamily="18" charset="0"/>
                <a:cs typeface="Times New Roman" pitchFamily="18" charset="0"/>
              </a:rPr>
              <a:t>of network is minimal</a:t>
            </a:r>
            <a:r>
              <a:rPr lang="en-US" sz="2400" dirty="0" smtClean="0">
                <a:solidFill>
                  <a:srgbClr val="FF0000"/>
                </a:solidFill>
                <a:latin typeface="Century" pitchFamily="18" charset="0"/>
                <a:cs typeface="Times New Roman" pitchFamily="18" charset="0"/>
              </a:rPr>
              <a:t>.</a:t>
            </a:r>
            <a:endParaRPr lang="en-US" sz="2400" dirty="0">
              <a:solidFill>
                <a:srgbClr val="FF0000"/>
              </a:solidFill>
              <a:latin typeface="Century" pitchFamily="18" charset="0"/>
              <a:cs typeface="Times New Roman" pitchFamily="18" charset="0"/>
            </a:endParaRPr>
          </a:p>
        </p:txBody>
      </p:sp>
    </p:spTree>
    <p:extLst>
      <p:ext uri="{BB962C8B-B14F-4D97-AF65-F5344CB8AC3E}">
        <p14:creationId xmlns:p14="http://schemas.microsoft.com/office/powerpoint/2010/main" val="35477875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498080" cy="563562"/>
          </a:xfrm>
        </p:spPr>
        <p:txBody>
          <a:bodyPr>
            <a:normAutofit fontScale="90000"/>
          </a:bodyPr>
          <a:lstStyle/>
          <a:p>
            <a:r>
              <a:rPr lang="en-US" dirty="0" err="1" smtClean="0"/>
              <a:t>Cont</a:t>
            </a:r>
            <a:r>
              <a:rPr lang="en-US" dirty="0" smtClean="0"/>
              <a:t>…</a:t>
            </a:r>
            <a:endParaRPr lang="en-US" dirty="0"/>
          </a:p>
        </p:txBody>
      </p:sp>
      <p:sp>
        <p:nvSpPr>
          <p:cNvPr id="3" name="Content Placeholder 2"/>
          <p:cNvSpPr>
            <a:spLocks noGrp="1"/>
          </p:cNvSpPr>
          <p:nvPr>
            <p:ph idx="1"/>
          </p:nvPr>
        </p:nvSpPr>
        <p:spPr/>
        <p:txBody>
          <a:bodyPr>
            <a:normAutofit lnSpcReduction="10000"/>
          </a:bodyPr>
          <a:lstStyle/>
          <a:p>
            <a:r>
              <a:rPr lang="en-US" dirty="0">
                <a:latin typeface="Century" pitchFamily="18" charset="0"/>
                <a:cs typeface="Times New Roman" pitchFamily="18" charset="0"/>
              </a:rPr>
              <a:t>During data transfer the data aren’t delayed at each switch; </a:t>
            </a:r>
            <a:r>
              <a:rPr lang="en-US" dirty="0">
                <a:solidFill>
                  <a:srgbClr val="FF0000"/>
                </a:solidFill>
                <a:latin typeface="Century" pitchFamily="18" charset="0"/>
                <a:cs typeface="Times New Roman" pitchFamily="18" charset="0"/>
              </a:rPr>
              <a:t>the resources are allocated for the duration of the connection.</a:t>
            </a:r>
          </a:p>
          <a:p>
            <a:r>
              <a:rPr lang="en-US" dirty="0">
                <a:latin typeface="Century" pitchFamily="18" charset="0"/>
                <a:cs typeface="Times New Roman" pitchFamily="18" charset="0"/>
              </a:rPr>
              <a:t>There is </a:t>
            </a:r>
            <a:r>
              <a:rPr lang="en-US" dirty="0">
                <a:solidFill>
                  <a:srgbClr val="FF0000"/>
                </a:solidFill>
                <a:latin typeface="Century" pitchFamily="18" charset="0"/>
                <a:cs typeface="Times New Roman" pitchFamily="18" charset="0"/>
              </a:rPr>
              <a:t>no waiting time at each switch.</a:t>
            </a:r>
          </a:p>
          <a:p>
            <a:r>
              <a:rPr lang="en-US" dirty="0">
                <a:latin typeface="Century" pitchFamily="18" charset="0"/>
                <a:cs typeface="Times New Roman" pitchFamily="18" charset="0"/>
              </a:rPr>
              <a:t>The </a:t>
            </a:r>
            <a:r>
              <a:rPr lang="en-US" dirty="0">
                <a:solidFill>
                  <a:srgbClr val="FF0000"/>
                </a:solidFill>
                <a:latin typeface="Century" pitchFamily="18" charset="0"/>
                <a:cs typeface="Times New Roman" pitchFamily="18" charset="0"/>
              </a:rPr>
              <a:t>total delay is due to the time needed to create the connection , transfer data, and disconnect the circuit</a:t>
            </a:r>
            <a:r>
              <a:rPr lang="en-US" dirty="0">
                <a:latin typeface="Century" pitchFamily="18" charset="0"/>
                <a:cs typeface="Times New Roman" pitchFamily="18" charset="0"/>
              </a:rPr>
              <a:t>.</a:t>
            </a:r>
          </a:p>
          <a:p>
            <a:pPr>
              <a:buNone/>
            </a:pPr>
            <a:r>
              <a:rPr lang="en-US" dirty="0">
                <a:latin typeface="Century" pitchFamily="18" charset="0"/>
                <a:cs typeface="Times New Roman" pitchFamily="18" charset="0"/>
              </a:rPr>
              <a:t>   </a:t>
            </a:r>
          </a:p>
          <a:p>
            <a:endParaRPr lang="en-US" dirty="0">
              <a:latin typeface="Century" pitchFamily="18" charset="0"/>
            </a:endParaRPr>
          </a:p>
          <a:p>
            <a:endParaRPr lang="en-US" dirty="0">
              <a:latin typeface="Century" pitchFamily="18" charset="0"/>
            </a:endParaRPr>
          </a:p>
          <a:p>
            <a:endParaRPr lang="en-US" dirty="0"/>
          </a:p>
        </p:txBody>
      </p:sp>
    </p:spTree>
    <p:extLst>
      <p:ext uri="{BB962C8B-B14F-4D97-AF65-F5344CB8AC3E}">
        <p14:creationId xmlns:p14="http://schemas.microsoft.com/office/powerpoint/2010/main" val="28407503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563562"/>
          </a:xfrm>
        </p:spPr>
        <p:txBody>
          <a:bodyPr>
            <a:normAutofit fontScale="90000"/>
          </a:bodyPr>
          <a:lstStyle/>
          <a:p>
            <a:endParaRPr lang="en-US" dirty="0"/>
          </a:p>
        </p:txBody>
      </p:sp>
      <p:sp>
        <p:nvSpPr>
          <p:cNvPr id="3" name="Content Placeholder 2"/>
          <p:cNvSpPr>
            <a:spLocks noGrp="1"/>
          </p:cNvSpPr>
          <p:nvPr>
            <p:ph idx="1"/>
          </p:nvPr>
        </p:nvSpPr>
        <p:spPr>
          <a:xfrm>
            <a:off x="533400" y="990600"/>
            <a:ext cx="7866888" cy="5257800"/>
          </a:xfrm>
        </p:spPr>
        <p:txBody>
          <a:bodyPr>
            <a:noAutofit/>
          </a:bodyPr>
          <a:lstStyle/>
          <a:p>
            <a:pPr>
              <a:buNone/>
            </a:pPr>
            <a:r>
              <a:rPr lang="en-US" sz="2400" b="1" dirty="0" smtClean="0">
                <a:solidFill>
                  <a:srgbClr val="FF0000"/>
                </a:solidFill>
                <a:latin typeface="Century" pitchFamily="18" charset="0"/>
                <a:cs typeface="Times New Roman" pitchFamily="18" charset="0"/>
              </a:rPr>
              <a:t>2. Packet </a:t>
            </a:r>
            <a:r>
              <a:rPr lang="en-US" sz="2400" b="1" dirty="0">
                <a:solidFill>
                  <a:srgbClr val="FF0000"/>
                </a:solidFill>
                <a:latin typeface="Century" pitchFamily="18" charset="0"/>
                <a:cs typeface="Times New Roman" pitchFamily="18" charset="0"/>
              </a:rPr>
              <a:t>Switch Network</a:t>
            </a:r>
          </a:p>
          <a:p>
            <a:r>
              <a:rPr lang="en-US" sz="2400" dirty="0">
                <a:latin typeface="Century" pitchFamily="18" charset="0"/>
                <a:cs typeface="Times New Roman" pitchFamily="18" charset="0"/>
              </a:rPr>
              <a:t>In data communication, we need to send messages from one end system to another. </a:t>
            </a:r>
          </a:p>
          <a:p>
            <a:r>
              <a:rPr lang="en-US" sz="2400" dirty="0">
                <a:latin typeface="Century" pitchFamily="18" charset="0"/>
                <a:cs typeface="Times New Roman" pitchFamily="18" charset="0"/>
              </a:rPr>
              <a:t>If the message is going to pass through </a:t>
            </a:r>
            <a:r>
              <a:rPr lang="en-US" sz="2400" dirty="0">
                <a:solidFill>
                  <a:srgbClr val="FF0000"/>
                </a:solidFill>
                <a:latin typeface="Century" pitchFamily="18" charset="0"/>
                <a:cs typeface="Times New Roman" pitchFamily="18" charset="0"/>
              </a:rPr>
              <a:t>a packet switched network, it needs to be divided into packets of fixed or variable size</a:t>
            </a:r>
            <a:r>
              <a:rPr lang="en-US" sz="2400" dirty="0">
                <a:latin typeface="Century" pitchFamily="18" charset="0"/>
                <a:cs typeface="Times New Roman" pitchFamily="18" charset="0"/>
              </a:rPr>
              <a:t>.</a:t>
            </a:r>
          </a:p>
          <a:p>
            <a:r>
              <a:rPr lang="en-US" sz="2400" dirty="0">
                <a:latin typeface="Century" pitchFamily="18" charset="0"/>
                <a:cs typeface="Times New Roman" pitchFamily="18" charset="0"/>
              </a:rPr>
              <a:t>The size of the packet is determined </a:t>
            </a:r>
            <a:r>
              <a:rPr lang="en-US" sz="2400" dirty="0">
                <a:solidFill>
                  <a:srgbClr val="FF0000"/>
                </a:solidFill>
                <a:latin typeface="Century" pitchFamily="18" charset="0"/>
                <a:cs typeface="Times New Roman" pitchFamily="18" charset="0"/>
              </a:rPr>
              <a:t>by the network and the governing protocols.</a:t>
            </a:r>
          </a:p>
          <a:p>
            <a:r>
              <a:rPr lang="en-US" sz="2400" dirty="0">
                <a:latin typeface="Century" pitchFamily="18" charset="0"/>
                <a:cs typeface="Times New Roman" pitchFamily="18" charset="0"/>
              </a:rPr>
              <a:t>In packet switching,</a:t>
            </a:r>
          </a:p>
          <a:p>
            <a:pPr lvl="2">
              <a:buFont typeface="Wingdings" pitchFamily="2" charset="2"/>
              <a:buChar char="Ø"/>
            </a:pPr>
            <a:r>
              <a:rPr lang="en-US" sz="1600" dirty="0" smtClean="0">
                <a:solidFill>
                  <a:srgbClr val="0000CC"/>
                </a:solidFill>
                <a:latin typeface="Century" pitchFamily="18" charset="0"/>
                <a:cs typeface="Times New Roman" pitchFamily="18" charset="0"/>
              </a:rPr>
              <a:t>There </a:t>
            </a:r>
            <a:r>
              <a:rPr lang="en-US" sz="1600" dirty="0">
                <a:solidFill>
                  <a:srgbClr val="0000CC"/>
                </a:solidFill>
                <a:latin typeface="Century" pitchFamily="18" charset="0"/>
                <a:cs typeface="Times New Roman" pitchFamily="18" charset="0"/>
              </a:rPr>
              <a:t>is no resource allocation for a packet</a:t>
            </a:r>
          </a:p>
          <a:p>
            <a:pPr lvl="2">
              <a:buFont typeface="Wingdings" pitchFamily="2" charset="2"/>
              <a:buChar char="Ø"/>
            </a:pPr>
            <a:r>
              <a:rPr lang="en-US" sz="1600" dirty="0">
                <a:solidFill>
                  <a:srgbClr val="0000CC"/>
                </a:solidFill>
                <a:latin typeface="Century" pitchFamily="18" charset="0"/>
                <a:cs typeface="Times New Roman" pitchFamily="18" charset="0"/>
              </a:rPr>
              <a:t>There is no reserved bandwidth on the links, and </a:t>
            </a:r>
          </a:p>
          <a:p>
            <a:pPr lvl="2">
              <a:buFont typeface="Wingdings" pitchFamily="2" charset="2"/>
              <a:buChar char="Ø"/>
            </a:pPr>
            <a:r>
              <a:rPr lang="en-US" sz="1600" dirty="0" smtClean="0">
                <a:solidFill>
                  <a:srgbClr val="0000CC"/>
                </a:solidFill>
                <a:latin typeface="Century" pitchFamily="18" charset="0"/>
                <a:cs typeface="Times New Roman" pitchFamily="18" charset="0"/>
              </a:rPr>
              <a:t>There </a:t>
            </a:r>
            <a:r>
              <a:rPr lang="en-US" sz="1600" dirty="0">
                <a:solidFill>
                  <a:srgbClr val="0000CC"/>
                </a:solidFill>
                <a:latin typeface="Century" pitchFamily="18" charset="0"/>
                <a:cs typeface="Times New Roman" pitchFamily="18" charset="0"/>
              </a:rPr>
              <a:t>is no scheduled processing time for each </a:t>
            </a:r>
            <a:r>
              <a:rPr lang="en-US" sz="1600" dirty="0" smtClean="0">
                <a:solidFill>
                  <a:srgbClr val="0000CC"/>
                </a:solidFill>
                <a:latin typeface="Century" pitchFamily="18" charset="0"/>
                <a:cs typeface="Times New Roman" pitchFamily="18" charset="0"/>
              </a:rPr>
              <a:t>packe</a:t>
            </a:r>
            <a:r>
              <a:rPr lang="en-US" sz="2000" dirty="0" smtClean="0">
                <a:solidFill>
                  <a:srgbClr val="0000CC"/>
                </a:solidFill>
                <a:latin typeface="Century" pitchFamily="18" charset="0"/>
                <a:cs typeface="Times New Roman" pitchFamily="18" charset="0"/>
              </a:rPr>
              <a:t>t.</a:t>
            </a:r>
          </a:p>
          <a:p>
            <a:pPr lvl="1">
              <a:buFont typeface="Arial" pitchFamily="34" charset="0"/>
              <a:buChar char="•"/>
            </a:pPr>
            <a:r>
              <a:rPr lang="en-US" sz="2400" dirty="0" smtClean="0">
                <a:latin typeface="Century" pitchFamily="18" charset="0"/>
                <a:cs typeface="Times New Roman" pitchFamily="18" charset="0"/>
              </a:rPr>
              <a:t>Resources </a:t>
            </a:r>
            <a:r>
              <a:rPr lang="en-US" sz="2400" dirty="0">
                <a:latin typeface="Century" pitchFamily="18" charset="0"/>
                <a:cs typeface="Times New Roman" pitchFamily="18" charset="0"/>
              </a:rPr>
              <a:t>are allocated on demand</a:t>
            </a:r>
          </a:p>
          <a:p>
            <a:endParaRPr lang="en-US" sz="2400" dirty="0">
              <a:latin typeface="Century" pitchFamily="18" charset="0"/>
            </a:endParaRPr>
          </a:p>
        </p:txBody>
      </p:sp>
    </p:spTree>
    <p:extLst>
      <p:ext uri="{BB962C8B-B14F-4D97-AF65-F5344CB8AC3E}">
        <p14:creationId xmlns:p14="http://schemas.microsoft.com/office/powerpoint/2010/main" val="29993405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5543</TotalTime>
  <Words>5323</Words>
  <Application>Microsoft Office PowerPoint</Application>
  <PresentationFormat>On-screen Show (4:3)</PresentationFormat>
  <Paragraphs>462</Paragraphs>
  <Slides>44</Slides>
  <Notes>33</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PowerPoint Presentation</vt:lpstr>
      <vt:lpstr>  Chapter 06:  6.0 Switching and Multiplexing</vt:lpstr>
      <vt:lpstr>Cont… </vt:lpstr>
      <vt:lpstr>Cont… </vt:lpstr>
      <vt:lpstr>Cont… … </vt:lpstr>
      <vt:lpstr>Cont… </vt:lpstr>
      <vt:lpstr>Cont… </vt:lpstr>
      <vt:lpstr>Cont…</vt:lpstr>
      <vt:lpstr>PowerPoint Presentation</vt:lpstr>
      <vt:lpstr>PowerPoint Presentation</vt:lpstr>
      <vt:lpstr>Cont… </vt:lpstr>
      <vt:lpstr>Cont… </vt:lpstr>
      <vt:lpstr>6.2 Multiplexing Concepts and Types</vt:lpstr>
      <vt:lpstr>Cont… </vt:lpstr>
      <vt:lpstr>Cont… </vt:lpstr>
      <vt:lpstr>Cont… </vt:lpstr>
      <vt:lpstr>Cont… </vt:lpstr>
      <vt:lpstr>Cont… </vt:lpstr>
      <vt:lpstr>  6.3 Introduction to Ethernet &amp; Wireless Networks  </vt:lpstr>
      <vt:lpstr>Cont… </vt:lpstr>
      <vt:lpstr>Cont… </vt:lpstr>
      <vt:lpstr>Cont… </vt:lpstr>
      <vt:lpstr>Cont… </vt:lpstr>
      <vt:lpstr>Cont… </vt:lpstr>
      <vt:lpstr>Cont… </vt:lpstr>
      <vt:lpstr>Cont… </vt:lpstr>
      <vt:lpstr>Cont… </vt:lpstr>
      <vt:lpstr>PowerPoint Presentation</vt:lpstr>
      <vt:lpstr>CSMA/CD process</vt:lpstr>
      <vt:lpstr>PowerPoint Presentation</vt:lpstr>
      <vt:lpstr>PowerPoint Presentation</vt:lpstr>
      <vt:lpstr>Wireless Network  </vt:lpstr>
      <vt:lpstr>Why  Wireless?</vt:lpstr>
      <vt:lpstr>PowerPoint Presentation</vt:lpstr>
      <vt:lpstr>PowerPoint Presentation</vt:lpstr>
      <vt:lpstr>PowerPoint Presentation</vt:lpstr>
      <vt:lpstr>Wireless Network Components</vt:lpstr>
      <vt:lpstr>PowerPoint Presentation</vt:lpstr>
      <vt:lpstr>PowerPoint Presentation</vt:lpstr>
      <vt:lpstr>Wireless Operating Mode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ABU MUAZ</dc:creator>
  <cp:lastModifiedBy>YULI</cp:lastModifiedBy>
  <cp:revision>116</cp:revision>
  <dcterms:created xsi:type="dcterms:W3CDTF">2017-12-21T17:09:15Z</dcterms:created>
  <dcterms:modified xsi:type="dcterms:W3CDTF">2020-05-20T18:56:42Z</dcterms:modified>
</cp:coreProperties>
</file>