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96" r:id="rId1"/>
    <p:sldMasterId id="2147484116" r:id="rId2"/>
  </p:sldMasterIdLst>
  <p:notesMasterIdLst>
    <p:notesMasterId r:id="rId36"/>
  </p:notesMasterIdLst>
  <p:handoutMasterIdLst>
    <p:handoutMasterId r:id="rId37"/>
  </p:handoutMasterIdLst>
  <p:sldIdLst>
    <p:sldId id="423" r:id="rId3"/>
    <p:sldId id="427" r:id="rId4"/>
    <p:sldId id="428" r:id="rId5"/>
    <p:sldId id="422" r:id="rId6"/>
    <p:sldId id="425" r:id="rId7"/>
    <p:sldId id="396" r:id="rId8"/>
    <p:sldId id="445" r:id="rId9"/>
    <p:sldId id="426" r:id="rId10"/>
    <p:sldId id="424" r:id="rId11"/>
    <p:sldId id="386" r:id="rId12"/>
    <p:sldId id="392" r:id="rId13"/>
    <p:sldId id="393" r:id="rId14"/>
    <p:sldId id="397" r:id="rId15"/>
    <p:sldId id="398" r:id="rId16"/>
    <p:sldId id="403" r:id="rId17"/>
    <p:sldId id="415" r:id="rId18"/>
    <p:sldId id="429" r:id="rId19"/>
    <p:sldId id="430" r:id="rId20"/>
    <p:sldId id="431" r:id="rId21"/>
    <p:sldId id="432" r:id="rId22"/>
    <p:sldId id="433" r:id="rId23"/>
    <p:sldId id="434" r:id="rId24"/>
    <p:sldId id="435" r:id="rId25"/>
    <p:sldId id="446" r:id="rId26"/>
    <p:sldId id="436" r:id="rId27"/>
    <p:sldId id="437" r:id="rId28"/>
    <p:sldId id="447" r:id="rId29"/>
    <p:sldId id="438" r:id="rId30"/>
    <p:sldId id="439" r:id="rId31"/>
    <p:sldId id="440" r:id="rId32"/>
    <p:sldId id="441" r:id="rId33"/>
    <p:sldId id="442" r:id="rId34"/>
    <p:sldId id="444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483"/>
    <a:srgbClr val="22428D"/>
    <a:srgbClr val="21438D"/>
    <a:srgbClr val="6E83DC"/>
    <a:srgbClr val="0388BD"/>
    <a:srgbClr val="FFBE15"/>
    <a:srgbClr val="0099CC"/>
    <a:srgbClr val="D3A4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9" autoAdjust="0"/>
    <p:restoredTop sz="96633" autoAdjust="0"/>
  </p:normalViewPr>
  <p:slideViewPr>
    <p:cSldViewPr>
      <p:cViewPr varScale="1">
        <p:scale>
          <a:sx n="71" d="100"/>
          <a:sy n="71" d="100"/>
        </p:scale>
        <p:origin x="-14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2808" y="4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A31AEFC-8F50-4346-9633-E2BB7611E5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49722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BF60EF7-6092-4829-87A0-C048E6B31F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5518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ＭＳ Ｐゴシック" pitchFamily="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ＭＳ Ｐゴシック" pitchFamily="1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ＭＳ Ｐゴシック" pitchFamily="1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ＭＳ Ｐゴシック" pitchFamily="1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ＭＳ Ｐゴシック" pitchFamily="1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893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5348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427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21523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65115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27756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5150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23584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27061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5579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420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86351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34797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9421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92037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65376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28618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40487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10415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4525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1627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7755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90674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64454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02991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4685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8932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5379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4124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9119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7414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60EF7-6092-4829-87A0-C048E6B31F1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0358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2039E-5808-4C75-A4AF-EBA3BB5B5C67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BB8093-E944-46A1-BEC9-014341DC324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B734F-735C-4793-B0C5-A74B56287FC4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EA00C0-750C-4255-9EE0-E6C256B7FCD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34BA5-A45B-40FB-ACAC-8F9E229D78A2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5A468-387D-4240-AC6C-B1FC9AD6CE3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735F-000D-4597-BF06-7A7E843A02F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6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90670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735F-000D-4597-BF06-7A7E843A0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836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735F-000D-4597-BF06-7A7E843A0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60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735F-000D-4597-BF06-7A7E843A0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749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735F-000D-4597-BF06-7A7E843A0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0009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735F-000D-4597-BF06-7A7E843A0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2086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735F-000D-4597-BF06-7A7E843A0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3651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735F-000D-4597-BF06-7A7E843A0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99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3BEA8-6F07-4446-93E7-90E1A8F9E470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583B89-F19B-48BE-90F6-36B4A13289B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735F-000D-4597-BF06-7A7E843A0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3308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735F-000D-4597-BF06-7A7E843A0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0064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735F-000D-4597-BF06-7A7E843A02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818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EAF83-4835-48DA-9B26-70E38A5C2450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094D0-1060-4F73-B99B-731CCCEFE50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C6D0E-9193-4006-A10C-5841EC6F2220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D62A6-EE61-455D-B013-00B4EDB2EFA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3B6B8-CEBB-4E07-8A2A-7D9D2C7D79FA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048AB-DE5B-43A0-B66D-9072FC80E50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A0CB4-9547-4BB8-9FD4-1F483ED431B9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48267-9AFD-48FF-87CD-20B89F7AA0B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A5139-21BE-4EFF-B082-C00BC97EF16B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895CB-40B1-4243-B5BF-C767A7C939B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F6E8C-8D76-4CC9-B2CA-1643EE14C583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8C9D5-4FDC-4FAD-A09C-DA937C5C33D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D52DF-C5AA-4AC1-9EFE-6D7C4E4537D9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98482-197B-4756-B03C-7881E0418CF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3E1C1641-B29F-4F0F-8971-56C07C6829D2}" type="datetimeFigureOut">
              <a:rPr lang="en-US"/>
              <a:pPr>
                <a:defRPr/>
              </a:pPr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D140331-2811-4538-8ECB-2D0B71E03640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5721350"/>
            <a:ext cx="9144000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F804B-C67B-48F9-AC77-7C4B848F67F0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D915C-9A9F-4A18-81E3-DC13BCF280F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8095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earchnetworking.techtarget.com/definition/network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 bwMode="auto">
          <a:xfrm>
            <a:off x="457200" y="1447800"/>
            <a:ext cx="0" cy="1981200"/>
          </a:xfrm>
          <a:prstGeom prst="line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</p:cxnSp>
      <p:sp>
        <p:nvSpPr>
          <p:cNvPr id="5" name="Rectangle 4"/>
          <p:cNvSpPr/>
          <p:nvPr/>
        </p:nvSpPr>
        <p:spPr>
          <a:xfrm>
            <a:off x="457200" y="2057400"/>
            <a:ext cx="784860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indent="0" algn="ctr">
              <a:buNone/>
            </a:pPr>
            <a:r>
              <a:rPr lang="en-US" sz="3200" b="1" dirty="0">
                <a:solidFill>
                  <a:srgbClr val="0070C0"/>
                </a:solidFill>
                <a:latin typeface="Colonna MT" pitchFamily="82" charset="0"/>
              </a:rPr>
              <a:t>Wollo University</a:t>
            </a:r>
          </a:p>
          <a:p>
            <a:pPr marL="82296" indent="0" algn="ctr">
              <a:buNone/>
            </a:pPr>
            <a:r>
              <a:rPr lang="en-US" sz="3200" b="1" dirty="0">
                <a:solidFill>
                  <a:srgbClr val="0070C0"/>
                </a:solidFill>
                <a:latin typeface="Colonna MT" pitchFamily="82" charset="0"/>
              </a:rPr>
              <a:t>Kombolcha Institute of Technology</a:t>
            </a:r>
          </a:p>
          <a:p>
            <a:pPr marL="82296" indent="0" algn="ctr">
              <a:buNone/>
            </a:pPr>
            <a:r>
              <a:rPr lang="en-US" sz="3200" b="1" dirty="0">
                <a:solidFill>
                  <a:srgbClr val="0070C0"/>
                </a:solidFill>
                <a:latin typeface="Colonna MT" pitchFamily="82" charset="0"/>
              </a:rPr>
              <a:t>Department of Software Engineering</a:t>
            </a:r>
          </a:p>
          <a:p>
            <a:pPr marL="82296" indent="0" algn="ctr">
              <a:buNone/>
            </a:pPr>
            <a:endParaRPr lang="en-US" sz="3200" b="1" dirty="0">
              <a:solidFill>
                <a:srgbClr val="0070C0"/>
              </a:solidFill>
              <a:latin typeface="Colonna MT" pitchFamily="82" charset="0"/>
            </a:endParaRPr>
          </a:p>
          <a:p>
            <a:pPr marL="82296" indent="0" algn="ctr">
              <a:buNone/>
            </a:pPr>
            <a:endParaRPr lang="en-US" sz="3200" b="1" dirty="0">
              <a:solidFill>
                <a:srgbClr val="0070C0"/>
              </a:solidFill>
              <a:latin typeface="Colonna MT" pitchFamily="82" charset="0"/>
            </a:endParaRPr>
          </a:p>
          <a:p>
            <a:pPr marL="82296" indent="0" algn="ctr">
              <a:buNone/>
            </a:pPr>
            <a:endParaRPr lang="en-US" sz="3200" b="1" dirty="0">
              <a:solidFill>
                <a:srgbClr val="0070C0"/>
              </a:solidFill>
              <a:latin typeface="Colonna MT" pitchFamily="82" charset="0"/>
            </a:endParaRPr>
          </a:p>
          <a:p>
            <a:pPr marL="82296" indent="0" algn="ctr">
              <a:buNone/>
            </a:pPr>
            <a:endParaRPr lang="en-US" sz="2800" b="1" dirty="0">
              <a:solidFill>
                <a:srgbClr val="0070C0"/>
              </a:solidFill>
              <a:latin typeface="Colonna MT" pitchFamily="82" charset="0"/>
            </a:endParaRPr>
          </a:p>
          <a:p>
            <a:pPr marL="82296" indent="0" algn="ctr">
              <a:buNone/>
            </a:pPr>
            <a:endParaRPr lang="en-US" sz="2800" b="1" dirty="0">
              <a:solidFill>
                <a:srgbClr val="0070C0"/>
              </a:solidFill>
              <a:latin typeface="Colonna MT" pitchFamily="82" charset="0"/>
            </a:endParaRPr>
          </a:p>
          <a:p>
            <a:pPr marL="82296" indent="0" algn="ctr">
              <a:buNone/>
            </a:pPr>
            <a:r>
              <a:rPr lang="en-US" sz="2800" b="1" dirty="0">
                <a:solidFill>
                  <a:srgbClr val="00B050"/>
                </a:solidFill>
                <a:latin typeface="Lucida Calligraphy" pitchFamily="66" charset="0"/>
              </a:rPr>
              <a:t>Data Communication and Computer Networks(SEng2092)</a:t>
            </a:r>
          </a:p>
          <a:p>
            <a:endParaRPr lang="en-US" sz="2800" dirty="0"/>
          </a:p>
          <a:p>
            <a:pPr marL="82296" indent="0" algn="ctr">
              <a:buNone/>
            </a:pPr>
            <a:r>
              <a:rPr lang="en-US" sz="2800" dirty="0" smtClean="0"/>
              <a:t>.</a:t>
            </a:r>
            <a:endParaRPr lang="en-US" sz="2800" b="1" dirty="0"/>
          </a:p>
          <a:p>
            <a:pPr marL="82296" indent="0" algn="ctr">
              <a:buNone/>
            </a:pPr>
            <a:endParaRPr lang="en-US" sz="4000" b="1" dirty="0">
              <a:solidFill>
                <a:srgbClr val="002060"/>
              </a:solidFill>
              <a:latin typeface="Sylfaen" pitchFamily="18" charset="0"/>
              <a:cs typeface="Times New Roman" pitchFamily="18" charset="0"/>
            </a:endParaRPr>
          </a:p>
          <a:p>
            <a:endParaRPr lang="en-US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0"/>
            <a:ext cx="2666999" cy="2209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678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69" y="0"/>
            <a:ext cx="8763000" cy="685800"/>
          </a:xfrm>
        </p:spPr>
        <p:txBody>
          <a:bodyPr/>
          <a:lstStyle/>
          <a:p>
            <a:pPr>
              <a:defRPr/>
            </a:pP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ower Geez Unicode1" pitchFamily="2" charset="0"/>
                <a:ea typeface="ＭＳ Ｐゴシック" pitchFamily="1" charset="-128"/>
              </a:rPr>
              <a:t>Function of  Data Link Layer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219200"/>
            <a:ext cx="8417169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/>
              <a:t>Framing</a:t>
            </a:r>
            <a:r>
              <a:rPr lang="en-US" sz="2800" dirty="0"/>
              <a:t>. The data link layer divides the stream of bits received from the network layer into manageable </a:t>
            </a:r>
            <a:r>
              <a:rPr lang="en-US" sz="2800" dirty="0" smtClean="0"/>
              <a:t>data units </a:t>
            </a:r>
            <a:r>
              <a:rPr lang="en-US" sz="2800" dirty="0"/>
              <a:t>called frames</a:t>
            </a:r>
            <a:r>
              <a:rPr lang="en-US" sz="28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/>
              <a:t>Physical </a:t>
            </a:r>
            <a:r>
              <a:rPr lang="en-US" sz="2800" dirty="0"/>
              <a:t>addressing. If frames are to be distributed to different systems on the network, the data link layer </a:t>
            </a:r>
            <a:r>
              <a:rPr lang="en-US" sz="2800" dirty="0" smtClean="0"/>
              <a:t>adds a </a:t>
            </a:r>
            <a:r>
              <a:rPr lang="en-US" sz="2800" dirty="0"/>
              <a:t>header to the frame to define the sender and/or receiver of the frame. If the frame is intended for a </a:t>
            </a:r>
            <a:r>
              <a:rPr lang="en-US" sz="2800" dirty="0" smtClean="0"/>
              <a:t>system outside </a:t>
            </a:r>
            <a:r>
              <a:rPr lang="en-US" sz="2800" dirty="0"/>
              <a:t>the </a:t>
            </a:r>
            <a:r>
              <a:rPr lang="en-US" sz="2800" dirty="0" smtClean="0"/>
              <a:t>sender's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877" y="0"/>
            <a:ext cx="8698523" cy="914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err="1" smtClean="0"/>
              <a:t>cont</a:t>
            </a:r>
            <a:r>
              <a:rPr lang="en-US" sz="3600" dirty="0" smtClean="0"/>
              <a:t>…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ower Geez Unicode1" pitchFamily="2" charset="0"/>
                <a:ea typeface="ＭＳ Ｐゴシック" pitchFamily="1" charset="-128"/>
              </a:rPr>
              <a:t/>
            </a:r>
            <a:b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ower Geez Unicode1" pitchFamily="2" charset="0"/>
                <a:ea typeface="ＭＳ Ｐゴシック" pitchFamily="1" charset="-128"/>
              </a:rPr>
            </a:b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85800"/>
            <a:ext cx="7238999" cy="5486400"/>
          </a:xfrm>
        </p:spPr>
        <p:txBody>
          <a:bodyPr/>
          <a:lstStyle/>
          <a:p>
            <a:pPr lvl="0">
              <a:lnSpc>
                <a:spcPct val="150000"/>
              </a:lnSpc>
              <a:buNone/>
            </a:pPr>
            <a:endParaRPr lang="en-US" sz="2400" dirty="0">
              <a:latin typeface="Arial Black" pitchFamily="34" charset="0"/>
            </a:endParaRPr>
          </a:p>
          <a:p>
            <a:pPr lvl="0">
              <a:lnSpc>
                <a:spcPct val="150000"/>
              </a:lnSpc>
              <a:buNone/>
            </a:pPr>
            <a:r>
              <a:rPr lang="en-US" sz="2400" dirty="0" smtClean="0">
                <a:latin typeface="Arial Black" pitchFamily="34" charset="0"/>
              </a:rPr>
              <a:t> </a:t>
            </a:r>
            <a:r>
              <a:rPr lang="en-US" sz="2400" dirty="0" smtClean="0">
                <a:latin typeface="Arial Black" pitchFamily="34" charset="0"/>
              </a:rPr>
              <a:t>  </a:t>
            </a:r>
            <a:r>
              <a:rPr lang="en-US" sz="2400" dirty="0" smtClean="0"/>
              <a:t> </a:t>
            </a:r>
            <a:r>
              <a:rPr lang="en-US" sz="2400" dirty="0" smtClean="0"/>
              <a:t>network</a:t>
            </a:r>
            <a:r>
              <a:rPr lang="en-US" sz="2400" dirty="0"/>
              <a:t>, the receiver address is the address of the device that connects the network to the next one.</a:t>
            </a:r>
            <a:endParaRPr lang="en-US" sz="2400" dirty="0" smtClean="0">
              <a:latin typeface="Arial Black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Arial Black" pitchFamily="34" charset="0"/>
              </a:rPr>
              <a:t> </a:t>
            </a:r>
            <a:r>
              <a:rPr lang="en-US" sz="2400" dirty="0"/>
              <a:t>Flow control. If the rate at which the data are absorbed by the receiver is less than the rate at which data </a:t>
            </a:r>
            <a:r>
              <a:rPr lang="en-US" sz="2400" dirty="0" smtClean="0"/>
              <a:t>are produced </a:t>
            </a:r>
            <a:r>
              <a:rPr lang="en-US" sz="2400" dirty="0"/>
              <a:t>in the sender, the data link layer imposes a flow control mechanism to avoid </a:t>
            </a:r>
            <a:r>
              <a:rPr lang="en-US" sz="2400" dirty="0" smtClean="0"/>
              <a:t>over whelming the receiver.</a:t>
            </a:r>
          </a:p>
          <a:p>
            <a:pPr lvl="0">
              <a:lnSpc>
                <a:spcPct val="150000"/>
              </a:lnSpc>
              <a:buNone/>
            </a:pPr>
            <a:endParaRPr lang="en-US" sz="2400" dirty="0" smtClean="0">
              <a:latin typeface="Arial Black" pitchFamily="34" charset="0"/>
            </a:endParaRP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4452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-12879"/>
            <a:ext cx="8305800" cy="1143000"/>
          </a:xfrm>
        </p:spPr>
        <p:txBody>
          <a:bodyPr/>
          <a:lstStyle/>
          <a:p>
            <a:pPr algn="l"/>
            <a:r>
              <a:rPr lang="en-US" sz="3200" b="1" dirty="0" smtClean="0"/>
              <a:t>Conti…</a:t>
            </a: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25" y="1295400"/>
            <a:ext cx="8458200" cy="556260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/>
              <a:t>Error control. The data link layer adds reliability to the physical layer by adding mechanisms to detect </a:t>
            </a:r>
            <a:r>
              <a:rPr lang="en-US" sz="2400" dirty="0" smtClean="0"/>
              <a:t>and</a:t>
            </a:r>
            <a:r>
              <a:rPr lang="en-US" sz="2400" dirty="0"/>
              <a:t> </a:t>
            </a:r>
            <a:r>
              <a:rPr lang="en-US" sz="2400" dirty="0" smtClean="0"/>
              <a:t>damaged </a:t>
            </a:r>
            <a:r>
              <a:rPr lang="en-US" sz="2400" dirty="0"/>
              <a:t>or lost frames. It also uses a mechanism </a:t>
            </a:r>
            <a:r>
              <a:rPr lang="en-US" sz="2400" dirty="0" smtClean="0"/>
              <a:t>to recognize </a:t>
            </a:r>
            <a:r>
              <a:rPr lang="en-US" sz="2400" dirty="0"/>
              <a:t>duplicate frames</a:t>
            </a:r>
            <a:r>
              <a:rPr lang="en-US" sz="2400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Access </a:t>
            </a:r>
            <a:r>
              <a:rPr lang="en-US" sz="2400" dirty="0"/>
              <a:t>control. When two or more devices are connected to the same link, data link layer protocols are</a:t>
            </a:r>
            <a:br>
              <a:rPr lang="en-US" sz="2400" dirty="0"/>
            </a:br>
            <a:r>
              <a:rPr lang="en-US" sz="2400" dirty="0"/>
              <a:t>necessary to determine which device has control over the link at any given time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6361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778025" cy="1143000"/>
          </a:xfrm>
        </p:spPr>
        <p:txBody>
          <a:bodyPr/>
          <a:lstStyle/>
          <a:p>
            <a:pPr algn="l"/>
            <a:r>
              <a:rPr lang="en-US" sz="3200" dirty="0" smtClean="0"/>
              <a:t>              </a:t>
            </a:r>
            <a:r>
              <a:rPr lang="en-US" sz="3200" dirty="0"/>
              <a:t>3. Network Layer: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25" y="1295400"/>
            <a:ext cx="8458200" cy="43338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network layer provides the functional and procedural means of transferring variable length data sequences </a:t>
            </a:r>
            <a:r>
              <a:rPr lang="en-US" sz="2400" dirty="0" smtClean="0"/>
              <a:t>(datagrams</a:t>
            </a:r>
            <a:r>
              <a:rPr lang="en-US" sz="2400" dirty="0"/>
              <a:t>) from one node to another connected to the same </a:t>
            </a:r>
            <a:r>
              <a:rPr lang="en-US" sz="2400" i="1" dirty="0"/>
              <a:t>network</a:t>
            </a:r>
            <a:r>
              <a:rPr lang="en-US" sz="2400" i="1" dirty="0" smtClean="0"/>
              <a:t>.</a:t>
            </a:r>
            <a:endParaRPr lang="en-US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/>
              <a:t>Layer </a:t>
            </a:r>
            <a:r>
              <a:rPr lang="en-US" sz="2400" dirty="0"/>
              <a:t>3 of the Open Systems Interconnection (OSI) </a:t>
            </a:r>
            <a:r>
              <a:rPr lang="en-US" sz="2400" dirty="0" smtClean="0"/>
              <a:t>   reference model  have the following function.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>Establishing </a:t>
            </a:r>
            <a:r>
              <a:rPr lang="en-US" sz="2400" dirty="0"/>
              <a:t>and releasing connections and paths between two nodes on a </a:t>
            </a:r>
            <a:r>
              <a:rPr lang="en-US" sz="2400" dirty="0" smtClean="0"/>
              <a:t>network</a:t>
            </a:r>
            <a:endParaRPr lang="en-US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/>
              <a:t>Transferring data generating </a:t>
            </a:r>
            <a:r>
              <a:rPr lang="en-US" sz="2400" dirty="0"/>
              <a:t>and confirming receipts, and resetting connections</a:t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5476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-12879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/>
              <a:t/>
            </a:r>
            <a:br>
              <a:rPr lang="en-US" sz="3600" dirty="0"/>
            </a:br>
            <a:r>
              <a:rPr lang="en-US" sz="3200" dirty="0"/>
              <a:t>4. Transport Layer: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25" y="1295400"/>
            <a:ext cx="8458200" cy="43338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Layer 4 of the Open Systems Interconnection (OSI) reference </a:t>
            </a:r>
            <a:r>
              <a:rPr lang="en-US" sz="2800" dirty="0" smtClean="0"/>
              <a:t>model The </a:t>
            </a:r>
            <a:r>
              <a:rPr lang="en-US" sz="2800" dirty="0"/>
              <a:t>transport layer is responsible </a:t>
            </a:r>
            <a:r>
              <a:rPr lang="en-US" sz="2800" dirty="0" smtClean="0"/>
              <a:t>for providing </a:t>
            </a:r>
            <a:r>
              <a:rPr lang="en-US" sz="2800" dirty="0"/>
              <a:t>reliable transport services to the upper-layer protocols. These services include the </a:t>
            </a:r>
            <a:r>
              <a:rPr lang="en-US" sz="2800" dirty="0" smtClean="0"/>
              <a:t>following:</a:t>
            </a:r>
            <a:endParaRPr lang="en-US" sz="28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/>
              <a:t>Flow </a:t>
            </a:r>
            <a:r>
              <a:rPr lang="en-US" sz="2800" dirty="0"/>
              <a:t>control to ensure that the transmitting device does not send more data than the receiving device </a:t>
            </a:r>
            <a:r>
              <a:rPr lang="en-US" sz="2800" dirty="0" smtClean="0"/>
              <a:t>can handle</a:t>
            </a:r>
            <a:r>
              <a:rPr lang="en-US" sz="2800" dirty="0"/>
              <a:t>.</a:t>
            </a:r>
            <a:br>
              <a:rPr lang="en-US" sz="2800" dirty="0"/>
            </a:br>
            <a:endParaRPr lang="en-US" sz="2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59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-12879"/>
            <a:ext cx="8305800" cy="1143000"/>
          </a:xfrm>
        </p:spPr>
        <p:txBody>
          <a:bodyPr/>
          <a:lstStyle/>
          <a:p>
            <a:pPr algn="l"/>
            <a:r>
              <a:rPr lang="en-US" sz="3200" b="1" dirty="0" smtClean="0"/>
              <a:t>Conti…</a:t>
            </a: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25" y="1295400"/>
            <a:ext cx="8458200" cy="4333875"/>
          </a:xfrm>
        </p:spPr>
        <p:txBody>
          <a:bodyPr/>
          <a:lstStyle/>
          <a:p>
            <a:pPr lvl="1" indent="-342900">
              <a:buFont typeface="Wingdings" panose="05000000000000000000" pitchFamily="2" charset="2"/>
              <a:buChar char="Ø"/>
            </a:pPr>
            <a:r>
              <a:rPr lang="en-US" sz="2400" dirty="0" smtClean="0"/>
              <a:t> Packet sequencing for segmentation of data packets and remote reassembly.</a:t>
            </a:r>
            <a:endParaRPr lang="en-US" sz="2400" dirty="0"/>
          </a:p>
          <a:p>
            <a:pPr lvl="1" indent="-342900">
              <a:buFont typeface="Wingdings" panose="05000000000000000000" pitchFamily="2" charset="2"/>
              <a:buChar char="Ø"/>
            </a:pPr>
            <a:r>
              <a:rPr lang="en-US" sz="2400" dirty="0" smtClean="0"/>
              <a:t>Error handling and acknowledgments to ensure that data is retransmitted when required.</a:t>
            </a:r>
            <a:endParaRPr lang="en-US" sz="2400" dirty="0"/>
          </a:p>
          <a:p>
            <a:pPr lvl="1" indent="-342900">
              <a:buFont typeface="Wingdings" panose="05000000000000000000" pitchFamily="2" charset="2"/>
              <a:buChar char="Ø"/>
            </a:pPr>
            <a:r>
              <a:rPr lang="en-US" sz="2400" dirty="0" smtClean="0"/>
              <a:t> Multiplexing for combining data from several sources for transmission over one data path.</a:t>
            </a:r>
            <a:endParaRPr lang="en-US" sz="2400" dirty="0"/>
          </a:p>
          <a:p>
            <a:pPr lvl="1" indent="-342900">
              <a:buFont typeface="Wingdings" panose="05000000000000000000" pitchFamily="2" charset="2"/>
              <a:buChar char="Ø"/>
            </a:pPr>
            <a:r>
              <a:rPr lang="en-US" sz="2400" dirty="0" smtClean="0"/>
              <a:t>Virtual circuits for establishing relation to  </a:t>
            </a:r>
            <a:r>
              <a:rPr lang="en-US" sz="2400" dirty="0"/>
              <a:t>sessions </a:t>
            </a:r>
            <a:r>
              <a:rPr lang="en-US" sz="2400" dirty="0" smtClean="0"/>
              <a:t> communicating stations.</a:t>
            </a:r>
            <a:r>
              <a:rPr lang="en-US" sz="2400" dirty="0"/>
              <a:t/>
            </a:r>
            <a:br>
              <a:rPr lang="en-US" sz="2400" dirty="0"/>
            </a:br>
            <a:endParaRPr lang="en-US" sz="1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10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/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5. Session Layer:</a:t>
            </a: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7400"/>
            <a:ext cx="8991600" cy="51562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/>
              <a:t>Layer 5 of the Open Systems Interconnection (OSI) reference model, which </a:t>
            </a:r>
            <a:r>
              <a:rPr lang="en-US" dirty="0" smtClean="0"/>
              <a:t>enables sessions </a:t>
            </a:r>
            <a:r>
              <a:rPr lang="en-US" dirty="0"/>
              <a:t>between computers</a:t>
            </a:r>
            <a:br>
              <a:rPr lang="en-US" dirty="0"/>
            </a:br>
            <a:r>
              <a:rPr lang="en-US" dirty="0"/>
              <a:t>on a network to be established and </a:t>
            </a:r>
            <a:r>
              <a:rPr lang="en-US" dirty="0" smtClean="0"/>
              <a:t>terminated.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The </a:t>
            </a:r>
            <a:r>
              <a:rPr lang="en-US" dirty="0"/>
              <a:t>session layer does not concern itself with issues such as </a:t>
            </a:r>
            <a:r>
              <a:rPr lang="en-US" dirty="0" smtClean="0"/>
              <a:t>the reliability </a:t>
            </a:r>
            <a:r>
              <a:rPr lang="en-US" dirty="0"/>
              <a:t>and efficiency of data transfer between stations because these functions are provided by the first </a:t>
            </a:r>
            <a:r>
              <a:rPr lang="en-US" dirty="0" smtClean="0"/>
              <a:t>four layers </a:t>
            </a:r>
            <a:r>
              <a:rPr lang="en-US" dirty="0"/>
              <a:t>of the OSI reference </a:t>
            </a:r>
            <a:r>
              <a:rPr lang="en-US" dirty="0" smtClean="0"/>
              <a:t>model.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The </a:t>
            </a:r>
            <a:r>
              <a:rPr lang="en-US" dirty="0"/>
              <a:t>session </a:t>
            </a:r>
            <a:r>
              <a:rPr lang="en-US" dirty="0" smtClean="0"/>
              <a:t>layer handles </a:t>
            </a:r>
            <a:r>
              <a:rPr lang="en-US" dirty="0"/>
              <a:t>session setup, data or message exchanges, and tears down when the session ends.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89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Functions: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846" y="787400"/>
            <a:ext cx="8991600" cy="51562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    Therefore </a:t>
            </a:r>
            <a:r>
              <a:rPr lang="en-US" dirty="0"/>
              <a:t>session layer functionality </a:t>
            </a:r>
            <a:r>
              <a:rPr lang="en-US" dirty="0" smtClean="0"/>
              <a:t>includes</a:t>
            </a:r>
            <a:endParaRPr lang="en-US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Dialog </a:t>
            </a:r>
            <a:r>
              <a:rPr lang="en-US" dirty="0"/>
              <a:t>control: The session layer has the option of providing one-or-two-way communication called dialogue </a:t>
            </a:r>
            <a:r>
              <a:rPr lang="en-US" dirty="0" smtClean="0"/>
              <a:t>control. </a:t>
            </a:r>
            <a:br>
              <a:rPr lang="en-US" dirty="0" smtClean="0"/>
            </a:br>
            <a:r>
              <a:rPr lang="en-US" dirty="0" smtClean="0"/>
              <a:t>It </a:t>
            </a:r>
            <a:r>
              <a:rPr lang="en-US" dirty="0"/>
              <a:t>allows the </a:t>
            </a:r>
            <a:r>
              <a:rPr lang="en-US" dirty="0" smtClean="0"/>
              <a:t>communication between </a:t>
            </a:r>
            <a:r>
              <a:rPr lang="en-US" dirty="0"/>
              <a:t>two processes to take place in either half- duplex (one way at a time) or full-duplex (two ways at a </a:t>
            </a:r>
            <a:r>
              <a:rPr lang="en-US" dirty="0" smtClean="0"/>
              <a:t>time)mode.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73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Functions: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7400"/>
            <a:ext cx="8991600" cy="51562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 Creation </a:t>
            </a:r>
            <a:r>
              <a:rPr lang="en-US" dirty="0"/>
              <a:t>of dialog </a:t>
            </a:r>
            <a:r>
              <a:rPr lang="en-US" dirty="0" smtClean="0"/>
              <a:t>units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 </a:t>
            </a:r>
            <a:r>
              <a:rPr lang="en-US" dirty="0"/>
              <a:t>Connection parameter </a:t>
            </a:r>
            <a:r>
              <a:rPr lang="en-US" dirty="0" smtClean="0"/>
              <a:t>negotiations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Partitioning </a:t>
            </a:r>
            <a:r>
              <a:rPr lang="en-US" dirty="0"/>
              <a:t>of services into functional </a:t>
            </a:r>
            <a:r>
              <a:rPr lang="en-US" dirty="0" smtClean="0"/>
              <a:t>groups.</a:t>
            </a:r>
            <a:endParaRPr lang="en-US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Retransmission </a:t>
            </a:r>
            <a:r>
              <a:rPr lang="en-US" dirty="0"/>
              <a:t>of data if it is not received by a </a:t>
            </a:r>
            <a:r>
              <a:rPr lang="en-US" dirty="0" smtClean="0"/>
              <a:t>device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Acknowledgments </a:t>
            </a:r>
            <a:r>
              <a:rPr lang="en-US" dirty="0"/>
              <a:t>of data received during a </a:t>
            </a:r>
            <a:r>
              <a:rPr lang="en-US" dirty="0" smtClean="0"/>
              <a:t>session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.</a:t>
            </a:r>
            <a:r>
              <a:rPr lang="en-US" dirty="0"/>
              <a:t/>
            </a:r>
            <a:br>
              <a:rPr lang="en-US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2160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6. Presentation Layer: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7400"/>
            <a:ext cx="8991600" cy="51562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The </a:t>
            </a:r>
            <a:r>
              <a:rPr lang="en-US" sz="2400" dirty="0"/>
              <a:t>presentation layer is concerned with the syntax and semantics of the information exchanged between </a:t>
            </a:r>
            <a:r>
              <a:rPr lang="en-US" sz="2400" dirty="0" smtClean="0"/>
              <a:t>two systems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Specific responsibilities of the presentation layer include the </a:t>
            </a:r>
            <a:r>
              <a:rPr lang="en-US" sz="2400" dirty="0" smtClean="0"/>
              <a:t>following</a:t>
            </a:r>
            <a:r>
              <a:rPr lang="en-US" sz="2400" dirty="0"/>
              <a:t> </a:t>
            </a:r>
            <a:r>
              <a:rPr lang="en-US" sz="2400" dirty="0" smtClean="0"/>
              <a:t>characteristic:-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 </a:t>
            </a:r>
            <a:r>
              <a:rPr lang="en-US" sz="2400" dirty="0"/>
              <a:t>Character code translation: for example, ASCII to EBCDIC</a:t>
            </a:r>
            <a:r>
              <a:rPr lang="en-US" sz="2400" dirty="0" smtClean="0"/>
              <a:t>.</a:t>
            </a:r>
            <a:br>
              <a:rPr lang="en-US" sz="2400" dirty="0" smtClean="0"/>
            </a:br>
            <a:r>
              <a:rPr lang="en-US" sz="2400" dirty="0" smtClean="0"/>
              <a:t>Data </a:t>
            </a:r>
            <a:r>
              <a:rPr lang="en-US" sz="2400" dirty="0"/>
              <a:t>compression: reduces the number of bits that need to be transmitted on the network</a:t>
            </a:r>
            <a:r>
              <a:rPr lang="en-US" sz="2400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 </a:t>
            </a:r>
            <a:r>
              <a:rPr lang="en-US" sz="2400" dirty="0"/>
              <a:t>Data encryption: encrypt data for security purposes. For example, password encryption</a:t>
            </a:r>
            <a:r>
              <a:rPr lang="en-US" sz="2400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/>
              <a:t> Data conversion: bit </a:t>
            </a:r>
            <a:r>
              <a:rPr lang="en-US" sz="2400" dirty="0" smtClean="0"/>
              <a:t>order, </a:t>
            </a:r>
            <a:r>
              <a:rPr lang="en-US" sz="2400" dirty="0"/>
              <a:t>integer-floating point, and so on</a:t>
            </a:r>
            <a:r>
              <a:rPr lang="en-US" sz="2400" dirty="0" smtClean="0"/>
              <a:t>.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16533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1295400"/>
          </a:xfrm>
          <a:ln>
            <a:solidFill>
              <a:srgbClr val="00B0F0"/>
            </a:solidFill>
          </a:ln>
        </p:spPr>
        <p:txBody>
          <a:bodyPr/>
          <a:lstStyle/>
          <a:p>
            <a:r>
              <a:rPr lang="en-US" sz="3600" b="1" dirty="0">
                <a:solidFill>
                  <a:srgbClr val="002060"/>
                </a:solidFill>
                <a:latin typeface="Colonna MT" pitchFamily="82" charset="0"/>
              </a:rPr>
              <a:t>	 Chapter 5: </a:t>
            </a:r>
            <a:br>
              <a:rPr lang="en-US" sz="3600" b="1" dirty="0">
                <a:solidFill>
                  <a:srgbClr val="002060"/>
                </a:solidFill>
                <a:latin typeface="Colonna MT" pitchFamily="82" charset="0"/>
              </a:rPr>
            </a:br>
            <a:r>
              <a:rPr lang="en-US" sz="3600" b="1" dirty="0"/>
              <a:t>OSI Reference Model</a:t>
            </a:r>
            <a:endParaRPr lang="en-US" sz="3600" dirty="0"/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457200" y="1447800"/>
            <a:ext cx="0" cy="1981200"/>
          </a:xfrm>
          <a:prstGeom prst="line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</p:cxnSp>
      <p:sp>
        <p:nvSpPr>
          <p:cNvPr id="5" name="Rectangle 4"/>
          <p:cNvSpPr/>
          <p:nvPr/>
        </p:nvSpPr>
        <p:spPr>
          <a:xfrm>
            <a:off x="457200" y="2019299"/>
            <a:ext cx="7848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indent="0" algn="ctr"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Sylfaen" pitchFamily="18" charset="0"/>
                <a:cs typeface="Times New Roman" pitchFamily="18" charset="0"/>
              </a:rPr>
              <a:t>2.1 </a:t>
            </a:r>
            <a:r>
              <a:rPr lang="en-US" sz="2800" b="1" dirty="0">
                <a:solidFill>
                  <a:srgbClr val="002060"/>
                </a:solidFill>
                <a:latin typeface="Sylfaen" pitchFamily="18" charset="0"/>
                <a:cs typeface="Times New Roman" pitchFamily="18" charset="0"/>
              </a:rPr>
              <a:t>What is </a:t>
            </a:r>
            <a:r>
              <a:rPr lang="en-US" sz="2800" b="1" dirty="0"/>
              <a:t>OSI Reference </a:t>
            </a:r>
            <a:r>
              <a:rPr lang="en-US" sz="2800" b="1" dirty="0" smtClean="0"/>
              <a:t>model?</a:t>
            </a:r>
          </a:p>
          <a:p>
            <a:pPr marL="425196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The Open System Interconnection (</a:t>
            </a:r>
            <a:r>
              <a:rPr lang="en-US" sz="2000" b="1" dirty="0" smtClean="0"/>
              <a:t>OSI</a:t>
            </a:r>
            <a:r>
              <a:rPr lang="en-US" sz="2000" dirty="0" smtClean="0"/>
              <a:t>) model defines a    networking </a:t>
            </a:r>
            <a:r>
              <a:rPr lang="en-US" sz="2000" b="1" dirty="0" smtClean="0"/>
              <a:t>framework</a:t>
            </a:r>
            <a:r>
              <a:rPr lang="en-US" sz="2000" dirty="0" smtClean="0"/>
              <a:t> to implement protocols in seven </a:t>
            </a:r>
            <a:r>
              <a:rPr lang="en-US" sz="2000" b="1" dirty="0" smtClean="0"/>
              <a:t>layers</a:t>
            </a:r>
            <a:r>
              <a:rPr lang="en-US" sz="2000" dirty="0" smtClean="0"/>
              <a:t>.</a:t>
            </a:r>
          </a:p>
          <a:p>
            <a:pPr marL="425196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 OSI </a:t>
            </a:r>
            <a:r>
              <a:rPr lang="en-US" sz="2000" dirty="0"/>
              <a:t>(Open Systems Interconnection) is a reference model for how applications communicate over a </a:t>
            </a:r>
            <a:r>
              <a:rPr lang="en-US" sz="2000" u="sng" dirty="0">
                <a:hlinkClick r:id="rId3"/>
              </a:rPr>
              <a:t>network</a:t>
            </a:r>
            <a:r>
              <a:rPr lang="en-US" sz="2000" dirty="0" smtClean="0"/>
              <a:t>.</a:t>
            </a:r>
          </a:p>
          <a:p>
            <a:pPr marL="425196" indent="-342900" algn="ctr"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5076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/>
          <a:lstStyle/>
          <a:p>
            <a:pPr algn="l"/>
            <a:r>
              <a:rPr lang="en-US" sz="3200" dirty="0" err="1" smtClean="0"/>
              <a:t>Characterstics</a:t>
            </a: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7400"/>
            <a:ext cx="8991600" cy="5156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Encryption To </a:t>
            </a:r>
            <a:r>
              <a:rPr lang="en-US" sz="2400" dirty="0"/>
              <a:t>carry sensitive information, a system must be able to ensure privacy. Encryption means that </a:t>
            </a:r>
            <a:r>
              <a:rPr lang="en-US" sz="2400" dirty="0" smtClean="0"/>
              <a:t>the sender </a:t>
            </a:r>
            <a:r>
              <a:rPr lang="en-US" sz="2400" dirty="0"/>
              <a:t>transforms the original information to another form and sends the resulting message out over the network.</a:t>
            </a:r>
            <a:br>
              <a:rPr lang="en-US" sz="2400" dirty="0"/>
            </a:b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0612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/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charactertics:</a:t>
            </a: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7400"/>
            <a:ext cx="8991600" cy="51562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  Decryption </a:t>
            </a:r>
            <a:r>
              <a:rPr lang="en-US" dirty="0"/>
              <a:t>reverses the original process to </a:t>
            </a:r>
            <a:r>
              <a:rPr lang="en-US" dirty="0" smtClean="0"/>
              <a:t>     transform </a:t>
            </a:r>
            <a:r>
              <a:rPr lang="en-US" dirty="0"/>
              <a:t>the message back to its original form</a:t>
            </a:r>
            <a:r>
              <a:rPr lang="en-US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Compression Data </a:t>
            </a:r>
            <a:r>
              <a:rPr lang="en-US" dirty="0"/>
              <a:t>compression reduces the number of bits contained in the information. Data compression becomes particularly important in the transmission of multimedia such as text, audio, and video.</a:t>
            </a:r>
            <a:br>
              <a:rPr lang="en-US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3445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7. Application layer: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87400"/>
            <a:ext cx="8915400" cy="5156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sz="2400" dirty="0" smtClean="0"/>
              <a:t>Layer </a:t>
            </a:r>
            <a:r>
              <a:rPr lang="en-US" sz="2400" dirty="0"/>
              <a:t>7 of the Open Systems Interconnection (OSI) reference model, in which network-aware, user-controlled</a:t>
            </a:r>
            <a:br>
              <a:rPr lang="en-US" sz="2400" dirty="0"/>
            </a:br>
            <a:r>
              <a:rPr lang="en-US" sz="2400" dirty="0"/>
              <a:t>software is </a:t>
            </a:r>
            <a:r>
              <a:rPr lang="en-US" sz="2400" dirty="0" smtClean="0"/>
              <a:t>implemented.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400" dirty="0"/>
              <a:t>This layer supports application and end-user </a:t>
            </a:r>
            <a:r>
              <a:rPr lang="en-US" sz="2400" dirty="0" smtClean="0"/>
              <a:t>processes.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Communication </a:t>
            </a:r>
            <a:r>
              <a:rPr lang="en-US" sz="2400" dirty="0"/>
              <a:t>partners are identified, quality of service is</a:t>
            </a:r>
            <a:br>
              <a:rPr lang="en-US" sz="2400" dirty="0"/>
            </a:br>
            <a:r>
              <a:rPr lang="en-US" sz="2400" dirty="0"/>
              <a:t>identified, user authentication and privacy are considered, and any constraints on data syntax are identified</a:t>
            </a:r>
            <a:r>
              <a:rPr lang="en-US" sz="2400" dirty="0" smtClean="0"/>
              <a:t>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for </a:t>
            </a:r>
            <a:r>
              <a:rPr lang="en-US" sz="2400" dirty="0"/>
              <a:t>example, e-mail, file transfer utilities, and terminal access</a:t>
            </a:r>
            <a:r>
              <a:rPr lang="en-US" sz="2400" dirty="0" smtClean="0"/>
              <a:t>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 The </a:t>
            </a:r>
            <a:r>
              <a:rPr lang="en-US" sz="2400" dirty="0"/>
              <a:t>application </a:t>
            </a:r>
            <a:r>
              <a:rPr lang="en-US" sz="2400" dirty="0" smtClean="0"/>
              <a:t>layer represents </a:t>
            </a:r>
            <a:r>
              <a:rPr lang="en-US" sz="2400" dirty="0"/>
              <a:t>the window between the user and the network</a:t>
            </a:r>
            <a:r>
              <a:rPr lang="en-US" sz="2400" dirty="0" smtClean="0"/>
              <a:t>.</a:t>
            </a:r>
          </a:p>
          <a:p>
            <a:pPr marL="400050" lvl="1" indent="0">
              <a:lnSpc>
                <a:spcPct val="90000"/>
              </a:lnSpc>
              <a:buNone/>
            </a:pPr>
            <a:r>
              <a:rPr lang="en-US" sz="2000" dirty="0"/>
              <a:t> </a:t>
            </a:r>
            <a:r>
              <a:rPr lang="en-US" sz="2000" dirty="0" smtClean="0"/>
              <a:t> </a:t>
            </a:r>
            <a:r>
              <a:rPr lang="en-US" sz="2000" dirty="0"/>
              <a:t>Examples of protocols that run at the application layer</a:t>
            </a:r>
            <a:br>
              <a:rPr lang="en-US" sz="2000" dirty="0"/>
            </a:br>
            <a:r>
              <a:rPr lang="en-US" sz="2000" dirty="0"/>
              <a:t>include File Transfer Protocol (FTP), Hypertext Transfer Protocol (HTTP), telnet, and similar protocols that can</a:t>
            </a:r>
            <a:br>
              <a:rPr lang="en-US" sz="2000" dirty="0"/>
            </a:br>
            <a:r>
              <a:rPr lang="en-US" sz="2000" dirty="0"/>
              <a:t>be implemented as utilities the user can interface with.</a:t>
            </a:r>
            <a:br>
              <a:rPr lang="en-US" sz="2000" dirty="0"/>
            </a:b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98380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7. Application layer: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7400"/>
            <a:ext cx="8991600" cy="5156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400" dirty="0"/>
              <a:t> File transfer, access, and management. This application allows a user to access files in a remote host (to make</a:t>
            </a:r>
            <a:br>
              <a:rPr lang="en-US" sz="2400" dirty="0"/>
            </a:br>
            <a:r>
              <a:rPr lang="en-US" sz="2400" dirty="0"/>
              <a:t>changes or read data), to retrieve files from a remote computer for use in the local computer, and to manage or</a:t>
            </a:r>
            <a:br>
              <a:rPr lang="en-US" sz="2400" dirty="0"/>
            </a:br>
            <a:r>
              <a:rPr lang="en-US" sz="2400" dirty="0"/>
              <a:t>control files in a remote computer locally</a:t>
            </a:r>
            <a:r>
              <a:rPr lang="en-US" sz="3600" dirty="0" smtClean="0"/>
              <a:t>.</a:t>
            </a:r>
          </a:p>
          <a:p>
            <a:pPr marL="400050" lvl="1" indent="0">
              <a:lnSpc>
                <a:spcPct val="90000"/>
              </a:lnSpc>
              <a:buNone/>
            </a:pPr>
            <a:r>
              <a:rPr lang="en-US" sz="3600" dirty="0" smtClean="0"/>
              <a:t>Generally OSI </a:t>
            </a:r>
            <a:r>
              <a:rPr lang="en-US" sz="3600" dirty="0"/>
              <a:t>model </a:t>
            </a:r>
            <a:r>
              <a:rPr lang="en-US" sz="3600" dirty="0" smtClean="0"/>
              <a:t> </a:t>
            </a:r>
            <a:r>
              <a:rPr lang="en-US" sz="3600" dirty="0"/>
              <a:t>many benefits which </a:t>
            </a:r>
            <a:r>
              <a:rPr lang="en-US" sz="3600" dirty="0" smtClean="0"/>
              <a:t>include:</a:t>
            </a:r>
            <a:endParaRPr lang="en-US" sz="2400" dirty="0"/>
          </a:p>
          <a:p>
            <a:pPr marL="400050" lvl="1" indent="0">
              <a:lnSpc>
                <a:spcPct val="90000"/>
              </a:lnSpc>
              <a:buNone/>
            </a:pPr>
            <a:r>
              <a:rPr lang="en-US" sz="2400" b="1" i="1" dirty="0" smtClean="0"/>
              <a:t>A, </a:t>
            </a:r>
            <a:r>
              <a:rPr lang="en-US" sz="2400" b="1" i="1" dirty="0"/>
              <a:t>Compatibility: </a:t>
            </a:r>
            <a:r>
              <a:rPr lang="en-US" sz="2400" dirty="0"/>
              <a:t>The OSI model can fit to any compatible </a:t>
            </a:r>
            <a:r>
              <a:rPr lang="en-US" sz="2400" dirty="0" smtClean="0"/>
              <a:t>       software/hardware from different users in other parts of    the world. As software/hardware differs among various  users so OSI is a model that is compatible to all.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25809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/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conti…</a:t>
            </a: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7400"/>
            <a:ext cx="8991600" cy="5156200"/>
          </a:xfrm>
        </p:spPr>
        <p:txBody>
          <a:bodyPr/>
          <a:lstStyle/>
          <a:p>
            <a:pPr marL="800100" lvl="2" indent="0">
              <a:lnSpc>
                <a:spcPct val="90000"/>
              </a:lnSpc>
              <a:buNone/>
            </a:pPr>
            <a:r>
              <a:rPr lang="en-US" b="1" i="1" dirty="0" smtClean="0"/>
              <a:t>B, </a:t>
            </a:r>
            <a:r>
              <a:rPr lang="en-US" b="1" i="1" dirty="0"/>
              <a:t>Easy Troubleshooting: </a:t>
            </a:r>
            <a:r>
              <a:rPr lang="en-US" dirty="0"/>
              <a:t>Since each layer in an OSI is independent of each other so it makes it easier to detect and </a:t>
            </a:r>
            <a:r>
              <a:rPr lang="en-US" dirty="0" smtClean="0"/>
              <a:t>solve all </a:t>
            </a:r>
            <a:r>
              <a:rPr lang="en-US" dirty="0"/>
              <a:t>errors prevailing in it</a:t>
            </a:r>
            <a:r>
              <a:rPr lang="en-US" b="1" dirty="0"/>
              <a:t>.</a:t>
            </a:r>
            <a:br>
              <a:rPr lang="en-US" b="1" dirty="0"/>
            </a:br>
            <a:r>
              <a:rPr lang="en-US" b="1" i="1" dirty="0" smtClean="0"/>
              <a:t>C,  </a:t>
            </a:r>
            <a:r>
              <a:rPr lang="en-US" b="1" i="1" dirty="0"/>
              <a:t>Easy Understanding Nature: </a:t>
            </a:r>
            <a:r>
              <a:rPr lang="en-US" dirty="0"/>
              <a:t>OSI model is very interactive and even guides us to know what a Model is, how </a:t>
            </a:r>
            <a:r>
              <a:rPr lang="en-US" dirty="0" smtClean="0"/>
              <a:t>it operates</a:t>
            </a:r>
            <a:r>
              <a:rPr lang="en-US" dirty="0"/>
              <a:t>, and common methodologies, how new technologies are developed in existing networks.</a:t>
            </a:r>
            <a:br>
              <a:rPr lang="en-US" dirty="0"/>
            </a:br>
            <a:r>
              <a:rPr lang="en-US" b="1" i="1" dirty="0" smtClean="0"/>
              <a:t>D, </a:t>
            </a:r>
            <a:r>
              <a:rPr lang="en-US" b="1" i="1" dirty="0"/>
              <a:t>Security: </a:t>
            </a:r>
            <a:r>
              <a:rPr lang="en-US" dirty="0"/>
              <a:t>OSI model have functionality for Encryption and Decryption which has a major contribution for security</a:t>
            </a:r>
            <a:br>
              <a:rPr lang="en-US" dirty="0"/>
            </a:br>
            <a:r>
              <a:rPr lang="en-US" dirty="0"/>
              <a:t>purpose. This makes it Reliable.</a:t>
            </a:r>
            <a:br>
              <a:rPr lang="en-US" dirty="0"/>
            </a:br>
            <a:r>
              <a:rPr lang="en-US" b="1" i="1" dirty="0"/>
              <a:t>E. Add Multiple Network Models: </a:t>
            </a:r>
            <a:r>
              <a:rPr lang="en-US" dirty="0"/>
              <a:t>The OSI model is designed in such a way that user can further extend</a:t>
            </a:r>
            <a:r>
              <a:rPr lang="en-US" b="1" dirty="0"/>
              <a:t>.</a:t>
            </a:r>
            <a:br>
              <a:rPr lang="en-US" b="1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2773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Summery about OSI reference model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56138"/>
            <a:ext cx="8991600" cy="5187462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		 Summary: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800" dirty="0" smtClean="0"/>
              <a:t>Physical </a:t>
            </a:r>
            <a:r>
              <a:rPr lang="en-US" sz="2800" dirty="0"/>
              <a:t>Layer: How to transmit </a:t>
            </a:r>
            <a:r>
              <a:rPr lang="en-US" sz="2800" dirty="0" smtClean="0"/>
              <a:t>bits</a:t>
            </a:r>
            <a:endParaRPr lang="en-US" sz="28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800" dirty="0" smtClean="0"/>
              <a:t> Data </a:t>
            </a:r>
            <a:r>
              <a:rPr lang="en-US" sz="2800" dirty="0"/>
              <a:t>Link Layer: How to transmits </a:t>
            </a:r>
            <a:r>
              <a:rPr lang="en-US" sz="2800" dirty="0" smtClean="0"/>
              <a:t>frames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800" dirty="0" smtClean="0"/>
              <a:t> Network</a:t>
            </a:r>
            <a:r>
              <a:rPr lang="en-US" sz="2800" dirty="0"/>
              <a:t>: How to route packets to the </a:t>
            </a:r>
            <a:r>
              <a:rPr lang="en-US" sz="2800" dirty="0" smtClean="0"/>
              <a:t>node.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800" dirty="0" smtClean="0"/>
              <a:t>transport</a:t>
            </a:r>
            <a:r>
              <a:rPr lang="en-US" sz="2800" dirty="0"/>
              <a:t>: How to send packets to the applications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800" dirty="0" smtClean="0"/>
              <a:t> Session</a:t>
            </a:r>
            <a:r>
              <a:rPr lang="en-US" sz="2800" dirty="0"/>
              <a:t>: Manage </a:t>
            </a:r>
            <a:r>
              <a:rPr lang="en-US" sz="2800" dirty="0" smtClean="0"/>
              <a:t>connections ,session setup, message.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800" dirty="0" smtClean="0"/>
              <a:t> Presentation</a:t>
            </a:r>
            <a:r>
              <a:rPr lang="en-US" sz="2800" dirty="0"/>
              <a:t>: Encode/Decode messages, security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800" dirty="0" smtClean="0"/>
              <a:t> Application</a:t>
            </a:r>
            <a:r>
              <a:rPr lang="en-US" sz="2800" dirty="0"/>
              <a:t>: Everything else.</a:t>
            </a:r>
            <a:br>
              <a:rPr lang="en-US" sz="2800" dirty="0"/>
            </a:br>
            <a:endParaRPr lang="en-US" sz="2800" b="1" dirty="0"/>
          </a:p>
          <a:p>
            <a:pPr marL="0" indent="0">
              <a:lnSpc>
                <a:spcPct val="90000"/>
              </a:lnSpc>
              <a:buNone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9030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Bits, Datagram, packet &amp; Frames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8991600" cy="54102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                 bits</a:t>
            </a:r>
            <a:endParaRPr lang="en-US" sz="36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Bit is the basic unit of information in computing in digital communication.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Bit can transmit one bit  at a time in serial transmission and multiple number of bit can transmit in parallel transmission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000" dirty="0" smtClean="0"/>
              <a:t>Physical layer responsible for the transmission of bits from one nod to the next node.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.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0938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Bits, Datagram, packet &amp; Frames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8991600" cy="54102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                 Frames</a:t>
            </a:r>
            <a:endParaRPr lang="en-US" sz="36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Packets </a:t>
            </a:r>
            <a:r>
              <a:rPr lang="en-US" sz="2400" dirty="0"/>
              <a:t>in the Data Link Layer are called </a:t>
            </a:r>
            <a:r>
              <a:rPr lang="en-US" sz="2400" i="1" dirty="0" smtClean="0"/>
              <a:t>frames</a:t>
            </a:r>
            <a:r>
              <a:rPr lang="en-US" sz="2400" dirty="0" smtClean="0"/>
              <a:t>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400" dirty="0" smtClean="0"/>
              <a:t>A </a:t>
            </a:r>
            <a:r>
              <a:rPr lang="en-US" sz="2400" dirty="0"/>
              <a:t>frame has markers </a:t>
            </a:r>
            <a:r>
              <a:rPr lang="en-US" sz="2400" dirty="0" smtClean="0"/>
              <a:t>to show </a:t>
            </a:r>
            <a:r>
              <a:rPr lang="en-US" sz="2400" dirty="0"/>
              <a:t>the beginning and end of the packet as well as addresses for </a:t>
            </a:r>
            <a:r>
              <a:rPr lang="en-US" sz="2400" dirty="0" smtClean="0"/>
              <a:t>sending and receiving.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.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1575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8991600" cy="54102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     Bits</a:t>
            </a:r>
            <a:r>
              <a:rPr lang="en-US" dirty="0"/>
              <a:t>, Datagram, packet &amp; Frames</a:t>
            </a:r>
            <a:br>
              <a:rPr lang="en-US" dirty="0"/>
            </a:br>
            <a:r>
              <a:rPr lang="en-US" dirty="0"/>
              <a:t> </a:t>
            </a:r>
            <a:r>
              <a:rPr lang="en-US" dirty="0" smtClean="0"/>
              <a:t>                     Packets</a:t>
            </a:r>
            <a:endParaRPr lang="en-US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000" dirty="0" smtClean="0"/>
              <a:t>Frames </a:t>
            </a:r>
            <a:r>
              <a:rPr lang="en-US" sz="2000" dirty="0"/>
              <a:t>in Internet Protocol (IP) are called </a:t>
            </a:r>
            <a:r>
              <a:rPr lang="en-US" sz="2000" i="1" dirty="0" smtClean="0"/>
              <a:t>packets</a:t>
            </a:r>
            <a:r>
              <a:rPr lang="en-US" sz="2000" dirty="0" smtClean="0"/>
              <a:t>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000" dirty="0" smtClean="0"/>
              <a:t>Packets </a:t>
            </a:r>
            <a:r>
              <a:rPr lang="en-US" sz="2000" dirty="0"/>
              <a:t>are used primarily on the Network layer so their role is to deliver a packet from one </a:t>
            </a:r>
            <a:r>
              <a:rPr lang="en-US" sz="2000" dirty="0" smtClean="0"/>
              <a:t>logical address </a:t>
            </a:r>
            <a:r>
              <a:rPr lang="en-US" sz="2000" dirty="0"/>
              <a:t>(in the case of IP, an IP address) </a:t>
            </a:r>
            <a:r>
              <a:rPr lang="en-US" sz="2000" dirty="0" smtClean="0"/>
              <a:t>to another.</a:t>
            </a:r>
            <a:endParaRPr lang="en-US" sz="20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sz="2000" dirty="0" smtClean="0"/>
              <a:t> </a:t>
            </a:r>
            <a:r>
              <a:rPr lang="en-US" sz="2000" dirty="0"/>
              <a:t>The IP packet header is the header used by routers to send packets</a:t>
            </a:r>
            <a:br>
              <a:rPr lang="en-US" sz="2000" dirty="0"/>
            </a:br>
            <a:r>
              <a:rPr lang="en-US" sz="2000" dirty="0"/>
              <a:t>through the network from source to destination so understanding the IP</a:t>
            </a:r>
            <a:br>
              <a:rPr lang="en-US" sz="2000" dirty="0"/>
            </a:br>
            <a:r>
              <a:rPr lang="en-US" sz="2000" dirty="0"/>
              <a:t>packet also gives a brief introduction to the basic concept of routing.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000" dirty="0" smtClean="0"/>
              <a:t>. 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8382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8991600" cy="54102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        Bits</a:t>
            </a:r>
            <a:r>
              <a:rPr lang="en-US" dirty="0"/>
              <a:t>, Datagram, packet &amp; Frames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                                 Datagrams</a:t>
            </a:r>
            <a:endParaRPr lang="en-US" dirty="0"/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A </a:t>
            </a:r>
            <a:r>
              <a:rPr lang="en-US" i="1" dirty="0"/>
              <a:t>datagram </a:t>
            </a:r>
            <a:r>
              <a:rPr lang="en-US" dirty="0"/>
              <a:t>is the general word for a packet that is over a </a:t>
            </a:r>
            <a:r>
              <a:rPr lang="en-US" dirty="0" smtClean="0"/>
              <a:t>connectionless  transport </a:t>
            </a:r>
            <a:r>
              <a:rPr lang="en-US" dirty="0"/>
              <a:t>protocol. That is, the transmission, timing, and order are </a:t>
            </a:r>
            <a:r>
              <a:rPr lang="en-US" dirty="0" smtClean="0"/>
              <a:t>not guaranteed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For example, a packet sent over User Datagram </a:t>
            </a:r>
            <a:r>
              <a:rPr lang="en-US" dirty="0" smtClean="0"/>
              <a:t>Protocol(UDP) is </a:t>
            </a:r>
            <a:r>
              <a:rPr lang="en-US" dirty="0"/>
              <a:t>a datagram. 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A </a:t>
            </a:r>
            <a:r>
              <a:rPr lang="en-US" dirty="0"/>
              <a:t>datagram contains a header and a payload (with the </a:t>
            </a:r>
            <a:r>
              <a:rPr lang="en-US" dirty="0" smtClean="0"/>
              <a:t>data to be   communicated</a:t>
            </a:r>
            <a:r>
              <a:rPr lang="en-US" dirty="0"/>
              <a:t>). In UDP, the header contains source </a:t>
            </a:r>
            <a:r>
              <a:rPr lang="en-US" i="1" dirty="0"/>
              <a:t>port number </a:t>
            </a:r>
            <a:r>
              <a:rPr lang="en-US" dirty="0"/>
              <a:t>and</a:t>
            </a:r>
            <a:br>
              <a:rPr lang="en-US" dirty="0"/>
            </a:br>
            <a:r>
              <a:rPr lang="en-US" dirty="0"/>
              <a:t>a destination port number.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5356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1295400"/>
          </a:xfrm>
          <a:ln>
            <a:solidFill>
              <a:srgbClr val="00B0F0"/>
            </a:solidFill>
          </a:ln>
        </p:spPr>
        <p:txBody>
          <a:bodyPr/>
          <a:lstStyle/>
          <a:p>
            <a:r>
              <a:rPr lang="en-US" sz="3600" b="1" dirty="0">
                <a:solidFill>
                  <a:srgbClr val="002060"/>
                </a:solidFill>
                <a:latin typeface="Colonna MT" pitchFamily="82" charset="0"/>
              </a:rPr>
              <a:t>	</a:t>
            </a:r>
            <a:br>
              <a:rPr lang="en-US" sz="3600" b="1" dirty="0">
                <a:solidFill>
                  <a:srgbClr val="002060"/>
                </a:solidFill>
                <a:latin typeface="Colonna MT" pitchFamily="82" charset="0"/>
              </a:rPr>
            </a:br>
            <a:r>
              <a:rPr lang="en-US" sz="3600" b="1" dirty="0"/>
              <a:t>OSI Reference Model</a:t>
            </a:r>
            <a:endParaRPr lang="en-US" sz="3600" dirty="0"/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457200" y="1447800"/>
            <a:ext cx="0" cy="1981200"/>
          </a:xfrm>
          <a:prstGeom prst="line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</p:cxnSp>
      <p:sp>
        <p:nvSpPr>
          <p:cNvPr id="5" name="Rectangle 4"/>
          <p:cNvSpPr/>
          <p:nvPr/>
        </p:nvSpPr>
        <p:spPr>
          <a:xfrm>
            <a:off x="457200" y="2019299"/>
            <a:ext cx="7848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dirty="0" smtClean="0"/>
              <a:t>A </a:t>
            </a:r>
            <a:r>
              <a:rPr lang="en-US" sz="2800" dirty="0"/>
              <a:t>reference model is a conceptual framework for understanding relationships. The purpose of the OSI reference model is to guide vendors and developers so the digital communication products and software programs they create </a:t>
            </a:r>
            <a:r>
              <a:rPr lang="en-US" sz="2800" dirty="0" smtClean="0"/>
              <a:t>Communication  </a:t>
            </a:r>
            <a:r>
              <a:rPr lang="en-US" sz="2800" dirty="0"/>
              <a:t>and to facilitate a clear framework that describes the functions of a </a:t>
            </a:r>
            <a:r>
              <a:rPr lang="en-US" sz="2800" dirty="0" smtClean="0"/>
              <a:t>networking.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0543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8991600" cy="54102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       Bits</a:t>
            </a:r>
            <a:r>
              <a:rPr lang="en-US" dirty="0"/>
              <a:t>, Datagram, packet &amp; Frames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400" dirty="0" smtClean="0"/>
              <a:t>    A </a:t>
            </a:r>
            <a:r>
              <a:rPr lang="en-US" sz="2400" dirty="0"/>
              <a:t>port number is simply a number that identifies some process </a:t>
            </a:r>
            <a:r>
              <a:rPr lang="en-US" sz="2400" dirty="0" smtClean="0"/>
              <a:t> using   network  resources</a:t>
            </a:r>
            <a:r>
              <a:rPr lang="en-US" sz="2400" dirty="0"/>
              <a:t>. </a:t>
            </a:r>
            <a:endParaRPr lang="en-US" sz="24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  When </a:t>
            </a:r>
            <a:r>
              <a:rPr lang="en-US" sz="2400" dirty="0"/>
              <a:t>a packet is sent, it is sent out “through” this abstract </a:t>
            </a:r>
            <a:r>
              <a:rPr lang="en-US" sz="2400" dirty="0" smtClean="0"/>
              <a:t>    port and </a:t>
            </a:r>
            <a:r>
              <a:rPr lang="en-US" sz="2400" dirty="0"/>
              <a:t>when </a:t>
            </a:r>
            <a:r>
              <a:rPr lang="en-US" sz="2400" dirty="0" smtClean="0"/>
              <a:t> a </a:t>
            </a:r>
            <a:r>
              <a:rPr lang="en-US" sz="2400" dirty="0"/>
              <a:t>packet is received, it is accepted through a </a:t>
            </a:r>
            <a:r>
              <a:rPr lang="en-US" sz="2400" dirty="0" smtClean="0"/>
              <a:t>  port</a:t>
            </a:r>
            <a:r>
              <a:rPr lang="en-US" sz="2400" dirty="0"/>
              <a:t>.</a:t>
            </a:r>
            <a:br>
              <a:rPr lang="en-US" sz="2400" dirty="0"/>
            </a:br>
            <a:r>
              <a:rPr lang="en-US" sz="2400" dirty="0"/>
              <a:t>. 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2434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Bits, Datagram, packet &amp; Frames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8991600" cy="5410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.         </a:t>
            </a:r>
            <a:r>
              <a:rPr lang="en-GB" sz="2800" b="1" dirty="0" smtClean="0"/>
              <a:t>Physical signalling </a:t>
            </a:r>
            <a:r>
              <a:rPr lang="en-GB" sz="2800" b="1" dirty="0"/>
              <a:t>and encoding</a:t>
            </a:r>
            <a:endParaRPr lang="en-US" sz="2800" dirty="0"/>
          </a:p>
          <a:p>
            <a:pPr marL="0" lvl="0" indent="0">
              <a:buNone/>
            </a:pPr>
            <a:r>
              <a:rPr lang="en-GB" sz="2000" dirty="0" smtClean="0"/>
              <a:t>  The </a:t>
            </a:r>
            <a:r>
              <a:rPr lang="en-GB" sz="2000" dirty="0"/>
              <a:t>three fundamental functions of the Physical layer are: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/>
              <a:t>     The </a:t>
            </a:r>
            <a:r>
              <a:rPr lang="en-US" sz="2000" dirty="0"/>
              <a:t>physical </a:t>
            </a:r>
            <a:r>
              <a:rPr lang="en-US" sz="2000" dirty="0" smtClean="0"/>
              <a:t>components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/>
              <a:t>Data </a:t>
            </a:r>
            <a:r>
              <a:rPr lang="en-US" sz="2000" dirty="0"/>
              <a:t>encoding </a:t>
            </a:r>
            <a:endParaRPr lang="en-US" sz="20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/>
              <a:t>Signaling 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The </a:t>
            </a:r>
            <a:r>
              <a:rPr lang="en-GB" sz="2000" dirty="0"/>
              <a:t>physical elements are the electronic hardware devices, media and connectors that transmit and carry the signals to represent the bits.</a:t>
            </a:r>
            <a:endParaRPr lang="en-US" sz="2000" dirty="0"/>
          </a:p>
          <a:p>
            <a:pPr marL="0" indent="0">
              <a:buNone/>
            </a:pPr>
            <a:r>
              <a:rPr lang="en-GB" sz="2800" b="1" dirty="0" smtClean="0"/>
              <a:t>          Encoding </a:t>
            </a:r>
            <a:endParaRPr lang="en-US" sz="2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/>
              <a:t> </a:t>
            </a:r>
            <a:r>
              <a:rPr lang="en-US" sz="2000" dirty="0" smtClean="0"/>
              <a:t>   </a:t>
            </a:r>
            <a:r>
              <a:rPr lang="en-GB" sz="2000" dirty="0" smtClean="0"/>
              <a:t>Encoding </a:t>
            </a:r>
            <a:r>
              <a:rPr lang="en-GB" sz="2000" dirty="0"/>
              <a:t>is a method of converting a stream of data bits into a predefined code. 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/>
              <a:t>Codes are groupings of bits used to provide a predictable pattern that can be recognized by both the sender and the received. Using predictable patterns helps to distinguish data bits from control bits and provide better media error detection. </a:t>
            </a:r>
            <a:endParaRPr lang="en-US" sz="2000" dirty="0"/>
          </a:p>
          <a:p>
            <a:pPr marL="0" indent="0">
              <a:lnSpc>
                <a:spcPct val="90000"/>
              </a:lnSpc>
              <a:buNone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1535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Bits, Datagram, packet &amp; Frames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8991600" cy="5410200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 smtClean="0"/>
              <a:t>     </a:t>
            </a:r>
          </a:p>
          <a:p>
            <a:pPr marL="800100" lvl="2" indent="0">
              <a:buNone/>
            </a:pPr>
            <a:r>
              <a:rPr lang="en-GB" sz="2800" b="1" dirty="0" smtClean="0"/>
              <a:t>  Signalling</a:t>
            </a:r>
            <a:endParaRPr lang="en-US" sz="28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The Physical layer must generate the electrical, optical, or wireless signals that represent the "1" and "0" on the media. </a:t>
            </a:r>
            <a:endParaRPr lang="en-GB" dirty="0" smtClean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 smtClean="0"/>
              <a:t>The </a:t>
            </a:r>
            <a:r>
              <a:rPr lang="en-GB" dirty="0"/>
              <a:t>method of representing the bits is called the </a:t>
            </a:r>
            <a:r>
              <a:rPr lang="en-GB" dirty="0" smtClean="0"/>
              <a:t>signalling </a:t>
            </a:r>
            <a:r>
              <a:rPr lang="en-GB" dirty="0"/>
              <a:t>method. </a:t>
            </a:r>
            <a:endParaRPr lang="en-US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The Physical layer standards must define what type of signal represents a "1" and a "0". This can be as simple as a change in the level of an electrical signal or optical pulse or a more complex </a:t>
            </a:r>
            <a:r>
              <a:rPr lang="en-GB" dirty="0" smtClean="0"/>
              <a:t>signalling </a:t>
            </a:r>
            <a:r>
              <a:rPr lang="en-GB" dirty="0"/>
              <a:t>method.</a:t>
            </a:r>
            <a:r>
              <a:rPr lang="en-GB" dirty="0" smtClean="0"/>
              <a:t>. </a:t>
            </a:r>
            <a:endParaRPr lang="en-US" dirty="0"/>
          </a:p>
          <a:p>
            <a:pPr marL="800100" lvl="2" indent="0">
              <a:lnSpc>
                <a:spcPct val="90000"/>
              </a:lnSpc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5170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55600"/>
            <a:ext cx="8305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Bits, Datagram, packet &amp; Frames</a:t>
            </a:r>
            <a:br>
              <a:rPr lang="en-US" sz="3200" dirty="0"/>
            </a:br>
            <a:endParaRPr lang="en-US" sz="32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Power Geez Unicode1" pitchFamily="2" charset="0"/>
              <a:ea typeface="ＭＳ Ｐゴシック" pitchFamily="1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8991600" cy="5410200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 smtClean="0"/>
              <a:t>     </a:t>
            </a:r>
          </a:p>
          <a:p>
            <a:pPr marL="800100" lvl="2" indent="0">
              <a:lnSpc>
                <a:spcPct val="90000"/>
              </a:lnSpc>
              <a:buNone/>
            </a:pPr>
            <a:endParaRPr lang="en-GB" sz="2000" b="1" dirty="0" smtClean="0"/>
          </a:p>
          <a:p>
            <a:pPr marL="800100" lvl="2" indent="0">
              <a:lnSpc>
                <a:spcPct val="90000"/>
              </a:lnSpc>
              <a:buNone/>
            </a:pPr>
            <a:endParaRPr lang="en-GB" sz="2000" b="1" dirty="0"/>
          </a:p>
          <a:p>
            <a:pPr marL="800100" lvl="2" indent="0">
              <a:lnSpc>
                <a:spcPct val="90000"/>
              </a:lnSpc>
              <a:buNone/>
            </a:pP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152400" y="1260714"/>
            <a:ext cx="8534400" cy="27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1390"/>
              </a:spcBef>
              <a:spcAft>
                <a:spcPts val="1390"/>
              </a:spcAft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Bits are represented on the medium by changing one or more of the following characteristics of a </a:t>
            </a:r>
            <a:r>
              <a:rPr lang="en-GB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signal:</a:t>
            </a:r>
            <a:endParaRPr lang="en-US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28900" lvl="5" indent="-342900">
              <a:buFont typeface="Wingdings" panose="05000000000000000000" pitchFamily="2" charset="2"/>
              <a:buChar char="Ø"/>
            </a:pPr>
            <a:r>
              <a:rPr lang="en-US" dirty="0" smtClean="0"/>
              <a:t>Amplitude</a:t>
            </a:r>
          </a:p>
          <a:p>
            <a:pPr marL="2628900" lvl="5" indent="-342900">
              <a:buFont typeface="Wingdings" panose="05000000000000000000" pitchFamily="2" charset="2"/>
              <a:buChar char="Ø"/>
            </a:pPr>
            <a:r>
              <a:rPr lang="en-US" dirty="0" smtClean="0"/>
              <a:t>Frequency </a:t>
            </a:r>
          </a:p>
          <a:p>
            <a:pPr marL="2628900" lvl="5" indent="-342900">
              <a:buFont typeface="Wingdings" panose="05000000000000000000" pitchFamily="2" charset="2"/>
              <a:buChar char="Ø"/>
            </a:pPr>
            <a:r>
              <a:rPr lang="en-US" dirty="0" smtClean="0"/>
              <a:t>Phase </a:t>
            </a:r>
            <a:endParaRPr lang="en-US" dirty="0"/>
          </a:p>
          <a:p>
            <a:pPr marL="0" marR="0">
              <a:lnSpc>
                <a:spcPct val="115000"/>
              </a:lnSpc>
              <a:spcBef>
                <a:spcPts val="1390"/>
              </a:spcBef>
              <a:spcAft>
                <a:spcPts val="1390"/>
              </a:spcAft>
            </a:pPr>
            <a:endParaRPr lang="en-US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52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763000" cy="685800"/>
          </a:xfrm>
        </p:spPr>
        <p:txBody>
          <a:bodyPr>
            <a:normAutofit fontScale="90000"/>
          </a:bodyPr>
          <a:lstStyle/>
          <a:p>
            <a:r>
              <a:rPr lang="en-US" sz="6000" dirty="0"/>
              <a:t/>
            </a:r>
            <a:br>
              <a:rPr lang="en-US" sz="6000" dirty="0"/>
            </a:b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3143" y="272143"/>
            <a:ext cx="8458200" cy="5791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Layered Framework of OSI</a:t>
            </a: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1066800" y="762001"/>
            <a:ext cx="7238999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1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763000" cy="1828800"/>
          </a:xfrm>
          <a:ln>
            <a:solidFill>
              <a:srgbClr val="00B0F0"/>
            </a:solidFill>
          </a:ln>
        </p:spPr>
        <p:txBody>
          <a:bodyPr/>
          <a:lstStyle/>
          <a:p>
            <a:r>
              <a:rPr lang="en-US" sz="3600" dirty="0"/>
              <a:t>S</a:t>
            </a:r>
            <a:r>
              <a:rPr lang="en-US" sz="3600" b="1" dirty="0"/>
              <a:t>EVEN LAYERS OF OSI REFERENCE MODEL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457200" y="1447800"/>
            <a:ext cx="0" cy="1981200"/>
          </a:xfrm>
          <a:prstGeom prst="line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</p:cxnSp>
      <p:sp>
        <p:nvSpPr>
          <p:cNvPr id="5" name="Rectangle 4"/>
          <p:cNvSpPr/>
          <p:nvPr/>
        </p:nvSpPr>
        <p:spPr>
          <a:xfrm>
            <a:off x="457200" y="2019299"/>
            <a:ext cx="78486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 smtClean="0"/>
              <a:t>Physical </a:t>
            </a:r>
            <a:r>
              <a:rPr lang="en-US" sz="3200" dirty="0"/>
              <a:t>Layer</a:t>
            </a:r>
            <a:r>
              <a:rPr lang="en-US" sz="3200" dirty="0" smtClean="0"/>
              <a:t>: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sz="2800" dirty="0" smtClean="0"/>
              <a:t>physical </a:t>
            </a:r>
            <a:r>
              <a:rPr lang="en-US" sz="2800" dirty="0"/>
              <a:t>layer is the bottom layer of the </a:t>
            </a:r>
            <a:r>
              <a:rPr lang="en-US" sz="2800" dirty="0" smtClean="0"/>
              <a:t>OSI </a:t>
            </a:r>
            <a:r>
              <a:rPr lang="en-US" sz="2800" dirty="0"/>
              <a:t>reference model. The physical layer has four </a:t>
            </a:r>
            <a:r>
              <a:rPr lang="en-US" sz="2800" dirty="0" smtClean="0"/>
              <a:t>important characteristics.</a:t>
            </a:r>
          </a:p>
          <a:p>
            <a:pPr lvl="1"/>
            <a:r>
              <a:rPr lang="en-US" sz="2800" dirty="0" smtClean="0"/>
              <a:t>1, Mechanical</a:t>
            </a:r>
            <a:r>
              <a:rPr lang="en-US" sz="2800" dirty="0"/>
              <a:t>. Relates to the physical </a:t>
            </a:r>
            <a:r>
              <a:rPr lang="en-US" sz="2800" dirty="0" smtClean="0"/>
              <a:t>   properties </a:t>
            </a:r>
            <a:r>
              <a:rPr lang="en-US" sz="2800" dirty="0"/>
              <a:t>of the interface to a </a:t>
            </a:r>
            <a:r>
              <a:rPr lang="en-US" sz="2800" dirty="0" smtClean="0"/>
              <a:t> transmission </a:t>
            </a:r>
            <a:r>
              <a:rPr lang="en-US" sz="2800" dirty="0"/>
              <a:t>medium. Typically, the</a:t>
            </a:r>
            <a:br>
              <a:rPr lang="en-US" sz="2800" dirty="0"/>
            </a:br>
            <a:r>
              <a:rPr lang="en-US" sz="2800" dirty="0"/>
              <a:t>specification is of a pluggable connector that joins one or more signal conductors, called circuits.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7993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815" y="152400"/>
            <a:ext cx="8305800" cy="1336431"/>
          </a:xfrm>
          <a:ln>
            <a:solidFill>
              <a:srgbClr val="00B0F0"/>
            </a:solidFill>
          </a:ln>
        </p:spPr>
        <p:txBody>
          <a:bodyPr>
            <a:normAutofit fontScale="90000"/>
          </a:bodyPr>
          <a:lstStyle/>
          <a:p>
            <a:r>
              <a:rPr lang="en-US" sz="3600" dirty="0" smtClean="0"/>
              <a:t>Physical layer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  <p:cxnSp>
        <p:nvCxnSpPr>
          <p:cNvPr id="19459" name="Straight Connector 4"/>
          <p:cNvCxnSpPr>
            <a:cxnSpLocks noChangeShapeType="1"/>
          </p:cNvCxnSpPr>
          <p:nvPr/>
        </p:nvCxnSpPr>
        <p:spPr bwMode="auto">
          <a:xfrm flipV="1">
            <a:off x="636815" y="457200"/>
            <a:ext cx="2715985" cy="990600"/>
          </a:xfrm>
          <a:prstGeom prst="line">
            <a:avLst/>
          </a:prstGeom>
          <a:noFill/>
          <a:ln w="168275" cmpd="dbl" algn="ctr">
            <a:solidFill>
              <a:srgbClr val="00B0F0">
                <a:alpha val="69019"/>
              </a:srgbClr>
            </a:solidFill>
            <a:round/>
            <a:headEnd/>
            <a:tailEnd/>
          </a:ln>
        </p:spPr>
      </p:cxnSp>
      <p:cxnSp>
        <p:nvCxnSpPr>
          <p:cNvPr id="19460" name="Straight Connector 9"/>
          <p:cNvCxnSpPr>
            <a:cxnSpLocks noChangeShapeType="1"/>
          </p:cNvCxnSpPr>
          <p:nvPr/>
        </p:nvCxnSpPr>
        <p:spPr bwMode="auto">
          <a:xfrm>
            <a:off x="6172200" y="304800"/>
            <a:ext cx="2669931" cy="1143000"/>
          </a:xfrm>
          <a:prstGeom prst="line">
            <a:avLst/>
          </a:prstGeom>
          <a:noFill/>
          <a:ln w="168275" cmpd="dbl" algn="ctr">
            <a:solidFill>
              <a:srgbClr val="00B0F0">
                <a:alpha val="69019"/>
              </a:srgbClr>
            </a:solidFill>
            <a:round/>
            <a:headEnd/>
            <a:tailEnd/>
          </a:ln>
        </p:spPr>
      </p:cxnSp>
      <p:cxnSp>
        <p:nvCxnSpPr>
          <p:cNvPr id="12" name="Straight Connector 11"/>
          <p:cNvCxnSpPr/>
          <p:nvPr/>
        </p:nvCxnSpPr>
        <p:spPr bwMode="auto">
          <a:xfrm>
            <a:off x="457200" y="1447800"/>
            <a:ext cx="0" cy="1981200"/>
          </a:xfrm>
          <a:prstGeom prst="line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</p:cxnSp>
      <p:sp>
        <p:nvSpPr>
          <p:cNvPr id="5" name="Rectangle 4"/>
          <p:cNvSpPr/>
          <p:nvPr/>
        </p:nvSpPr>
        <p:spPr>
          <a:xfrm>
            <a:off x="304800" y="1733520"/>
            <a:ext cx="78486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2, Electrical:-</a:t>
            </a:r>
            <a:r>
              <a:rPr lang="en-US" dirty="0" smtClean="0"/>
              <a:t>Relates </a:t>
            </a:r>
            <a:r>
              <a:rPr lang="en-US" dirty="0"/>
              <a:t>to the representation of bits (e.g., in terms of voltage levels) and the data transmission rate </a:t>
            </a:r>
            <a:r>
              <a:rPr lang="en-US" dirty="0" smtClean="0"/>
              <a:t>of bits.</a:t>
            </a:r>
          </a:p>
          <a:p>
            <a:r>
              <a:rPr lang="en-US" dirty="0" smtClean="0"/>
              <a:t>3, </a:t>
            </a:r>
            <a:r>
              <a:rPr lang="en-US" sz="2800" dirty="0" smtClean="0"/>
              <a:t>Functional:- </a:t>
            </a:r>
            <a:r>
              <a:rPr lang="en-US" dirty="0"/>
              <a:t>Specifies the functions performed by individual circuits of the physical interface between a </a:t>
            </a:r>
            <a:r>
              <a:rPr lang="en-US" dirty="0" smtClean="0"/>
              <a:t>system and </a:t>
            </a:r>
            <a:r>
              <a:rPr lang="en-US" dirty="0"/>
              <a:t>the transmission </a:t>
            </a:r>
            <a:r>
              <a:rPr lang="en-US" dirty="0" smtClean="0"/>
              <a:t>medium. </a:t>
            </a:r>
          </a:p>
          <a:p>
            <a:r>
              <a:rPr lang="en-US" dirty="0" smtClean="0"/>
              <a:t>4, </a:t>
            </a:r>
            <a:r>
              <a:rPr lang="en-US" sz="2800" dirty="0" smtClean="0"/>
              <a:t>Procedural</a:t>
            </a:r>
            <a:r>
              <a:rPr lang="en-US" dirty="0" smtClean="0"/>
              <a:t>:- </a:t>
            </a:r>
            <a:r>
              <a:rPr lang="en-US" dirty="0"/>
              <a:t>Specifies the sequence of events by which bit streams are exchanged across the physical medium.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2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815" y="381000"/>
            <a:ext cx="8305800" cy="1107831"/>
          </a:xfrm>
          <a:ln>
            <a:solidFill>
              <a:srgbClr val="00B0F0"/>
            </a:solidFill>
          </a:ln>
        </p:spPr>
        <p:txBody>
          <a:bodyPr>
            <a:normAutofit fontScale="90000"/>
          </a:bodyPr>
          <a:lstStyle/>
          <a:p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conti …</a:t>
            </a:r>
            <a:endParaRPr lang="en-US" sz="3600" dirty="0"/>
          </a:p>
        </p:txBody>
      </p:sp>
      <p:cxnSp>
        <p:nvCxnSpPr>
          <p:cNvPr id="19459" name="Straight Connector 4"/>
          <p:cNvCxnSpPr>
            <a:cxnSpLocks noChangeShapeType="1"/>
          </p:cNvCxnSpPr>
          <p:nvPr/>
        </p:nvCxnSpPr>
        <p:spPr bwMode="auto">
          <a:xfrm flipV="1">
            <a:off x="636815" y="1219200"/>
            <a:ext cx="3020785" cy="27123"/>
          </a:xfrm>
          <a:prstGeom prst="line">
            <a:avLst/>
          </a:prstGeom>
          <a:noFill/>
          <a:ln w="168275" cmpd="dbl" algn="ctr">
            <a:solidFill>
              <a:srgbClr val="00B0F0">
                <a:alpha val="69019"/>
              </a:srgbClr>
            </a:solidFill>
            <a:round/>
            <a:headEnd/>
            <a:tailEnd/>
          </a:ln>
        </p:spPr>
      </p:cxnSp>
      <p:cxnSp>
        <p:nvCxnSpPr>
          <p:cNvPr id="19460" name="Straight Connector 9"/>
          <p:cNvCxnSpPr>
            <a:cxnSpLocks noChangeShapeType="1"/>
          </p:cNvCxnSpPr>
          <p:nvPr/>
        </p:nvCxnSpPr>
        <p:spPr bwMode="auto">
          <a:xfrm flipV="1">
            <a:off x="5867400" y="1092849"/>
            <a:ext cx="3075215" cy="126351"/>
          </a:xfrm>
          <a:prstGeom prst="line">
            <a:avLst/>
          </a:prstGeom>
          <a:noFill/>
          <a:ln w="168275" cmpd="dbl" algn="ctr">
            <a:solidFill>
              <a:srgbClr val="00B0F0">
                <a:alpha val="69019"/>
              </a:srgbClr>
            </a:solidFill>
            <a:round/>
            <a:headEnd/>
            <a:tailEnd/>
          </a:ln>
        </p:spPr>
      </p:cxnSp>
      <p:cxnSp>
        <p:nvCxnSpPr>
          <p:cNvPr id="12" name="Straight Connector 11"/>
          <p:cNvCxnSpPr/>
          <p:nvPr/>
        </p:nvCxnSpPr>
        <p:spPr bwMode="auto">
          <a:xfrm>
            <a:off x="457200" y="1447800"/>
            <a:ext cx="0" cy="1981200"/>
          </a:xfrm>
          <a:prstGeom prst="line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</p:cxnSp>
      <p:sp>
        <p:nvSpPr>
          <p:cNvPr id="5" name="Rectangle 4"/>
          <p:cNvSpPr/>
          <p:nvPr/>
        </p:nvSpPr>
        <p:spPr>
          <a:xfrm>
            <a:off x="304800" y="1733520"/>
            <a:ext cx="7848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     The </a:t>
            </a:r>
            <a:r>
              <a:rPr lang="en-US" dirty="0"/>
              <a:t>physical layer has the following major functions</a:t>
            </a:r>
            <a:endParaRPr lang="en-US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dirty="0" smtClean="0"/>
              <a:t>It </a:t>
            </a:r>
            <a:r>
              <a:rPr lang="en-US" dirty="0"/>
              <a:t>defines the electrical and physical specifications of the data connection. It defines the relationship between a </a:t>
            </a:r>
            <a:r>
              <a:rPr lang="en-US" dirty="0" smtClean="0"/>
              <a:t>device and </a:t>
            </a:r>
            <a:r>
              <a:rPr lang="en-US" dirty="0"/>
              <a:t>a physical transmission medium (e.g., a copper or fiber optical cable).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dirty="0" smtClean="0"/>
              <a:t> </a:t>
            </a:r>
            <a:r>
              <a:rPr lang="en-US" dirty="0"/>
              <a:t>It defines the protocol to establish and terminate a connection between two directly connected nodes over </a:t>
            </a:r>
            <a:r>
              <a:rPr lang="en-US" dirty="0" smtClean="0"/>
              <a:t>a communications </a:t>
            </a:r>
            <a:r>
              <a:rPr lang="en-US" dirty="0"/>
              <a:t>medium</a:t>
            </a:r>
            <a:r>
              <a:rPr lang="en-US" dirty="0" smtClean="0"/>
              <a:t>.</a:t>
            </a:r>
            <a:endParaRPr lang="en-US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dirty="0" smtClean="0"/>
              <a:t> </a:t>
            </a:r>
            <a:r>
              <a:rPr lang="en-US" dirty="0"/>
              <a:t>it may define the protocol for flow </a:t>
            </a:r>
            <a:r>
              <a:rPr lang="en-US" dirty="0" smtClean="0"/>
              <a:t>control.</a:t>
            </a:r>
            <a:endParaRPr lang="en-US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dirty="0" smtClean="0"/>
              <a:t>it </a:t>
            </a:r>
            <a:r>
              <a:rPr lang="en-US" dirty="0"/>
              <a:t>defines a protocol for the provision of a (not necessarily reliable) connection between two directly connected nodes,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2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331" y="609600"/>
            <a:ext cx="8305800" cy="879231"/>
          </a:xfrm>
          <a:ln>
            <a:solidFill>
              <a:srgbClr val="00B0F0"/>
            </a:solidFill>
          </a:ln>
        </p:spPr>
        <p:txBody>
          <a:bodyPr>
            <a:normAutofit fontScale="90000"/>
          </a:bodyPr>
          <a:lstStyle/>
          <a:p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2. Data Link Layer: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  <p:cxnSp>
        <p:nvCxnSpPr>
          <p:cNvPr id="19459" name="Straight Connector 4"/>
          <p:cNvCxnSpPr>
            <a:cxnSpLocks noChangeShapeType="1"/>
          </p:cNvCxnSpPr>
          <p:nvPr/>
        </p:nvCxnSpPr>
        <p:spPr bwMode="auto">
          <a:xfrm>
            <a:off x="609601" y="762001"/>
            <a:ext cx="2325565" cy="685799"/>
          </a:xfrm>
          <a:prstGeom prst="line">
            <a:avLst/>
          </a:prstGeom>
          <a:noFill/>
          <a:ln w="168275" cmpd="dbl" algn="ctr">
            <a:solidFill>
              <a:srgbClr val="00B0F0">
                <a:alpha val="69019"/>
              </a:srgbClr>
            </a:solidFill>
            <a:round/>
            <a:headEnd/>
            <a:tailEnd/>
          </a:ln>
        </p:spPr>
      </p:cxnSp>
      <p:cxnSp>
        <p:nvCxnSpPr>
          <p:cNvPr id="19460" name="Straight Connector 9"/>
          <p:cNvCxnSpPr>
            <a:cxnSpLocks noChangeShapeType="1"/>
          </p:cNvCxnSpPr>
          <p:nvPr/>
        </p:nvCxnSpPr>
        <p:spPr bwMode="auto">
          <a:xfrm flipV="1">
            <a:off x="6400800" y="762000"/>
            <a:ext cx="2441331" cy="623880"/>
          </a:xfrm>
          <a:prstGeom prst="line">
            <a:avLst/>
          </a:prstGeom>
          <a:noFill/>
          <a:ln w="168275" cmpd="dbl" algn="ctr">
            <a:solidFill>
              <a:srgbClr val="00B0F0">
                <a:alpha val="69019"/>
              </a:srgbClr>
            </a:solidFill>
            <a:round/>
            <a:headEnd/>
            <a:tailEnd/>
          </a:ln>
        </p:spPr>
      </p:cxnSp>
      <p:cxnSp>
        <p:nvCxnSpPr>
          <p:cNvPr id="12" name="Straight Connector 11"/>
          <p:cNvCxnSpPr/>
          <p:nvPr/>
        </p:nvCxnSpPr>
        <p:spPr bwMode="auto">
          <a:xfrm>
            <a:off x="457200" y="1447800"/>
            <a:ext cx="0" cy="1981200"/>
          </a:xfrm>
          <a:prstGeom prst="line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</p:cxnSp>
      <p:sp>
        <p:nvSpPr>
          <p:cNvPr id="5" name="Rectangle 4"/>
          <p:cNvSpPr/>
          <p:nvPr/>
        </p:nvSpPr>
        <p:spPr>
          <a:xfrm>
            <a:off x="422031" y="1741577"/>
            <a:ext cx="7848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800" dirty="0" smtClean="0"/>
              <a:t>The </a:t>
            </a:r>
            <a:r>
              <a:rPr lang="en-US" sz="2800" dirty="0"/>
              <a:t>data link layer provides reliable transmission of data (frames) between adjacent nodes, built on top of a raw and</a:t>
            </a:r>
            <a:br>
              <a:rPr lang="en-US" sz="2800" dirty="0"/>
            </a:br>
            <a:r>
              <a:rPr lang="en-US" sz="2800" dirty="0"/>
              <a:t>unreliable bit transmission service provided by the physical layer. </a:t>
            </a:r>
            <a:br>
              <a:rPr lang="en-US" sz="2800" dirty="0"/>
            </a:br>
            <a:r>
              <a:rPr lang="en-US" sz="2800" dirty="0" smtClean="0"/>
              <a:t>standards </a:t>
            </a:r>
            <a:r>
              <a:rPr lang="en-US" sz="2800" dirty="0"/>
              <a:t>of the Institute of Electrical and </a:t>
            </a:r>
            <a:r>
              <a:rPr lang="en-US" sz="2800" dirty="0" smtClean="0"/>
              <a:t>Electronics  Engineers </a:t>
            </a:r>
            <a:r>
              <a:rPr lang="en-US" sz="2800" dirty="0"/>
              <a:t>(IEEE) 802 separate </a:t>
            </a:r>
            <a:r>
              <a:rPr lang="en-US" sz="2800" dirty="0" smtClean="0"/>
              <a:t>the data-link </a:t>
            </a:r>
            <a:r>
              <a:rPr lang="en-US" sz="2800" dirty="0"/>
              <a:t>layer into two </a:t>
            </a:r>
            <a:r>
              <a:rPr lang="en-US" sz="2800" dirty="0" smtClean="0"/>
              <a:t>sub layers: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32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/>
          <a:lstStyle/>
          <a:p>
            <a:r>
              <a:rPr lang="en-US" sz="3600" dirty="0" smtClean="0"/>
              <a:t> </a:t>
            </a:r>
            <a:r>
              <a:rPr lang="en-US" sz="3600" dirty="0"/>
              <a:t>Data Link Layer:</a:t>
            </a:r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457200" y="1447800"/>
            <a:ext cx="0" cy="1981200"/>
          </a:xfrm>
          <a:prstGeom prst="line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</p:cxnSp>
      <p:sp>
        <p:nvSpPr>
          <p:cNvPr id="5" name="Rectangle 4"/>
          <p:cNvSpPr/>
          <p:nvPr/>
        </p:nvSpPr>
        <p:spPr>
          <a:xfrm>
            <a:off x="457200" y="2019299"/>
            <a:ext cx="78486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GB" altLang="en-US" sz="2800" dirty="0" smtClean="0"/>
              <a:t>    1,Logical </a:t>
            </a:r>
            <a:r>
              <a:rPr lang="en-GB" altLang="en-US" sz="2800" dirty="0"/>
              <a:t>L</a:t>
            </a:r>
            <a:r>
              <a:rPr lang="en-GB" altLang="en-US" sz="2800" dirty="0" smtClean="0"/>
              <a:t>ink Control(LLC)</a:t>
            </a:r>
          </a:p>
          <a:p>
            <a:pPr lvl="1"/>
            <a:r>
              <a:rPr lang="en-GB" sz="2800" dirty="0"/>
              <a:t> </a:t>
            </a:r>
            <a:r>
              <a:rPr lang="en-GB" sz="2800" dirty="0" smtClean="0"/>
              <a:t>   2,Media Accesses </a:t>
            </a:r>
            <a:r>
              <a:rPr lang="en-GB" sz="2800" dirty="0"/>
              <a:t>C</a:t>
            </a:r>
            <a:r>
              <a:rPr lang="en-GB" sz="2800" dirty="0" smtClean="0"/>
              <a:t>ontrol(MAC</a:t>
            </a:r>
            <a:r>
              <a:rPr lang="en-GB" dirty="0" smtClean="0"/>
              <a:t>)</a:t>
            </a:r>
          </a:p>
          <a:p>
            <a:pPr lvl="1"/>
            <a:r>
              <a:rPr lang="en-GB" sz="2800" dirty="0" smtClean="0"/>
              <a:t>1,Logical Link </a:t>
            </a:r>
            <a:r>
              <a:rPr lang="en-GB" sz="2800" dirty="0"/>
              <a:t>C</a:t>
            </a:r>
            <a:r>
              <a:rPr lang="en-GB" sz="2800" dirty="0" smtClean="0"/>
              <a:t>ontrol </a:t>
            </a:r>
            <a:r>
              <a:rPr lang="en-US" sz="2800" dirty="0" smtClean="0"/>
              <a:t>(</a:t>
            </a:r>
            <a:r>
              <a:rPr lang="en-US" sz="2800" dirty="0"/>
              <a:t>LLC) </a:t>
            </a:r>
            <a:r>
              <a:rPr lang="en-US" sz="2800" dirty="0" smtClean="0"/>
              <a:t>layer</a:t>
            </a:r>
            <a:r>
              <a:rPr lang="en-US" dirty="0" smtClean="0"/>
              <a:t>:- </a:t>
            </a:r>
            <a:r>
              <a:rPr lang="en-US" dirty="0"/>
              <a:t>the upper of the two layers, which is responsible for flow control, error correction, </a:t>
            </a:r>
            <a:r>
              <a:rPr lang="en-US" dirty="0" smtClean="0"/>
              <a:t>and address notification for connection-oriented communication.</a:t>
            </a:r>
          </a:p>
          <a:p>
            <a:pPr lvl="1"/>
            <a:r>
              <a:rPr lang="en-US" dirty="0" smtClean="0"/>
              <a:t>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ower Geez Unicode1" pitchFamily="2" charset="0"/>
                <a:ea typeface="ＭＳ Ｐゴシック" pitchFamily="1" charset="-128"/>
              </a:rPr>
              <a:t>2,Media </a:t>
            </a:r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ower Geez Unicode1" pitchFamily="2" charset="0"/>
                <a:ea typeface="ＭＳ Ｐゴシック" pitchFamily="1" charset="-128"/>
              </a:rPr>
              <a:t>Accesses Control(MAC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Power Geez Unicode1" pitchFamily="2" charset="0"/>
                <a:ea typeface="ＭＳ Ｐゴシック" pitchFamily="1" charset="-128"/>
              </a:rPr>
              <a:t>)</a:t>
            </a:r>
            <a:endParaRPr lang="en-US" dirty="0" smtClean="0"/>
          </a:p>
          <a:p>
            <a:pPr lvl="1" algn="just">
              <a:buFont typeface="Wingdings" pitchFamily="2" charset="2"/>
              <a:buChar char="ü"/>
            </a:pPr>
            <a:r>
              <a:rPr lang="en-US" dirty="0"/>
              <a:t>(MAC</a:t>
            </a:r>
            <a:r>
              <a:rPr lang="en-US" dirty="0" smtClean="0"/>
              <a:t>) layer </a:t>
            </a:r>
            <a:r>
              <a:rPr lang="en-US" dirty="0"/>
              <a:t>the lower of the two </a:t>
            </a:r>
            <a:r>
              <a:rPr lang="en-US" dirty="0" smtClean="0"/>
              <a:t>layers which  </a:t>
            </a:r>
            <a:r>
              <a:rPr lang="en-US" dirty="0" smtClean="0">
                <a:latin typeface="Sylfaen" pitchFamily="18" charset="0"/>
              </a:rPr>
              <a:t>Determines </a:t>
            </a:r>
            <a:r>
              <a:rPr lang="en-US" dirty="0">
                <a:latin typeface="Sylfaen" pitchFamily="18" charset="0"/>
              </a:rPr>
              <a:t>which computer has access to the network media at any given time 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dirty="0">
                <a:latin typeface="Sylfaen" pitchFamily="18" charset="0"/>
              </a:rPr>
              <a:t>Determines where one frame ends and the next one starts, called frame synchronization </a:t>
            </a:r>
          </a:p>
          <a:p>
            <a:pPr algn="just">
              <a:buFont typeface="Wingdings" pitchFamily="2" charset="2"/>
              <a:buChar char="Ø"/>
            </a:pPr>
            <a:endParaRPr lang="en-US" sz="2800" dirty="0">
              <a:latin typeface="Sylfaen" pitchFamily="18" charset="0"/>
              <a:cs typeface="Times New Roman" pitchFamily="18" charset="0"/>
            </a:endParaRPr>
          </a:p>
          <a:p>
            <a:pPr lvl="1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-8251120"/>
            <a:ext cx="4572000" cy="67403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NewRomanPSMT"/>
              </a:rPr>
              <a:t>(LLC) layer, the upper of the two layers, which is responsible for flow control, error correction, and</a:t>
            </a:r>
            <a:br>
              <a:rPr lang="en-US" dirty="0">
                <a:solidFill>
                  <a:srgbClr val="000000"/>
                </a:solidFill>
                <a:latin typeface="TimesNewRomanPSMT"/>
              </a:rPr>
            </a:br>
            <a:r>
              <a:rPr lang="en-US" dirty="0">
                <a:solidFill>
                  <a:srgbClr val="000000"/>
                </a:solidFill>
                <a:latin typeface="TimesNewRomanPSMT"/>
              </a:rPr>
              <a:t>resequencing functions for connection-oriented communication, but which also supports connectionless</a:t>
            </a:r>
            <a:br>
              <a:rPr lang="en-US" dirty="0">
                <a:solidFill>
                  <a:srgbClr val="000000"/>
                </a:solidFill>
                <a:latin typeface="TimesNewRomanPSMT"/>
              </a:rPr>
            </a:br>
            <a:r>
              <a:rPr lang="en-US" dirty="0">
                <a:solidFill>
                  <a:srgbClr val="000000"/>
                </a:solidFill>
                <a:latin typeface="TimesNewRomanPSMT"/>
              </a:rPr>
              <a:t>communication</a:t>
            </a:r>
            <a:br>
              <a:rPr lang="en-US" dirty="0">
                <a:solidFill>
                  <a:srgbClr val="000000"/>
                </a:solidFill>
                <a:latin typeface="TimesNewRomanPSMT"/>
              </a:rPr>
            </a:br>
            <a:r>
              <a:rPr lang="en-US" dirty="0">
                <a:solidFill>
                  <a:srgbClr val="000000"/>
                </a:solidFill>
                <a:latin typeface="OpenSymbol"/>
              </a:rPr>
              <a:t>• </a:t>
            </a:r>
            <a:r>
              <a:rPr lang="en-US" dirty="0">
                <a:solidFill>
                  <a:srgbClr val="000000"/>
                </a:solidFill>
                <a:latin typeface="TimesNewRomanPSMT"/>
              </a:rPr>
              <a:t>The media access control (MAC) layer, the lower of the two layers, which is responsible for providing a</a:t>
            </a:r>
            <a:br>
              <a:rPr lang="en-US" dirty="0">
                <a:solidFill>
                  <a:srgbClr val="000000"/>
                </a:solidFill>
                <a:latin typeface="TimesNewRomanPSMT"/>
              </a:rPr>
            </a:br>
            <a:r>
              <a:rPr lang="en-US" dirty="0">
                <a:solidFill>
                  <a:srgbClr val="000000"/>
                </a:solidFill>
                <a:latin typeface="TimesNewRomanPSMT"/>
              </a:rPr>
              <a:t>method for stations to gain access to the medium</a:t>
            </a:r>
            <a:br>
              <a:rPr lang="en-US" dirty="0">
                <a:solidFill>
                  <a:srgbClr val="000000"/>
                </a:solidFill>
                <a:latin typeface="TimesNewRomanPSMT"/>
              </a:rPr>
            </a:br>
            <a:r>
              <a:rPr lang="en-US" dirty="0">
                <a:solidFill>
                  <a:srgbClr val="000000"/>
                </a:solidFill>
                <a:latin typeface="TimesNewRomanPS-BoldMT"/>
              </a:rPr>
              <a:t>Functions:</a:t>
            </a:r>
            <a:br>
              <a:rPr lang="en-US" dirty="0">
                <a:solidFill>
                  <a:srgbClr val="000000"/>
                </a:solidFill>
                <a:latin typeface="TimesNewRomanPS-BoldMT"/>
              </a:rPr>
            </a:br>
            <a:r>
              <a:rPr lang="en-US" dirty="0">
                <a:solidFill>
                  <a:srgbClr val="000000"/>
                </a:solidFill>
                <a:latin typeface="TimesNewRomanPS-BoldMT"/>
              </a:rPr>
              <a:t/>
            </a:r>
            <a:br>
              <a:rPr lang="en-US" dirty="0">
                <a:solidFill>
                  <a:srgbClr val="000000"/>
                </a:solidFill>
                <a:latin typeface="TimesNewRomanPS-BoldMT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29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6861</TotalTime>
  <Words>1214</Words>
  <Application>Microsoft Office PowerPoint</Application>
  <PresentationFormat>On-screen Show (4:3)</PresentationFormat>
  <Paragraphs>192</Paragraphs>
  <Slides>33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Custom Design</vt:lpstr>
      <vt:lpstr>Office Theme</vt:lpstr>
      <vt:lpstr>PowerPoint Presentation</vt:lpstr>
      <vt:lpstr>  Chapter 5:  OSI Reference Model</vt:lpstr>
      <vt:lpstr>  OSI Reference Model</vt:lpstr>
      <vt:lpstr>  </vt:lpstr>
      <vt:lpstr>SEVEN LAYERS OF OSI REFERENCE MODEL </vt:lpstr>
      <vt:lpstr>Physical layer  </vt:lpstr>
      <vt:lpstr> conti …</vt:lpstr>
      <vt:lpstr>  2. Data Link Layer: </vt:lpstr>
      <vt:lpstr> Data Link Layer:</vt:lpstr>
      <vt:lpstr>Function of  Data Link Layer</vt:lpstr>
      <vt:lpstr> cont… </vt:lpstr>
      <vt:lpstr>Conti…</vt:lpstr>
      <vt:lpstr>              3. Network Layer: </vt:lpstr>
      <vt:lpstr> 4. Transport Layer: </vt:lpstr>
      <vt:lpstr>Conti…</vt:lpstr>
      <vt:lpstr> 5. Session Layer:</vt:lpstr>
      <vt:lpstr> Functions: </vt:lpstr>
      <vt:lpstr> Functions: </vt:lpstr>
      <vt:lpstr> 6. Presentation Layer: </vt:lpstr>
      <vt:lpstr>Characterstics</vt:lpstr>
      <vt:lpstr> charactertics:</vt:lpstr>
      <vt:lpstr>  7. Application layer: </vt:lpstr>
      <vt:lpstr>  7. Application layer: </vt:lpstr>
      <vt:lpstr> conti…</vt:lpstr>
      <vt:lpstr>  Summery about OSI reference model </vt:lpstr>
      <vt:lpstr>  Bits, Datagram, packet &amp; Frames </vt:lpstr>
      <vt:lpstr>  Bits, Datagram, packet &amp; Frames </vt:lpstr>
      <vt:lpstr>   </vt:lpstr>
      <vt:lpstr>  </vt:lpstr>
      <vt:lpstr>   </vt:lpstr>
      <vt:lpstr>  Bits, Datagram, packet &amp; Frames </vt:lpstr>
      <vt:lpstr>  Bits, Datagram, packet &amp; Frames </vt:lpstr>
      <vt:lpstr>  Bits, Datagram, packet &amp; Frames </vt:lpstr>
    </vt:vector>
  </TitlesOfParts>
  <Company>URI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Cindy Sabato</dc:creator>
  <cp:lastModifiedBy>YULI</cp:lastModifiedBy>
  <cp:revision>427</cp:revision>
  <dcterms:created xsi:type="dcterms:W3CDTF">2010-04-23T16:49:20Z</dcterms:created>
  <dcterms:modified xsi:type="dcterms:W3CDTF">2020-05-18T18:45:56Z</dcterms:modified>
</cp:coreProperties>
</file>