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2"/>
  </p:notesMasterIdLst>
  <p:sldIdLst>
    <p:sldId id="258" r:id="rId2"/>
    <p:sldId id="259" r:id="rId3"/>
    <p:sldId id="260" r:id="rId4"/>
    <p:sldId id="261" r:id="rId5"/>
    <p:sldId id="262" r:id="rId6"/>
    <p:sldId id="263" r:id="rId7"/>
    <p:sldId id="264" r:id="rId8"/>
    <p:sldId id="265" r:id="rId9"/>
    <p:sldId id="266" r:id="rId10"/>
    <p:sldId id="289" r:id="rId11"/>
    <p:sldId id="267" r:id="rId12"/>
    <p:sldId id="288" r:id="rId13"/>
    <p:sldId id="268" r:id="rId14"/>
    <p:sldId id="269" r:id="rId15"/>
    <p:sldId id="270" r:id="rId16"/>
    <p:sldId id="29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91" r:id="rId35"/>
    <p:sldId id="293" r:id="rId36"/>
    <p:sldId id="294" r:id="rId37"/>
    <p:sldId id="295" r:id="rId38"/>
    <p:sldId id="299" r:id="rId39"/>
    <p:sldId id="297" r:id="rId40"/>
    <p:sldId id="298"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101CF0-FF29-4253-BB51-6ACB5F716379}" type="datetimeFigureOut">
              <a:rPr lang="en-US" smtClean="0"/>
              <a:t>5/20/2020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3E04F4-7003-4C53-BB2A-FDECA148C164}" type="slidenum">
              <a:rPr lang="en-US" smtClean="0"/>
              <a:t>‹#›</a:t>
            </a:fld>
            <a:endParaRPr lang="en-US"/>
          </a:p>
        </p:txBody>
      </p:sp>
    </p:spTree>
    <p:extLst>
      <p:ext uri="{BB962C8B-B14F-4D97-AF65-F5344CB8AC3E}">
        <p14:creationId xmlns:p14="http://schemas.microsoft.com/office/powerpoint/2010/main" val="1360990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19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29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31</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32</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33</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39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40</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5</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6</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7</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8</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Data Communication and Computer Networks</a:t>
            </a:r>
            <a:endParaRPr lang="en-US"/>
          </a:p>
        </p:txBody>
      </p:sp>
      <p:sp>
        <p:nvSpPr>
          <p:cNvPr id="6" name="Slide Number Placeholder 5"/>
          <p:cNvSpPr>
            <a:spLocks noGrp="1"/>
          </p:cNvSpPr>
          <p:nvPr>
            <p:ph type="sldNum" sz="quarter" idx="12"/>
          </p:nvPr>
        </p:nvSpPr>
        <p:spPr/>
        <p:txBody>
          <a:bodyPr/>
          <a:lstStyle/>
          <a:p>
            <a:fld id="{54BDA695-E46C-4AE9-A784-99BDE330CECC}" type="slidenum">
              <a:rPr lang="en-US" smtClean="0"/>
              <a:t>9</a:t>
            </a:fld>
            <a:endParaRPr lang="en-US"/>
          </a:p>
        </p:txBody>
      </p:sp>
      <p:sp>
        <p:nvSpPr>
          <p:cNvPr id="5" name="Footer Placeholder 4"/>
          <p:cNvSpPr>
            <a:spLocks noGrp="1"/>
          </p:cNvSpPr>
          <p:nvPr>
            <p:ph type="ftr" sz="quarter" idx="13"/>
          </p:nvPr>
        </p:nvSpPr>
        <p:spPr/>
        <p:txBody>
          <a:bodyPr/>
          <a:lstStyle/>
          <a:p>
            <a:r>
              <a:rPr lang="en-US" smtClean="0"/>
              <a:t>WOLLO UNIVERSITY                     By ABU MUAZ </a:t>
            </a:r>
            <a:endParaRPr lang="en-US" dirty="0"/>
          </a:p>
        </p:txBody>
      </p:sp>
    </p:spTree>
    <p:extLst>
      <p:ext uri="{BB962C8B-B14F-4D97-AF65-F5344CB8AC3E}">
        <p14:creationId xmlns:p14="http://schemas.microsoft.com/office/powerpoint/2010/main" val="3063006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4012213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780632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863394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2148263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A4C35E-23FB-40B1-9742-5BBDEF897BA8}" type="datetimeFigureOut">
              <a:rPr lang="en-US" smtClean="0"/>
              <a:t>5/20/2020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461050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A4C35E-23FB-40B1-9742-5BBDEF897BA8}" type="datetimeFigureOut">
              <a:rPr lang="en-US" smtClean="0"/>
              <a:t>5/20/2020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528801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A4C35E-23FB-40B1-9742-5BBDEF897BA8}" type="datetimeFigureOut">
              <a:rPr lang="en-US" smtClean="0"/>
              <a:t>5/20/2020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2626222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A4C35E-23FB-40B1-9742-5BBDEF897BA8}" type="datetimeFigureOut">
              <a:rPr lang="en-US" smtClean="0"/>
              <a:t>5/20/2020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1930198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A4C35E-23FB-40B1-9742-5BBDEF897BA8}" type="datetimeFigureOut">
              <a:rPr lang="en-US" smtClean="0"/>
              <a:t>5/20/2020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3079277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4C35E-23FB-40B1-9742-5BBDEF897BA8}" type="datetimeFigureOut">
              <a:rPr lang="en-US" smtClean="0"/>
              <a:t>5/20/2020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619308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4C35E-23FB-40B1-9742-5BBDEF897BA8}" type="datetimeFigureOut">
              <a:rPr lang="en-US" smtClean="0"/>
              <a:t>5/20/2020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0F2D60-47F4-4ADA-AE9A-18C523B9D936}" type="slidenum">
              <a:rPr lang="en-US" smtClean="0"/>
              <a:t>‹#›</a:t>
            </a:fld>
            <a:endParaRPr lang="en-US"/>
          </a:p>
        </p:txBody>
      </p:sp>
    </p:spTree>
    <p:extLst>
      <p:ext uri="{BB962C8B-B14F-4D97-AF65-F5344CB8AC3E}">
        <p14:creationId xmlns:p14="http://schemas.microsoft.com/office/powerpoint/2010/main" val="1366928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A4C35E-23FB-40B1-9742-5BBDEF897BA8}" type="datetimeFigureOut">
              <a:rPr lang="en-US" smtClean="0"/>
              <a:t>5/20/2020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F2D60-47F4-4ADA-AE9A-18C523B9D936}" type="slidenum">
              <a:rPr lang="en-US" smtClean="0"/>
              <a:t>‹#›</a:t>
            </a:fld>
            <a:endParaRPr lang="en-US"/>
          </a:p>
        </p:txBody>
      </p:sp>
    </p:spTree>
    <p:extLst>
      <p:ext uri="{BB962C8B-B14F-4D97-AF65-F5344CB8AC3E}">
        <p14:creationId xmlns:p14="http://schemas.microsoft.com/office/powerpoint/2010/main" val="19593325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en.wikipedia.org/wiki/Network_address"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en.wikipedia.org/wiki/OSI_model#Layer_4:_transport_layer"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ch08fig30"/><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en.wikipedia.org/wiki/Wireless"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en.wikipedia.org/wiki/Proxy_server"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en.wikipedia.org/wiki/Internet_fax" TargetMode="External"/><Relationship Id="rId13" Type="http://schemas.openxmlformats.org/officeDocument/2006/relationships/hyperlink" Target="https://en.wikipedia.org/wiki/Facebook" TargetMode="External"/><Relationship Id="rId3" Type="http://schemas.openxmlformats.org/officeDocument/2006/relationships/hyperlink" Target="https://en.wikipedia.org/wiki/Cryptographic_protocol" TargetMode="External"/><Relationship Id="rId7" Type="http://schemas.openxmlformats.org/officeDocument/2006/relationships/hyperlink" Target="https://en.wikipedia.org/wiki/E-mail" TargetMode="External"/><Relationship Id="rId12" Type="http://schemas.openxmlformats.org/officeDocument/2006/relationships/hyperlink" Target="https://en.wikipedia.org/wiki/YouTube"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hyperlink" Target="https://en.wikipedia.org/wiki/Web_browsing" TargetMode="External"/><Relationship Id="rId11" Type="http://schemas.openxmlformats.org/officeDocument/2006/relationships/hyperlink" Target="https://en.wikipedia.org/wiki/Google" TargetMode="External"/><Relationship Id="rId5" Type="http://schemas.openxmlformats.org/officeDocument/2006/relationships/hyperlink" Target="https://en.wikipedia.org/wiki/Computer_network" TargetMode="External"/><Relationship Id="rId10" Type="http://schemas.openxmlformats.org/officeDocument/2006/relationships/hyperlink" Target="https://en.wikipedia.org/wiki/Voice_over_Internet_Protocol" TargetMode="External"/><Relationship Id="rId4" Type="http://schemas.openxmlformats.org/officeDocument/2006/relationships/hyperlink" Target="https://en.wikipedia.org/wiki/Communications_security" TargetMode="External"/><Relationship Id="rId9" Type="http://schemas.openxmlformats.org/officeDocument/2006/relationships/hyperlink" Target="https://en.wikipedia.org/wiki/Instant_messaging" TargetMode="External"/><Relationship Id="rId14" Type="http://schemas.openxmlformats.org/officeDocument/2006/relationships/hyperlink" Target="https://en.wikipedia.org/wiki/Web_browser"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en.wikipedia.org/wiki/Symmetric_cryptography"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s://en.wikipedia.org/wiki/Public_key_cryptography" TargetMode="External"/><Relationship Id="rId4" Type="http://schemas.openxmlformats.org/officeDocument/2006/relationships/hyperlink" Target="https://en.wikipedia.org/wiki/Transport_Layer_Security#TLS_handshak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
            <a:ext cx="8077200" cy="6248399"/>
          </a:xfrm>
        </p:spPr>
        <p:txBody>
          <a:bodyPr>
            <a:normAutofit fontScale="92500" lnSpcReduction="20000"/>
          </a:bodyPr>
          <a:lstStyle/>
          <a:p>
            <a:pPr marL="82296" indent="0" algn="ctr">
              <a:buNone/>
            </a:pPr>
            <a:endParaRPr lang="en-US" b="1" dirty="0" smtClean="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smtClean="0">
              <a:solidFill>
                <a:srgbClr val="0070C0"/>
              </a:solidFill>
              <a:latin typeface="Colonna MT" pitchFamily="82" charset="0"/>
            </a:endParaRPr>
          </a:p>
          <a:p>
            <a:pPr marL="82296" indent="0" algn="ctr">
              <a:buNone/>
            </a:pPr>
            <a:r>
              <a:rPr lang="en-US" b="1" dirty="0" smtClean="0">
                <a:solidFill>
                  <a:srgbClr val="0070C0"/>
                </a:solidFill>
                <a:latin typeface="Colonna MT" pitchFamily="82" charset="0"/>
              </a:rPr>
              <a:t>Wollo </a:t>
            </a:r>
            <a:r>
              <a:rPr lang="en-US" b="1" dirty="0">
                <a:solidFill>
                  <a:srgbClr val="0070C0"/>
                </a:solidFill>
                <a:latin typeface="Colonna MT" pitchFamily="82" charset="0"/>
              </a:rPr>
              <a:t>University</a:t>
            </a:r>
          </a:p>
          <a:p>
            <a:pPr marL="82296" indent="0" algn="ctr">
              <a:buNone/>
            </a:pPr>
            <a:r>
              <a:rPr lang="en-US" b="1" dirty="0">
                <a:solidFill>
                  <a:srgbClr val="0070C0"/>
                </a:solidFill>
                <a:latin typeface="Colonna MT" pitchFamily="82" charset="0"/>
              </a:rPr>
              <a:t>Kombolcha Institute of Technology</a:t>
            </a:r>
          </a:p>
          <a:p>
            <a:pPr marL="82296" indent="0" algn="ctr">
              <a:buNone/>
            </a:pPr>
            <a:r>
              <a:rPr lang="en-US" b="1" dirty="0">
                <a:solidFill>
                  <a:srgbClr val="0070C0"/>
                </a:solidFill>
                <a:latin typeface="Colonna MT" pitchFamily="82" charset="0"/>
              </a:rPr>
              <a:t>Department of Information Technology</a:t>
            </a: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b="1" dirty="0">
              <a:solidFill>
                <a:srgbClr val="0070C0"/>
              </a:solidFill>
              <a:latin typeface="Colonna MT" pitchFamily="82" charset="0"/>
            </a:endParaRPr>
          </a:p>
          <a:p>
            <a:pPr marL="82296" indent="0" algn="ctr">
              <a:buNone/>
            </a:pPr>
            <a:endParaRPr lang="en-US" sz="2000" b="1" dirty="0">
              <a:solidFill>
                <a:srgbClr val="0070C0"/>
              </a:solidFill>
              <a:latin typeface="Colonna MT" pitchFamily="82" charset="0"/>
            </a:endParaRPr>
          </a:p>
          <a:p>
            <a:pPr marL="82296" indent="0" algn="ctr">
              <a:buNone/>
            </a:pPr>
            <a:r>
              <a:rPr lang="en-US" sz="1600" b="1" dirty="0">
                <a:solidFill>
                  <a:srgbClr val="00B050"/>
                </a:solidFill>
                <a:latin typeface="Lucida Calligraphy" pitchFamily="66" charset="0"/>
              </a:rPr>
              <a:t>Data Communication and Computer </a:t>
            </a:r>
            <a:r>
              <a:rPr lang="en-US" sz="1600" b="1" dirty="0" smtClean="0">
                <a:solidFill>
                  <a:srgbClr val="00B050"/>
                </a:solidFill>
                <a:latin typeface="Lucida Calligraphy" pitchFamily="66" charset="0"/>
              </a:rPr>
              <a:t>Networks</a:t>
            </a:r>
            <a:r>
              <a:rPr lang="en-US" sz="2000" b="1" dirty="0" smtClean="0">
                <a:solidFill>
                  <a:srgbClr val="00B050"/>
                </a:solidFill>
                <a:latin typeface="Lucida Calligraphy" pitchFamily="66" charset="0"/>
              </a:rPr>
              <a:t>(SEng2092)</a:t>
            </a:r>
            <a:endParaRPr lang="en-US" sz="2000" b="1" dirty="0">
              <a:solidFill>
                <a:srgbClr val="00B050"/>
              </a:solidFill>
              <a:latin typeface="Lucida Calligraphy" pitchFamily="66" charset="0"/>
            </a:endParaRPr>
          </a:p>
          <a:p>
            <a:endParaRPr lang="en-US" dirty="0"/>
          </a:p>
        </p:txBody>
      </p:sp>
      <p:sp>
        <p:nvSpPr>
          <p:cNvPr id="2" name="Slide Number Placeholder 1"/>
          <p:cNvSpPr>
            <a:spLocks noGrp="1"/>
          </p:cNvSpPr>
          <p:nvPr>
            <p:ph type="sldNum" sz="quarter" idx="12"/>
          </p:nvPr>
        </p:nvSpPr>
        <p:spPr/>
        <p:txBody>
          <a:bodyPr/>
          <a:lstStyle/>
          <a:p>
            <a:fld id="{65443D5E-E9D3-4D36-8129-09AFD79524BB}" type="slidenum">
              <a:rPr lang="en-US" smtClean="0"/>
              <a:t>1</a:t>
            </a:fld>
            <a:endParaRPr lang="en-US"/>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76200"/>
            <a:ext cx="2285999" cy="220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136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fontScale="90000"/>
          </a:bodyPr>
          <a:lstStyle/>
          <a:p>
            <a:r>
              <a:rPr lang="en-US" sz="4400" i="1" dirty="0" smtClean="0">
                <a:ln w="0"/>
                <a:solidFill>
                  <a:srgbClr val="002060"/>
                </a:solidFill>
                <a:effectLst/>
                <a:latin typeface="Sylfaen" pitchFamily="18" charset="0"/>
                <a:cs typeface="Times New Roman" panose="02020603050405020304" pitchFamily="18" charset="0"/>
              </a:rPr>
              <a:t/>
            </a:r>
            <a:br>
              <a:rPr lang="en-US" sz="4400" i="1" dirty="0" smtClean="0">
                <a:ln w="0"/>
                <a:solidFill>
                  <a:srgbClr val="002060"/>
                </a:solidFill>
                <a:effectLst/>
                <a:latin typeface="Sylfaen" pitchFamily="18" charset="0"/>
                <a:cs typeface="Times New Roman" panose="02020603050405020304" pitchFamily="18" charset="0"/>
              </a:rPr>
            </a:br>
            <a:r>
              <a:rPr lang="en-US" sz="4400" i="1" dirty="0" smtClean="0">
                <a:ln w="0"/>
                <a:solidFill>
                  <a:srgbClr val="002060"/>
                </a:solidFill>
                <a:effectLst/>
                <a:latin typeface="Sylfaen" pitchFamily="18" charset="0"/>
                <a:cs typeface="Times New Roman" panose="02020603050405020304" pitchFamily="18" charset="0"/>
              </a:rPr>
              <a:t>8.2 Encryption </a:t>
            </a:r>
            <a:r>
              <a:rPr lang="en-US" sz="4400" dirty="0" smtClean="0">
                <a:solidFill>
                  <a:srgbClr val="002060"/>
                </a:solidFill>
                <a:effectLst/>
                <a:latin typeface="Sylfaen" pitchFamily="18" charset="0"/>
                <a:cs typeface="Times New Roman" panose="02020603050405020304" pitchFamily="18" charset="0"/>
              </a:rPr>
              <a:t>and  Privacy Policy</a:t>
            </a:r>
            <a:br>
              <a:rPr lang="en-US" sz="4400" dirty="0" smtClean="0">
                <a:solidFill>
                  <a:srgbClr val="002060"/>
                </a:solidFill>
                <a:effectLst/>
                <a:latin typeface="Sylfaen" pitchFamily="18" charset="0"/>
                <a:cs typeface="Times New Roman" panose="02020603050405020304" pitchFamily="18" charset="0"/>
              </a:rPr>
            </a:br>
            <a:endParaRPr lang="en-US" dirty="0">
              <a:solidFill>
                <a:srgbClr val="002060"/>
              </a:solidFill>
              <a:effectLst/>
              <a:latin typeface="Sylfaen" pitchFamily="18" charset="0"/>
            </a:endParaRPr>
          </a:p>
        </p:txBody>
      </p:sp>
      <p:sp>
        <p:nvSpPr>
          <p:cNvPr id="3" name="Content Placeholder 2"/>
          <p:cNvSpPr>
            <a:spLocks noGrp="1"/>
          </p:cNvSpPr>
          <p:nvPr>
            <p:ph idx="1"/>
          </p:nvPr>
        </p:nvSpPr>
        <p:spPr>
          <a:xfrm>
            <a:off x="457200" y="914400"/>
            <a:ext cx="8077200" cy="5562600"/>
          </a:xfrm>
        </p:spPr>
        <p:txBody>
          <a:bodyPr>
            <a:normAutofit/>
          </a:bodyPr>
          <a:lstStyle/>
          <a:p>
            <a:pPr algn="just">
              <a:buFont typeface="Wingdings" pitchFamily="2" charset="2"/>
              <a:buChar char="q"/>
            </a:pPr>
            <a:endParaRPr lang="en-US" sz="2400" dirty="0" smtClean="0">
              <a:solidFill>
                <a:srgbClr val="0070C0"/>
              </a:solidFill>
              <a:latin typeface="Sylfaen" pitchFamily="18" charset="0"/>
              <a:cs typeface="Times New Roman" panose="02020603050405020304" pitchFamily="18" charset="0"/>
            </a:endParaRPr>
          </a:p>
          <a:p>
            <a:pPr algn="just">
              <a:buFont typeface="Wingdings" pitchFamily="2" charset="2"/>
              <a:buChar char="q"/>
            </a:pPr>
            <a:r>
              <a:rPr lang="en-US" sz="2400" dirty="0" smtClean="0">
                <a:solidFill>
                  <a:srgbClr val="0070C0"/>
                </a:solidFill>
                <a:latin typeface="Sylfaen" pitchFamily="18" charset="0"/>
                <a:cs typeface="Times New Roman" panose="02020603050405020304" pitchFamily="18" charset="0"/>
              </a:rPr>
              <a:t>privacy </a:t>
            </a:r>
            <a:r>
              <a:rPr lang="en-US" sz="2400" dirty="0">
                <a:solidFill>
                  <a:srgbClr val="0070C0"/>
                </a:solidFill>
                <a:latin typeface="Sylfaen" pitchFamily="18" charset="0"/>
                <a:cs typeface="Times New Roman" panose="02020603050405020304" pitchFamily="18" charset="0"/>
              </a:rPr>
              <a:t>policy:- </a:t>
            </a:r>
            <a:r>
              <a:rPr lang="en-US" sz="2400" dirty="0">
                <a:ln w="0"/>
                <a:latin typeface="Sylfaen" pitchFamily="18" charset="0"/>
                <a:cs typeface="Times New Roman" panose="02020603050405020304" pitchFamily="18" charset="0"/>
              </a:rPr>
              <a:t>is a statement or a legal document (in privacy law) that discloses some or all of the ways a party gathers, uses, discloses, and manages a customer or client's data. </a:t>
            </a:r>
            <a:endParaRPr lang="en-US" sz="2400" dirty="0" smtClean="0">
              <a:ln w="0"/>
              <a:latin typeface="Sylfaen" pitchFamily="18" charset="0"/>
              <a:cs typeface="Times New Roman" panose="02020603050405020304" pitchFamily="18" charset="0"/>
            </a:endParaRPr>
          </a:p>
          <a:p>
            <a:pPr algn="just">
              <a:buFont typeface="Wingdings" pitchFamily="2" charset="2"/>
              <a:buChar char="q"/>
            </a:pPr>
            <a:r>
              <a:rPr lang="en-US" sz="2400" i="1" dirty="0">
                <a:ln w="0"/>
                <a:solidFill>
                  <a:srgbClr val="0070C0"/>
                </a:solidFill>
                <a:latin typeface="Sylfaen" pitchFamily="18" charset="0"/>
                <a:cs typeface="Times New Roman" panose="02020603050405020304" pitchFamily="18" charset="0"/>
              </a:rPr>
              <a:t>Encryption :-</a:t>
            </a:r>
            <a:r>
              <a:rPr lang="en-US" sz="2400" dirty="0">
                <a:ln w="0"/>
                <a:latin typeface="Sylfaen" pitchFamily="18" charset="0"/>
                <a:cs typeface="Times New Roman" panose="02020603050405020304" pitchFamily="18" charset="0"/>
              </a:rPr>
              <a:t>It is the process of scrambling (compress, secure)  the contents of a file or message to make it unintelligible to anyone not in possession of the "key" required to unscramble the file or message. </a:t>
            </a:r>
          </a:p>
          <a:p>
            <a:pPr marL="82296" indent="0" algn="just">
              <a:buNone/>
            </a:pPr>
            <a:r>
              <a:rPr lang="en-US" sz="2400" dirty="0">
                <a:ln w="0"/>
                <a:solidFill>
                  <a:srgbClr val="FF0000"/>
                </a:solidFill>
                <a:latin typeface="Sylfaen" pitchFamily="18" charset="0"/>
                <a:cs typeface="Times New Roman" panose="02020603050405020304" pitchFamily="18" charset="0"/>
              </a:rPr>
              <a:t>There are two types of encryption: </a:t>
            </a:r>
          </a:p>
          <a:p>
            <a:pPr marL="777240" lvl="1" indent="-457200" algn="just">
              <a:buFont typeface="+mj-lt"/>
              <a:buAutoNum type="alphaUcPeriod"/>
            </a:pPr>
            <a:r>
              <a:rPr lang="en-US" sz="2400" dirty="0">
                <a:ln w="0"/>
                <a:latin typeface="Sylfaen" pitchFamily="18" charset="0"/>
                <a:cs typeface="Times New Roman" panose="02020603050405020304" pitchFamily="18" charset="0"/>
              </a:rPr>
              <a:t>symmetric (private/secret) key and </a:t>
            </a:r>
          </a:p>
          <a:p>
            <a:pPr marL="777240" lvl="1" indent="-457200" algn="just">
              <a:buFont typeface="+mj-lt"/>
              <a:buAutoNum type="alphaUcPeriod"/>
            </a:pPr>
            <a:r>
              <a:rPr lang="en-US" sz="2400" dirty="0">
                <a:ln w="0"/>
                <a:latin typeface="Sylfaen" pitchFamily="18" charset="0"/>
                <a:cs typeface="Times New Roman" panose="02020603050405020304" pitchFamily="18" charset="0"/>
              </a:rPr>
              <a:t>Asymmetric (public) key.</a:t>
            </a:r>
          </a:p>
          <a:p>
            <a:pPr marL="82296" indent="0" algn="just">
              <a:buNone/>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10</a:t>
            </a:fld>
            <a:endParaRPr lang="en-US"/>
          </a:p>
        </p:txBody>
      </p:sp>
    </p:spTree>
    <p:extLst>
      <p:ext uri="{BB962C8B-B14F-4D97-AF65-F5344CB8AC3E}">
        <p14:creationId xmlns:p14="http://schemas.microsoft.com/office/powerpoint/2010/main" val="11518270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153400" cy="990600"/>
          </a:xfrm>
        </p:spPr>
        <p:txBody>
          <a:bodyPr>
            <a:normAutofit fontScale="90000"/>
          </a:bodyPr>
          <a:lstStyle/>
          <a:p>
            <a:r>
              <a:rPr lang="en-US" sz="4400" i="1" dirty="0" smtClean="0">
                <a:ln w="0"/>
                <a:solidFill>
                  <a:srgbClr val="002060"/>
                </a:solidFill>
                <a:effectLst/>
                <a:latin typeface="Sylfaen" pitchFamily="18" charset="0"/>
                <a:cs typeface="Times New Roman" panose="02020603050405020304" pitchFamily="18" charset="0"/>
              </a:rPr>
              <a:t/>
            </a:r>
            <a:br>
              <a:rPr lang="en-US" sz="4400" i="1" dirty="0" smtClean="0">
                <a:ln w="0"/>
                <a:solidFill>
                  <a:srgbClr val="002060"/>
                </a:solidFill>
                <a:effectLst/>
                <a:latin typeface="Sylfaen" pitchFamily="18" charset="0"/>
                <a:cs typeface="Times New Roman" panose="02020603050405020304" pitchFamily="18" charset="0"/>
              </a:rPr>
            </a:br>
            <a:r>
              <a:rPr lang="en-US" sz="4400" i="1" dirty="0" smtClean="0">
                <a:ln w="0"/>
                <a:solidFill>
                  <a:srgbClr val="002060"/>
                </a:solidFill>
                <a:effectLst/>
                <a:latin typeface="Sylfaen" pitchFamily="18" charset="0"/>
                <a:cs typeface="Times New Roman" panose="02020603050405020304" pitchFamily="18" charset="0"/>
              </a:rPr>
              <a:t>Encryption </a:t>
            </a:r>
            <a:r>
              <a:rPr lang="en-US" sz="4400" dirty="0" smtClean="0">
                <a:solidFill>
                  <a:srgbClr val="002060"/>
                </a:solidFill>
                <a:effectLst/>
                <a:latin typeface="Sylfaen" pitchFamily="18" charset="0"/>
                <a:cs typeface="Times New Roman" panose="02020603050405020304" pitchFamily="18" charset="0"/>
              </a:rPr>
              <a:t>and  Privacy Policy </a:t>
            </a:r>
            <a:br>
              <a:rPr lang="en-US" sz="4400" dirty="0" smtClean="0">
                <a:solidFill>
                  <a:srgbClr val="002060"/>
                </a:solidFill>
                <a:effectLst/>
                <a:latin typeface="Sylfaen" pitchFamily="18" charset="0"/>
                <a:cs typeface="Times New Roman" panose="02020603050405020304" pitchFamily="18" charset="0"/>
              </a:rPr>
            </a:br>
            <a:endParaRPr lang="en-US" dirty="0">
              <a:solidFill>
                <a:srgbClr val="002060"/>
              </a:solidFill>
              <a:effectLst/>
              <a:latin typeface="Sylfaen" pitchFamily="18" charset="0"/>
            </a:endParaRPr>
          </a:p>
        </p:txBody>
      </p:sp>
      <p:sp>
        <p:nvSpPr>
          <p:cNvPr id="3" name="Content Placeholder 2"/>
          <p:cNvSpPr>
            <a:spLocks noGrp="1"/>
          </p:cNvSpPr>
          <p:nvPr>
            <p:ph idx="1"/>
          </p:nvPr>
        </p:nvSpPr>
        <p:spPr>
          <a:xfrm>
            <a:off x="457200" y="914400"/>
            <a:ext cx="8077200" cy="5486400"/>
          </a:xfrm>
        </p:spPr>
        <p:txBody>
          <a:bodyPr>
            <a:normAutofit/>
          </a:bodyPr>
          <a:lstStyle/>
          <a:p>
            <a:pPr marL="82296" indent="0" algn="just">
              <a:buNone/>
            </a:pPr>
            <a:r>
              <a:rPr lang="en-US" sz="2400" b="1" dirty="0">
                <a:ln w="0"/>
                <a:latin typeface="Sylfaen" pitchFamily="18" charset="0"/>
                <a:cs typeface="Times New Roman" panose="02020603050405020304" pitchFamily="18" charset="0"/>
              </a:rPr>
              <a:t>A. Symmetric Key Encryption</a:t>
            </a:r>
          </a:p>
          <a:p>
            <a:pPr algn="just">
              <a:buFont typeface="Wingdings" panose="05000000000000000000" pitchFamily="2" charset="2"/>
              <a:buChar char="ü"/>
            </a:pPr>
            <a:r>
              <a:rPr lang="en-US" sz="2400" dirty="0">
                <a:ln w="0"/>
                <a:latin typeface="Sylfaen" pitchFamily="18" charset="0"/>
                <a:cs typeface="Times New Roman" panose="02020603050405020304" pitchFamily="18" charset="0"/>
              </a:rPr>
              <a:t>When most people think of encryption it is symmetric key cryptosystems that they think of.</a:t>
            </a:r>
          </a:p>
          <a:p>
            <a:pPr algn="just">
              <a:buFont typeface="Wingdings" panose="05000000000000000000" pitchFamily="2" charset="2"/>
              <a:buChar char="ü"/>
            </a:pPr>
            <a:r>
              <a:rPr lang="en-US" sz="2400" dirty="0">
                <a:ln w="0"/>
                <a:latin typeface="Sylfaen" pitchFamily="18" charset="0"/>
                <a:cs typeface="Times New Roman" panose="02020603050405020304" pitchFamily="18" charset="0"/>
              </a:rPr>
              <a:t>Symmetric key, also referred to as private key or secret key, is based on a single key and </a:t>
            </a:r>
          </a:p>
          <a:p>
            <a:pPr algn="just">
              <a:buFont typeface="Wingdings" panose="05000000000000000000" pitchFamily="2" charset="2"/>
              <a:buChar char="ü"/>
            </a:pPr>
            <a:r>
              <a:rPr lang="en-US" sz="2400" dirty="0">
                <a:ln w="0"/>
                <a:latin typeface="Sylfaen" pitchFamily="18" charset="0"/>
                <a:cs typeface="Times New Roman" panose="02020603050405020304" pitchFamily="18" charset="0"/>
              </a:rPr>
              <a:t>algorithm being shared between the parties who are exchanging encrypted information. </a:t>
            </a:r>
          </a:p>
          <a:p>
            <a:pPr algn="just">
              <a:buFont typeface="Wingdings" panose="05000000000000000000" pitchFamily="2" charset="2"/>
              <a:buChar char="ü"/>
            </a:pPr>
            <a:r>
              <a:rPr lang="en-US" sz="2400" dirty="0">
                <a:ln w="0"/>
                <a:latin typeface="Sylfaen" pitchFamily="18" charset="0"/>
                <a:cs typeface="Times New Roman" panose="02020603050405020304" pitchFamily="18" charset="0"/>
              </a:rPr>
              <a:t>The same key both encrypts and decrypts messages.</a:t>
            </a:r>
          </a:p>
          <a:p>
            <a:pPr marL="82296" indent="0" algn="just">
              <a:buNone/>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11</a:t>
            </a:fld>
            <a:endParaRPr lang="en-US"/>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4267200"/>
            <a:ext cx="70866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990600"/>
          </a:xfrm>
        </p:spPr>
        <p:txBody>
          <a:bodyPr>
            <a:normAutofit fontScale="90000"/>
          </a:bodyPr>
          <a:lstStyle/>
          <a:p>
            <a:r>
              <a:rPr lang="en-US" sz="4400" i="1" dirty="0" smtClean="0">
                <a:ln w="0"/>
                <a:solidFill>
                  <a:srgbClr val="002060"/>
                </a:solidFill>
                <a:effectLst/>
                <a:latin typeface="Sylfaen" pitchFamily="18" charset="0"/>
                <a:cs typeface="Times New Roman" panose="02020603050405020304" pitchFamily="18" charset="0"/>
              </a:rPr>
              <a:t/>
            </a:r>
            <a:br>
              <a:rPr lang="en-US" sz="4400" i="1" dirty="0" smtClean="0">
                <a:ln w="0"/>
                <a:solidFill>
                  <a:srgbClr val="002060"/>
                </a:solidFill>
                <a:effectLst/>
                <a:latin typeface="Sylfaen" pitchFamily="18" charset="0"/>
                <a:cs typeface="Times New Roman" panose="02020603050405020304" pitchFamily="18" charset="0"/>
              </a:rPr>
            </a:br>
            <a:r>
              <a:rPr lang="en-US" sz="4400" i="1" dirty="0" smtClean="0">
                <a:ln w="0"/>
                <a:solidFill>
                  <a:srgbClr val="002060"/>
                </a:solidFill>
                <a:effectLst/>
                <a:latin typeface="Sylfaen" pitchFamily="18" charset="0"/>
                <a:cs typeface="Times New Roman" panose="02020603050405020304" pitchFamily="18" charset="0"/>
              </a:rPr>
              <a:t>Encryption </a:t>
            </a:r>
            <a:r>
              <a:rPr lang="en-US" sz="4400" dirty="0">
                <a:solidFill>
                  <a:srgbClr val="002060"/>
                </a:solidFill>
                <a:effectLst/>
                <a:latin typeface="Sylfaen" pitchFamily="18" charset="0"/>
                <a:cs typeface="Times New Roman" panose="02020603050405020304" pitchFamily="18" charset="0"/>
              </a:rPr>
              <a:t>a</a:t>
            </a:r>
            <a:r>
              <a:rPr lang="en-US" sz="4400" dirty="0" smtClean="0">
                <a:solidFill>
                  <a:srgbClr val="002060"/>
                </a:solidFill>
                <a:effectLst/>
                <a:latin typeface="Sylfaen" pitchFamily="18" charset="0"/>
                <a:cs typeface="Times New Roman" panose="02020603050405020304" pitchFamily="18" charset="0"/>
              </a:rPr>
              <a:t>nd  Privacy Policy…</a:t>
            </a:r>
            <a:br>
              <a:rPr lang="en-US" sz="4400" dirty="0" smtClean="0">
                <a:solidFill>
                  <a:srgbClr val="002060"/>
                </a:solidFill>
                <a:effectLst/>
                <a:latin typeface="Sylfaen" pitchFamily="18" charset="0"/>
                <a:cs typeface="Times New Roman" panose="02020603050405020304" pitchFamily="18" charset="0"/>
              </a:rPr>
            </a:br>
            <a:endParaRPr lang="en-US" dirty="0">
              <a:solidFill>
                <a:srgbClr val="002060"/>
              </a:solidFill>
              <a:effectLst/>
              <a:latin typeface="Sylfaen" pitchFamily="18" charset="0"/>
            </a:endParaRPr>
          </a:p>
        </p:txBody>
      </p:sp>
      <p:sp>
        <p:nvSpPr>
          <p:cNvPr id="3" name="Content Placeholder 2"/>
          <p:cNvSpPr>
            <a:spLocks noGrp="1"/>
          </p:cNvSpPr>
          <p:nvPr>
            <p:ph idx="1"/>
          </p:nvPr>
        </p:nvSpPr>
        <p:spPr>
          <a:xfrm>
            <a:off x="533400" y="933450"/>
            <a:ext cx="8077200" cy="5562600"/>
          </a:xfrm>
        </p:spPr>
        <p:txBody>
          <a:bodyPr>
            <a:normAutofit/>
          </a:bodyPr>
          <a:lstStyle/>
          <a:p>
            <a:pPr marL="82296" indent="0" algn="just">
              <a:lnSpc>
                <a:spcPct val="130000"/>
              </a:lnSpc>
              <a:buNone/>
            </a:pPr>
            <a:r>
              <a:rPr lang="en-US" sz="2400" b="1" dirty="0" smtClean="0">
                <a:latin typeface="Sylfaen" pitchFamily="18" charset="0"/>
                <a:cs typeface="Times New Roman" pitchFamily="18" charset="0"/>
              </a:rPr>
              <a:t>B. Public Key Encryption </a:t>
            </a:r>
          </a:p>
          <a:p>
            <a:pPr marL="82296" indent="0" algn="just">
              <a:buNone/>
            </a:pPr>
            <a:r>
              <a:rPr lang="en-US" sz="2400" dirty="0" smtClean="0">
                <a:latin typeface="Sylfaen" pitchFamily="18" charset="0"/>
                <a:cs typeface="Times New Roman" pitchFamily="18" charset="0"/>
              </a:rPr>
              <a:t>requires </a:t>
            </a:r>
            <a:r>
              <a:rPr lang="en-US" sz="2400" dirty="0">
                <a:latin typeface="Sylfaen" pitchFamily="18" charset="0"/>
                <a:cs typeface="Times New Roman" pitchFamily="18" charset="0"/>
              </a:rPr>
              <a:t>sender, </a:t>
            </a:r>
            <a:r>
              <a:rPr lang="en-US" sz="2400" dirty="0" smtClean="0">
                <a:latin typeface="Sylfaen" pitchFamily="18" charset="0"/>
                <a:cs typeface="Times New Roman" pitchFamily="18" charset="0"/>
              </a:rPr>
              <a:t>receiver know </a:t>
            </a:r>
            <a:r>
              <a:rPr lang="en-US" sz="2400" dirty="0">
                <a:latin typeface="Sylfaen" pitchFamily="18" charset="0"/>
                <a:cs typeface="Times New Roman" pitchFamily="18" charset="0"/>
              </a:rPr>
              <a:t>shared </a:t>
            </a:r>
            <a:r>
              <a:rPr lang="en-US" sz="2400" dirty="0" smtClean="0">
                <a:latin typeface="Sylfaen" pitchFamily="18" charset="0"/>
                <a:cs typeface="Times New Roman" pitchFamily="18" charset="0"/>
              </a:rPr>
              <a:t>secret(public) </a:t>
            </a:r>
            <a:r>
              <a:rPr lang="en-US" sz="2400" dirty="0">
                <a:latin typeface="Sylfaen" pitchFamily="18" charset="0"/>
                <a:cs typeface="Times New Roman" pitchFamily="18" charset="0"/>
              </a:rPr>
              <a:t>key</a:t>
            </a:r>
          </a:p>
          <a:p>
            <a:pPr algn="just">
              <a:buClr>
                <a:schemeClr val="accent2"/>
              </a:buClr>
              <a:buSzPct val="85000"/>
              <a:buNone/>
            </a:pPr>
            <a:r>
              <a:rPr lang="en-US" sz="2400" i="1" dirty="0">
                <a:latin typeface="Sylfaen" pitchFamily="18" charset="0"/>
                <a:cs typeface="Times New Roman" pitchFamily="18" charset="0"/>
              </a:rPr>
              <a:t>public</a:t>
            </a:r>
            <a:r>
              <a:rPr lang="en-US" sz="2400" dirty="0">
                <a:latin typeface="Sylfaen" pitchFamily="18" charset="0"/>
                <a:cs typeface="Times New Roman" pitchFamily="18" charset="0"/>
              </a:rPr>
              <a:t> key Encryption </a:t>
            </a:r>
          </a:p>
          <a:p>
            <a:pPr algn="just">
              <a:buSzPct val="85000"/>
              <a:buFont typeface="Wingdings" pitchFamily="2" charset="2"/>
              <a:buChar char="Ø"/>
            </a:pPr>
            <a:r>
              <a:rPr lang="en-US" sz="2400" dirty="0">
                <a:latin typeface="Sylfaen" pitchFamily="18" charset="0"/>
                <a:cs typeface="Times New Roman" pitchFamily="18" charset="0"/>
              </a:rPr>
              <a:t>radically different approach</a:t>
            </a:r>
          </a:p>
          <a:p>
            <a:pPr algn="just">
              <a:buSzPct val="85000"/>
              <a:buFont typeface="Wingdings" pitchFamily="2" charset="2"/>
              <a:buChar char="Ø"/>
            </a:pPr>
            <a:r>
              <a:rPr lang="en-US" sz="2400" dirty="0">
                <a:latin typeface="Sylfaen" pitchFamily="18" charset="0"/>
                <a:cs typeface="Times New Roman" pitchFamily="18" charset="0"/>
              </a:rPr>
              <a:t>sender, receiver do </a:t>
            </a:r>
            <a:r>
              <a:rPr lang="en-US" sz="2400" i="1" dirty="0">
                <a:latin typeface="Sylfaen" pitchFamily="18" charset="0"/>
                <a:cs typeface="Times New Roman" pitchFamily="18" charset="0"/>
              </a:rPr>
              <a:t>not</a:t>
            </a:r>
            <a:r>
              <a:rPr lang="en-US" sz="2400" dirty="0">
                <a:latin typeface="Sylfaen" pitchFamily="18" charset="0"/>
                <a:cs typeface="Times New Roman" pitchFamily="18" charset="0"/>
              </a:rPr>
              <a:t> share secret key</a:t>
            </a:r>
          </a:p>
          <a:p>
            <a:pPr algn="just">
              <a:buSzPct val="85000"/>
              <a:buFont typeface="Wingdings" pitchFamily="2" charset="2"/>
              <a:buChar char="Ø"/>
            </a:pPr>
            <a:r>
              <a:rPr lang="en-US" sz="2400" i="1" dirty="0">
                <a:latin typeface="Sylfaen" pitchFamily="18" charset="0"/>
                <a:cs typeface="Times New Roman" pitchFamily="18" charset="0"/>
              </a:rPr>
              <a:t>public </a:t>
            </a:r>
            <a:r>
              <a:rPr lang="en-US" sz="2400" dirty="0">
                <a:latin typeface="Sylfaen" pitchFamily="18" charset="0"/>
                <a:cs typeface="Times New Roman" pitchFamily="18" charset="0"/>
              </a:rPr>
              <a:t>encryption key </a:t>
            </a:r>
            <a:r>
              <a:rPr lang="en-US" sz="2400" i="1" dirty="0">
                <a:latin typeface="Sylfaen" pitchFamily="18" charset="0"/>
                <a:cs typeface="Times New Roman" pitchFamily="18" charset="0"/>
              </a:rPr>
              <a:t> </a:t>
            </a:r>
            <a:r>
              <a:rPr lang="en-US" sz="2400" dirty="0">
                <a:latin typeface="Sylfaen" pitchFamily="18" charset="0"/>
                <a:cs typeface="Times New Roman" pitchFamily="18" charset="0"/>
              </a:rPr>
              <a:t>known to</a:t>
            </a:r>
            <a:r>
              <a:rPr lang="en-US" sz="2400" i="1" dirty="0">
                <a:latin typeface="Sylfaen" pitchFamily="18" charset="0"/>
                <a:cs typeface="Times New Roman" pitchFamily="18" charset="0"/>
              </a:rPr>
              <a:t> all</a:t>
            </a:r>
          </a:p>
          <a:p>
            <a:pPr algn="just">
              <a:buSzPct val="85000"/>
              <a:buFont typeface="Wingdings" pitchFamily="2" charset="2"/>
              <a:buChar char="Ø"/>
            </a:pPr>
            <a:r>
              <a:rPr lang="en-US" sz="2400" i="1" dirty="0">
                <a:latin typeface="Sylfaen" pitchFamily="18" charset="0"/>
                <a:cs typeface="Times New Roman" pitchFamily="18" charset="0"/>
              </a:rPr>
              <a:t>private</a:t>
            </a:r>
            <a:r>
              <a:rPr lang="en-US" sz="2400" dirty="0">
                <a:latin typeface="Sylfaen" pitchFamily="18" charset="0"/>
                <a:cs typeface="Times New Roman" pitchFamily="18" charset="0"/>
              </a:rPr>
              <a:t> decryption key known only to receiver</a:t>
            </a:r>
          </a:p>
          <a:p>
            <a:pPr algn="just">
              <a:lnSpc>
                <a:spcPct val="130000"/>
              </a:lnSpc>
              <a:buFont typeface="Wingdings" pitchFamily="2" charset="2"/>
              <a:buChar char="Ø"/>
            </a:pPr>
            <a:endParaRPr lang="en-US" sz="2400" dirty="0">
              <a:latin typeface="Sylfaen" pitchFamily="18" charset="0"/>
              <a:cs typeface="Times New Roman" pitchFamily="18" charset="0"/>
            </a:endParaRPr>
          </a:p>
          <a:p>
            <a:pPr algn="just">
              <a:buFont typeface="Wingdings" pitchFamily="2" charset="2"/>
              <a:buChar char="Ø"/>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12</a:t>
            </a:fld>
            <a:endParaRPr lang="en-US"/>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2916" y="4114800"/>
            <a:ext cx="7296285"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34066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pPr algn="just"/>
            <a:r>
              <a:rPr lang="en-US" sz="3600" b="1" dirty="0">
                <a:effectLst/>
                <a:latin typeface="Sylfaen" pitchFamily="18" charset="0"/>
              </a:rPr>
              <a:t>The language of cryptography</a:t>
            </a:r>
            <a:endParaRPr lang="en-US" sz="3600" b="1" dirty="0">
              <a:solidFill>
                <a:srgbClr val="FF0000"/>
              </a:solidFill>
              <a:effectLst/>
              <a:latin typeface="Sylfaen" pitchFamily="18" charset="0"/>
            </a:endParaRPr>
          </a:p>
        </p:txBody>
      </p:sp>
      <p:sp>
        <p:nvSpPr>
          <p:cNvPr id="3" name="Content Placeholder 2"/>
          <p:cNvSpPr>
            <a:spLocks noGrp="1"/>
          </p:cNvSpPr>
          <p:nvPr>
            <p:ph idx="1"/>
          </p:nvPr>
        </p:nvSpPr>
        <p:spPr>
          <a:xfrm>
            <a:off x="1219200" y="1143000"/>
            <a:ext cx="7924800" cy="5334000"/>
          </a:xfrm>
        </p:spPr>
        <p:txBody>
          <a:bodyPr>
            <a:normAutofit/>
          </a:bodyPr>
          <a:lstStyle/>
          <a:p>
            <a:pPr marL="82296" indent="0" algn="just">
              <a:buNone/>
            </a:pPr>
            <a:endParaRPr lang="en-US" dirty="0" smtClean="0">
              <a:latin typeface="Sylfaen" pitchFamily="18" charset="0"/>
            </a:endParaRPr>
          </a:p>
        </p:txBody>
      </p:sp>
      <p:sp>
        <p:nvSpPr>
          <p:cNvPr id="6" name="Slide Number Placeholder 5"/>
          <p:cNvSpPr>
            <a:spLocks noGrp="1"/>
          </p:cNvSpPr>
          <p:nvPr>
            <p:ph type="sldNum" sz="quarter" idx="12"/>
          </p:nvPr>
        </p:nvSpPr>
        <p:spPr/>
        <p:txBody>
          <a:bodyPr/>
          <a:lstStyle/>
          <a:p>
            <a:pPr algn="just"/>
            <a:fld id="{65443D5E-E9D3-4D36-8129-09AFD79524BB}" type="slidenum">
              <a:rPr lang="en-US" smtClean="0">
                <a:latin typeface="Sylfaen" pitchFamily="18" charset="0"/>
              </a:rPr>
              <a:pPr algn="just"/>
              <a:t>13</a:t>
            </a:fld>
            <a:endParaRPr lang="en-US">
              <a:latin typeface="Sylfaen" pitchFamily="18" charset="0"/>
            </a:endParaRPr>
          </a:p>
        </p:txBody>
      </p:sp>
      <p:sp>
        <p:nvSpPr>
          <p:cNvPr id="7" name="Rectangle 3"/>
          <p:cNvSpPr txBox="1">
            <a:spLocks noChangeArrowheads="1"/>
          </p:cNvSpPr>
          <p:nvPr/>
        </p:nvSpPr>
        <p:spPr>
          <a:xfrm>
            <a:off x="1129505" y="4932364"/>
            <a:ext cx="8218488" cy="1203325"/>
          </a:xfrm>
          <a:prstGeom prst="rect">
            <a:avLst/>
          </a:prstGeom>
        </p:spPr>
        <p:txBody>
          <a:bodyPr>
            <a:normAutofit lnSpcReduction="10000"/>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algn="just">
              <a:buFont typeface="ZapfDingbats" pitchFamily="82" charset="2"/>
              <a:buNone/>
            </a:pPr>
            <a:r>
              <a:rPr lang="en-US" sz="2400" smtClean="0">
                <a:solidFill>
                  <a:srgbClr val="FF0000"/>
                </a:solidFill>
                <a:latin typeface="Sylfaen" pitchFamily="18" charset="0"/>
              </a:rPr>
              <a:t>symmetric key</a:t>
            </a:r>
            <a:r>
              <a:rPr lang="en-US" sz="2400" smtClean="0">
                <a:latin typeface="Sylfaen" pitchFamily="18" charset="0"/>
              </a:rPr>
              <a:t> crypto: sender, receiver keys </a:t>
            </a:r>
            <a:r>
              <a:rPr lang="en-US" sz="2400" i="1" smtClean="0">
                <a:latin typeface="Sylfaen" pitchFamily="18" charset="0"/>
              </a:rPr>
              <a:t>identical</a:t>
            </a:r>
          </a:p>
          <a:p>
            <a:pPr algn="just">
              <a:buFont typeface="ZapfDingbats" pitchFamily="82" charset="2"/>
              <a:buNone/>
            </a:pPr>
            <a:r>
              <a:rPr lang="en-US" sz="2400" smtClean="0">
                <a:solidFill>
                  <a:srgbClr val="FF0000"/>
                </a:solidFill>
                <a:latin typeface="Sylfaen" pitchFamily="18" charset="0"/>
              </a:rPr>
              <a:t>public-key</a:t>
            </a:r>
            <a:r>
              <a:rPr lang="en-US" sz="2400" smtClean="0">
                <a:latin typeface="Sylfaen" pitchFamily="18" charset="0"/>
              </a:rPr>
              <a:t> crypto: encryption key </a:t>
            </a:r>
            <a:r>
              <a:rPr lang="en-US" sz="2400" i="1" smtClean="0">
                <a:latin typeface="Sylfaen" pitchFamily="18" charset="0"/>
              </a:rPr>
              <a:t>public</a:t>
            </a:r>
            <a:r>
              <a:rPr lang="en-US" sz="2400" smtClean="0">
                <a:latin typeface="Sylfaen" pitchFamily="18" charset="0"/>
              </a:rPr>
              <a:t>, decryption key </a:t>
            </a:r>
            <a:r>
              <a:rPr lang="en-US" sz="2400" i="1" smtClean="0">
                <a:latin typeface="Sylfaen" pitchFamily="18" charset="0"/>
              </a:rPr>
              <a:t>secret  (</a:t>
            </a:r>
            <a:r>
              <a:rPr lang="en-US" sz="2400" smtClean="0">
                <a:latin typeface="Sylfaen" pitchFamily="18" charset="0"/>
              </a:rPr>
              <a:t>private)</a:t>
            </a:r>
          </a:p>
        </p:txBody>
      </p:sp>
      <p:sp>
        <p:nvSpPr>
          <p:cNvPr id="8" name="Text Box 7"/>
          <p:cNvSpPr txBox="1">
            <a:spLocks noChangeArrowheads="1"/>
          </p:cNvSpPr>
          <p:nvPr/>
        </p:nvSpPr>
        <p:spPr bwMode="auto">
          <a:xfrm>
            <a:off x="1026322" y="2719388"/>
            <a:ext cx="1138453" cy="400110"/>
          </a:xfrm>
          <a:prstGeom prst="rect">
            <a:avLst/>
          </a:prstGeom>
          <a:solidFill>
            <a:schemeClr val="bg1"/>
          </a:solidFill>
          <a:ln w="9525">
            <a:noFill/>
            <a:miter lim="800000"/>
            <a:headEnd/>
            <a:tailEnd/>
          </a:ln>
        </p:spPr>
        <p:txBody>
          <a:bodyPr wrap="none">
            <a:spAutoFit/>
          </a:bodyPr>
          <a:lstStyle/>
          <a:p>
            <a:pPr algn="just"/>
            <a:r>
              <a:rPr lang="en-US" sz="2000">
                <a:solidFill>
                  <a:srgbClr val="FF0000"/>
                </a:solidFill>
                <a:latin typeface="Sylfaen" pitchFamily="18" charset="0"/>
              </a:rPr>
              <a:t>plaintext</a:t>
            </a:r>
          </a:p>
        </p:txBody>
      </p:sp>
      <p:sp>
        <p:nvSpPr>
          <p:cNvPr id="9" name="Text Box 8"/>
          <p:cNvSpPr txBox="1">
            <a:spLocks noChangeArrowheads="1"/>
          </p:cNvSpPr>
          <p:nvPr/>
        </p:nvSpPr>
        <p:spPr bwMode="auto">
          <a:xfrm>
            <a:off x="7574758" y="2700338"/>
            <a:ext cx="1138453" cy="400110"/>
          </a:xfrm>
          <a:prstGeom prst="rect">
            <a:avLst/>
          </a:prstGeom>
          <a:solidFill>
            <a:schemeClr val="bg1"/>
          </a:solidFill>
          <a:ln w="9525">
            <a:noFill/>
            <a:miter lim="800000"/>
            <a:headEnd/>
            <a:tailEnd/>
          </a:ln>
        </p:spPr>
        <p:txBody>
          <a:bodyPr wrap="none">
            <a:spAutoFit/>
          </a:bodyPr>
          <a:lstStyle/>
          <a:p>
            <a:pPr algn="just"/>
            <a:r>
              <a:rPr lang="en-US" sz="2000">
                <a:solidFill>
                  <a:srgbClr val="FF0000"/>
                </a:solidFill>
                <a:latin typeface="Sylfaen" pitchFamily="18" charset="0"/>
              </a:rPr>
              <a:t>plaintext</a:t>
            </a:r>
          </a:p>
        </p:txBody>
      </p:sp>
      <p:sp>
        <p:nvSpPr>
          <p:cNvPr id="10" name="Text Box 9"/>
          <p:cNvSpPr txBox="1">
            <a:spLocks noChangeArrowheads="1"/>
          </p:cNvSpPr>
          <p:nvPr/>
        </p:nvSpPr>
        <p:spPr bwMode="auto">
          <a:xfrm>
            <a:off x="4255296" y="2681288"/>
            <a:ext cx="1279517" cy="400110"/>
          </a:xfrm>
          <a:prstGeom prst="rect">
            <a:avLst/>
          </a:prstGeom>
          <a:solidFill>
            <a:schemeClr val="bg1"/>
          </a:solidFill>
          <a:ln w="9525">
            <a:noFill/>
            <a:miter lim="800000"/>
            <a:headEnd/>
            <a:tailEnd/>
          </a:ln>
        </p:spPr>
        <p:txBody>
          <a:bodyPr wrap="none">
            <a:spAutoFit/>
          </a:bodyPr>
          <a:lstStyle/>
          <a:p>
            <a:pPr algn="just"/>
            <a:r>
              <a:rPr lang="en-US" sz="2000" dirty="0" err="1">
                <a:solidFill>
                  <a:srgbClr val="FF0000"/>
                </a:solidFill>
                <a:latin typeface="Sylfaen" pitchFamily="18" charset="0"/>
              </a:rPr>
              <a:t>ciphertext</a:t>
            </a:r>
            <a:endParaRPr lang="en-US" sz="2000" dirty="0">
              <a:solidFill>
                <a:srgbClr val="FF0000"/>
              </a:solidFill>
              <a:latin typeface="Sylfaen" pitchFamily="18" charset="0"/>
            </a:endParaRPr>
          </a:p>
        </p:txBody>
      </p:sp>
      <p:grpSp>
        <p:nvGrpSpPr>
          <p:cNvPr id="11" name="Group 12"/>
          <p:cNvGrpSpPr>
            <a:grpSpLocks/>
          </p:cNvGrpSpPr>
          <p:nvPr/>
        </p:nvGrpSpPr>
        <p:grpSpPr bwMode="auto">
          <a:xfrm>
            <a:off x="2588420" y="1698627"/>
            <a:ext cx="522288" cy="611188"/>
            <a:chOff x="194" y="1789"/>
            <a:chExt cx="329" cy="385"/>
          </a:xfrm>
        </p:grpSpPr>
        <p:sp>
          <p:nvSpPr>
            <p:cNvPr id="12" name="Text Box 10"/>
            <p:cNvSpPr txBox="1">
              <a:spLocks noChangeArrowheads="1"/>
            </p:cNvSpPr>
            <p:nvPr/>
          </p:nvSpPr>
          <p:spPr bwMode="auto">
            <a:xfrm>
              <a:off x="194" y="1789"/>
              <a:ext cx="213" cy="233"/>
            </a:xfrm>
            <a:prstGeom prst="rect">
              <a:avLst/>
            </a:prstGeom>
            <a:solidFill>
              <a:schemeClr val="bg1"/>
            </a:solidFill>
            <a:ln w="9525">
              <a:noFill/>
              <a:miter lim="800000"/>
              <a:headEnd/>
              <a:tailEnd/>
            </a:ln>
          </p:spPr>
          <p:txBody>
            <a:bodyPr wrap="none">
              <a:spAutoFit/>
            </a:bodyPr>
            <a:lstStyle/>
            <a:p>
              <a:pPr algn="just"/>
              <a:r>
                <a:rPr lang="en-US">
                  <a:solidFill>
                    <a:srgbClr val="FF0000"/>
                  </a:solidFill>
                  <a:latin typeface="Sylfaen" pitchFamily="18" charset="0"/>
                </a:rPr>
                <a:t>K</a:t>
              </a:r>
            </a:p>
          </p:txBody>
        </p:sp>
        <p:sp>
          <p:nvSpPr>
            <p:cNvPr id="13" name="Text Box 11"/>
            <p:cNvSpPr txBox="1">
              <a:spLocks noChangeArrowheads="1"/>
            </p:cNvSpPr>
            <p:nvPr/>
          </p:nvSpPr>
          <p:spPr bwMode="auto">
            <a:xfrm>
              <a:off x="292" y="1922"/>
              <a:ext cx="231" cy="252"/>
            </a:xfrm>
            <a:prstGeom prst="rect">
              <a:avLst/>
            </a:prstGeom>
            <a:noFill/>
            <a:ln w="9525">
              <a:noFill/>
              <a:miter lim="800000"/>
              <a:headEnd/>
              <a:tailEnd/>
            </a:ln>
          </p:spPr>
          <p:txBody>
            <a:bodyPr wrap="none">
              <a:spAutoFit/>
            </a:bodyPr>
            <a:lstStyle/>
            <a:p>
              <a:pPr algn="just"/>
              <a:r>
                <a:rPr lang="en-US" sz="2000">
                  <a:solidFill>
                    <a:srgbClr val="FF0000"/>
                  </a:solidFill>
                  <a:latin typeface="Sylfaen" pitchFamily="18" charset="0"/>
                </a:rPr>
                <a:t>A</a:t>
              </a:r>
            </a:p>
          </p:txBody>
        </p:sp>
      </p:grpSp>
      <p:pic>
        <p:nvPicPr>
          <p:cNvPr id="14" name="Picture 16" descr="Alice"/>
          <p:cNvPicPr>
            <a:picLocks noChangeAspect="1" noChangeArrowheads="1"/>
          </p:cNvPicPr>
          <p:nvPr/>
        </p:nvPicPr>
        <p:blipFill>
          <a:blip r:embed="rId3" cstate="print"/>
          <a:srcRect/>
          <a:stretch>
            <a:fillRect/>
          </a:stretch>
        </p:blipFill>
        <p:spPr bwMode="auto">
          <a:xfrm>
            <a:off x="1710531" y="1720851"/>
            <a:ext cx="698500" cy="862013"/>
          </a:xfrm>
          <a:prstGeom prst="rect">
            <a:avLst/>
          </a:prstGeom>
          <a:noFill/>
          <a:ln w="9525">
            <a:noFill/>
            <a:miter lim="800000"/>
            <a:headEnd/>
            <a:tailEnd/>
          </a:ln>
        </p:spPr>
      </p:pic>
      <p:pic>
        <p:nvPicPr>
          <p:cNvPr id="15" name="Picture 18" descr="Eve"/>
          <p:cNvPicPr>
            <a:picLocks noChangeAspect="1" noChangeArrowheads="1"/>
          </p:cNvPicPr>
          <p:nvPr/>
        </p:nvPicPr>
        <p:blipFill>
          <a:blip r:embed="rId4" cstate="print"/>
          <a:srcRect/>
          <a:stretch>
            <a:fillRect/>
          </a:stretch>
        </p:blipFill>
        <p:spPr bwMode="auto">
          <a:xfrm>
            <a:off x="5036345" y="3490913"/>
            <a:ext cx="1082675" cy="1295400"/>
          </a:xfrm>
          <a:prstGeom prst="rect">
            <a:avLst/>
          </a:prstGeom>
          <a:noFill/>
          <a:ln w="9525">
            <a:noFill/>
            <a:miter lim="800000"/>
            <a:headEnd/>
            <a:tailEnd/>
          </a:ln>
        </p:spPr>
      </p:pic>
      <p:sp>
        <p:nvSpPr>
          <p:cNvPr id="16" name="Rectangle 19"/>
          <p:cNvSpPr>
            <a:spLocks noChangeArrowheads="1"/>
          </p:cNvSpPr>
          <p:nvPr/>
        </p:nvSpPr>
        <p:spPr bwMode="auto">
          <a:xfrm>
            <a:off x="2442370" y="2627314"/>
            <a:ext cx="1392237" cy="803275"/>
          </a:xfrm>
          <a:prstGeom prst="rect">
            <a:avLst/>
          </a:prstGeom>
          <a:solidFill>
            <a:schemeClr val="accent1"/>
          </a:solidFill>
          <a:ln w="9525">
            <a:solidFill>
              <a:schemeClr val="tx1"/>
            </a:solidFill>
            <a:miter lim="800000"/>
            <a:headEnd/>
            <a:tailEnd/>
          </a:ln>
        </p:spPr>
        <p:txBody>
          <a:bodyPr wrap="none" anchor="ctr"/>
          <a:lstStyle/>
          <a:p>
            <a:pPr algn="just"/>
            <a:endParaRPr lang="en-US">
              <a:latin typeface="Sylfaen" pitchFamily="18" charset="0"/>
            </a:endParaRPr>
          </a:p>
        </p:txBody>
      </p:sp>
      <p:sp>
        <p:nvSpPr>
          <p:cNvPr id="17" name="Text Box 20"/>
          <p:cNvSpPr txBox="1">
            <a:spLocks noChangeArrowheads="1"/>
          </p:cNvSpPr>
          <p:nvPr/>
        </p:nvSpPr>
        <p:spPr bwMode="auto">
          <a:xfrm>
            <a:off x="2434431" y="2636838"/>
            <a:ext cx="1361270" cy="707886"/>
          </a:xfrm>
          <a:prstGeom prst="rect">
            <a:avLst/>
          </a:prstGeom>
          <a:noFill/>
          <a:ln w="9525">
            <a:noFill/>
            <a:miter lim="800000"/>
            <a:headEnd/>
            <a:tailEnd/>
          </a:ln>
        </p:spPr>
        <p:txBody>
          <a:bodyPr wrap="none">
            <a:spAutoFit/>
          </a:bodyPr>
          <a:lstStyle/>
          <a:p>
            <a:pPr algn="just"/>
            <a:r>
              <a:rPr lang="en-US" sz="2000" dirty="0">
                <a:solidFill>
                  <a:schemeClr val="bg1"/>
                </a:solidFill>
                <a:latin typeface="Sylfaen" pitchFamily="18" charset="0"/>
              </a:rPr>
              <a:t>encryption</a:t>
            </a:r>
          </a:p>
          <a:p>
            <a:pPr algn="just"/>
            <a:r>
              <a:rPr lang="en-US" sz="2000" dirty="0">
                <a:solidFill>
                  <a:schemeClr val="bg1"/>
                </a:solidFill>
                <a:latin typeface="Sylfaen" pitchFamily="18" charset="0"/>
              </a:rPr>
              <a:t>algorithm</a:t>
            </a:r>
          </a:p>
        </p:txBody>
      </p:sp>
      <p:sp>
        <p:nvSpPr>
          <p:cNvPr id="18" name="Rectangle 21"/>
          <p:cNvSpPr>
            <a:spLocks noChangeArrowheads="1"/>
          </p:cNvSpPr>
          <p:nvPr/>
        </p:nvSpPr>
        <p:spPr bwMode="auto">
          <a:xfrm>
            <a:off x="6184106" y="2640014"/>
            <a:ext cx="1377951" cy="803275"/>
          </a:xfrm>
          <a:prstGeom prst="rect">
            <a:avLst/>
          </a:prstGeom>
          <a:solidFill>
            <a:schemeClr val="accent1"/>
          </a:solidFill>
          <a:ln w="9525">
            <a:solidFill>
              <a:schemeClr val="tx1"/>
            </a:solidFill>
            <a:miter lim="800000"/>
            <a:headEnd/>
            <a:tailEnd/>
          </a:ln>
        </p:spPr>
        <p:txBody>
          <a:bodyPr wrap="none" anchor="ctr"/>
          <a:lstStyle/>
          <a:p>
            <a:pPr algn="just"/>
            <a:endParaRPr lang="en-US">
              <a:latin typeface="Sylfaen" pitchFamily="18" charset="0"/>
            </a:endParaRPr>
          </a:p>
        </p:txBody>
      </p:sp>
      <p:sp>
        <p:nvSpPr>
          <p:cNvPr id="19" name="Text Box 22"/>
          <p:cNvSpPr txBox="1">
            <a:spLocks noChangeArrowheads="1"/>
          </p:cNvSpPr>
          <p:nvPr/>
        </p:nvSpPr>
        <p:spPr bwMode="auto">
          <a:xfrm>
            <a:off x="6160294" y="2663825"/>
            <a:ext cx="1414170" cy="707886"/>
          </a:xfrm>
          <a:prstGeom prst="rect">
            <a:avLst/>
          </a:prstGeom>
          <a:noFill/>
          <a:ln w="9525">
            <a:noFill/>
            <a:miter lim="800000"/>
            <a:headEnd/>
            <a:tailEnd/>
          </a:ln>
        </p:spPr>
        <p:txBody>
          <a:bodyPr wrap="none">
            <a:spAutoFit/>
          </a:bodyPr>
          <a:lstStyle/>
          <a:p>
            <a:pPr algn="just"/>
            <a:r>
              <a:rPr lang="en-US" sz="2000">
                <a:solidFill>
                  <a:schemeClr val="bg1"/>
                </a:solidFill>
                <a:latin typeface="Sylfaen" pitchFamily="18" charset="0"/>
              </a:rPr>
              <a:t>decryption </a:t>
            </a:r>
          </a:p>
          <a:p>
            <a:pPr algn="just"/>
            <a:r>
              <a:rPr lang="en-US" sz="2000">
                <a:solidFill>
                  <a:schemeClr val="bg1"/>
                </a:solidFill>
                <a:latin typeface="Sylfaen" pitchFamily="18" charset="0"/>
              </a:rPr>
              <a:t>algorithm</a:t>
            </a:r>
          </a:p>
        </p:txBody>
      </p:sp>
      <p:sp>
        <p:nvSpPr>
          <p:cNvPr id="20" name="Line 26"/>
          <p:cNvSpPr>
            <a:spLocks noChangeShapeType="1"/>
          </p:cNvSpPr>
          <p:nvPr/>
        </p:nvSpPr>
        <p:spPr bwMode="auto">
          <a:xfrm>
            <a:off x="3863181" y="3040064"/>
            <a:ext cx="2301875" cy="7937"/>
          </a:xfrm>
          <a:prstGeom prst="line">
            <a:avLst/>
          </a:prstGeom>
          <a:noFill/>
          <a:ln w="38100">
            <a:solidFill>
              <a:schemeClr val="tx1"/>
            </a:solidFill>
            <a:round/>
            <a:headEnd/>
            <a:tailEnd type="triangle" w="med" len="med"/>
          </a:ln>
        </p:spPr>
        <p:txBody>
          <a:bodyPr/>
          <a:lstStyle/>
          <a:p>
            <a:pPr algn="just"/>
            <a:endParaRPr lang="en-US">
              <a:latin typeface="Sylfaen" pitchFamily="18" charset="0"/>
            </a:endParaRPr>
          </a:p>
        </p:txBody>
      </p:sp>
      <p:sp>
        <p:nvSpPr>
          <p:cNvPr id="21" name="Freeform 29"/>
          <p:cNvSpPr>
            <a:spLocks/>
          </p:cNvSpPr>
          <p:nvPr/>
        </p:nvSpPr>
        <p:spPr bwMode="auto">
          <a:xfrm>
            <a:off x="4342607" y="3092450"/>
            <a:ext cx="573088" cy="914400"/>
          </a:xfrm>
          <a:custGeom>
            <a:avLst/>
            <a:gdLst>
              <a:gd name="T0" fmla="*/ 0 w 344"/>
              <a:gd name="T1" fmla="*/ 0 h 789"/>
              <a:gd name="T2" fmla="*/ 310 w 344"/>
              <a:gd name="T3" fmla="*/ 142 h 789"/>
              <a:gd name="T4" fmla="*/ 328 w 344"/>
              <a:gd name="T5" fmla="*/ 789 h 789"/>
              <a:gd name="T6" fmla="*/ 0 60000 65536"/>
              <a:gd name="T7" fmla="*/ 0 60000 65536"/>
              <a:gd name="T8" fmla="*/ 0 60000 65536"/>
              <a:gd name="T9" fmla="*/ 0 w 344"/>
              <a:gd name="T10" fmla="*/ 0 h 789"/>
              <a:gd name="T11" fmla="*/ 344 w 344"/>
              <a:gd name="T12" fmla="*/ 789 h 789"/>
            </a:gdLst>
            <a:ahLst/>
            <a:cxnLst>
              <a:cxn ang="T6">
                <a:pos x="T0" y="T1"/>
              </a:cxn>
              <a:cxn ang="T7">
                <a:pos x="T2" y="T3"/>
              </a:cxn>
              <a:cxn ang="T8">
                <a:pos x="T4" y="T5"/>
              </a:cxn>
            </a:cxnLst>
            <a:rect l="T9" t="T10" r="T11" b="T12"/>
            <a:pathLst>
              <a:path w="344" h="789">
                <a:moveTo>
                  <a:pt x="0" y="0"/>
                </a:moveTo>
                <a:cubicBezTo>
                  <a:pt x="52" y="24"/>
                  <a:pt x="255" y="10"/>
                  <a:pt x="310" y="142"/>
                </a:cubicBezTo>
                <a:cubicBezTo>
                  <a:pt x="344" y="248"/>
                  <a:pt x="324" y="654"/>
                  <a:pt x="328" y="789"/>
                </a:cubicBezTo>
              </a:path>
            </a:pathLst>
          </a:custGeom>
          <a:noFill/>
          <a:ln w="19050" cap="flat" cmpd="sng">
            <a:solidFill>
              <a:schemeClr val="tx1"/>
            </a:solidFill>
            <a:prstDash val="solid"/>
            <a:round/>
            <a:headEnd type="triangle" w="med" len="med"/>
            <a:tailEnd type="triangle" w="med" len="med"/>
          </a:ln>
        </p:spPr>
        <p:txBody>
          <a:bodyPr/>
          <a:lstStyle/>
          <a:p>
            <a:pPr algn="just"/>
            <a:endParaRPr lang="en-US">
              <a:latin typeface="Sylfaen" pitchFamily="18" charset="0"/>
            </a:endParaRPr>
          </a:p>
        </p:txBody>
      </p:sp>
      <p:sp>
        <p:nvSpPr>
          <p:cNvPr id="22" name="Freeform 30"/>
          <p:cNvSpPr>
            <a:spLocks/>
          </p:cNvSpPr>
          <p:nvPr/>
        </p:nvSpPr>
        <p:spPr bwMode="auto">
          <a:xfrm flipH="1">
            <a:off x="5017295" y="3090863"/>
            <a:ext cx="573087" cy="914400"/>
          </a:xfrm>
          <a:custGeom>
            <a:avLst/>
            <a:gdLst>
              <a:gd name="T0" fmla="*/ 0 w 344"/>
              <a:gd name="T1" fmla="*/ 0 h 789"/>
              <a:gd name="T2" fmla="*/ 310 w 344"/>
              <a:gd name="T3" fmla="*/ 142 h 789"/>
              <a:gd name="T4" fmla="*/ 328 w 344"/>
              <a:gd name="T5" fmla="*/ 789 h 789"/>
              <a:gd name="T6" fmla="*/ 0 60000 65536"/>
              <a:gd name="T7" fmla="*/ 0 60000 65536"/>
              <a:gd name="T8" fmla="*/ 0 60000 65536"/>
              <a:gd name="T9" fmla="*/ 0 w 344"/>
              <a:gd name="T10" fmla="*/ 0 h 789"/>
              <a:gd name="T11" fmla="*/ 344 w 344"/>
              <a:gd name="T12" fmla="*/ 789 h 789"/>
            </a:gdLst>
            <a:ahLst/>
            <a:cxnLst>
              <a:cxn ang="T6">
                <a:pos x="T0" y="T1"/>
              </a:cxn>
              <a:cxn ang="T7">
                <a:pos x="T2" y="T3"/>
              </a:cxn>
              <a:cxn ang="T8">
                <a:pos x="T4" y="T5"/>
              </a:cxn>
            </a:cxnLst>
            <a:rect l="T9" t="T10" r="T11" b="T12"/>
            <a:pathLst>
              <a:path w="344" h="789">
                <a:moveTo>
                  <a:pt x="0" y="0"/>
                </a:moveTo>
                <a:cubicBezTo>
                  <a:pt x="52" y="24"/>
                  <a:pt x="255" y="10"/>
                  <a:pt x="310" y="142"/>
                </a:cubicBezTo>
                <a:cubicBezTo>
                  <a:pt x="344" y="248"/>
                  <a:pt x="324" y="654"/>
                  <a:pt x="328" y="789"/>
                </a:cubicBezTo>
              </a:path>
            </a:pathLst>
          </a:custGeom>
          <a:noFill/>
          <a:ln w="19050" cap="flat" cmpd="sng">
            <a:solidFill>
              <a:schemeClr val="tx1"/>
            </a:solidFill>
            <a:prstDash val="solid"/>
            <a:round/>
            <a:headEnd type="triangle" w="med" len="med"/>
            <a:tailEnd type="triangle" w="med" len="med"/>
          </a:ln>
        </p:spPr>
        <p:txBody>
          <a:bodyPr/>
          <a:lstStyle/>
          <a:p>
            <a:pPr algn="just"/>
            <a:endParaRPr lang="en-US">
              <a:latin typeface="Sylfaen" pitchFamily="18" charset="0"/>
            </a:endParaRPr>
          </a:p>
        </p:txBody>
      </p:sp>
      <p:sp>
        <p:nvSpPr>
          <p:cNvPr id="23" name="Line 39"/>
          <p:cNvSpPr>
            <a:spLocks noChangeShapeType="1"/>
          </p:cNvSpPr>
          <p:nvPr/>
        </p:nvSpPr>
        <p:spPr bwMode="auto">
          <a:xfrm flipH="1">
            <a:off x="2832895" y="2247901"/>
            <a:ext cx="1587" cy="392113"/>
          </a:xfrm>
          <a:prstGeom prst="line">
            <a:avLst/>
          </a:prstGeom>
          <a:noFill/>
          <a:ln w="38100">
            <a:solidFill>
              <a:schemeClr val="tx1"/>
            </a:solidFill>
            <a:round/>
            <a:headEnd/>
            <a:tailEnd type="triangle" w="med" len="med"/>
          </a:ln>
        </p:spPr>
        <p:txBody>
          <a:bodyPr/>
          <a:lstStyle/>
          <a:p>
            <a:pPr algn="just"/>
            <a:endParaRPr lang="en-US">
              <a:latin typeface="Sylfaen" pitchFamily="18" charset="0"/>
            </a:endParaRPr>
          </a:p>
        </p:txBody>
      </p:sp>
      <p:sp>
        <p:nvSpPr>
          <p:cNvPr id="24" name="Line 40"/>
          <p:cNvSpPr>
            <a:spLocks noChangeShapeType="1"/>
          </p:cNvSpPr>
          <p:nvPr/>
        </p:nvSpPr>
        <p:spPr bwMode="auto">
          <a:xfrm flipH="1">
            <a:off x="6403182" y="2217738"/>
            <a:ext cx="1588" cy="392112"/>
          </a:xfrm>
          <a:prstGeom prst="line">
            <a:avLst/>
          </a:prstGeom>
          <a:noFill/>
          <a:ln w="38100">
            <a:solidFill>
              <a:schemeClr val="tx1"/>
            </a:solidFill>
            <a:round/>
            <a:headEnd/>
            <a:tailEnd type="triangle" w="med" len="med"/>
          </a:ln>
        </p:spPr>
        <p:txBody>
          <a:bodyPr/>
          <a:lstStyle/>
          <a:p>
            <a:pPr algn="just"/>
            <a:endParaRPr lang="en-US">
              <a:latin typeface="Sylfaen" pitchFamily="18" charset="0"/>
            </a:endParaRPr>
          </a:p>
        </p:txBody>
      </p:sp>
      <p:sp>
        <p:nvSpPr>
          <p:cNvPr id="25" name="Text Box 41"/>
          <p:cNvSpPr txBox="1">
            <a:spLocks noChangeArrowheads="1"/>
          </p:cNvSpPr>
          <p:nvPr/>
        </p:nvSpPr>
        <p:spPr bwMode="auto">
          <a:xfrm>
            <a:off x="3004344" y="1477964"/>
            <a:ext cx="1508125" cy="1006475"/>
          </a:xfrm>
          <a:prstGeom prst="rect">
            <a:avLst/>
          </a:prstGeom>
          <a:solidFill>
            <a:schemeClr val="bg1"/>
          </a:solidFill>
          <a:ln w="9525">
            <a:noFill/>
            <a:miter lim="800000"/>
            <a:headEnd/>
            <a:tailEnd/>
          </a:ln>
        </p:spPr>
        <p:txBody>
          <a:bodyPr>
            <a:spAutoFit/>
          </a:bodyPr>
          <a:lstStyle/>
          <a:p>
            <a:pPr algn="just"/>
            <a:r>
              <a:rPr lang="en-US" sz="2000" dirty="0">
                <a:latin typeface="Sylfaen" pitchFamily="18" charset="0"/>
              </a:rPr>
              <a:t>Alice’s </a:t>
            </a:r>
          </a:p>
          <a:p>
            <a:pPr algn="just"/>
            <a:r>
              <a:rPr lang="en-US" sz="2000" dirty="0">
                <a:latin typeface="Sylfaen" pitchFamily="18" charset="0"/>
              </a:rPr>
              <a:t>encryption</a:t>
            </a:r>
          </a:p>
          <a:p>
            <a:pPr algn="just"/>
            <a:r>
              <a:rPr lang="en-US" sz="2000" dirty="0">
                <a:latin typeface="Sylfaen" pitchFamily="18" charset="0"/>
              </a:rPr>
              <a:t>key</a:t>
            </a:r>
          </a:p>
        </p:txBody>
      </p:sp>
      <p:sp>
        <p:nvSpPr>
          <p:cNvPr id="26" name="Text Box 42"/>
          <p:cNvSpPr txBox="1">
            <a:spLocks noChangeArrowheads="1"/>
          </p:cNvSpPr>
          <p:nvPr/>
        </p:nvSpPr>
        <p:spPr bwMode="auto">
          <a:xfrm>
            <a:off x="6644482" y="1546226"/>
            <a:ext cx="1508125" cy="1006475"/>
          </a:xfrm>
          <a:prstGeom prst="rect">
            <a:avLst/>
          </a:prstGeom>
          <a:solidFill>
            <a:schemeClr val="bg1"/>
          </a:solidFill>
          <a:ln w="9525">
            <a:noFill/>
            <a:miter lim="800000"/>
            <a:headEnd/>
            <a:tailEnd/>
          </a:ln>
        </p:spPr>
        <p:txBody>
          <a:bodyPr>
            <a:spAutoFit/>
          </a:bodyPr>
          <a:lstStyle/>
          <a:p>
            <a:pPr algn="just"/>
            <a:r>
              <a:rPr lang="en-US" sz="2000">
                <a:latin typeface="Sylfaen" pitchFamily="18" charset="0"/>
              </a:rPr>
              <a:t>Bob’s </a:t>
            </a:r>
          </a:p>
          <a:p>
            <a:pPr algn="just"/>
            <a:r>
              <a:rPr lang="en-US" sz="2000">
                <a:latin typeface="Sylfaen" pitchFamily="18" charset="0"/>
              </a:rPr>
              <a:t>decryption</a:t>
            </a:r>
          </a:p>
          <a:p>
            <a:pPr algn="just"/>
            <a:r>
              <a:rPr lang="en-US" sz="2000">
                <a:latin typeface="Sylfaen" pitchFamily="18" charset="0"/>
              </a:rPr>
              <a:t>key</a:t>
            </a:r>
          </a:p>
        </p:txBody>
      </p:sp>
      <p:pic>
        <p:nvPicPr>
          <p:cNvPr id="27" name="Picture 17" descr="Bob"/>
          <p:cNvPicPr>
            <a:picLocks noChangeAspect="1" noChangeArrowheads="1"/>
          </p:cNvPicPr>
          <p:nvPr/>
        </p:nvPicPr>
        <p:blipFill>
          <a:blip r:embed="rId5" cstate="print"/>
          <a:srcRect/>
          <a:stretch>
            <a:fillRect/>
          </a:stretch>
        </p:blipFill>
        <p:spPr bwMode="auto">
          <a:xfrm>
            <a:off x="8019256" y="1924051"/>
            <a:ext cx="812800" cy="830263"/>
          </a:xfrm>
          <a:prstGeom prst="rect">
            <a:avLst/>
          </a:prstGeom>
          <a:noFill/>
          <a:ln w="9525">
            <a:noFill/>
            <a:miter lim="800000"/>
            <a:headEnd/>
            <a:tailEnd/>
          </a:ln>
        </p:spPr>
      </p:pic>
      <p:grpSp>
        <p:nvGrpSpPr>
          <p:cNvPr id="28" name="Group 13"/>
          <p:cNvGrpSpPr>
            <a:grpSpLocks/>
          </p:cNvGrpSpPr>
          <p:nvPr/>
        </p:nvGrpSpPr>
        <p:grpSpPr bwMode="auto">
          <a:xfrm>
            <a:off x="6261895" y="1828803"/>
            <a:ext cx="506414" cy="611188"/>
            <a:chOff x="194" y="1789"/>
            <a:chExt cx="319" cy="385"/>
          </a:xfrm>
        </p:grpSpPr>
        <p:sp>
          <p:nvSpPr>
            <p:cNvPr id="29" name="Text Box 14"/>
            <p:cNvSpPr txBox="1">
              <a:spLocks noChangeArrowheads="1"/>
            </p:cNvSpPr>
            <p:nvPr/>
          </p:nvSpPr>
          <p:spPr bwMode="auto">
            <a:xfrm>
              <a:off x="194" y="1789"/>
              <a:ext cx="213" cy="233"/>
            </a:xfrm>
            <a:prstGeom prst="rect">
              <a:avLst/>
            </a:prstGeom>
            <a:solidFill>
              <a:schemeClr val="bg1"/>
            </a:solidFill>
            <a:ln w="9525">
              <a:noFill/>
              <a:miter lim="800000"/>
              <a:headEnd/>
              <a:tailEnd/>
            </a:ln>
          </p:spPr>
          <p:txBody>
            <a:bodyPr wrap="none">
              <a:spAutoFit/>
            </a:bodyPr>
            <a:lstStyle/>
            <a:p>
              <a:pPr algn="just"/>
              <a:r>
                <a:rPr lang="en-US">
                  <a:solidFill>
                    <a:srgbClr val="FF0000"/>
                  </a:solidFill>
                  <a:latin typeface="Sylfaen" pitchFamily="18" charset="0"/>
                </a:rPr>
                <a:t>K</a:t>
              </a:r>
            </a:p>
          </p:txBody>
        </p:sp>
        <p:sp>
          <p:nvSpPr>
            <p:cNvPr id="30" name="Text Box 15"/>
            <p:cNvSpPr txBox="1">
              <a:spLocks noChangeArrowheads="1"/>
            </p:cNvSpPr>
            <p:nvPr/>
          </p:nvSpPr>
          <p:spPr bwMode="auto">
            <a:xfrm>
              <a:off x="300" y="1922"/>
              <a:ext cx="213" cy="252"/>
            </a:xfrm>
            <a:prstGeom prst="rect">
              <a:avLst/>
            </a:prstGeom>
            <a:noFill/>
            <a:ln w="9525">
              <a:noFill/>
              <a:miter lim="800000"/>
              <a:headEnd/>
              <a:tailEnd/>
            </a:ln>
          </p:spPr>
          <p:txBody>
            <a:bodyPr wrap="none">
              <a:spAutoFit/>
            </a:bodyPr>
            <a:lstStyle/>
            <a:p>
              <a:pPr algn="just"/>
              <a:r>
                <a:rPr lang="en-US" sz="2000">
                  <a:solidFill>
                    <a:srgbClr val="FF0000"/>
                  </a:solidFill>
                  <a:latin typeface="Sylfaen" pitchFamily="18" charset="0"/>
                </a:rPr>
                <a:t>B</a:t>
              </a:r>
            </a:p>
          </p:txBody>
        </p:sp>
      </p:grpSp>
      <p:sp>
        <p:nvSpPr>
          <p:cNvPr id="31" name="Line 44"/>
          <p:cNvSpPr>
            <a:spLocks noChangeShapeType="1"/>
          </p:cNvSpPr>
          <p:nvPr/>
        </p:nvSpPr>
        <p:spPr bwMode="auto">
          <a:xfrm>
            <a:off x="1697831" y="3065463"/>
            <a:ext cx="674688" cy="0"/>
          </a:xfrm>
          <a:prstGeom prst="line">
            <a:avLst/>
          </a:prstGeom>
          <a:noFill/>
          <a:ln w="38100">
            <a:solidFill>
              <a:schemeClr val="tx1"/>
            </a:solidFill>
            <a:round/>
            <a:headEnd/>
            <a:tailEnd type="triangle" w="med" len="med"/>
          </a:ln>
        </p:spPr>
        <p:txBody>
          <a:bodyPr/>
          <a:lstStyle/>
          <a:p>
            <a:pPr algn="just"/>
            <a:endParaRPr lang="en-US">
              <a:latin typeface="Sylfaen" pitchFamily="18" charset="0"/>
            </a:endParaRPr>
          </a:p>
        </p:txBody>
      </p:sp>
      <p:sp>
        <p:nvSpPr>
          <p:cNvPr id="32" name="Line 45"/>
          <p:cNvSpPr>
            <a:spLocks noChangeShapeType="1"/>
          </p:cNvSpPr>
          <p:nvPr/>
        </p:nvSpPr>
        <p:spPr bwMode="auto">
          <a:xfrm>
            <a:off x="7631907" y="3076575"/>
            <a:ext cx="674688" cy="0"/>
          </a:xfrm>
          <a:prstGeom prst="line">
            <a:avLst/>
          </a:prstGeom>
          <a:noFill/>
          <a:ln w="38100">
            <a:solidFill>
              <a:schemeClr val="tx1"/>
            </a:solidFill>
            <a:round/>
            <a:headEnd/>
            <a:tailEnd type="triangle" w="med" len="med"/>
          </a:ln>
        </p:spPr>
        <p:txBody>
          <a:bodyPr/>
          <a:lstStyle/>
          <a:p>
            <a:pPr algn="just"/>
            <a:endParaRPr lang="en-US">
              <a:latin typeface="Sylfaen" pitchFamily="18" charset="0"/>
            </a:endParaRPr>
          </a:p>
        </p:txBody>
      </p:sp>
      <p:pic>
        <p:nvPicPr>
          <p:cNvPr id="33" name="Picture 53" descr="BS00768_[1]"/>
          <p:cNvPicPr>
            <a:picLocks noChangeAspect="1" noChangeArrowheads="1"/>
          </p:cNvPicPr>
          <p:nvPr/>
        </p:nvPicPr>
        <p:blipFill>
          <a:blip r:embed="rId6" cstate="print"/>
          <a:srcRect/>
          <a:stretch>
            <a:fillRect/>
          </a:stretch>
        </p:blipFill>
        <p:spPr bwMode="auto">
          <a:xfrm flipH="1" flipV="1">
            <a:off x="2636045" y="1476375"/>
            <a:ext cx="465137" cy="241300"/>
          </a:xfrm>
          <a:prstGeom prst="rect">
            <a:avLst/>
          </a:prstGeom>
          <a:noFill/>
          <a:ln w="9525">
            <a:noFill/>
            <a:miter lim="800000"/>
            <a:headEnd/>
            <a:tailEnd/>
          </a:ln>
        </p:spPr>
      </p:pic>
      <p:pic>
        <p:nvPicPr>
          <p:cNvPr id="34" name="Picture 56" descr="BS00768_[1]"/>
          <p:cNvPicPr>
            <a:picLocks noChangeAspect="1" noChangeArrowheads="1"/>
          </p:cNvPicPr>
          <p:nvPr/>
        </p:nvPicPr>
        <p:blipFill>
          <a:blip r:embed="rId6" cstate="print"/>
          <a:srcRect/>
          <a:stretch>
            <a:fillRect/>
          </a:stretch>
        </p:blipFill>
        <p:spPr bwMode="auto">
          <a:xfrm flipH="1" flipV="1">
            <a:off x="6214270" y="1570038"/>
            <a:ext cx="465137" cy="241300"/>
          </a:xfrm>
          <a:prstGeom prst="rect">
            <a:avLst/>
          </a:prstGeom>
          <a:noFill/>
          <a:ln w="9525">
            <a:noFill/>
            <a:miter lim="800000"/>
            <a:headEnd/>
            <a:tailEnd/>
          </a:ln>
        </p:spPr>
      </p:pic>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990600"/>
          </a:xfrm>
        </p:spPr>
        <p:txBody>
          <a:bodyPr>
            <a:normAutofit/>
          </a:bodyPr>
          <a:lstStyle/>
          <a:p>
            <a:r>
              <a:rPr lang="en-US" sz="4000" b="1" dirty="0" smtClean="0">
                <a:solidFill>
                  <a:srgbClr val="002060"/>
                </a:solidFill>
                <a:effectLst/>
                <a:latin typeface="Sylfaen" pitchFamily="18" charset="0"/>
              </a:rPr>
              <a:t>8.3 Authentication</a:t>
            </a:r>
            <a:r>
              <a:rPr lang="en-US" sz="4000" b="1" dirty="0" smtClean="0">
                <a:solidFill>
                  <a:srgbClr val="002060"/>
                </a:solidFill>
                <a:latin typeface="Sylfaen" pitchFamily="18" charset="0"/>
              </a:rPr>
              <a:t> </a:t>
            </a:r>
            <a:r>
              <a:rPr lang="en-US" sz="4000" b="1" dirty="0" smtClean="0">
                <a:solidFill>
                  <a:srgbClr val="002060"/>
                </a:solidFill>
                <a:effectLst/>
                <a:latin typeface="Sylfaen" pitchFamily="18" charset="0"/>
              </a:rPr>
              <a:t>Protocol</a:t>
            </a:r>
            <a:endParaRPr lang="en-US" sz="4000" b="1" dirty="0">
              <a:solidFill>
                <a:srgbClr val="002060"/>
              </a:solidFill>
              <a:effectLst/>
              <a:latin typeface="Sylfaen" pitchFamily="18" charset="0"/>
            </a:endParaRPr>
          </a:p>
        </p:txBody>
      </p:sp>
      <p:sp>
        <p:nvSpPr>
          <p:cNvPr id="3" name="Content Placeholder 2"/>
          <p:cNvSpPr>
            <a:spLocks noGrp="1"/>
          </p:cNvSpPr>
          <p:nvPr>
            <p:ph idx="1"/>
          </p:nvPr>
        </p:nvSpPr>
        <p:spPr>
          <a:xfrm>
            <a:off x="381000" y="1066800"/>
            <a:ext cx="8305800" cy="5334000"/>
          </a:xfrm>
        </p:spPr>
        <p:txBody>
          <a:bodyPr>
            <a:normAutofit lnSpcReduction="10000"/>
          </a:bodyPr>
          <a:lstStyle/>
          <a:p>
            <a:pPr>
              <a:buFont typeface="Wingdings" pitchFamily="2" charset="2"/>
              <a:buChar char="Ø"/>
            </a:pPr>
            <a:r>
              <a:rPr lang="en-US" sz="2400" dirty="0">
                <a:latin typeface="Sylfaen" pitchFamily="18" charset="0"/>
              </a:rPr>
              <a:t>Authentication is the technique by which a process verifies that its communication partner is who it is supposed to be and not an imposter. Verifying the identity of a remote process in the face of a malicious, active intruder is surprisingly difficult and requires complex protocols based on cryptography. In this section, we will study some of the many authentication protocols that are </a:t>
            </a:r>
            <a:r>
              <a:rPr lang="en-US" sz="2400" dirty="0" smtClean="0">
                <a:latin typeface="Sylfaen" pitchFamily="18" charset="0"/>
              </a:rPr>
              <a:t>used in secure </a:t>
            </a:r>
            <a:r>
              <a:rPr lang="en-US" sz="2400" dirty="0">
                <a:latin typeface="Sylfaen" pitchFamily="18" charset="0"/>
              </a:rPr>
              <a:t>computer networks.</a:t>
            </a:r>
          </a:p>
          <a:p>
            <a:pPr>
              <a:buFont typeface="Wingdings" pitchFamily="2" charset="2"/>
              <a:buChar char="Ø"/>
            </a:pPr>
            <a:r>
              <a:rPr lang="en-US" sz="2400" dirty="0">
                <a:latin typeface="Sylfaen" pitchFamily="18" charset="0"/>
              </a:rPr>
              <a:t>As an aside, some people confuse authorization with authentication</a:t>
            </a:r>
            <a:r>
              <a:rPr lang="en-US" sz="2400" dirty="0" smtClean="0">
                <a:latin typeface="Sylfaen" pitchFamily="18" charset="0"/>
              </a:rPr>
              <a:t>.</a:t>
            </a:r>
          </a:p>
          <a:p>
            <a:pPr>
              <a:buFont typeface="Wingdings" pitchFamily="2" charset="2"/>
              <a:buChar char="Ø"/>
            </a:pPr>
            <a:r>
              <a:rPr lang="en-US" sz="2400" dirty="0" smtClean="0">
                <a:latin typeface="Sylfaen" pitchFamily="18" charset="0"/>
              </a:rPr>
              <a:t> </a:t>
            </a:r>
            <a:r>
              <a:rPr lang="en-US" sz="2400" b="1" dirty="0">
                <a:latin typeface="Sylfaen" pitchFamily="18" charset="0"/>
              </a:rPr>
              <a:t>Authentication</a:t>
            </a:r>
            <a:r>
              <a:rPr lang="en-US" sz="2400" dirty="0">
                <a:latin typeface="Sylfaen" pitchFamily="18" charset="0"/>
              </a:rPr>
              <a:t> deals with the question of whether you are actually communicating with a specific </a:t>
            </a:r>
            <a:r>
              <a:rPr lang="en-US" sz="2400" dirty="0" smtClean="0">
                <a:latin typeface="Sylfaen" pitchFamily="18" charset="0"/>
              </a:rPr>
              <a:t>process.</a:t>
            </a:r>
          </a:p>
          <a:p>
            <a:pPr>
              <a:buFont typeface="Wingdings" pitchFamily="2" charset="2"/>
              <a:buChar char="Ø"/>
            </a:pPr>
            <a:r>
              <a:rPr lang="en-US" sz="2400" b="1" dirty="0" smtClean="0">
                <a:latin typeface="Sylfaen" pitchFamily="18" charset="0"/>
              </a:rPr>
              <a:t>Authorization</a:t>
            </a:r>
            <a:r>
              <a:rPr lang="en-US" sz="2400" dirty="0" smtClean="0">
                <a:latin typeface="Sylfaen" pitchFamily="18" charset="0"/>
              </a:rPr>
              <a:t> </a:t>
            </a:r>
            <a:r>
              <a:rPr lang="en-US" sz="2400" dirty="0">
                <a:latin typeface="Sylfaen" pitchFamily="18" charset="0"/>
              </a:rPr>
              <a:t>is concerned with what that process is permitted to do. </a:t>
            </a: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14</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153400" cy="990600"/>
          </a:xfrm>
        </p:spPr>
        <p:txBody>
          <a:bodyPr>
            <a:normAutofit/>
          </a:bodyPr>
          <a:lstStyle/>
          <a:p>
            <a:r>
              <a:rPr lang="en-US" sz="4400" b="1" dirty="0">
                <a:solidFill>
                  <a:srgbClr val="002060"/>
                </a:solidFill>
                <a:effectLst/>
                <a:latin typeface="Sylfaen" pitchFamily="18" charset="0"/>
              </a:rPr>
              <a:t>Authentication</a:t>
            </a:r>
            <a:r>
              <a:rPr lang="en-US" sz="4400" b="1" dirty="0">
                <a:solidFill>
                  <a:srgbClr val="002060"/>
                </a:solidFill>
                <a:latin typeface="Sylfaen" pitchFamily="18" charset="0"/>
              </a:rPr>
              <a:t> </a:t>
            </a:r>
            <a:r>
              <a:rPr lang="en-US" sz="4400" b="1" dirty="0" smtClean="0">
                <a:solidFill>
                  <a:srgbClr val="002060"/>
                </a:solidFill>
                <a:effectLst/>
                <a:latin typeface="Sylfaen" pitchFamily="18" charset="0"/>
              </a:rPr>
              <a:t>Protocol…</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algn="just">
              <a:buFont typeface="Wingdings" pitchFamily="2" charset="2"/>
              <a:buChar char="Ø"/>
            </a:pPr>
            <a:r>
              <a:rPr lang="en-US" sz="2400" dirty="0">
                <a:latin typeface="Sylfaen" pitchFamily="18" charset="0"/>
              </a:rPr>
              <a:t>For example, a client process contacts a file server and says: I am Scott's process and I want to delete the file </a:t>
            </a:r>
            <a:r>
              <a:rPr lang="en-US" sz="2400" dirty="0" err="1">
                <a:latin typeface="Sylfaen" pitchFamily="18" charset="0"/>
              </a:rPr>
              <a:t>cookbook.old</a:t>
            </a:r>
            <a:r>
              <a:rPr lang="en-US" sz="2400" dirty="0">
                <a:latin typeface="Sylfaen" pitchFamily="18" charset="0"/>
              </a:rPr>
              <a:t>. From the file server's point of view, two questions must be answered:</a:t>
            </a:r>
          </a:p>
          <a:p>
            <a:pPr algn="just">
              <a:buFont typeface="Wingdings" pitchFamily="2" charset="2"/>
              <a:buChar char="Ø"/>
            </a:pPr>
            <a:r>
              <a:rPr lang="en-US" sz="2400" dirty="0">
                <a:latin typeface="Sylfaen" pitchFamily="18" charset="0"/>
              </a:rPr>
              <a:t>Is this actually Scott's process (authentication)?</a:t>
            </a:r>
          </a:p>
          <a:p>
            <a:pPr algn="just">
              <a:buFont typeface="Wingdings" pitchFamily="2" charset="2"/>
              <a:buChar char="Ø"/>
            </a:pPr>
            <a:r>
              <a:rPr lang="en-US" sz="2400" dirty="0">
                <a:latin typeface="Sylfaen" pitchFamily="18" charset="0"/>
              </a:rPr>
              <a:t>Is Scott allowed to delete </a:t>
            </a:r>
            <a:r>
              <a:rPr lang="en-US" sz="2400" dirty="0" err="1">
                <a:latin typeface="Sylfaen" pitchFamily="18" charset="0"/>
              </a:rPr>
              <a:t>cookbook.old</a:t>
            </a:r>
            <a:r>
              <a:rPr lang="en-US" sz="2400" dirty="0">
                <a:latin typeface="Sylfaen" pitchFamily="18" charset="0"/>
              </a:rPr>
              <a:t> (authorization)?</a:t>
            </a:r>
          </a:p>
          <a:p>
            <a:pPr algn="just">
              <a:buFont typeface="Wingdings" pitchFamily="2" charset="2"/>
              <a:buChar char="Ø"/>
            </a:pPr>
            <a:r>
              <a:rPr lang="en-US" sz="2400" dirty="0">
                <a:latin typeface="Sylfaen" pitchFamily="18" charset="0"/>
              </a:rPr>
              <a:t>Only after both of these questions have been unambiguously answered in the affirmative can the requested action take place. The former question is really the key one. </a:t>
            </a:r>
            <a:r>
              <a:rPr lang="en-US" sz="2400" dirty="0" smtClean="0">
                <a:latin typeface="Sylfaen" pitchFamily="18" charset="0"/>
              </a:rPr>
              <a:t>Once </a:t>
            </a:r>
            <a:r>
              <a:rPr lang="en-US" sz="2400" dirty="0">
                <a:latin typeface="Sylfaen" pitchFamily="18" charset="0"/>
              </a:rPr>
              <a:t>the file server knows to whom it is talking, checking authorization is just a matter of looking up entries in local tables or databases. For this reason, we will concentrate on authentication in this section.</a:t>
            </a:r>
          </a:p>
          <a:p>
            <a:pPr algn="just">
              <a:buFont typeface="Wingdings" pitchFamily="2" charset="2"/>
              <a:buChar char="Ø"/>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15</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400" b="1" dirty="0">
                <a:solidFill>
                  <a:srgbClr val="002060"/>
                </a:solidFill>
                <a:effectLst/>
                <a:latin typeface="Sylfaen" pitchFamily="18" charset="0"/>
              </a:rPr>
              <a:t>Authentication</a:t>
            </a:r>
            <a:r>
              <a:rPr lang="en-US" sz="4400" b="1" dirty="0">
                <a:solidFill>
                  <a:srgbClr val="002060"/>
                </a:solidFill>
                <a:latin typeface="Sylfaen" pitchFamily="18" charset="0"/>
              </a:rPr>
              <a:t> </a:t>
            </a:r>
            <a:r>
              <a:rPr lang="en-US" sz="4400" b="1" dirty="0" smtClean="0">
                <a:solidFill>
                  <a:srgbClr val="002060"/>
                </a:solidFill>
                <a:effectLst/>
                <a:latin typeface="Sylfaen" pitchFamily="18" charset="0"/>
              </a:rPr>
              <a:t>Protocol…</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066800"/>
            <a:ext cx="7924800" cy="5334000"/>
          </a:xfrm>
        </p:spPr>
        <p:txBody>
          <a:bodyPr>
            <a:noAutofit/>
          </a:bodyPr>
          <a:lstStyle/>
          <a:p>
            <a:pPr algn="just">
              <a:buFont typeface="Wingdings" pitchFamily="2" charset="2"/>
              <a:buChar char="Ø"/>
            </a:pPr>
            <a:r>
              <a:rPr lang="en-US" sz="2400" dirty="0">
                <a:latin typeface="Sylfaen" pitchFamily="18" charset="0"/>
              </a:rPr>
              <a:t>The general model that all authentication protocols use is this. Alice starts out by sending a message either to Bob or to a trusted KDC (Key Distribution Center), which is expected to be honest. Several other message exchanges follow in various directions. As these messages are being sent Trudy may intercept, modify, or replay them in order to trick Alice and Bob or just to gum up the works</a:t>
            </a:r>
            <a:r>
              <a:rPr lang="en-US" sz="2400" dirty="0" smtClean="0">
                <a:latin typeface="Sylfaen" pitchFamily="18" charset="0"/>
              </a:rPr>
              <a:t>.</a:t>
            </a:r>
          </a:p>
          <a:p>
            <a:pPr algn="just"/>
            <a:r>
              <a:rPr lang="en-US" sz="2400" dirty="0">
                <a:latin typeface="Sylfaen" pitchFamily="18" charset="0"/>
              </a:rPr>
              <a:t>Nevertheless, when the protocol has been completed, Alice is sure she is talking to Bob and Bob is sure he is talking to Alice. Furthermore, in most of the protocols, the two of them will also have established a secret session key for use in the upcoming conversation. </a:t>
            </a:r>
          </a:p>
        </p:txBody>
      </p:sp>
      <p:sp>
        <p:nvSpPr>
          <p:cNvPr id="6" name="Slide Number Placeholder 5"/>
          <p:cNvSpPr>
            <a:spLocks noGrp="1"/>
          </p:cNvSpPr>
          <p:nvPr>
            <p:ph type="sldNum" sz="quarter" idx="12"/>
          </p:nvPr>
        </p:nvSpPr>
        <p:spPr/>
        <p:txBody>
          <a:bodyPr/>
          <a:lstStyle/>
          <a:p>
            <a:fld id="{65443D5E-E9D3-4D36-8129-09AFD79524BB}" type="slidenum">
              <a:rPr lang="en-US" smtClean="0"/>
              <a:t>16</a:t>
            </a:fld>
            <a:endParaRPr lang="en-US"/>
          </a:p>
        </p:txBody>
      </p:sp>
    </p:spTree>
    <p:extLst>
      <p:ext uri="{BB962C8B-B14F-4D97-AF65-F5344CB8AC3E}">
        <p14:creationId xmlns:p14="http://schemas.microsoft.com/office/powerpoint/2010/main" val="21214948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000" b="1" dirty="0">
                <a:solidFill>
                  <a:srgbClr val="002060"/>
                </a:solidFill>
                <a:effectLst/>
                <a:latin typeface="Sylfaen" pitchFamily="18" charset="0"/>
              </a:rPr>
              <a:t>Authentication</a:t>
            </a:r>
            <a:r>
              <a:rPr lang="en-US" sz="4000" b="1" dirty="0">
                <a:solidFill>
                  <a:srgbClr val="002060"/>
                </a:solidFill>
                <a:latin typeface="Sylfaen" pitchFamily="18" charset="0"/>
              </a:rPr>
              <a:t> </a:t>
            </a:r>
            <a:r>
              <a:rPr lang="en-US" sz="4000" b="1" dirty="0">
                <a:solidFill>
                  <a:srgbClr val="002060"/>
                </a:solidFill>
                <a:effectLst/>
                <a:latin typeface="Sylfaen" pitchFamily="18" charset="0"/>
              </a:rPr>
              <a:t>Protocol…</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algn="just">
              <a:buFont typeface="Wingdings" pitchFamily="2" charset="2"/>
              <a:buChar char="Ø"/>
            </a:pPr>
            <a:r>
              <a:rPr lang="en-US" sz="2400" dirty="0">
                <a:latin typeface="Sylfaen" pitchFamily="18" charset="0"/>
              </a:rPr>
              <a:t>In practice, for performance reasons, all data traffic is encrypted using symmetric-key cryptography (typically AES or triple DES), although public-key cryptography is widely used for the authentication protocols themselves and for establishing the session key.</a:t>
            </a:r>
          </a:p>
          <a:p>
            <a:pPr algn="just">
              <a:buFont typeface="Wingdings" pitchFamily="2" charset="2"/>
              <a:buChar char="Ø"/>
            </a:pPr>
            <a:r>
              <a:rPr lang="en-US" sz="2400" dirty="0">
                <a:latin typeface="Sylfaen" pitchFamily="18" charset="0"/>
              </a:rPr>
              <a:t>The point of using a new, randomly-chosen session key for each new connection is to minimize the amount of traffic that gets sent with the users' secret keys or public keys, to reduce the amount of </a:t>
            </a:r>
            <a:r>
              <a:rPr lang="en-US" sz="2400" dirty="0" err="1">
                <a:latin typeface="Sylfaen" pitchFamily="18" charset="0"/>
              </a:rPr>
              <a:t>ciphertext</a:t>
            </a:r>
            <a:r>
              <a:rPr lang="en-US" sz="2400" dirty="0">
                <a:latin typeface="Sylfaen" pitchFamily="18" charset="0"/>
              </a:rPr>
              <a:t> an intruder can obtain, and to minimize the damage done if a process crashes and its core dump falls into the wrong hands. Hopefully, the only key present then will be the session key. All the permanent keys should have been carefully zeroed out after the session was established.</a:t>
            </a:r>
          </a:p>
          <a:p>
            <a:pPr algn="just">
              <a:buFont typeface="Wingdings" pitchFamily="2" charset="2"/>
              <a:buChar char="Ø"/>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17</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000" b="1" dirty="0">
                <a:solidFill>
                  <a:srgbClr val="002060"/>
                </a:solidFill>
                <a:effectLst/>
                <a:latin typeface="Sylfaen" pitchFamily="18" charset="0"/>
              </a:rPr>
              <a:t>Authentication</a:t>
            </a:r>
            <a:r>
              <a:rPr lang="en-US" sz="4000" b="1" dirty="0">
                <a:solidFill>
                  <a:srgbClr val="002060"/>
                </a:solidFill>
                <a:latin typeface="Sylfaen" pitchFamily="18" charset="0"/>
              </a:rPr>
              <a:t> </a:t>
            </a:r>
            <a:r>
              <a:rPr lang="en-US" sz="4000" b="1" dirty="0">
                <a:solidFill>
                  <a:srgbClr val="002060"/>
                </a:solidFill>
                <a:effectLst/>
                <a:latin typeface="Sylfaen" pitchFamily="18" charset="0"/>
              </a:rPr>
              <a:t>Protocol…</a:t>
            </a:r>
            <a:endParaRPr lang="en-US" b="1" dirty="0">
              <a:solidFill>
                <a:srgbClr val="FF0000"/>
              </a:solidFill>
              <a:effectLst/>
              <a:latin typeface="Sylfaen" pitchFamily="18" charset="0"/>
            </a:endParaRPr>
          </a:p>
        </p:txBody>
      </p:sp>
      <p:pic>
        <p:nvPicPr>
          <p:cNvPr id="7"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47802" y="1295400"/>
            <a:ext cx="7391399" cy="5181600"/>
          </a:xfrm>
          <a:prstGeom prst="rect">
            <a:avLst/>
          </a:prstGeom>
        </p:spPr>
      </p:pic>
      <p:sp>
        <p:nvSpPr>
          <p:cNvPr id="6" name="Slide Number Placeholder 5"/>
          <p:cNvSpPr>
            <a:spLocks noGrp="1"/>
          </p:cNvSpPr>
          <p:nvPr>
            <p:ph type="sldNum" sz="quarter" idx="12"/>
          </p:nvPr>
        </p:nvSpPr>
        <p:spPr/>
        <p:txBody>
          <a:bodyPr/>
          <a:lstStyle/>
          <a:p>
            <a:fld id="{65443D5E-E9D3-4D36-8129-09AFD79524BB}" type="slidenum">
              <a:rPr lang="en-US" smtClean="0"/>
              <a:t>18</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153400" cy="990600"/>
          </a:xfrm>
        </p:spPr>
        <p:txBody>
          <a:bodyPr>
            <a:normAutofit/>
          </a:bodyPr>
          <a:lstStyle/>
          <a:p>
            <a:r>
              <a:rPr lang="en-US" sz="4000" b="1" dirty="0" smtClean="0">
                <a:solidFill>
                  <a:srgbClr val="002060"/>
                </a:solidFill>
                <a:effectLst/>
                <a:latin typeface="Sylfaen" pitchFamily="18" charset="0"/>
              </a:rPr>
              <a:t>8.4 Firewalls</a:t>
            </a:r>
            <a:endParaRPr lang="en-US" sz="4000" b="1" dirty="0">
              <a:solidFill>
                <a:srgbClr val="002060"/>
              </a:solidFill>
              <a:effectLst/>
              <a:latin typeface="Sylfaen" pitchFamily="18" charset="0"/>
            </a:endParaRPr>
          </a:p>
        </p:txBody>
      </p:sp>
      <p:sp>
        <p:nvSpPr>
          <p:cNvPr id="3" name="Content Placeholder 2"/>
          <p:cNvSpPr>
            <a:spLocks noGrp="1"/>
          </p:cNvSpPr>
          <p:nvPr>
            <p:ph idx="1"/>
          </p:nvPr>
        </p:nvSpPr>
        <p:spPr>
          <a:xfrm>
            <a:off x="685800" y="1104900"/>
            <a:ext cx="7924800" cy="5334000"/>
          </a:xfrm>
        </p:spPr>
        <p:txBody>
          <a:bodyPr>
            <a:normAutofit/>
          </a:bodyPr>
          <a:lstStyle/>
          <a:p>
            <a:pPr algn="just"/>
            <a:r>
              <a:rPr lang="en-US" sz="2400" dirty="0">
                <a:latin typeface="Sylfaen" pitchFamily="18" charset="0"/>
              </a:rPr>
              <a:t>A firewall is a device used to protect a private (typically company-internal) intranet </a:t>
            </a:r>
            <a:r>
              <a:rPr lang="en-US" sz="2400" dirty="0" smtClean="0">
                <a:latin typeface="Sylfaen" pitchFamily="18" charset="0"/>
              </a:rPr>
              <a:t>from intrusions </a:t>
            </a:r>
            <a:r>
              <a:rPr lang="en-US" sz="2400" dirty="0">
                <a:latin typeface="Sylfaen" pitchFamily="18" charset="0"/>
              </a:rPr>
              <a:t>by </a:t>
            </a:r>
            <a:r>
              <a:rPr lang="en-US" sz="2400" dirty="0" err="1">
                <a:latin typeface="Sylfaen" pitchFamily="18" charset="0"/>
              </a:rPr>
              <a:t>unauthorised</a:t>
            </a:r>
            <a:r>
              <a:rPr lang="en-US" sz="2400" dirty="0">
                <a:latin typeface="Sylfaen" pitchFamily="18" charset="0"/>
              </a:rPr>
              <a:t> third-parties attempting to gain access from the public </a:t>
            </a:r>
            <a:r>
              <a:rPr lang="en-US" sz="2400" dirty="0" smtClean="0">
                <a:latin typeface="Sylfaen" pitchFamily="18" charset="0"/>
              </a:rPr>
              <a:t>Internet,</a:t>
            </a:r>
          </a:p>
          <a:p>
            <a:pPr algn="just"/>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19</a:t>
            </a:fld>
            <a:endParaRPr lang="en-US"/>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590800"/>
            <a:ext cx="7543800"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990600"/>
          </a:xfrm>
        </p:spPr>
        <p:txBody>
          <a:bodyPr>
            <a:normAutofit fontScale="90000"/>
          </a:bodyPr>
          <a:lstStyle/>
          <a:p>
            <a:pPr algn="ctr"/>
            <a:r>
              <a:rPr lang="en-US" b="1" dirty="0" smtClean="0">
                <a:solidFill>
                  <a:srgbClr val="002060"/>
                </a:solidFill>
                <a:latin typeface="Colonna MT" pitchFamily="82" charset="0"/>
              </a:rPr>
              <a:t>		</a:t>
            </a:r>
            <a:br>
              <a:rPr lang="en-US" b="1" dirty="0" smtClean="0">
                <a:solidFill>
                  <a:srgbClr val="002060"/>
                </a:solidFill>
                <a:latin typeface="Colonna MT" pitchFamily="82" charset="0"/>
              </a:rPr>
            </a:br>
            <a:r>
              <a:rPr lang="en-US" b="1" dirty="0">
                <a:solidFill>
                  <a:srgbClr val="002060"/>
                </a:solidFill>
                <a:latin typeface="Colonna MT" pitchFamily="82" charset="0"/>
              </a:rPr>
              <a:t>	</a:t>
            </a:r>
            <a:r>
              <a:rPr lang="en-US" b="1" dirty="0" smtClean="0">
                <a:solidFill>
                  <a:srgbClr val="002060"/>
                </a:solidFill>
                <a:latin typeface="Colonna MT" pitchFamily="82" charset="0"/>
              </a:rPr>
              <a:t>	</a:t>
            </a:r>
            <a:br>
              <a:rPr lang="en-US" b="1" dirty="0" smtClean="0">
                <a:solidFill>
                  <a:srgbClr val="002060"/>
                </a:solidFill>
                <a:latin typeface="Colonna MT" pitchFamily="82" charset="0"/>
              </a:rPr>
            </a:br>
            <a:r>
              <a:rPr lang="en-US" b="1" dirty="0" smtClean="0">
                <a:solidFill>
                  <a:srgbClr val="002060"/>
                </a:solidFill>
                <a:latin typeface="Colonna MT" pitchFamily="82" charset="0"/>
              </a:rPr>
              <a:t>Chapter 08:</a:t>
            </a:r>
            <a:br>
              <a:rPr lang="en-US" b="1" dirty="0" smtClean="0">
                <a:solidFill>
                  <a:srgbClr val="002060"/>
                </a:solidFill>
                <a:latin typeface="Colonna MT" pitchFamily="82" charset="0"/>
              </a:rPr>
            </a:br>
            <a:r>
              <a:rPr lang="en-US" sz="4400" b="1" dirty="0">
                <a:solidFill>
                  <a:srgbClr val="FF0000"/>
                </a:solidFill>
                <a:latin typeface="Algerian" pitchFamily="82" charset="0"/>
              </a:rPr>
              <a:t>Data </a:t>
            </a:r>
            <a:r>
              <a:rPr lang="en-US" sz="4400" b="1" dirty="0">
                <a:solidFill>
                  <a:srgbClr val="FF0000"/>
                </a:solidFill>
                <a:effectLst/>
                <a:latin typeface="Algerian" pitchFamily="82" charset="0"/>
              </a:rPr>
              <a:t>security</a:t>
            </a:r>
            <a:r>
              <a:rPr lang="en-US" sz="4400" b="1" dirty="0">
                <a:solidFill>
                  <a:srgbClr val="FF0000"/>
                </a:solidFill>
                <a:latin typeface="Algerian" pitchFamily="82" charset="0"/>
              </a:rPr>
              <a:t> and integrity </a:t>
            </a:r>
            <a:r>
              <a:rPr lang="en-US" sz="4400" dirty="0">
                <a:solidFill>
                  <a:srgbClr val="FF0000"/>
                </a:solidFill>
                <a:latin typeface="Algerian" pitchFamily="82" charset="0"/>
              </a:rPr>
              <a:t>	</a:t>
            </a:r>
            <a:br>
              <a:rPr lang="en-US" sz="4400" dirty="0">
                <a:solidFill>
                  <a:srgbClr val="FF0000"/>
                </a:solidFill>
                <a:latin typeface="Algerian" pitchFamily="82" charset="0"/>
              </a:rPr>
            </a:br>
            <a:endParaRPr lang="en-US" sz="4400" b="1" dirty="0">
              <a:solidFill>
                <a:srgbClr val="FF0000"/>
              </a:solidFill>
              <a:latin typeface="Algerian" pitchFamily="82" charset="0"/>
            </a:endParaRPr>
          </a:p>
        </p:txBody>
      </p:sp>
      <p:sp>
        <p:nvSpPr>
          <p:cNvPr id="3" name="Content Placeholder 2"/>
          <p:cNvSpPr>
            <a:spLocks noGrp="1"/>
          </p:cNvSpPr>
          <p:nvPr>
            <p:ph idx="1"/>
          </p:nvPr>
        </p:nvSpPr>
        <p:spPr>
          <a:xfrm>
            <a:off x="533400" y="1143000"/>
            <a:ext cx="7924800" cy="5334000"/>
          </a:xfrm>
        </p:spPr>
        <p:txBody>
          <a:bodyPr>
            <a:normAutofit fontScale="62500" lnSpcReduction="20000"/>
          </a:bodyPr>
          <a:lstStyle/>
          <a:p>
            <a:pPr marL="82296" indent="0" algn="just">
              <a:buNone/>
            </a:pPr>
            <a:r>
              <a:rPr lang="en-US" sz="5100" b="1" dirty="0" smtClean="0">
                <a:solidFill>
                  <a:srgbClr val="002060"/>
                </a:solidFill>
                <a:latin typeface="Sylfaen" pitchFamily="18" charset="0"/>
              </a:rPr>
              <a:t>8.1 Fundamentals Of Secure Networks; Cryptography </a:t>
            </a:r>
            <a:r>
              <a:rPr lang="en-US" b="1" dirty="0" smtClean="0">
                <a:solidFill>
                  <a:srgbClr val="002060"/>
                </a:solidFill>
              </a:rPr>
              <a:t>	</a:t>
            </a:r>
          </a:p>
          <a:p>
            <a:pPr marL="82296" indent="0" algn="just">
              <a:buNone/>
            </a:pPr>
            <a:r>
              <a:rPr lang="en-US" sz="4000" dirty="0" smtClean="0">
                <a:solidFill>
                  <a:srgbClr val="FF0000"/>
                </a:solidFill>
                <a:latin typeface="Sylfaen" pitchFamily="18" charset="0"/>
              </a:rPr>
              <a:t>Security</a:t>
            </a:r>
            <a:r>
              <a:rPr lang="en-US" sz="4000" dirty="0" smtClean="0">
                <a:latin typeface="Sylfaen" pitchFamily="18" charset="0"/>
              </a:rPr>
              <a:t>: allowing </a:t>
            </a:r>
            <a:r>
              <a:rPr lang="en-US" sz="4000" dirty="0">
                <a:latin typeface="Sylfaen" pitchFamily="18" charset="0"/>
              </a:rPr>
              <a:t>people to see what you want them to see and preventing them from seeing what you don't </a:t>
            </a:r>
            <a:r>
              <a:rPr lang="en-US" sz="4000" dirty="0" smtClean="0">
                <a:latin typeface="Sylfaen" pitchFamily="18" charset="0"/>
              </a:rPr>
              <a:t>want </a:t>
            </a:r>
            <a:r>
              <a:rPr lang="en-US" sz="4000" dirty="0">
                <a:latin typeface="Sylfaen" pitchFamily="18" charset="0"/>
              </a:rPr>
              <a:t>them to see</a:t>
            </a:r>
            <a:r>
              <a:rPr lang="en-US" sz="4000" dirty="0" smtClean="0">
                <a:latin typeface="Sylfaen" pitchFamily="18" charset="0"/>
              </a:rPr>
              <a:t>.</a:t>
            </a:r>
          </a:p>
          <a:p>
            <a:pPr marL="82296" indent="0" algn="just">
              <a:buNone/>
            </a:pPr>
            <a:r>
              <a:rPr lang="en-US" sz="4000" dirty="0">
                <a:solidFill>
                  <a:srgbClr val="FF0000"/>
                </a:solidFill>
                <a:latin typeface="Sylfaen" pitchFamily="18" charset="0"/>
              </a:rPr>
              <a:t>Cryptography</a:t>
            </a:r>
            <a:r>
              <a:rPr lang="en-US" sz="4000" dirty="0">
                <a:latin typeface="Sylfaen" pitchFamily="18" charset="0"/>
              </a:rPr>
              <a:t> comes from the Greek words for </a:t>
            </a:r>
            <a:r>
              <a:rPr lang="en-US" sz="4000" dirty="0" smtClean="0">
                <a:latin typeface="Sylfaen" pitchFamily="18" charset="0"/>
              </a:rPr>
              <a:t>“</a:t>
            </a:r>
            <a:r>
              <a:rPr lang="en-US" sz="4000" i="1" dirty="0" smtClean="0">
                <a:latin typeface="Sylfaen" pitchFamily="18" charset="0"/>
              </a:rPr>
              <a:t>secret writing”</a:t>
            </a:r>
            <a:r>
              <a:rPr lang="en-US" sz="4000" dirty="0" smtClean="0">
                <a:latin typeface="Sylfaen" pitchFamily="18" charset="0"/>
              </a:rPr>
              <a:t>.</a:t>
            </a:r>
          </a:p>
          <a:p>
            <a:pPr marL="82296" indent="0" algn="just">
              <a:buNone/>
            </a:pPr>
            <a:r>
              <a:rPr lang="en-US" sz="4000" dirty="0">
                <a:latin typeface="Sylfaen" pitchFamily="18" charset="0"/>
              </a:rPr>
              <a:t>Professionals make a distinction between ciphers and </a:t>
            </a:r>
            <a:r>
              <a:rPr lang="en-US" sz="4000" dirty="0" smtClean="0">
                <a:latin typeface="Sylfaen" pitchFamily="18" charset="0"/>
              </a:rPr>
              <a:t>codes.</a:t>
            </a:r>
          </a:p>
          <a:p>
            <a:pPr marL="82296" indent="0" algn="just">
              <a:buNone/>
            </a:pPr>
            <a:r>
              <a:rPr lang="en-US" sz="4000" dirty="0">
                <a:latin typeface="Sylfaen" pitchFamily="18" charset="0"/>
              </a:rPr>
              <a:t>A </a:t>
            </a:r>
            <a:r>
              <a:rPr lang="en-US" sz="4000" dirty="0">
                <a:solidFill>
                  <a:srgbClr val="FF0000"/>
                </a:solidFill>
                <a:latin typeface="Sylfaen" pitchFamily="18" charset="0"/>
              </a:rPr>
              <a:t>cipher</a:t>
            </a:r>
            <a:r>
              <a:rPr lang="en-US" sz="4000" dirty="0">
                <a:latin typeface="Sylfaen" pitchFamily="18" charset="0"/>
              </a:rPr>
              <a:t> is a character-for-character or bit-for-bit transformation, without regard to the linguistic structure of the message. In contrast, </a:t>
            </a:r>
            <a:endParaRPr lang="en-US" sz="4000" dirty="0" smtClean="0">
              <a:latin typeface="Sylfaen" pitchFamily="18" charset="0"/>
            </a:endParaRPr>
          </a:p>
          <a:p>
            <a:pPr marL="82296" indent="0" algn="just">
              <a:buNone/>
            </a:pPr>
            <a:r>
              <a:rPr lang="en-US" sz="4000" dirty="0" smtClean="0">
                <a:latin typeface="Sylfaen" pitchFamily="18" charset="0"/>
              </a:rPr>
              <a:t>a </a:t>
            </a:r>
            <a:r>
              <a:rPr lang="en-US" sz="4000" dirty="0">
                <a:solidFill>
                  <a:srgbClr val="FF0000"/>
                </a:solidFill>
                <a:latin typeface="Sylfaen" pitchFamily="18" charset="0"/>
              </a:rPr>
              <a:t>code</a:t>
            </a:r>
            <a:r>
              <a:rPr lang="en-US" sz="4000" dirty="0">
                <a:latin typeface="Sylfaen" pitchFamily="18" charset="0"/>
              </a:rPr>
              <a:t> replaces one word with another word or symbol. Codes are not used any more, although they have a glorious history. </a:t>
            </a:r>
            <a:endParaRPr lang="en-US" sz="4000" b="1" dirty="0" smtClean="0">
              <a:solidFill>
                <a:srgbClr val="002060"/>
              </a:solidFill>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a:t>
            </a:fld>
            <a:endParaRPr lang="en-US"/>
          </a:p>
        </p:txBody>
      </p:sp>
    </p:spTree>
    <p:extLst>
      <p:ext uri="{BB962C8B-B14F-4D97-AF65-F5344CB8AC3E}">
        <p14:creationId xmlns:p14="http://schemas.microsoft.com/office/powerpoint/2010/main" val="25741612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sz="4400" b="1" dirty="0" smtClean="0">
                <a:solidFill>
                  <a:srgbClr val="002060"/>
                </a:solidFill>
                <a:effectLst/>
                <a:latin typeface="Sylfaen" pitchFamily="18" charset="0"/>
              </a:rPr>
              <a:t>Firewalls…</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rmAutofit/>
          </a:bodyPr>
          <a:lstStyle/>
          <a:p>
            <a:pPr algn="just">
              <a:buFont typeface="Wingdings" pitchFamily="2" charset="2"/>
              <a:buChar char="q"/>
            </a:pPr>
            <a:r>
              <a:rPr lang="en-US" sz="2400" dirty="0">
                <a:latin typeface="Sylfaen" pitchFamily="18" charset="0"/>
              </a:rPr>
              <a:t>Firewalls: a means of protecting company ‘Intranets’ from intrusion by users of the </a:t>
            </a:r>
            <a:r>
              <a:rPr lang="en-US" sz="2400" dirty="0" smtClean="0">
                <a:latin typeface="Sylfaen" pitchFamily="18" charset="0"/>
              </a:rPr>
              <a:t>public Internet.</a:t>
            </a:r>
          </a:p>
          <a:p>
            <a:pPr algn="just">
              <a:buFont typeface="Wingdings" pitchFamily="2" charset="2"/>
              <a:buChar char="q"/>
            </a:pPr>
            <a:r>
              <a:rPr lang="en-US" sz="2400" dirty="0">
                <a:latin typeface="Sylfaen" pitchFamily="18" charset="0"/>
              </a:rPr>
              <a:t>The firewall may comprise of one or a number of different devices, </a:t>
            </a:r>
            <a:r>
              <a:rPr lang="en-US" sz="2400" dirty="0" smtClean="0">
                <a:latin typeface="Sylfaen" pitchFamily="18" charset="0"/>
              </a:rPr>
              <a:t>which together </a:t>
            </a:r>
            <a:r>
              <a:rPr lang="en-US" sz="2400" dirty="0">
                <a:latin typeface="Sylfaen" pitchFamily="18" charset="0"/>
              </a:rPr>
              <a:t>are intended to control:</a:t>
            </a:r>
          </a:p>
          <a:p>
            <a:pPr lvl="1" algn="just">
              <a:buFont typeface="Wingdings" pitchFamily="2" charset="2"/>
              <a:buChar char="Ø"/>
            </a:pPr>
            <a:r>
              <a:rPr lang="en-US" sz="2400" dirty="0" smtClean="0">
                <a:latin typeface="Sylfaen" pitchFamily="18" charset="0"/>
              </a:rPr>
              <a:t>which </a:t>
            </a:r>
            <a:r>
              <a:rPr lang="en-US" sz="2400" dirty="0">
                <a:latin typeface="Sylfaen" pitchFamily="18" charset="0"/>
              </a:rPr>
              <a:t>external users (i.e., Internet users) may access the intranet;</a:t>
            </a:r>
          </a:p>
          <a:p>
            <a:pPr lvl="1" algn="just">
              <a:buFont typeface="Wingdings" pitchFamily="2" charset="2"/>
              <a:buChar char="Ø"/>
            </a:pPr>
            <a:r>
              <a:rPr lang="en-US" sz="2400" dirty="0" smtClean="0">
                <a:latin typeface="Sylfaen" pitchFamily="18" charset="0"/>
              </a:rPr>
              <a:t>which </a:t>
            </a:r>
            <a:r>
              <a:rPr lang="en-US" sz="2400" dirty="0">
                <a:latin typeface="Sylfaen" pitchFamily="18" charset="0"/>
              </a:rPr>
              <a:t>servers these external users may access;</a:t>
            </a:r>
          </a:p>
          <a:p>
            <a:pPr lvl="1" algn="just">
              <a:buFont typeface="Wingdings" pitchFamily="2" charset="2"/>
              <a:buChar char="Ø"/>
            </a:pPr>
            <a:r>
              <a:rPr lang="en-US" sz="2400" dirty="0" smtClean="0">
                <a:latin typeface="Sylfaen" pitchFamily="18" charset="0"/>
              </a:rPr>
              <a:t>which </a:t>
            </a:r>
            <a:r>
              <a:rPr lang="en-US" sz="2400" dirty="0">
                <a:latin typeface="Sylfaen" pitchFamily="18" charset="0"/>
              </a:rPr>
              <a:t>information may be exported from these servers; and</a:t>
            </a:r>
          </a:p>
          <a:p>
            <a:pPr lvl="1" algn="just">
              <a:buFont typeface="Wingdings" pitchFamily="2" charset="2"/>
              <a:buChar char="Ø"/>
            </a:pPr>
            <a:r>
              <a:rPr lang="en-US" sz="2400" dirty="0" smtClean="0">
                <a:latin typeface="Sylfaen" pitchFamily="18" charset="0"/>
              </a:rPr>
              <a:t>what </a:t>
            </a:r>
            <a:r>
              <a:rPr lang="en-US" sz="2400" dirty="0">
                <a:latin typeface="Sylfaen" pitchFamily="18" charset="0"/>
              </a:rPr>
              <a:t>type of information may be sent into the network.</a:t>
            </a: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20</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400" b="1" dirty="0" smtClean="0">
                <a:solidFill>
                  <a:srgbClr val="002060"/>
                </a:solidFill>
                <a:effectLst/>
                <a:latin typeface="Sylfaen" pitchFamily="18" charset="0"/>
              </a:rPr>
              <a:t>Firewalls…</a:t>
            </a:r>
            <a:endParaRPr lang="en-US" b="1" dirty="0">
              <a:solidFill>
                <a:srgbClr val="FF0000"/>
              </a:solidFill>
              <a:effectLst/>
              <a:latin typeface="Sylfaen" pitchFamily="18" charset="0"/>
            </a:endParaRPr>
          </a:p>
        </p:txBody>
      </p:sp>
      <p:pic>
        <p:nvPicPr>
          <p:cNvPr id="7"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6400" y="1371601"/>
            <a:ext cx="7086600"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Slide Number Placeholder 5"/>
          <p:cNvSpPr>
            <a:spLocks noGrp="1"/>
          </p:cNvSpPr>
          <p:nvPr>
            <p:ph type="sldNum" sz="quarter" idx="12"/>
          </p:nvPr>
        </p:nvSpPr>
        <p:spPr/>
        <p:txBody>
          <a:bodyPr/>
          <a:lstStyle/>
          <a:p>
            <a:fld id="{65443D5E-E9D3-4D36-8129-09AFD79524BB}" type="slidenum">
              <a:rPr lang="en-US" smtClean="0"/>
              <a:t>21</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a:buFont typeface="Wingdings" pitchFamily="2" charset="2"/>
              <a:buChar char="Ø"/>
            </a:pPr>
            <a:r>
              <a:rPr lang="en-US" sz="2400" dirty="0">
                <a:latin typeface="Sylfaen" pitchFamily="18" charset="0"/>
              </a:rPr>
              <a:t>Firewalls typically comprise routers, application </a:t>
            </a:r>
            <a:r>
              <a:rPr lang="en-US" sz="2400" i="1" dirty="0">
                <a:latin typeface="Sylfaen" pitchFamily="18" charset="0"/>
              </a:rPr>
              <a:t>proxies </a:t>
            </a:r>
            <a:r>
              <a:rPr lang="en-US" sz="2400" dirty="0">
                <a:latin typeface="Sylfaen" pitchFamily="18" charset="0"/>
              </a:rPr>
              <a:t>and </a:t>
            </a:r>
            <a:r>
              <a:rPr lang="en-US" sz="2400" i="1" dirty="0">
                <a:latin typeface="Sylfaen" pitchFamily="18" charset="0"/>
              </a:rPr>
              <a:t>content filters </a:t>
            </a:r>
            <a:r>
              <a:rPr lang="en-US" sz="2400" dirty="0">
                <a:latin typeface="Sylfaen" pitchFamily="18" charset="0"/>
              </a:rPr>
              <a:t>(including </a:t>
            </a:r>
            <a:r>
              <a:rPr lang="en-US" sz="2400" i="1" dirty="0" smtClean="0">
                <a:latin typeface="Sylfaen" pitchFamily="18" charset="0"/>
              </a:rPr>
              <a:t>virus scanners</a:t>
            </a:r>
            <a:r>
              <a:rPr lang="en-US" sz="2400" dirty="0">
                <a:latin typeface="Sylfaen" pitchFamily="18" charset="0"/>
              </a:rPr>
              <a:t>). </a:t>
            </a:r>
            <a:endParaRPr lang="en-US" sz="2400" dirty="0" smtClean="0">
              <a:latin typeface="Sylfaen" pitchFamily="18" charset="0"/>
            </a:endParaRPr>
          </a:p>
          <a:p>
            <a:pPr>
              <a:buFont typeface="Wingdings" pitchFamily="2" charset="2"/>
              <a:buChar char="Ø"/>
            </a:pPr>
            <a:r>
              <a:rPr lang="en-US" sz="2400" dirty="0" smtClean="0">
                <a:latin typeface="Sylfaen" pitchFamily="18" charset="0"/>
              </a:rPr>
              <a:t>Firewall </a:t>
            </a:r>
            <a:r>
              <a:rPr lang="en-US" sz="2400" dirty="0">
                <a:latin typeface="Sylfaen" pitchFamily="18" charset="0"/>
              </a:rPr>
              <a:t>routers are used to check source and destination IP addresses and to </a:t>
            </a:r>
            <a:r>
              <a:rPr lang="en-US" sz="2400" dirty="0" smtClean="0">
                <a:latin typeface="Sylfaen" pitchFamily="18" charset="0"/>
              </a:rPr>
              <a:t>allow communication </a:t>
            </a:r>
            <a:r>
              <a:rPr lang="en-US" sz="2400" dirty="0">
                <a:latin typeface="Sylfaen" pitchFamily="18" charset="0"/>
              </a:rPr>
              <a:t>only between allowed combinations of source and </a:t>
            </a:r>
            <a:r>
              <a:rPr lang="en-US" sz="2400" dirty="0" smtClean="0">
                <a:latin typeface="Sylfaen" pitchFamily="18" charset="0"/>
              </a:rPr>
              <a:t>destination.</a:t>
            </a:r>
          </a:p>
          <a:p>
            <a:pPr>
              <a:buFont typeface="Wingdings" pitchFamily="2" charset="2"/>
              <a:buChar char="Ø"/>
            </a:pPr>
            <a:r>
              <a:rPr lang="en-US" sz="2400" i="1" dirty="0" smtClean="0">
                <a:latin typeface="Sylfaen" pitchFamily="18" charset="0"/>
              </a:rPr>
              <a:t>Application proxies </a:t>
            </a:r>
            <a:r>
              <a:rPr lang="en-US" sz="2400" dirty="0">
                <a:latin typeface="Sylfaen" pitchFamily="18" charset="0"/>
              </a:rPr>
              <a:t>protect the ‘real’ application servers by checking the communication between </a:t>
            </a:r>
            <a:r>
              <a:rPr lang="en-US" sz="2400" dirty="0" smtClean="0">
                <a:latin typeface="Sylfaen" pitchFamily="18" charset="0"/>
              </a:rPr>
              <a:t>the external </a:t>
            </a:r>
            <a:r>
              <a:rPr lang="en-US" sz="2400" dirty="0">
                <a:latin typeface="Sylfaen" pitchFamily="18" charset="0"/>
              </a:rPr>
              <a:t>user and the server. Only ‘acceptable’ requests </a:t>
            </a:r>
            <a:r>
              <a:rPr lang="en-US" sz="2400" dirty="0" smtClean="0">
                <a:latin typeface="Sylfaen" pitchFamily="18" charset="0"/>
              </a:rPr>
              <a:t>are actually </a:t>
            </a:r>
            <a:r>
              <a:rPr lang="en-US" sz="2400" dirty="0">
                <a:latin typeface="Sylfaen" pitchFamily="18" charset="0"/>
              </a:rPr>
              <a:t>relayed to and from </a:t>
            </a:r>
            <a:r>
              <a:rPr lang="en-US" sz="2400" dirty="0" smtClean="0">
                <a:latin typeface="Sylfaen" pitchFamily="18" charset="0"/>
              </a:rPr>
              <a:t>the ‘real</a:t>
            </a:r>
            <a:r>
              <a:rPr lang="en-US" sz="2400" dirty="0">
                <a:latin typeface="Sylfaen" pitchFamily="18" charset="0"/>
              </a:rPr>
              <a:t>’ application server. </a:t>
            </a:r>
            <a:endParaRPr lang="en-US" sz="2400" dirty="0" smtClean="0">
              <a:latin typeface="Sylfaen" pitchFamily="18" charset="0"/>
            </a:endParaRPr>
          </a:p>
          <a:p>
            <a:pPr>
              <a:buFont typeface="Wingdings" pitchFamily="2" charset="2"/>
              <a:buChar char="Ø"/>
            </a:pPr>
            <a:r>
              <a:rPr lang="en-US" sz="2400" dirty="0" smtClean="0">
                <a:latin typeface="Sylfaen" pitchFamily="18" charset="0"/>
              </a:rPr>
              <a:t>Content </a:t>
            </a:r>
            <a:r>
              <a:rPr lang="en-US" sz="2400" dirty="0">
                <a:latin typeface="Sylfaen" pitchFamily="18" charset="0"/>
              </a:rPr>
              <a:t>filters are used to check the nature of data sent into </a:t>
            </a:r>
            <a:r>
              <a:rPr lang="en-US" sz="2400" dirty="0" smtClean="0">
                <a:latin typeface="Sylfaen" pitchFamily="18" charset="0"/>
              </a:rPr>
              <a:t>the network</a:t>
            </a:r>
            <a:r>
              <a:rPr lang="en-US" sz="2400" dirty="0">
                <a:latin typeface="Sylfaen" pitchFamily="18" charset="0"/>
              </a:rPr>
              <a:t>. The objective is to prevent intrusion by </a:t>
            </a:r>
            <a:r>
              <a:rPr lang="en-US" sz="2400" i="1" dirty="0">
                <a:latin typeface="Sylfaen" pitchFamily="18" charset="0"/>
              </a:rPr>
              <a:t>viruses </a:t>
            </a:r>
            <a:r>
              <a:rPr lang="en-US" sz="2400" dirty="0">
                <a:latin typeface="Sylfaen" pitchFamily="18" charset="0"/>
              </a:rPr>
              <a:t>or other harmful data or </a:t>
            </a:r>
            <a:r>
              <a:rPr lang="en-US" sz="2400" dirty="0" smtClean="0">
                <a:latin typeface="Sylfaen" pitchFamily="18" charset="0"/>
              </a:rPr>
              <a:t>application programs</a:t>
            </a:r>
            <a:r>
              <a:rPr lang="en-US" sz="2400" dirty="0">
                <a:latin typeface="Sylfaen" pitchFamily="18" charset="0"/>
              </a:rPr>
              <a:t>.</a:t>
            </a: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22</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990600"/>
          </a:xfrm>
        </p:spPr>
        <p:txBody>
          <a:bodyPr>
            <a:normAutofit/>
          </a:bodyPr>
          <a:lstStyle/>
          <a:p>
            <a:r>
              <a:rPr lang="en-US" sz="4400" b="1" dirty="0">
                <a:solidFill>
                  <a:srgbClr val="002060"/>
                </a:solidFill>
                <a:effectLst/>
                <a:latin typeface="Sylfaen" pitchFamily="18" charset="0"/>
              </a:rPr>
              <a:t>Firewall function</a:t>
            </a:r>
            <a:endParaRPr lang="en-US" b="1" dirty="0">
              <a:solidFill>
                <a:srgbClr val="00206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rmAutofit/>
          </a:bodyPr>
          <a:lstStyle/>
          <a:p>
            <a:pPr algn="just">
              <a:lnSpc>
                <a:spcPct val="120000"/>
              </a:lnSpc>
              <a:buFont typeface="Wingdings" pitchFamily="2" charset="2"/>
              <a:buChar char="q"/>
            </a:pPr>
            <a:r>
              <a:rPr lang="en-US" sz="2400" b="1" dirty="0">
                <a:latin typeface="Sylfaen" pitchFamily="18" charset="0"/>
                <a:cs typeface="Times New Roman" panose="02020603050405020304" pitchFamily="18" charset="0"/>
              </a:rPr>
              <a:t>First generation: </a:t>
            </a:r>
            <a:r>
              <a:rPr lang="en-US" sz="2400" b="1" dirty="0">
                <a:solidFill>
                  <a:srgbClr val="FF0000"/>
                </a:solidFill>
                <a:latin typeface="Sylfaen" pitchFamily="18" charset="0"/>
                <a:cs typeface="Times New Roman" panose="02020603050405020304" pitchFamily="18" charset="0"/>
              </a:rPr>
              <a:t>packet filters</a:t>
            </a:r>
          </a:p>
          <a:p>
            <a:pPr algn="just">
              <a:lnSpc>
                <a:spcPct val="120000"/>
              </a:lnSpc>
              <a:buFont typeface="Wingdings" pitchFamily="2" charset="2"/>
              <a:buChar char="Ø"/>
            </a:pPr>
            <a:r>
              <a:rPr lang="en-US" sz="2400" dirty="0">
                <a:latin typeface="Sylfaen" pitchFamily="18" charset="0"/>
                <a:cs typeface="Times New Roman" panose="02020603050405020304" pitchFamily="18" charset="0"/>
              </a:rPr>
              <a:t>The first type of firewall was the packet filter which looks at </a:t>
            </a:r>
            <a:r>
              <a:rPr lang="en-US" sz="2400" u="sng" dirty="0">
                <a:latin typeface="Sylfaen" pitchFamily="18" charset="0"/>
                <a:cs typeface="Times New Roman" panose="02020603050405020304" pitchFamily="18" charset="0"/>
                <a:hlinkClick r:id="rId3" tooltip="Network address"/>
              </a:rPr>
              <a:t>network addresses</a:t>
            </a:r>
            <a:r>
              <a:rPr lang="en-US" sz="2400" dirty="0">
                <a:latin typeface="Sylfaen" pitchFamily="18" charset="0"/>
                <a:cs typeface="Times New Roman" panose="02020603050405020304" pitchFamily="18" charset="0"/>
              </a:rPr>
              <a:t> and ports of the packet and determines if that packet should be allowed or blocked</a:t>
            </a:r>
          </a:p>
          <a:p>
            <a:pPr algn="just">
              <a:lnSpc>
                <a:spcPct val="120000"/>
              </a:lnSpc>
              <a:buFont typeface="Wingdings" pitchFamily="2" charset="2"/>
              <a:buChar char="q"/>
            </a:pPr>
            <a:r>
              <a:rPr lang="en-US" sz="2400" b="1" dirty="0">
                <a:latin typeface="Sylfaen" pitchFamily="18" charset="0"/>
                <a:cs typeface="Times New Roman" panose="02020603050405020304" pitchFamily="18" charset="0"/>
              </a:rPr>
              <a:t>Second generation: "</a:t>
            </a:r>
            <a:r>
              <a:rPr lang="en-US" sz="2400" b="1" dirty="0">
                <a:solidFill>
                  <a:srgbClr val="FF0000"/>
                </a:solidFill>
                <a:latin typeface="Sylfaen" pitchFamily="18" charset="0"/>
                <a:cs typeface="Times New Roman" panose="02020603050405020304" pitchFamily="18" charset="0"/>
              </a:rPr>
              <a:t>tasteful</a:t>
            </a:r>
            <a:r>
              <a:rPr lang="en-US" sz="2400" b="1" dirty="0">
                <a:latin typeface="Sylfaen" pitchFamily="18" charset="0"/>
                <a:cs typeface="Times New Roman" panose="02020603050405020304" pitchFamily="18" charset="0"/>
              </a:rPr>
              <a:t>" filters</a:t>
            </a:r>
          </a:p>
          <a:p>
            <a:pPr algn="just">
              <a:lnSpc>
                <a:spcPct val="120000"/>
              </a:lnSpc>
              <a:buFont typeface="Wingdings" pitchFamily="2" charset="2"/>
              <a:buChar char="Ø"/>
            </a:pPr>
            <a:r>
              <a:rPr lang="en-US" sz="2400" dirty="0">
                <a:latin typeface="Sylfaen" pitchFamily="18" charset="0"/>
                <a:cs typeface="Times New Roman" panose="02020603050405020304" pitchFamily="18" charset="0"/>
              </a:rPr>
              <a:t>Second-generation firewalls perform the work of their first-generation predecessors but operate up to layer 4 (</a:t>
            </a:r>
            <a:r>
              <a:rPr lang="en-US" sz="2400" u="sng" dirty="0">
                <a:latin typeface="Sylfaen" pitchFamily="18" charset="0"/>
                <a:cs typeface="Times New Roman" panose="02020603050405020304" pitchFamily="18" charset="0"/>
                <a:hlinkClick r:id="rId4" tooltip="OSI model"/>
              </a:rPr>
              <a:t>transport layer</a:t>
            </a:r>
            <a:r>
              <a:rPr lang="en-US" sz="2400" dirty="0">
                <a:latin typeface="Sylfaen" pitchFamily="18" charset="0"/>
                <a:cs typeface="Times New Roman" panose="02020603050405020304" pitchFamily="18" charset="0"/>
              </a:rPr>
              <a:t>) of the OSI model.</a:t>
            </a:r>
          </a:p>
          <a:p>
            <a:pPr algn="just">
              <a:lnSpc>
                <a:spcPct val="120000"/>
              </a:lnSpc>
              <a:buFont typeface="Wingdings" pitchFamily="2" charset="2"/>
              <a:buChar char="q"/>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23</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000" b="1" dirty="0" smtClean="0">
                <a:solidFill>
                  <a:srgbClr val="002060"/>
                </a:solidFill>
                <a:effectLst/>
                <a:latin typeface="Sylfaen" pitchFamily="18" charset="0"/>
              </a:rPr>
              <a:t>8.5 </a:t>
            </a:r>
            <a:r>
              <a:rPr lang="en-US" sz="4000" b="1" dirty="0">
                <a:solidFill>
                  <a:srgbClr val="002060"/>
                </a:solidFill>
                <a:effectLst/>
                <a:latin typeface="Sylfaen" pitchFamily="18" charset="0"/>
                <a:cs typeface="Times New Roman" pitchFamily="18" charset="0"/>
              </a:rPr>
              <a:t>Virtual Private </a:t>
            </a:r>
            <a:r>
              <a:rPr lang="en-US" sz="4000" b="1" dirty="0" smtClean="0">
                <a:solidFill>
                  <a:srgbClr val="002060"/>
                </a:solidFill>
                <a:effectLst/>
                <a:latin typeface="Sylfaen" pitchFamily="18" charset="0"/>
                <a:cs typeface="Times New Roman" pitchFamily="18" charset="0"/>
              </a:rPr>
              <a:t>Network(VPN)</a:t>
            </a:r>
            <a:endParaRPr lang="en-US" sz="4000" b="1" dirty="0">
              <a:solidFill>
                <a:srgbClr val="002060"/>
              </a:solidFill>
              <a:effectLst/>
              <a:latin typeface="Sylfaen" pitchFamily="18" charset="0"/>
            </a:endParaRPr>
          </a:p>
        </p:txBody>
      </p:sp>
      <p:sp>
        <p:nvSpPr>
          <p:cNvPr id="3" name="Content Placeholder 2"/>
          <p:cNvSpPr>
            <a:spLocks noGrp="1"/>
          </p:cNvSpPr>
          <p:nvPr>
            <p:ph idx="1"/>
          </p:nvPr>
        </p:nvSpPr>
        <p:spPr>
          <a:xfrm>
            <a:off x="609600" y="1066800"/>
            <a:ext cx="7924800" cy="5334000"/>
          </a:xfrm>
        </p:spPr>
        <p:txBody>
          <a:bodyPr>
            <a:normAutofit/>
          </a:bodyPr>
          <a:lstStyle/>
          <a:p>
            <a:pPr algn="just">
              <a:buFont typeface="Wingdings" pitchFamily="2" charset="2"/>
              <a:buChar char="Ø"/>
            </a:pPr>
            <a:r>
              <a:rPr lang="en-US" sz="2200" dirty="0">
                <a:latin typeface="Sylfaen" pitchFamily="18" charset="0"/>
              </a:rPr>
              <a:t>Many companies have offices and plants scattered over many cities, sometimes over multiple countries. In the olden days, before public data networks, it was common for such companies to lease lines from the telephone company between some or all pairs of locations. Some companies still do this. </a:t>
            </a:r>
            <a:endParaRPr lang="en-US" sz="2200" dirty="0" smtClean="0">
              <a:latin typeface="Sylfaen" pitchFamily="18" charset="0"/>
            </a:endParaRPr>
          </a:p>
          <a:p>
            <a:pPr algn="just">
              <a:buFont typeface="Wingdings" pitchFamily="2" charset="2"/>
              <a:buChar char="Ø"/>
            </a:pPr>
            <a:r>
              <a:rPr lang="en-US" sz="2200" dirty="0" smtClean="0">
                <a:latin typeface="Sylfaen" pitchFamily="18" charset="0"/>
              </a:rPr>
              <a:t>A </a:t>
            </a:r>
            <a:r>
              <a:rPr lang="en-US" sz="2200" dirty="0">
                <a:latin typeface="Sylfaen" pitchFamily="18" charset="0"/>
              </a:rPr>
              <a:t>network built up from company computers and leased telephone lines is called a private network. An example private </a:t>
            </a:r>
            <a:r>
              <a:rPr lang="en-US" sz="2200" dirty="0" smtClean="0">
                <a:latin typeface="Sylfaen" pitchFamily="18" charset="0"/>
              </a:rPr>
              <a:t>network </a:t>
            </a:r>
            <a:r>
              <a:rPr lang="en-US" sz="2200" dirty="0">
                <a:latin typeface="Sylfaen" pitchFamily="18" charset="0"/>
              </a:rPr>
              <a:t>connecting three locations is </a:t>
            </a:r>
            <a:r>
              <a:rPr lang="en-US" sz="2200" dirty="0" smtClean="0">
                <a:latin typeface="Sylfaen" pitchFamily="18" charset="0"/>
              </a:rPr>
              <a:t>shown in the figure depicted below.</a:t>
            </a:r>
          </a:p>
          <a:p>
            <a:pPr algn="just">
              <a:buFont typeface="Wingdings" pitchFamily="2" charset="2"/>
              <a:buChar char="Ø"/>
            </a:pPr>
            <a:endParaRPr lang="en-US" sz="22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24</a:t>
            </a:fld>
            <a:endParaRPr lang="en-US"/>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4267200"/>
            <a:ext cx="76200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153400" cy="990600"/>
          </a:xfrm>
        </p:spPr>
        <p:txBody>
          <a:bodyPr>
            <a:normAutofit/>
          </a:bodyPr>
          <a:lstStyle/>
          <a:p>
            <a:r>
              <a:rPr lang="en-US" sz="4400" b="1" dirty="0" smtClean="0">
                <a:solidFill>
                  <a:srgbClr val="002060"/>
                </a:solidFill>
                <a:effectLst/>
                <a:latin typeface="Sylfaen" pitchFamily="18" charset="0"/>
                <a:cs typeface="Times New Roman" pitchFamily="18" charset="0"/>
              </a:rPr>
              <a:t>VPN…</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r>
              <a:rPr lang="en-US" sz="2400" dirty="0">
                <a:latin typeface="Sylfaen" pitchFamily="18" charset="0"/>
              </a:rPr>
              <a:t>Private networks work fine and are very secure. If the only lines available are the leased lines, no traffic can leak out of company locations and intruders have to physically wiretap the lines to break in, which is not easy to do. The problem with private networks is that leasing a single T1 line costs thousands of dollars a month and T3 lines are many times more expensive. When public data networks and later the Internet appeared, many companies wanted to move their data (and possibly voice) traffic to the public network, but without giving up the security of the private network</a:t>
            </a:r>
            <a:r>
              <a:rPr lang="en-US" sz="2400" dirty="0" smtClean="0">
                <a:latin typeface="Sylfaen" pitchFamily="18" charset="0"/>
              </a:rPr>
              <a:t>.</a:t>
            </a:r>
            <a:endParaRPr lang="en-US" sz="2400" dirty="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25</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990600"/>
          </a:xfrm>
        </p:spPr>
        <p:txBody>
          <a:bodyPr>
            <a:normAutofit/>
          </a:bodyPr>
          <a:lstStyle/>
          <a:p>
            <a:r>
              <a:rPr lang="en-US" sz="4400" b="1" dirty="0" smtClean="0">
                <a:solidFill>
                  <a:srgbClr val="002060"/>
                </a:solidFill>
                <a:effectLst/>
                <a:latin typeface="Sylfaen" pitchFamily="18" charset="0"/>
                <a:cs typeface="Times New Roman" pitchFamily="18" charset="0"/>
              </a:rPr>
              <a:t>VPN…</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914400"/>
            <a:ext cx="7924800" cy="5257800"/>
          </a:xfrm>
        </p:spPr>
        <p:txBody>
          <a:bodyPr>
            <a:noAutofit/>
          </a:bodyPr>
          <a:lstStyle/>
          <a:p>
            <a:pPr marL="82296" indent="0">
              <a:buNone/>
            </a:pPr>
            <a:r>
              <a:rPr lang="en-US" sz="2300" dirty="0">
                <a:latin typeface="Sylfaen" pitchFamily="18" charset="0"/>
              </a:rPr>
              <a:t>This demand soon led to the invention of VPNs (Virtual Private Networks), which are overlay networks on top of public networks but with most of the properties of private networks. They are called ''virtual'' because they are merely an illusion, just as virtual circuits are not real circuits and virtual memory is not real memory</a:t>
            </a:r>
            <a:r>
              <a:rPr lang="en-US" sz="2300" dirty="0" smtClean="0">
                <a:latin typeface="Sylfaen" pitchFamily="18" charset="0"/>
              </a:rPr>
              <a:t>.</a:t>
            </a:r>
          </a:p>
          <a:p>
            <a:pPr marL="82296" indent="0">
              <a:buNone/>
            </a:pPr>
            <a:r>
              <a:rPr lang="en-US" sz="2300" dirty="0" smtClean="0">
                <a:latin typeface="Sylfaen" pitchFamily="18" charset="0"/>
              </a:rPr>
              <a:t>Although </a:t>
            </a:r>
            <a:r>
              <a:rPr lang="en-US" sz="2300" dirty="0">
                <a:latin typeface="Sylfaen" pitchFamily="18" charset="0"/>
              </a:rPr>
              <a:t>VPNs can be implemented on top of ATM (or frame relay), an increasingly popular approach is to build VPNs directly over the Internet. A common design is to equip each office with a firewall and create tunnels through the Internet between all pairs of offices, as illustrated in </a:t>
            </a:r>
            <a:r>
              <a:rPr lang="en-US" sz="2300" dirty="0" smtClean="0">
                <a:latin typeface="Sylfaen" pitchFamily="18" charset="0"/>
              </a:rPr>
              <a:t>figure depicted above</a:t>
            </a:r>
            <a:r>
              <a:rPr lang="en-US" sz="2300" dirty="0" smtClean="0">
                <a:latin typeface="Sylfaen" pitchFamily="18" charset="0"/>
                <a:hlinkClick r:id="rId3" action="ppaction://hlinkfile"/>
              </a:rPr>
              <a:t>(b</a:t>
            </a:r>
            <a:r>
              <a:rPr lang="en-US" sz="2300" dirty="0">
                <a:latin typeface="Sylfaen" pitchFamily="18" charset="0"/>
                <a:hlinkClick r:id="rId3" action="ppaction://hlinkfile"/>
              </a:rPr>
              <a:t>)</a:t>
            </a:r>
            <a:r>
              <a:rPr lang="en-US" sz="2300" dirty="0">
                <a:latin typeface="Sylfaen" pitchFamily="18" charset="0"/>
              </a:rPr>
              <a:t>. </a:t>
            </a:r>
            <a:endParaRPr lang="en-US" sz="23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26</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rmAutofit/>
          </a:bodyPr>
          <a:lstStyle/>
          <a:p>
            <a:pPr algn="just">
              <a:buFont typeface="Wingdings" pitchFamily="2" charset="2"/>
              <a:buChar char="Ø"/>
            </a:pPr>
            <a:r>
              <a:rPr lang="en-US" sz="2400" dirty="0">
                <a:latin typeface="Sylfaen" pitchFamily="18" charset="0"/>
                <a:cs typeface="Times New Roman" panose="02020603050405020304" pitchFamily="18" charset="0"/>
              </a:rPr>
              <a:t>VPN technology is also used by individual Internet users to secure their </a:t>
            </a:r>
            <a:r>
              <a:rPr lang="en-US" sz="2400" dirty="0">
                <a:latin typeface="Sylfaen" pitchFamily="18" charset="0"/>
                <a:cs typeface="Times New Roman" panose="02020603050405020304" pitchFamily="18" charset="0"/>
                <a:hlinkClick r:id="rId3" tooltip="Wireless"/>
              </a:rPr>
              <a:t>wireless</a:t>
            </a:r>
            <a:r>
              <a:rPr lang="en-US" sz="2400" dirty="0">
                <a:latin typeface="Sylfaen" pitchFamily="18" charset="0"/>
                <a:cs typeface="Times New Roman" panose="02020603050405020304" pitchFamily="18" charset="0"/>
              </a:rPr>
              <a:t> transactions, to circumvent geo-restrictions and censorship, and to connect to </a:t>
            </a:r>
            <a:r>
              <a:rPr lang="en-US" sz="2400" dirty="0">
                <a:latin typeface="Sylfaen" pitchFamily="18" charset="0"/>
                <a:cs typeface="Times New Roman" panose="02020603050405020304" pitchFamily="18" charset="0"/>
                <a:hlinkClick r:id="rId4" tooltip="Proxy server"/>
              </a:rPr>
              <a:t>proxy servers</a:t>
            </a:r>
            <a:r>
              <a:rPr lang="en-US" sz="2400" dirty="0">
                <a:latin typeface="Sylfaen" pitchFamily="18" charset="0"/>
                <a:cs typeface="Times New Roman" panose="02020603050405020304" pitchFamily="18" charset="0"/>
              </a:rPr>
              <a:t> for the purpose of protecting personal identity and location.</a:t>
            </a:r>
          </a:p>
          <a:p>
            <a:pPr algn="just"/>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27</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990600"/>
          </a:xfrm>
        </p:spPr>
        <p:txBody>
          <a:bodyPr>
            <a:normAutofit/>
          </a:bodyPr>
          <a:lstStyle/>
          <a:p>
            <a:r>
              <a:rPr lang="en-US" sz="4400" b="1" dirty="0" smtClean="0">
                <a:solidFill>
                  <a:srgbClr val="002060"/>
                </a:solidFill>
                <a:effectLst/>
                <a:latin typeface="Sylfaen" pitchFamily="18" charset="0"/>
              </a:rPr>
              <a:t>8.6 Transport </a:t>
            </a:r>
            <a:r>
              <a:rPr lang="en-US" sz="4400" b="1" dirty="0">
                <a:solidFill>
                  <a:srgbClr val="002060"/>
                </a:solidFill>
                <a:effectLst/>
                <a:latin typeface="Sylfaen" pitchFamily="18" charset="0"/>
              </a:rPr>
              <a:t>Layer Security</a:t>
            </a:r>
            <a:endParaRPr lang="en-US" b="1" dirty="0">
              <a:solidFill>
                <a:srgbClr val="002060"/>
              </a:solidFill>
              <a:effectLst/>
              <a:latin typeface="Sylfaen" pitchFamily="18" charset="0"/>
            </a:endParaRPr>
          </a:p>
        </p:txBody>
      </p:sp>
      <p:sp>
        <p:nvSpPr>
          <p:cNvPr id="3" name="Content Placeholder 2"/>
          <p:cNvSpPr>
            <a:spLocks noGrp="1"/>
          </p:cNvSpPr>
          <p:nvPr>
            <p:ph idx="1"/>
          </p:nvPr>
        </p:nvSpPr>
        <p:spPr>
          <a:xfrm>
            <a:off x="533400" y="1066800"/>
            <a:ext cx="7924800" cy="5334000"/>
          </a:xfrm>
        </p:spPr>
        <p:txBody>
          <a:bodyPr>
            <a:noAutofit/>
          </a:bodyPr>
          <a:lstStyle/>
          <a:p>
            <a:pPr algn="just">
              <a:buFont typeface="Wingdings" panose="05000000000000000000" pitchFamily="2" charset="2"/>
              <a:buChar char="Ø"/>
            </a:pPr>
            <a:r>
              <a:rPr lang="en-US" sz="2400" b="1" dirty="0">
                <a:latin typeface="Sylfaen" pitchFamily="18" charset="0"/>
                <a:cs typeface="Times New Roman" panose="02020603050405020304" pitchFamily="18" charset="0"/>
              </a:rPr>
              <a:t>Transport Layer Security</a:t>
            </a:r>
            <a:r>
              <a:rPr lang="en-US" sz="2400" dirty="0">
                <a:latin typeface="Sylfaen" pitchFamily="18" charset="0"/>
                <a:cs typeface="Times New Roman" panose="02020603050405020304" pitchFamily="18" charset="0"/>
              </a:rPr>
              <a:t> (</a:t>
            </a:r>
            <a:r>
              <a:rPr lang="en-US" sz="2400" b="1" dirty="0">
                <a:latin typeface="Sylfaen" pitchFamily="18" charset="0"/>
                <a:cs typeface="Times New Roman" panose="02020603050405020304" pitchFamily="18" charset="0"/>
              </a:rPr>
              <a:t>TLS</a:t>
            </a:r>
            <a:r>
              <a:rPr lang="en-US" sz="2400" dirty="0">
                <a:latin typeface="Sylfaen" pitchFamily="18" charset="0"/>
                <a:cs typeface="Times New Roman" panose="02020603050405020304" pitchFamily="18" charset="0"/>
              </a:rPr>
              <a:t>)  is a </a:t>
            </a:r>
            <a:r>
              <a:rPr lang="en-US" sz="2400" dirty="0">
                <a:latin typeface="Sylfaen" pitchFamily="18" charset="0"/>
                <a:cs typeface="Times New Roman" panose="02020603050405020304" pitchFamily="18" charset="0"/>
                <a:hlinkClick r:id="rId3" tooltip="Cryptographic protocol"/>
              </a:rPr>
              <a:t>cryptographic protocols</a:t>
            </a:r>
            <a:r>
              <a:rPr lang="en-US" sz="2400" dirty="0">
                <a:latin typeface="Sylfaen" pitchFamily="18" charset="0"/>
                <a:cs typeface="Times New Roman" panose="02020603050405020304" pitchFamily="18" charset="0"/>
              </a:rPr>
              <a:t> designed to provide </a:t>
            </a:r>
            <a:r>
              <a:rPr lang="en-US" sz="2400" dirty="0">
                <a:latin typeface="Sylfaen" pitchFamily="18" charset="0"/>
                <a:cs typeface="Times New Roman" panose="02020603050405020304" pitchFamily="18" charset="0"/>
                <a:hlinkClick r:id="rId4" tooltip="Communications security"/>
              </a:rPr>
              <a:t>communications security</a:t>
            </a:r>
            <a:r>
              <a:rPr lang="en-US" sz="2400" dirty="0">
                <a:latin typeface="Sylfaen" pitchFamily="18" charset="0"/>
                <a:cs typeface="Times New Roman" panose="02020603050405020304" pitchFamily="18" charset="0"/>
              </a:rPr>
              <a:t> over a </a:t>
            </a:r>
            <a:r>
              <a:rPr lang="en-US" sz="2400" dirty="0">
                <a:latin typeface="Sylfaen" pitchFamily="18" charset="0"/>
                <a:cs typeface="Times New Roman" panose="02020603050405020304" pitchFamily="18" charset="0"/>
                <a:hlinkClick r:id="rId5" tooltip="Computer network"/>
              </a:rPr>
              <a:t>computer network</a:t>
            </a:r>
            <a:r>
              <a:rPr lang="en-US" sz="2400" dirty="0">
                <a:latin typeface="Sylfaen" pitchFamily="18" charset="0"/>
                <a:cs typeface="Times New Roman" panose="02020603050405020304" pitchFamily="18" charset="0"/>
              </a:rPr>
              <a:t>.</a:t>
            </a:r>
          </a:p>
          <a:p>
            <a:pPr algn="just">
              <a:buFont typeface="Wingdings" panose="05000000000000000000" pitchFamily="2" charset="2"/>
              <a:buChar char="Ø"/>
            </a:pPr>
            <a:r>
              <a:rPr lang="en-US" sz="2400" dirty="0">
                <a:latin typeface="Sylfaen" pitchFamily="18" charset="0"/>
                <a:cs typeface="Times New Roman" panose="02020603050405020304" pitchFamily="18" charset="0"/>
              </a:rPr>
              <a:t> applicable to secure </a:t>
            </a:r>
            <a:r>
              <a:rPr lang="en-US" sz="2400" dirty="0">
                <a:latin typeface="Sylfaen" pitchFamily="18" charset="0"/>
                <a:cs typeface="Times New Roman" panose="02020603050405020304" pitchFamily="18" charset="0"/>
                <a:hlinkClick r:id="rId6" tooltip="Web browsing"/>
              </a:rPr>
              <a:t>web browsing</a:t>
            </a:r>
            <a:r>
              <a:rPr lang="en-US" sz="2400" dirty="0">
                <a:latin typeface="Sylfaen" pitchFamily="18" charset="0"/>
                <a:cs typeface="Times New Roman" panose="02020603050405020304" pitchFamily="18" charset="0"/>
              </a:rPr>
              <a:t>, </a:t>
            </a:r>
            <a:r>
              <a:rPr lang="en-US" sz="2400" dirty="0">
                <a:latin typeface="Sylfaen" pitchFamily="18" charset="0"/>
                <a:cs typeface="Times New Roman" panose="02020603050405020304" pitchFamily="18" charset="0"/>
                <a:hlinkClick r:id="rId7" tooltip="E-mail"/>
              </a:rPr>
              <a:t>email</a:t>
            </a:r>
            <a:r>
              <a:rPr lang="en-US" sz="2400" dirty="0">
                <a:latin typeface="Sylfaen" pitchFamily="18" charset="0"/>
                <a:cs typeface="Times New Roman" panose="02020603050405020304" pitchFamily="18" charset="0"/>
              </a:rPr>
              <a:t>, </a:t>
            </a:r>
            <a:r>
              <a:rPr lang="en-US" sz="2400" dirty="0">
                <a:latin typeface="Sylfaen" pitchFamily="18" charset="0"/>
                <a:cs typeface="Times New Roman" panose="02020603050405020304" pitchFamily="18" charset="0"/>
                <a:hlinkClick r:id="rId8" tooltip="Internet fax"/>
              </a:rPr>
              <a:t>Internet faxing</a:t>
            </a:r>
            <a:r>
              <a:rPr lang="en-US" sz="2400" dirty="0">
                <a:latin typeface="Sylfaen" pitchFamily="18" charset="0"/>
                <a:cs typeface="Times New Roman" panose="02020603050405020304" pitchFamily="18" charset="0"/>
              </a:rPr>
              <a:t>, </a:t>
            </a:r>
            <a:r>
              <a:rPr lang="en-US" sz="2400" dirty="0">
                <a:latin typeface="Sylfaen" pitchFamily="18" charset="0"/>
                <a:cs typeface="Times New Roman" panose="02020603050405020304" pitchFamily="18" charset="0"/>
                <a:hlinkClick r:id="rId9" tooltip="Instant messaging"/>
              </a:rPr>
              <a:t>instant messaging</a:t>
            </a:r>
            <a:r>
              <a:rPr lang="en-US" sz="2400" dirty="0">
                <a:latin typeface="Sylfaen" pitchFamily="18" charset="0"/>
                <a:cs typeface="Times New Roman" panose="02020603050405020304" pitchFamily="18" charset="0"/>
              </a:rPr>
              <a:t>, and </a:t>
            </a:r>
            <a:r>
              <a:rPr lang="en-US" sz="2400" dirty="0">
                <a:latin typeface="Sylfaen" pitchFamily="18" charset="0"/>
                <a:cs typeface="Times New Roman" panose="02020603050405020304" pitchFamily="18" charset="0"/>
                <a:hlinkClick r:id="rId10" tooltip="Voice over Internet Protocol"/>
              </a:rPr>
              <a:t>voice-over-IP</a:t>
            </a:r>
            <a:r>
              <a:rPr lang="en-US" sz="2400" dirty="0">
                <a:latin typeface="Sylfaen" pitchFamily="18" charset="0"/>
                <a:cs typeface="Times New Roman" panose="02020603050405020304" pitchFamily="18" charset="0"/>
              </a:rPr>
              <a:t> (VoIP).  And</a:t>
            </a:r>
          </a:p>
          <a:p>
            <a:pPr algn="just">
              <a:buFont typeface="Wingdings" panose="05000000000000000000" pitchFamily="2" charset="2"/>
              <a:buChar char="Ø"/>
            </a:pPr>
            <a:r>
              <a:rPr lang="en-US" sz="2400" dirty="0">
                <a:latin typeface="Sylfaen" pitchFamily="18" charset="0"/>
                <a:cs typeface="Times New Roman" panose="02020603050405020304" pitchFamily="18" charset="0"/>
              </a:rPr>
              <a:t>Major web sites (including </a:t>
            </a:r>
            <a:r>
              <a:rPr lang="en-US" sz="2400" dirty="0">
                <a:latin typeface="Sylfaen" pitchFamily="18" charset="0"/>
                <a:cs typeface="Times New Roman" panose="02020603050405020304" pitchFamily="18" charset="0"/>
                <a:hlinkClick r:id="rId11" tooltip="Google"/>
              </a:rPr>
              <a:t>Google</a:t>
            </a:r>
            <a:r>
              <a:rPr lang="en-US" sz="2400" dirty="0">
                <a:latin typeface="Sylfaen" pitchFamily="18" charset="0"/>
                <a:cs typeface="Times New Roman" panose="02020603050405020304" pitchFamily="18" charset="0"/>
              </a:rPr>
              <a:t>, </a:t>
            </a:r>
            <a:r>
              <a:rPr lang="en-US" sz="2400" dirty="0">
                <a:latin typeface="Sylfaen" pitchFamily="18" charset="0"/>
                <a:cs typeface="Times New Roman" panose="02020603050405020304" pitchFamily="18" charset="0"/>
                <a:hlinkClick r:id="rId12" tooltip="YouTube"/>
              </a:rPr>
              <a:t>YouTube</a:t>
            </a:r>
            <a:r>
              <a:rPr lang="en-US" sz="2400" dirty="0">
                <a:latin typeface="Sylfaen" pitchFamily="18" charset="0"/>
                <a:cs typeface="Times New Roman" panose="02020603050405020304" pitchFamily="18" charset="0"/>
              </a:rPr>
              <a:t>, </a:t>
            </a:r>
            <a:r>
              <a:rPr lang="en-US" sz="2400" dirty="0">
                <a:latin typeface="Sylfaen" pitchFamily="18" charset="0"/>
                <a:cs typeface="Times New Roman" panose="02020603050405020304" pitchFamily="18" charset="0"/>
                <a:hlinkClick r:id="rId13" tooltip="Facebook"/>
              </a:rPr>
              <a:t>Facebook</a:t>
            </a:r>
            <a:r>
              <a:rPr lang="en-US" sz="2400" dirty="0">
                <a:latin typeface="Sylfaen" pitchFamily="18" charset="0"/>
                <a:cs typeface="Times New Roman" panose="02020603050405020304" pitchFamily="18" charset="0"/>
              </a:rPr>
              <a:t> and many others) use TLS to secure all communications between their </a:t>
            </a:r>
            <a:r>
              <a:rPr lang="en-US" sz="2400" dirty="0">
                <a:solidFill>
                  <a:srgbClr val="7030A0"/>
                </a:solidFill>
                <a:latin typeface="Sylfaen" pitchFamily="18" charset="0"/>
                <a:cs typeface="Times New Roman" panose="02020603050405020304" pitchFamily="18" charset="0"/>
              </a:rPr>
              <a:t>servers </a:t>
            </a:r>
            <a:r>
              <a:rPr lang="en-US" sz="2400" dirty="0">
                <a:latin typeface="Sylfaen" pitchFamily="18" charset="0"/>
                <a:cs typeface="Times New Roman" panose="02020603050405020304" pitchFamily="18" charset="0"/>
              </a:rPr>
              <a:t>and </a:t>
            </a:r>
            <a:r>
              <a:rPr lang="en-US" sz="2400" dirty="0">
                <a:latin typeface="Sylfaen" pitchFamily="18" charset="0"/>
                <a:cs typeface="Times New Roman" panose="02020603050405020304" pitchFamily="18" charset="0"/>
                <a:hlinkClick r:id="rId14" tooltip="Web browser"/>
              </a:rPr>
              <a:t>web browsers</a:t>
            </a:r>
            <a:r>
              <a:rPr lang="en-US" sz="2400" dirty="0">
                <a:latin typeface="Sylfaen" pitchFamily="18" charset="0"/>
                <a:cs typeface="Times New Roman" panose="02020603050405020304" pitchFamily="18" charset="0"/>
              </a:rPr>
              <a:t>.</a:t>
            </a:r>
          </a:p>
          <a:p>
            <a:pPr algn="just">
              <a:buFont typeface="Wingdings" panose="05000000000000000000" pitchFamily="2" charset="2"/>
              <a:buChar char="Ø"/>
            </a:pPr>
            <a:r>
              <a:rPr lang="en-US" sz="2400" dirty="0">
                <a:latin typeface="Sylfaen" pitchFamily="18" charset="0"/>
                <a:cs typeface="Times New Roman" panose="02020603050405020304" pitchFamily="18" charset="0"/>
              </a:rPr>
              <a:t>The primary goal of the </a:t>
            </a:r>
            <a:r>
              <a:rPr lang="en-US" sz="2400" dirty="0">
                <a:solidFill>
                  <a:srgbClr val="00B050"/>
                </a:solidFill>
                <a:latin typeface="Sylfaen" pitchFamily="18" charset="0"/>
                <a:cs typeface="Times New Roman" panose="02020603050405020304" pitchFamily="18" charset="0"/>
              </a:rPr>
              <a:t>TLS protocol is to provide privacy and data integrity between two communicating computer applications,</a:t>
            </a:r>
            <a:r>
              <a:rPr lang="en-US" sz="2400" dirty="0">
                <a:latin typeface="Sylfaen" pitchFamily="18" charset="0"/>
                <a:cs typeface="Times New Roman" panose="02020603050405020304" pitchFamily="18" charset="0"/>
              </a:rPr>
              <a:t> </a:t>
            </a:r>
            <a:r>
              <a:rPr lang="en-US" sz="2400" dirty="0">
                <a:solidFill>
                  <a:srgbClr val="7030A0"/>
                </a:solidFill>
                <a:latin typeface="Sylfaen" pitchFamily="18" charset="0"/>
                <a:cs typeface="Times New Roman" panose="02020603050405020304" pitchFamily="18" charset="0"/>
              </a:rPr>
              <a:t>(a client (e.g. a web browser) and a server (e.g. wikipedia.org))</a:t>
            </a:r>
          </a:p>
          <a:p>
            <a:pPr marL="82296" indent="0" algn="just">
              <a:buNone/>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28</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990600"/>
          </a:xfrm>
        </p:spPr>
        <p:txBody>
          <a:bodyPr>
            <a:normAutofit/>
          </a:bodyPr>
          <a:lstStyle/>
          <a:p>
            <a:r>
              <a:rPr lang="en-US" sz="4000" b="1" dirty="0">
                <a:solidFill>
                  <a:srgbClr val="002060"/>
                </a:solidFill>
                <a:effectLst/>
                <a:latin typeface="Sylfaen" pitchFamily="18" charset="0"/>
              </a:rPr>
              <a:t>Transport Layer </a:t>
            </a:r>
            <a:r>
              <a:rPr lang="en-US" sz="4000" b="1" dirty="0" smtClean="0">
                <a:solidFill>
                  <a:srgbClr val="002060"/>
                </a:solidFill>
                <a:effectLst/>
                <a:latin typeface="Sylfaen" pitchFamily="18" charset="0"/>
              </a:rPr>
              <a:t>Security…</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algn="just">
              <a:buFont typeface="Wingdings" panose="05000000000000000000" pitchFamily="2" charset="2"/>
              <a:buChar char="Ø"/>
            </a:pPr>
            <a:r>
              <a:rPr lang="en-US" sz="2400" dirty="0">
                <a:latin typeface="Sylfaen" pitchFamily="18" charset="0"/>
                <a:cs typeface="Times New Roman" panose="02020603050405020304" pitchFamily="18" charset="0"/>
              </a:rPr>
              <a:t>The connection is private because </a:t>
            </a:r>
            <a:r>
              <a:rPr lang="en-US" sz="2400" dirty="0">
                <a:latin typeface="Sylfaen" pitchFamily="18" charset="0"/>
                <a:cs typeface="Times New Roman" panose="02020603050405020304" pitchFamily="18" charset="0"/>
                <a:hlinkClick r:id="rId3" tooltip="Symmetric cryptography"/>
              </a:rPr>
              <a:t>symmetric cryptography</a:t>
            </a:r>
            <a:r>
              <a:rPr lang="en-US" sz="2400" dirty="0">
                <a:latin typeface="Sylfaen" pitchFamily="18" charset="0"/>
                <a:cs typeface="Times New Roman" panose="02020603050405020304" pitchFamily="18" charset="0"/>
              </a:rPr>
              <a:t> is used to encrypt the data transmitted. </a:t>
            </a:r>
          </a:p>
          <a:p>
            <a:pPr algn="just">
              <a:buFont typeface="Wingdings" panose="05000000000000000000" pitchFamily="2" charset="2"/>
              <a:buChar char="Ø"/>
            </a:pPr>
            <a:r>
              <a:rPr lang="en-US" sz="2400" dirty="0">
                <a:latin typeface="Sylfaen" pitchFamily="18" charset="0"/>
                <a:cs typeface="Times New Roman" panose="02020603050405020304" pitchFamily="18" charset="0"/>
              </a:rPr>
              <a:t>The keys for this symmetric encryption are generated uniquely for each connection and are based on a secret negotiated at the start of the session (see </a:t>
            </a:r>
            <a:r>
              <a:rPr lang="en-US" sz="2400" dirty="0">
                <a:latin typeface="Sylfaen" pitchFamily="18" charset="0"/>
                <a:cs typeface="Times New Roman" panose="02020603050405020304" pitchFamily="18" charset="0"/>
                <a:hlinkClick r:id="rId4"/>
              </a:rPr>
              <a:t>Handshake Protocol</a:t>
            </a:r>
            <a:r>
              <a:rPr lang="en-US" sz="2400" dirty="0">
                <a:latin typeface="Sylfaen" pitchFamily="18" charset="0"/>
                <a:cs typeface="Times New Roman" panose="02020603050405020304" pitchFamily="18" charset="0"/>
              </a:rPr>
              <a:t>). </a:t>
            </a:r>
          </a:p>
          <a:p>
            <a:pPr algn="just">
              <a:buFont typeface="Wingdings" panose="05000000000000000000" pitchFamily="2" charset="2"/>
              <a:buChar char="Ø"/>
            </a:pPr>
            <a:r>
              <a:rPr lang="en-US" sz="2400" dirty="0">
                <a:latin typeface="Sylfaen" pitchFamily="18" charset="0"/>
                <a:cs typeface="Times New Roman" panose="02020603050405020304" pitchFamily="18" charset="0"/>
              </a:rPr>
              <a:t>The server and client negotiate the details of which encryption algorithm and cryptographic keys to use before the first byte of data is transmitted. </a:t>
            </a:r>
          </a:p>
          <a:p>
            <a:pPr algn="just">
              <a:buFont typeface="Wingdings" panose="05000000000000000000" pitchFamily="2" charset="2"/>
              <a:buChar char="Ø"/>
            </a:pPr>
            <a:r>
              <a:rPr lang="en-US" sz="2400" dirty="0">
                <a:latin typeface="Sylfaen" pitchFamily="18" charset="0"/>
                <a:cs typeface="Times New Roman" panose="02020603050405020304" pitchFamily="18" charset="0"/>
              </a:rPr>
              <a:t>The identity of the communicating parties can be authenticated using </a:t>
            </a:r>
            <a:r>
              <a:rPr lang="en-US" sz="2400" dirty="0">
                <a:latin typeface="Sylfaen" pitchFamily="18" charset="0"/>
                <a:cs typeface="Times New Roman" panose="02020603050405020304" pitchFamily="18" charset="0"/>
                <a:hlinkClick r:id="rId5" tooltip="Public key cryptography"/>
              </a:rPr>
              <a:t>public key cryptography</a:t>
            </a:r>
            <a:r>
              <a:rPr lang="en-US" sz="2400" dirty="0">
                <a:latin typeface="Sylfaen" pitchFamily="18" charset="0"/>
                <a:cs typeface="Times New Roman" panose="02020603050405020304" pitchFamily="18" charset="0"/>
              </a:rPr>
              <a:t>. This authentication can be made optional, but is generally required for at least one of the parties (typically the server).</a:t>
            </a:r>
          </a:p>
          <a:p>
            <a:pPr marL="0" indent="0" algn="just">
              <a:buNone/>
            </a:pPr>
            <a:endParaRPr lang="en-US" sz="2400" dirty="0">
              <a:latin typeface="Sylfaen" pitchFamily="18" charset="0"/>
              <a:cs typeface="Times New Roman" panose="02020603050405020304" pitchFamily="18" charset="0"/>
            </a:endParaRPr>
          </a:p>
          <a:p>
            <a:pPr algn="just"/>
            <a:endParaRPr lang="en-US" sz="2400" dirty="0">
              <a:latin typeface="Sylfaen" pitchFamily="18" charset="0"/>
              <a:cs typeface="Times New Roman" panose="02020603050405020304" pitchFamily="18" charset="0"/>
            </a:endParaRPr>
          </a:p>
          <a:p>
            <a:pPr marL="82296" indent="0" algn="just">
              <a:buNone/>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29</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914400"/>
            <a:ext cx="7924800" cy="5562600"/>
          </a:xfrm>
        </p:spPr>
        <p:txBody>
          <a:bodyPr>
            <a:noAutofit/>
          </a:bodyPr>
          <a:lstStyle/>
          <a:p>
            <a:pPr algn="just">
              <a:buFont typeface="Wingdings" pitchFamily="2" charset="2"/>
              <a:buChar char="Ø"/>
            </a:pPr>
            <a:r>
              <a:rPr lang="en-US" sz="2400" dirty="0">
                <a:latin typeface="Sylfaen" pitchFamily="18" charset="0"/>
              </a:rPr>
              <a:t>Historically, </a:t>
            </a:r>
            <a:r>
              <a:rPr lang="en-US" sz="2400" dirty="0">
                <a:solidFill>
                  <a:srgbClr val="FF0000"/>
                </a:solidFill>
                <a:latin typeface="Sylfaen" pitchFamily="18" charset="0"/>
              </a:rPr>
              <a:t>four</a:t>
            </a:r>
            <a:r>
              <a:rPr lang="en-US" sz="2400" dirty="0">
                <a:latin typeface="Sylfaen" pitchFamily="18" charset="0"/>
              </a:rPr>
              <a:t> groups of people have used and contributed to the art of cryptography: </a:t>
            </a:r>
            <a:r>
              <a:rPr lang="en-US" sz="2400" b="1" dirty="0">
                <a:solidFill>
                  <a:srgbClr val="7030A0"/>
                </a:solidFill>
                <a:latin typeface="Sylfaen" pitchFamily="18" charset="0"/>
              </a:rPr>
              <a:t>the military, the diplomatic corps, diarists, and </a:t>
            </a:r>
            <a:r>
              <a:rPr lang="en-US" sz="2400" b="1" dirty="0" smtClean="0">
                <a:solidFill>
                  <a:srgbClr val="7030A0"/>
                </a:solidFill>
                <a:latin typeface="Sylfaen" pitchFamily="18" charset="0"/>
              </a:rPr>
              <a:t>lover</a:t>
            </a:r>
            <a:r>
              <a:rPr lang="en-US" sz="2400" dirty="0" smtClean="0">
                <a:solidFill>
                  <a:srgbClr val="7030A0"/>
                </a:solidFill>
                <a:latin typeface="Sylfaen" pitchFamily="18" charset="0"/>
              </a:rPr>
              <a:t>s</a:t>
            </a:r>
            <a:r>
              <a:rPr lang="en-US" sz="2400" dirty="0" smtClean="0">
                <a:latin typeface="Sylfaen" pitchFamily="18" charset="0"/>
              </a:rPr>
              <a:t>.</a:t>
            </a:r>
          </a:p>
          <a:p>
            <a:pPr algn="just">
              <a:buFont typeface="Wingdings" pitchFamily="2" charset="2"/>
              <a:buChar char="Ø"/>
            </a:pPr>
            <a:r>
              <a:rPr lang="en-US" sz="2400" dirty="0">
                <a:latin typeface="Sylfaen" pitchFamily="18" charset="0"/>
              </a:rPr>
              <a:t>The messages to be encrypted, known as the </a:t>
            </a:r>
            <a:r>
              <a:rPr lang="en-US" sz="2400" dirty="0">
                <a:solidFill>
                  <a:srgbClr val="7030A0"/>
                </a:solidFill>
                <a:latin typeface="Sylfaen" pitchFamily="18" charset="0"/>
              </a:rPr>
              <a:t>plaintext</a:t>
            </a:r>
            <a:r>
              <a:rPr lang="en-US" sz="2400" dirty="0">
                <a:latin typeface="Sylfaen" pitchFamily="18" charset="0"/>
              </a:rPr>
              <a:t>, are transformed by a function that is </a:t>
            </a:r>
            <a:r>
              <a:rPr lang="en-US" sz="2400" dirty="0">
                <a:solidFill>
                  <a:srgbClr val="7030A0"/>
                </a:solidFill>
                <a:latin typeface="Sylfaen" pitchFamily="18" charset="0"/>
              </a:rPr>
              <a:t>parameterized by a key</a:t>
            </a:r>
            <a:r>
              <a:rPr lang="en-US" sz="2400" dirty="0">
                <a:latin typeface="Sylfaen" pitchFamily="18" charset="0"/>
              </a:rPr>
              <a:t>. </a:t>
            </a:r>
            <a:endParaRPr lang="en-US" sz="2400" dirty="0" smtClean="0">
              <a:latin typeface="Sylfaen" pitchFamily="18" charset="0"/>
            </a:endParaRPr>
          </a:p>
          <a:p>
            <a:pPr algn="just">
              <a:buFont typeface="Wingdings" pitchFamily="2" charset="2"/>
              <a:buChar char="Ø"/>
            </a:pPr>
            <a:r>
              <a:rPr lang="en-US" sz="2400" dirty="0" smtClean="0">
                <a:latin typeface="Sylfaen" pitchFamily="18" charset="0"/>
              </a:rPr>
              <a:t>The </a:t>
            </a:r>
            <a:r>
              <a:rPr lang="en-US" sz="2400" dirty="0">
                <a:latin typeface="Sylfaen" pitchFamily="18" charset="0"/>
              </a:rPr>
              <a:t>output of the encryption process, known as the </a:t>
            </a:r>
            <a:r>
              <a:rPr lang="en-US" sz="2400" dirty="0" err="1">
                <a:latin typeface="Sylfaen" pitchFamily="18" charset="0"/>
              </a:rPr>
              <a:t>ciphertext</a:t>
            </a:r>
            <a:r>
              <a:rPr lang="en-US" sz="2400" dirty="0">
                <a:latin typeface="Sylfaen" pitchFamily="18" charset="0"/>
              </a:rPr>
              <a:t>, is then transmitted, often by messenger or radio. </a:t>
            </a:r>
            <a:endParaRPr lang="en-US" sz="2400" dirty="0" smtClean="0">
              <a:latin typeface="Sylfaen" pitchFamily="18" charset="0"/>
            </a:endParaRPr>
          </a:p>
          <a:p>
            <a:pPr algn="just">
              <a:buFont typeface="Wingdings" pitchFamily="2" charset="2"/>
              <a:buChar char="Ø"/>
            </a:pPr>
            <a:r>
              <a:rPr lang="en-US" sz="2400" dirty="0" smtClean="0">
                <a:latin typeface="Sylfaen" pitchFamily="18" charset="0"/>
              </a:rPr>
              <a:t>We </a:t>
            </a:r>
            <a:r>
              <a:rPr lang="en-US" sz="2400" dirty="0">
                <a:latin typeface="Sylfaen" pitchFamily="18" charset="0"/>
              </a:rPr>
              <a:t>assume that the enemy, or intruder, hears and accurately copies down the complete </a:t>
            </a:r>
            <a:r>
              <a:rPr lang="en-US" sz="2400" dirty="0" smtClean="0">
                <a:latin typeface="Sylfaen" pitchFamily="18" charset="0"/>
              </a:rPr>
              <a:t>cipher text. </a:t>
            </a:r>
            <a:r>
              <a:rPr lang="en-US" sz="2400" dirty="0">
                <a:latin typeface="Sylfaen" pitchFamily="18" charset="0"/>
              </a:rPr>
              <a:t>However, unlike the intended recipient, he does not know what the decryption key is and so cannot decrypt the </a:t>
            </a:r>
            <a:r>
              <a:rPr lang="en-US" sz="2400" dirty="0" smtClean="0">
                <a:latin typeface="Sylfaen" pitchFamily="18" charset="0"/>
              </a:rPr>
              <a:t>cipher text </a:t>
            </a:r>
            <a:r>
              <a:rPr lang="en-US" sz="2400" dirty="0">
                <a:latin typeface="Sylfaen" pitchFamily="18" charset="0"/>
              </a:rPr>
              <a:t>easily. </a:t>
            </a: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a:t>
            </a:fld>
            <a:endParaRPr lang="en-US"/>
          </a:p>
        </p:txBody>
      </p:sp>
    </p:spTree>
    <p:extLst>
      <p:ext uri="{BB962C8B-B14F-4D97-AF65-F5344CB8AC3E}">
        <p14:creationId xmlns:p14="http://schemas.microsoft.com/office/powerpoint/2010/main" val="3865448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400" b="1" dirty="0">
                <a:solidFill>
                  <a:srgbClr val="002060"/>
                </a:solidFill>
                <a:effectLst/>
                <a:latin typeface="Sylfaen" pitchFamily="18" charset="0"/>
              </a:rPr>
              <a:t>Transport Layer Security…</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rmAutofit/>
          </a:bodyPr>
          <a:lstStyle/>
          <a:p>
            <a:pPr algn="just">
              <a:buFont typeface="Wingdings" panose="05000000000000000000" pitchFamily="2" charset="2"/>
              <a:buChar char="Ø"/>
            </a:pPr>
            <a:r>
              <a:rPr lang="en-US" altLang="zh-TW" sz="2400" dirty="0">
                <a:latin typeface="Sylfaen" pitchFamily="18" charset="0"/>
                <a:cs typeface="Times New Roman" panose="02020603050405020304" pitchFamily="18" charset="0"/>
              </a:rPr>
              <a:t>It provides for confidentiality and data integrity over a connection between two end points</a:t>
            </a:r>
          </a:p>
          <a:p>
            <a:pPr algn="just">
              <a:buFont typeface="Wingdings" panose="05000000000000000000" pitchFamily="2" charset="2"/>
              <a:buChar char="Ø"/>
            </a:pPr>
            <a:r>
              <a:rPr lang="en-US" altLang="zh-TW" sz="2400" dirty="0">
                <a:latin typeface="Sylfaen" pitchFamily="18" charset="0"/>
                <a:cs typeface="Times New Roman" panose="02020603050405020304" pitchFamily="18" charset="0"/>
              </a:rPr>
              <a:t>TLS operates on a reliable transport, such as TCP, and is itself layered into </a:t>
            </a:r>
          </a:p>
          <a:p>
            <a:pPr marL="834390" lvl="1" indent="-514350" algn="just">
              <a:buFont typeface="+mj-lt"/>
              <a:buAutoNum type="romanLcPeriod"/>
            </a:pPr>
            <a:r>
              <a:rPr lang="en-US" altLang="zh-TW" sz="2400" dirty="0">
                <a:latin typeface="Sylfaen" pitchFamily="18" charset="0"/>
                <a:cs typeface="Times New Roman" panose="02020603050405020304" pitchFamily="18" charset="0"/>
              </a:rPr>
              <a:t>TLS Record Protocol</a:t>
            </a:r>
          </a:p>
          <a:p>
            <a:pPr marL="834390" lvl="1" indent="-514350" algn="just">
              <a:buFont typeface="+mj-lt"/>
              <a:buAutoNum type="romanLcPeriod"/>
            </a:pPr>
            <a:r>
              <a:rPr lang="en-US" altLang="zh-TW" sz="2400" dirty="0">
                <a:latin typeface="Sylfaen" pitchFamily="18" charset="0"/>
                <a:cs typeface="Times New Roman" panose="02020603050405020304" pitchFamily="18" charset="0"/>
              </a:rPr>
              <a:t>TLS Handshake Protocol</a:t>
            </a:r>
          </a:p>
          <a:p>
            <a:pPr algn="just"/>
            <a:endParaRPr lang="en-US"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30</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000" b="1" dirty="0">
                <a:solidFill>
                  <a:srgbClr val="002060"/>
                </a:solidFill>
                <a:effectLst/>
                <a:latin typeface="Sylfaen" pitchFamily="18" charset="0"/>
              </a:rPr>
              <a:t>Transport Layer Security…</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marL="320040" lvl="1" indent="0" algn="just">
              <a:buNone/>
            </a:pPr>
            <a:r>
              <a:rPr lang="en-US" altLang="zh-TW" sz="2400" b="1" u="sng" dirty="0">
                <a:latin typeface="Sylfaen" pitchFamily="18" charset="0"/>
                <a:cs typeface="Times New Roman" panose="02020603050405020304" pitchFamily="18" charset="0"/>
              </a:rPr>
              <a:t>TLS Record Protocol</a:t>
            </a:r>
          </a:p>
          <a:p>
            <a:pPr algn="just">
              <a:buFont typeface="Wingdings" panose="05000000000000000000" pitchFamily="2" charset="2"/>
              <a:buChar char="ü"/>
            </a:pPr>
            <a:r>
              <a:rPr lang="en-US" altLang="zh-TW" sz="2400" dirty="0">
                <a:latin typeface="Sylfaen" pitchFamily="18" charset="0"/>
                <a:cs typeface="Times New Roman" panose="02020603050405020304" pitchFamily="18" charset="0"/>
              </a:rPr>
              <a:t>TLS Record Protocol layers on top of a reliable connection-oriented transport, such as TCP.</a:t>
            </a:r>
          </a:p>
          <a:p>
            <a:pPr algn="just">
              <a:buFont typeface="Wingdings" panose="05000000000000000000" pitchFamily="2" charset="2"/>
              <a:buChar char="ü"/>
            </a:pPr>
            <a:r>
              <a:rPr lang="en-US" altLang="zh-TW" sz="2400" dirty="0">
                <a:latin typeface="Sylfaen" pitchFamily="18" charset="0"/>
                <a:cs typeface="Times New Roman" panose="02020603050405020304" pitchFamily="18" charset="0"/>
              </a:rPr>
              <a:t>TLS Record Protocol </a:t>
            </a:r>
          </a:p>
          <a:p>
            <a:pPr lvl="1" algn="just"/>
            <a:r>
              <a:rPr lang="en-US" altLang="zh-TW" sz="2400" dirty="0">
                <a:latin typeface="Sylfaen" pitchFamily="18" charset="0"/>
                <a:cs typeface="Times New Roman" panose="02020603050405020304" pitchFamily="18" charset="0"/>
              </a:rPr>
              <a:t>provides data confidentiality using symmetric key cryptography</a:t>
            </a:r>
          </a:p>
          <a:p>
            <a:pPr lvl="1" algn="just"/>
            <a:r>
              <a:rPr lang="en-US" altLang="zh-TW" sz="2400" dirty="0">
                <a:latin typeface="Sylfaen" pitchFamily="18" charset="0"/>
                <a:cs typeface="Times New Roman" panose="02020603050405020304" pitchFamily="18" charset="0"/>
              </a:rPr>
              <a:t>provides data integrity using a keyed message authentication checksum (MAC)</a:t>
            </a:r>
          </a:p>
          <a:p>
            <a:pPr algn="just">
              <a:buFont typeface="Wingdings" panose="05000000000000000000" pitchFamily="2" charset="2"/>
              <a:buChar char="ü"/>
            </a:pPr>
            <a:r>
              <a:rPr lang="en-US" altLang="zh-TW" sz="2400" dirty="0">
                <a:latin typeface="Sylfaen" pitchFamily="18" charset="0"/>
                <a:cs typeface="Times New Roman" panose="02020603050405020304" pitchFamily="18" charset="0"/>
              </a:rPr>
              <a:t>The keys are generated uniquely for each </a:t>
            </a:r>
            <a:r>
              <a:rPr lang="en-US" altLang="zh-TW" sz="2400" u="sng" dirty="0">
                <a:latin typeface="Sylfaen" pitchFamily="18" charset="0"/>
                <a:cs typeface="Times New Roman" panose="02020603050405020304" pitchFamily="18" charset="0"/>
              </a:rPr>
              <a:t>session</a:t>
            </a:r>
            <a:r>
              <a:rPr lang="en-US" altLang="zh-TW" sz="2400" dirty="0">
                <a:latin typeface="Sylfaen" pitchFamily="18" charset="0"/>
                <a:cs typeface="Times New Roman" panose="02020603050405020304" pitchFamily="18" charset="0"/>
              </a:rPr>
              <a:t> based on the security parameters agreed during the TLS handshake</a:t>
            </a:r>
            <a:endParaRPr lang="en-US" altLang="zh-TW" sz="2400" b="1" u="sng" dirty="0">
              <a:latin typeface="Sylfaen" pitchFamily="18" charset="0"/>
              <a:cs typeface="Times New Roman" panose="02020603050405020304" pitchFamily="18" charset="0"/>
            </a:endParaRPr>
          </a:p>
          <a:p>
            <a:pPr algn="just"/>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31</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400" b="1" dirty="0">
                <a:solidFill>
                  <a:srgbClr val="002060"/>
                </a:solidFill>
                <a:effectLst/>
                <a:latin typeface="Sylfaen" pitchFamily="18" charset="0"/>
              </a:rPr>
              <a:t>Transport Layer Security…</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85800" y="1143000"/>
            <a:ext cx="7924800" cy="5334000"/>
          </a:xfrm>
        </p:spPr>
        <p:txBody>
          <a:bodyPr>
            <a:normAutofit/>
          </a:bodyPr>
          <a:lstStyle/>
          <a:p>
            <a:pPr>
              <a:buFont typeface="Wingdings" pitchFamily="2" charset="2"/>
              <a:buChar char="q"/>
            </a:pPr>
            <a:r>
              <a:rPr lang="en-US" altLang="zh-TW" sz="2400" b="1" dirty="0">
                <a:solidFill>
                  <a:srgbClr val="7030A0"/>
                </a:solidFill>
                <a:latin typeface="Sylfaen" pitchFamily="18" charset="0"/>
                <a:cs typeface="Times New Roman" panose="02020603050405020304" pitchFamily="18" charset="0"/>
              </a:rPr>
              <a:t>Basic operation of the TLS Record Protocol</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Read messages for transmit</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Fragment messages into manageable chunks of data</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Compress the data, if compression is required and enabled</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Calculate a MAC</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Encrypt the data</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Transmit the resulting data to the peer</a:t>
            </a:r>
          </a:p>
          <a:p>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32</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400" b="1" dirty="0">
                <a:solidFill>
                  <a:srgbClr val="002060"/>
                </a:solidFill>
                <a:effectLst/>
                <a:latin typeface="Sylfaen" pitchFamily="18" charset="0"/>
              </a:rPr>
              <a:t>Transport Layer Security…</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a:buFont typeface="Wingdings" pitchFamily="2" charset="2"/>
              <a:buChar char="q"/>
            </a:pPr>
            <a:r>
              <a:rPr lang="en-US" altLang="zh-TW" sz="2400" dirty="0">
                <a:latin typeface="Sylfaen" pitchFamily="18" charset="0"/>
                <a:cs typeface="Times New Roman" panose="02020603050405020304" pitchFamily="18" charset="0"/>
              </a:rPr>
              <a:t>At the opposite end of the TLS connection, the basic operation of the sender is replicated, but in the reverse order</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Read received data from the peer</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Decrypt the data</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Verify the MAC</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Decompress the data, if compression is required and enabled</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Reassemble the message fragments</a:t>
            </a:r>
          </a:p>
          <a:p>
            <a:pPr marL="966788" lvl="1" indent="-495300">
              <a:buFont typeface="Wingdings" panose="05000000000000000000" pitchFamily="2" charset="2"/>
              <a:buAutoNum type="arabicPeriod"/>
            </a:pPr>
            <a:r>
              <a:rPr lang="en-US" altLang="zh-TW" sz="2400" dirty="0">
                <a:latin typeface="Sylfaen" pitchFamily="18" charset="0"/>
                <a:cs typeface="Times New Roman" panose="02020603050405020304" pitchFamily="18" charset="0"/>
              </a:rPr>
              <a:t>Deliver the message to upper protocol layers</a:t>
            </a:r>
          </a:p>
          <a:p>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33</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sz="4400" b="1" dirty="0">
                <a:solidFill>
                  <a:srgbClr val="002060"/>
                </a:solidFill>
                <a:effectLst/>
                <a:latin typeface="Sylfaen" pitchFamily="18" charset="0"/>
              </a:rPr>
              <a:t>Transport Layer Security…</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algn="just">
              <a:buFont typeface="Wingdings" panose="05000000000000000000" pitchFamily="2" charset="2"/>
              <a:buChar char="Ø"/>
            </a:pPr>
            <a:r>
              <a:rPr lang="en-US" altLang="zh-TW" sz="2400" dirty="0">
                <a:latin typeface="Sylfaen" pitchFamily="18" charset="0"/>
                <a:cs typeface="Times New Roman" panose="02020603050405020304" pitchFamily="18" charset="0"/>
              </a:rPr>
              <a:t>TLS Handshake Protocol is layered on top of the TLS Record Protocol</a:t>
            </a:r>
          </a:p>
          <a:p>
            <a:pPr algn="just">
              <a:buFont typeface="Wingdings" panose="05000000000000000000" pitchFamily="2" charset="2"/>
              <a:buChar char="Ø"/>
            </a:pPr>
            <a:r>
              <a:rPr lang="en-US" altLang="zh-TW" sz="2400" dirty="0">
                <a:latin typeface="Sylfaen" pitchFamily="18" charset="0"/>
                <a:cs typeface="Times New Roman" panose="02020603050405020304" pitchFamily="18" charset="0"/>
              </a:rPr>
              <a:t>TLS Handshake Protocol is used to </a:t>
            </a:r>
          </a:p>
          <a:p>
            <a:pPr lvl="1" algn="just">
              <a:buFont typeface="Wingdings" panose="05000000000000000000" pitchFamily="2" charset="2"/>
              <a:buChar char="ü"/>
            </a:pPr>
            <a:r>
              <a:rPr lang="en-US" altLang="zh-TW" sz="2400" dirty="0">
                <a:latin typeface="Sylfaen" pitchFamily="18" charset="0"/>
                <a:cs typeface="Times New Roman" panose="02020603050405020304" pitchFamily="18" charset="0"/>
              </a:rPr>
              <a:t>Authenticate the client and the server</a:t>
            </a:r>
          </a:p>
          <a:p>
            <a:pPr lvl="1" algn="just">
              <a:buFont typeface="Wingdings" panose="05000000000000000000" pitchFamily="2" charset="2"/>
              <a:buChar char="ü"/>
            </a:pPr>
            <a:r>
              <a:rPr lang="en-US" altLang="zh-TW" sz="2400" dirty="0">
                <a:latin typeface="Sylfaen" pitchFamily="18" charset="0"/>
                <a:cs typeface="Times New Roman" panose="02020603050405020304" pitchFamily="18" charset="0"/>
              </a:rPr>
              <a:t>Exchange cryptographic keys</a:t>
            </a:r>
          </a:p>
          <a:p>
            <a:pPr lvl="1" algn="just">
              <a:buFont typeface="Wingdings" panose="05000000000000000000" pitchFamily="2" charset="2"/>
              <a:buChar char="ü"/>
            </a:pPr>
            <a:r>
              <a:rPr lang="en-US" altLang="zh-TW" sz="2400" dirty="0">
                <a:latin typeface="Sylfaen" pitchFamily="18" charset="0"/>
                <a:cs typeface="Times New Roman" panose="02020603050405020304" pitchFamily="18" charset="0"/>
              </a:rPr>
              <a:t>Negotiate the used encryption and data integrity algorithms before the applications start to communicate with each other</a:t>
            </a:r>
          </a:p>
          <a:p>
            <a:pPr marL="82296" indent="0" algn="just">
              <a:buNone/>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34</a:t>
            </a:fld>
            <a:endParaRPr lang="en-US"/>
          </a:p>
        </p:txBody>
      </p:sp>
    </p:spTree>
    <p:extLst>
      <p:ext uri="{BB962C8B-B14F-4D97-AF65-F5344CB8AC3E}">
        <p14:creationId xmlns:p14="http://schemas.microsoft.com/office/powerpoint/2010/main" val="19089262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TW" sz="4400" dirty="0">
                <a:solidFill>
                  <a:srgbClr val="002060"/>
                </a:solidFill>
                <a:effectLst/>
                <a:latin typeface="Georgia" panose="02040502050405020303" pitchFamily="18" charset="0"/>
              </a:rPr>
              <a:t>TLS Handshake Protocol</a:t>
            </a:r>
            <a:endParaRPr lang="en-US" b="1" dirty="0">
              <a:solidFill>
                <a:srgbClr val="002060"/>
              </a:solidFill>
              <a:effectLst/>
              <a:latin typeface="Sylfaen" pitchFamily="18" charset="0"/>
            </a:endParaRPr>
          </a:p>
        </p:txBody>
      </p:sp>
      <p:sp>
        <p:nvSpPr>
          <p:cNvPr id="7" name="Rectangle 3"/>
          <p:cNvSpPr txBox="1">
            <a:spLocks noGrp="1" noChangeArrowheads="1"/>
          </p:cNvSpPr>
          <p:nvPr>
            <p:ph sz="half" idx="1"/>
          </p:nvPr>
        </p:nvSpPr>
        <p:spPr>
          <a:xfrm>
            <a:off x="1435608" y="1219200"/>
            <a:ext cx="3657600" cy="4968240"/>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Autofit/>
          </a:bodyPr>
          <a:lstStyle>
            <a:lvl1pPr marL="320040" indent="-320040" algn="l" defTabSz="914400" rtl="0" eaLnBrk="1" latinLnBrk="0" hangingPunct="1">
              <a:lnSpc>
                <a:spcPct val="111000"/>
              </a:lnSpc>
              <a:spcBef>
                <a:spcPts val="930"/>
              </a:spcBef>
              <a:buFont typeface="Corbel" panose="020B0503020204020204" pitchFamily="34" charset="0"/>
              <a:buChar char="–"/>
              <a:defRPr sz="2000" kern="1200">
                <a:solidFill>
                  <a:schemeClr val="dk1"/>
                </a:solidFill>
                <a:latin typeface="+mn-lt"/>
                <a:ea typeface="+mn-ea"/>
                <a:cs typeface="+mn-cs"/>
              </a:defRPr>
            </a:lvl1pPr>
            <a:lvl2pPr marL="640080" indent="-320040" algn="l" defTabSz="914400" rtl="0" eaLnBrk="1" latinLnBrk="0" hangingPunct="1">
              <a:lnSpc>
                <a:spcPct val="111000"/>
              </a:lnSpc>
              <a:spcBef>
                <a:spcPts val="930"/>
              </a:spcBef>
              <a:buFont typeface="Corbel" panose="020B0503020204020204" pitchFamily="34" charset="0"/>
              <a:buChar char="–"/>
              <a:defRPr sz="1800" kern="1200">
                <a:solidFill>
                  <a:schemeClr val="dk1"/>
                </a:solidFill>
                <a:latin typeface="+mn-lt"/>
                <a:ea typeface="+mn-ea"/>
                <a:cs typeface="+mn-cs"/>
              </a:defRPr>
            </a:lvl2pPr>
            <a:lvl3pPr marL="960120" indent="-320040" algn="l" defTabSz="914400" rtl="0" eaLnBrk="1" latinLnBrk="0" hangingPunct="1">
              <a:lnSpc>
                <a:spcPct val="111000"/>
              </a:lnSpc>
              <a:spcBef>
                <a:spcPts val="930"/>
              </a:spcBef>
              <a:buFont typeface="Corbel" panose="020B0503020204020204" pitchFamily="34" charset="0"/>
              <a:buChar char="–"/>
              <a:defRPr sz="1600" i="1" kern="1200">
                <a:solidFill>
                  <a:schemeClr val="dk1"/>
                </a:solidFill>
                <a:latin typeface="+mn-lt"/>
                <a:ea typeface="+mn-ea"/>
                <a:cs typeface="+mn-cs"/>
              </a:defRPr>
            </a:lvl3pPr>
            <a:lvl4pPr marL="1280160" indent="-320040" algn="l" defTabSz="914400" rtl="0" eaLnBrk="1" latinLnBrk="0" hangingPunct="1">
              <a:lnSpc>
                <a:spcPct val="111000"/>
              </a:lnSpc>
              <a:spcBef>
                <a:spcPts val="930"/>
              </a:spcBef>
              <a:buFont typeface="Corbel" panose="020B0503020204020204" pitchFamily="34" charset="0"/>
              <a:buChar char="–"/>
              <a:defRPr sz="1400" kern="1200">
                <a:solidFill>
                  <a:schemeClr val="dk1"/>
                </a:solidFill>
                <a:latin typeface="+mn-lt"/>
                <a:ea typeface="+mn-ea"/>
                <a:cs typeface="+mn-cs"/>
              </a:defRPr>
            </a:lvl4pPr>
            <a:lvl5pPr marL="1600200" indent="-320040" algn="l" defTabSz="914400" rtl="0" eaLnBrk="1" latinLnBrk="0" hangingPunct="1">
              <a:lnSpc>
                <a:spcPct val="111000"/>
              </a:lnSpc>
              <a:spcBef>
                <a:spcPts val="930"/>
              </a:spcBef>
              <a:buFont typeface="Corbel" panose="020B0503020204020204" pitchFamily="34" charset="0"/>
              <a:buChar char="–"/>
              <a:defRPr sz="1400" i="1" kern="1200">
                <a:solidFill>
                  <a:schemeClr val="dk1"/>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dk1"/>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dk1"/>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dk1"/>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dk1"/>
                </a:solidFill>
                <a:latin typeface="+mn-lt"/>
                <a:ea typeface="+mn-ea"/>
                <a:cs typeface="+mn-cs"/>
              </a:defRPr>
            </a:lvl9pPr>
          </a:lstStyle>
          <a:p>
            <a:pPr>
              <a:buFont typeface="Wingdings" pitchFamily="2" charset="2"/>
              <a:buChar char="Ø"/>
            </a:pPr>
            <a:r>
              <a:rPr lang="en-US" altLang="zh-TW" sz="1400" dirty="0" smtClean="0">
                <a:latin typeface="Sylfaen" pitchFamily="18" charset="0"/>
                <a:cs typeface="Times New Roman" panose="02020603050405020304" pitchFamily="18" charset="0"/>
              </a:rPr>
              <a:t>The Figure  illustrates the actual handshake message flow</a:t>
            </a:r>
          </a:p>
          <a:p>
            <a:pPr marL="0" indent="0">
              <a:buNone/>
            </a:pPr>
            <a:r>
              <a:rPr lang="en-US" altLang="zh-TW" sz="1400" dirty="0" smtClean="0">
                <a:latin typeface="Sylfaen" pitchFamily="18" charset="0"/>
                <a:cs typeface="Times New Roman" panose="02020603050405020304" pitchFamily="18" charset="0"/>
              </a:rPr>
              <a:t>[Step1] </a:t>
            </a:r>
          </a:p>
          <a:p>
            <a:pPr>
              <a:buFont typeface="Wingdings" pitchFamily="2" charset="2"/>
              <a:buChar char="Ø"/>
            </a:pPr>
            <a:r>
              <a:rPr lang="en-US" altLang="zh-TW" sz="1400" dirty="0" smtClean="0">
                <a:latin typeface="Sylfaen" pitchFamily="18" charset="0"/>
                <a:cs typeface="Times New Roman" panose="02020603050405020304" pitchFamily="18" charset="0"/>
              </a:rPr>
              <a:t>the client and server exchange Hello messages</a:t>
            </a:r>
          </a:p>
          <a:p>
            <a:pPr>
              <a:buFont typeface="Wingdings" pitchFamily="2" charset="2"/>
              <a:buChar char="Ø"/>
            </a:pPr>
            <a:r>
              <a:rPr lang="en-US" altLang="zh-TW" sz="1400" dirty="0" smtClean="0">
                <a:latin typeface="Sylfaen" pitchFamily="18" charset="0"/>
                <a:cs typeface="Times New Roman" panose="02020603050405020304" pitchFamily="18" charset="0"/>
              </a:rPr>
              <a:t>the client sends a </a:t>
            </a:r>
            <a:r>
              <a:rPr lang="en-US" altLang="zh-TW" sz="1400" dirty="0" err="1" smtClean="0">
                <a:solidFill>
                  <a:srgbClr val="0000FF"/>
                </a:solidFill>
                <a:latin typeface="Sylfaen" pitchFamily="18" charset="0"/>
                <a:cs typeface="Times New Roman" panose="02020603050405020304" pitchFamily="18" charset="0"/>
              </a:rPr>
              <a:t>ClientHello</a:t>
            </a:r>
            <a:r>
              <a:rPr lang="en-US" altLang="zh-TW" sz="1400" dirty="0" smtClean="0">
                <a:latin typeface="Sylfaen" pitchFamily="18" charset="0"/>
                <a:cs typeface="Times New Roman" panose="02020603050405020304" pitchFamily="18" charset="0"/>
              </a:rPr>
              <a:t> message, which is followed by the server sending a </a:t>
            </a:r>
            <a:r>
              <a:rPr lang="en-US" altLang="zh-TW" sz="1400" dirty="0" err="1" smtClean="0">
                <a:solidFill>
                  <a:srgbClr val="0000FF"/>
                </a:solidFill>
                <a:latin typeface="Sylfaen" pitchFamily="18" charset="0"/>
                <a:cs typeface="Times New Roman" panose="02020603050405020304" pitchFamily="18" charset="0"/>
              </a:rPr>
              <a:t>ServerHello</a:t>
            </a:r>
            <a:r>
              <a:rPr lang="en-US" altLang="zh-TW" sz="1400" dirty="0" smtClean="0">
                <a:latin typeface="Sylfaen" pitchFamily="18" charset="0"/>
                <a:cs typeface="Times New Roman" panose="02020603050405020304" pitchFamily="18" charset="0"/>
              </a:rPr>
              <a:t> message</a:t>
            </a:r>
          </a:p>
          <a:p>
            <a:pPr>
              <a:buFont typeface="Wingdings" pitchFamily="2" charset="2"/>
              <a:buChar char="Ø"/>
            </a:pPr>
            <a:r>
              <a:rPr lang="en-US" altLang="zh-TW" sz="1400" dirty="0" smtClean="0">
                <a:latin typeface="Sylfaen" pitchFamily="18" charset="0"/>
                <a:cs typeface="Times New Roman" panose="02020603050405020304" pitchFamily="18" charset="0"/>
              </a:rPr>
              <a:t>these two messages establish the TLS protocol version, the compression mechanism used, the cipher suite used, and possibly the TLS session ID</a:t>
            </a:r>
          </a:p>
          <a:p>
            <a:pPr>
              <a:buFont typeface="Wingdings" pitchFamily="2" charset="2"/>
              <a:buChar char="Ø"/>
            </a:pPr>
            <a:r>
              <a:rPr lang="en-US" altLang="zh-TW" sz="1400" dirty="0" smtClean="0">
                <a:latin typeface="Sylfaen" pitchFamily="18" charset="0"/>
                <a:cs typeface="Times New Roman" panose="02020603050405020304" pitchFamily="18" charset="0"/>
              </a:rPr>
              <a:t>additionally, both a random client nonce and a random server nonce are exchanged that are used in the handshake later on</a:t>
            </a:r>
          </a:p>
          <a:p>
            <a:pPr lvl="2">
              <a:buFont typeface="Wingdings" pitchFamily="2" charset="2"/>
              <a:buChar char="Ø"/>
            </a:pPr>
            <a:endParaRPr lang="en-US" altLang="zh-TW" sz="1400" dirty="0" smtClean="0">
              <a:latin typeface="Sylfaen" pitchFamily="18" charset="0"/>
              <a:cs typeface="Times New Roman" panose="02020603050405020304" pitchFamily="18" charset="0"/>
            </a:endParaRPr>
          </a:p>
        </p:txBody>
      </p:sp>
      <p:sp>
        <p:nvSpPr>
          <p:cNvPr id="4" name="Content Placeholder 3"/>
          <p:cNvSpPr>
            <a:spLocks noGrp="1"/>
          </p:cNvSpPr>
          <p:nvPr>
            <p:ph sz="half" idx="2"/>
          </p:nvPr>
        </p:nvSpPr>
        <p:spPr/>
        <p:txBody>
          <a:bodyPr/>
          <a:lstStyle/>
          <a:p>
            <a:pPr marL="82296" indent="0">
              <a:buNone/>
            </a:pPr>
            <a:endParaRPr lang="en-US" dirty="0"/>
          </a:p>
        </p:txBody>
      </p:sp>
      <p:sp>
        <p:nvSpPr>
          <p:cNvPr id="6" name="Slide Number Placeholder 5"/>
          <p:cNvSpPr>
            <a:spLocks noGrp="1"/>
          </p:cNvSpPr>
          <p:nvPr>
            <p:ph type="sldNum" sz="quarter" idx="12"/>
          </p:nvPr>
        </p:nvSpPr>
        <p:spPr/>
        <p:txBody>
          <a:bodyPr/>
          <a:lstStyle/>
          <a:p>
            <a:fld id="{65443D5E-E9D3-4D36-8129-09AFD79524BB}" type="slidenum">
              <a:rPr lang="en-US" smtClean="0"/>
              <a:t>35</a:t>
            </a:fld>
            <a:endParaRPr lang="en-US"/>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066800"/>
            <a:ext cx="3581400" cy="518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59128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altLang="zh-TW" sz="4400" dirty="0">
                <a:solidFill>
                  <a:srgbClr val="002060"/>
                </a:solidFill>
                <a:effectLst/>
                <a:latin typeface="Georgia" panose="02040502050405020303" pitchFamily="18" charset="0"/>
              </a:rPr>
              <a:t>TLS Handshake Protocol</a:t>
            </a:r>
            <a:endParaRPr lang="en-US" b="1" dirty="0">
              <a:solidFill>
                <a:srgbClr val="002060"/>
              </a:solidFill>
              <a:effectLst/>
              <a:latin typeface="Sylfaen" pitchFamily="18" charset="0"/>
            </a:endParaRPr>
          </a:p>
        </p:txBody>
      </p:sp>
      <p:sp>
        <p:nvSpPr>
          <p:cNvPr id="3" name="Content Placeholder 2"/>
          <p:cNvSpPr>
            <a:spLocks noGrp="1"/>
          </p:cNvSpPr>
          <p:nvPr>
            <p:ph idx="1"/>
          </p:nvPr>
        </p:nvSpPr>
        <p:spPr>
          <a:xfrm>
            <a:off x="609600" y="1066800"/>
            <a:ext cx="7924800" cy="5334000"/>
          </a:xfrm>
        </p:spPr>
        <p:txBody>
          <a:bodyPr>
            <a:noAutofit/>
          </a:bodyPr>
          <a:lstStyle/>
          <a:p>
            <a:pPr marL="320040" lvl="1" indent="0" algn="just">
              <a:buNone/>
            </a:pPr>
            <a:r>
              <a:rPr lang="en-US" altLang="zh-TW" sz="2400" b="1" dirty="0">
                <a:latin typeface="Sylfaen" pitchFamily="18" charset="0"/>
                <a:cs typeface="Times New Roman" panose="02020603050405020304" pitchFamily="18" charset="0"/>
              </a:rPr>
              <a:t>[Step2] </a:t>
            </a:r>
          </a:p>
          <a:p>
            <a:pPr lvl="2" algn="just">
              <a:buFont typeface="Wingdings" panose="05000000000000000000" pitchFamily="2" charset="2"/>
              <a:buChar char="ü"/>
            </a:pPr>
            <a:r>
              <a:rPr lang="en-US" altLang="zh-TW" dirty="0">
                <a:latin typeface="Sylfaen" pitchFamily="18" charset="0"/>
                <a:cs typeface="Times New Roman" panose="02020603050405020304" pitchFamily="18" charset="0"/>
              </a:rPr>
              <a:t>the server may send any messages associated with the </a:t>
            </a:r>
            <a:r>
              <a:rPr lang="en-US" altLang="zh-TW" dirty="0" err="1">
                <a:latin typeface="Sylfaen" pitchFamily="18" charset="0"/>
                <a:cs typeface="Times New Roman" panose="02020603050405020304" pitchFamily="18" charset="0"/>
              </a:rPr>
              <a:t>ServerHello</a:t>
            </a:r>
            <a:endParaRPr lang="en-US" altLang="zh-TW" dirty="0">
              <a:latin typeface="Sylfaen" pitchFamily="18" charset="0"/>
              <a:cs typeface="Times New Roman" panose="02020603050405020304" pitchFamily="18" charset="0"/>
            </a:endParaRPr>
          </a:p>
          <a:p>
            <a:pPr lvl="2" algn="just">
              <a:buFont typeface="Wingdings" panose="05000000000000000000" pitchFamily="2" charset="2"/>
              <a:buChar char="ü"/>
            </a:pPr>
            <a:r>
              <a:rPr lang="en-US" altLang="zh-TW" dirty="0">
                <a:latin typeface="Sylfaen" pitchFamily="18" charset="0"/>
                <a:cs typeface="Times New Roman" panose="02020603050405020304" pitchFamily="18" charset="0"/>
              </a:rPr>
              <a:t>depending on the selected </a:t>
            </a:r>
            <a:r>
              <a:rPr lang="en-US" altLang="zh-TW" dirty="0">
                <a:solidFill>
                  <a:srgbClr val="0000FF"/>
                </a:solidFill>
                <a:latin typeface="Sylfaen" pitchFamily="18" charset="0"/>
                <a:cs typeface="Times New Roman" panose="02020603050405020304" pitchFamily="18" charset="0"/>
              </a:rPr>
              <a:t>cipher suite</a:t>
            </a:r>
            <a:r>
              <a:rPr lang="en-US" altLang="zh-TW" dirty="0">
                <a:latin typeface="Sylfaen" pitchFamily="18" charset="0"/>
                <a:cs typeface="Times New Roman" panose="02020603050405020304" pitchFamily="18" charset="0"/>
              </a:rPr>
              <a:t>, it will send its certificate for authentication</a:t>
            </a:r>
          </a:p>
          <a:p>
            <a:pPr lvl="2" algn="just">
              <a:buFont typeface="Wingdings" panose="05000000000000000000" pitchFamily="2" charset="2"/>
              <a:buChar char="ü"/>
            </a:pPr>
            <a:r>
              <a:rPr lang="en-US" altLang="zh-TW" dirty="0">
                <a:latin typeface="Sylfaen" pitchFamily="18" charset="0"/>
                <a:cs typeface="Times New Roman" panose="02020603050405020304" pitchFamily="18" charset="0"/>
              </a:rPr>
              <a:t>the server may also send a </a:t>
            </a:r>
            <a:r>
              <a:rPr lang="en-US" altLang="zh-TW" dirty="0">
                <a:solidFill>
                  <a:srgbClr val="0000FF"/>
                </a:solidFill>
                <a:latin typeface="Sylfaen" pitchFamily="18" charset="0"/>
                <a:cs typeface="Times New Roman" panose="02020603050405020304" pitchFamily="18" charset="0"/>
              </a:rPr>
              <a:t>key exchange message</a:t>
            </a:r>
            <a:r>
              <a:rPr lang="en-US" altLang="zh-TW" dirty="0">
                <a:latin typeface="Sylfaen" pitchFamily="18" charset="0"/>
                <a:cs typeface="Times New Roman" panose="02020603050405020304" pitchFamily="18" charset="0"/>
              </a:rPr>
              <a:t> and a </a:t>
            </a:r>
            <a:r>
              <a:rPr lang="en-US" altLang="zh-TW" dirty="0">
                <a:solidFill>
                  <a:srgbClr val="0000FF"/>
                </a:solidFill>
                <a:latin typeface="Sylfaen" pitchFamily="18" charset="0"/>
                <a:cs typeface="Times New Roman" panose="02020603050405020304" pitchFamily="18" charset="0"/>
              </a:rPr>
              <a:t>certificate request message</a:t>
            </a:r>
            <a:r>
              <a:rPr lang="en-US" altLang="zh-TW" dirty="0">
                <a:latin typeface="Sylfaen" pitchFamily="18" charset="0"/>
                <a:cs typeface="Times New Roman" panose="02020603050405020304" pitchFamily="18" charset="0"/>
              </a:rPr>
              <a:t> to the client, depending on the selected cipher suite</a:t>
            </a:r>
          </a:p>
          <a:p>
            <a:pPr lvl="2" algn="just">
              <a:buFont typeface="Wingdings" panose="05000000000000000000" pitchFamily="2" charset="2"/>
              <a:buChar char="ü"/>
            </a:pPr>
            <a:r>
              <a:rPr lang="en-US" altLang="zh-TW" dirty="0">
                <a:latin typeface="Sylfaen" pitchFamily="18" charset="0"/>
                <a:cs typeface="Times New Roman" panose="02020603050405020304" pitchFamily="18" charset="0"/>
              </a:rPr>
              <a:t>to mark the end of the </a:t>
            </a:r>
            <a:r>
              <a:rPr lang="en-US" altLang="zh-TW" dirty="0" err="1">
                <a:latin typeface="Sylfaen" pitchFamily="18" charset="0"/>
                <a:cs typeface="Times New Roman" panose="02020603050405020304" pitchFamily="18" charset="0"/>
              </a:rPr>
              <a:t>ServerHello</a:t>
            </a:r>
            <a:r>
              <a:rPr lang="en-US" altLang="zh-TW" dirty="0">
                <a:latin typeface="Sylfaen" pitchFamily="18" charset="0"/>
                <a:cs typeface="Times New Roman" panose="02020603050405020304" pitchFamily="18" charset="0"/>
              </a:rPr>
              <a:t> and the Hello message exchange, the server sends a </a:t>
            </a:r>
            <a:r>
              <a:rPr lang="en-US" altLang="zh-TW" dirty="0" err="1">
                <a:solidFill>
                  <a:srgbClr val="0000FF"/>
                </a:solidFill>
                <a:latin typeface="Sylfaen" pitchFamily="18" charset="0"/>
                <a:cs typeface="Times New Roman" panose="02020603050405020304" pitchFamily="18" charset="0"/>
              </a:rPr>
              <a:t>ServerHelloDone</a:t>
            </a:r>
            <a:r>
              <a:rPr lang="en-US" altLang="zh-TW" dirty="0">
                <a:solidFill>
                  <a:srgbClr val="0000FF"/>
                </a:solidFill>
                <a:latin typeface="Sylfaen" pitchFamily="18" charset="0"/>
                <a:cs typeface="Times New Roman" panose="02020603050405020304" pitchFamily="18" charset="0"/>
              </a:rPr>
              <a:t> message</a:t>
            </a:r>
          </a:p>
          <a:p>
            <a:pPr marL="82296" indent="0" algn="just">
              <a:buNone/>
            </a:pPr>
            <a:endParaRPr lang="en-US" altLang="zh-TW" sz="2400" dirty="0">
              <a:latin typeface="Sylfaen" pitchFamily="18"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36</a:t>
            </a:fld>
            <a:endParaRPr lang="en-US"/>
          </a:p>
        </p:txBody>
      </p:sp>
    </p:spTree>
    <p:extLst>
      <p:ext uri="{BB962C8B-B14F-4D97-AF65-F5344CB8AC3E}">
        <p14:creationId xmlns:p14="http://schemas.microsoft.com/office/powerpoint/2010/main" val="26995092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altLang="zh-TW" sz="4400" dirty="0">
                <a:solidFill>
                  <a:srgbClr val="002060"/>
                </a:solidFill>
                <a:effectLst/>
                <a:latin typeface="Georgia" panose="02040502050405020303" pitchFamily="18" charset="0"/>
              </a:rPr>
              <a:t>TLS Handshake Protocol</a:t>
            </a:r>
            <a:endParaRPr lang="en-US" b="1" dirty="0">
              <a:solidFill>
                <a:srgbClr val="002060"/>
              </a:solidFill>
              <a:effectLst/>
              <a:latin typeface="Sylfaen" pitchFamily="18" charset="0"/>
            </a:endParaRPr>
          </a:p>
        </p:txBody>
      </p:sp>
      <p:sp>
        <p:nvSpPr>
          <p:cNvPr id="3" name="Content Placeholder 2"/>
          <p:cNvSpPr>
            <a:spLocks noGrp="1"/>
          </p:cNvSpPr>
          <p:nvPr>
            <p:ph idx="1"/>
          </p:nvPr>
        </p:nvSpPr>
        <p:spPr>
          <a:xfrm>
            <a:off x="609600" y="1066800"/>
            <a:ext cx="7924800" cy="5334000"/>
          </a:xfrm>
        </p:spPr>
        <p:txBody>
          <a:bodyPr>
            <a:noAutofit/>
          </a:bodyPr>
          <a:lstStyle/>
          <a:p>
            <a:pPr marL="320040" lvl="1" indent="0" algn="just">
              <a:buNone/>
            </a:pPr>
            <a:r>
              <a:rPr lang="en-US" altLang="zh-TW" b="1" dirty="0">
                <a:latin typeface="Times New Roman" panose="02020603050405020304" pitchFamily="18" charset="0"/>
                <a:cs typeface="Times New Roman" panose="02020603050405020304" pitchFamily="18" charset="0"/>
              </a:rPr>
              <a:t>[Step3] </a:t>
            </a:r>
          </a:p>
          <a:p>
            <a:pPr lvl="1" algn="just">
              <a:buFont typeface="Wingdings" panose="05000000000000000000" pitchFamily="2" charset="2"/>
              <a:buChar char="ü"/>
            </a:pPr>
            <a:r>
              <a:rPr lang="en-US" altLang="zh-TW" dirty="0">
                <a:latin typeface="Times New Roman" panose="02020603050405020304" pitchFamily="18" charset="0"/>
                <a:cs typeface="Times New Roman" panose="02020603050405020304" pitchFamily="18" charset="0"/>
              </a:rPr>
              <a:t>next, if requested, the client will send its </a:t>
            </a:r>
            <a:r>
              <a:rPr lang="en-US" altLang="zh-TW" dirty="0">
                <a:solidFill>
                  <a:srgbClr val="0000FF"/>
                </a:solidFill>
                <a:latin typeface="Times New Roman" panose="02020603050405020304" pitchFamily="18" charset="0"/>
                <a:cs typeface="Times New Roman" panose="02020603050405020304" pitchFamily="18" charset="0"/>
              </a:rPr>
              <a:t>certificate</a:t>
            </a:r>
            <a:r>
              <a:rPr lang="en-US" altLang="zh-TW" dirty="0">
                <a:latin typeface="Times New Roman" panose="02020603050405020304" pitchFamily="18" charset="0"/>
                <a:cs typeface="Times New Roman" panose="02020603050405020304" pitchFamily="18" charset="0"/>
              </a:rPr>
              <a:t> to the server</a:t>
            </a:r>
          </a:p>
          <a:p>
            <a:pPr lvl="1" algn="just">
              <a:buFont typeface="Wingdings" panose="05000000000000000000" pitchFamily="2" charset="2"/>
              <a:buChar char="ü"/>
            </a:pPr>
            <a:r>
              <a:rPr lang="en-US" altLang="zh-TW" dirty="0">
                <a:latin typeface="Times New Roman" panose="02020603050405020304" pitchFamily="18" charset="0"/>
                <a:cs typeface="Times New Roman" panose="02020603050405020304" pitchFamily="18" charset="0"/>
              </a:rPr>
              <a:t>in any case, the client will then send a </a:t>
            </a:r>
            <a:r>
              <a:rPr lang="en-US" altLang="zh-TW" dirty="0">
                <a:solidFill>
                  <a:srgbClr val="0000FF"/>
                </a:solidFill>
                <a:latin typeface="Times New Roman" panose="02020603050405020304" pitchFamily="18" charset="0"/>
                <a:cs typeface="Times New Roman" panose="02020603050405020304" pitchFamily="18" charset="0"/>
              </a:rPr>
              <a:t>key exchange message</a:t>
            </a:r>
            <a:r>
              <a:rPr lang="en-US" altLang="zh-TW" dirty="0">
                <a:latin typeface="Times New Roman" panose="02020603050405020304" pitchFamily="18" charset="0"/>
                <a:cs typeface="Times New Roman" panose="02020603050405020304" pitchFamily="18" charset="0"/>
              </a:rPr>
              <a:t> that sets the pre-master secret between the client and the server</a:t>
            </a:r>
          </a:p>
          <a:p>
            <a:pPr lvl="1" algn="just">
              <a:buFont typeface="Wingdings" panose="05000000000000000000" pitchFamily="2" charset="2"/>
              <a:buChar char="ü"/>
            </a:pPr>
            <a:r>
              <a:rPr lang="en-US" altLang="zh-TW" dirty="0">
                <a:latin typeface="Times New Roman" panose="02020603050405020304" pitchFamily="18" charset="0"/>
                <a:cs typeface="Times New Roman" panose="02020603050405020304" pitchFamily="18" charset="0"/>
              </a:rPr>
              <a:t>optionally, the client may also send a </a:t>
            </a:r>
            <a:r>
              <a:rPr lang="en-US" altLang="zh-TW" dirty="0">
                <a:solidFill>
                  <a:srgbClr val="0000FF"/>
                </a:solidFill>
                <a:latin typeface="Times New Roman" panose="02020603050405020304" pitchFamily="18" charset="0"/>
                <a:cs typeface="Times New Roman" panose="02020603050405020304" pitchFamily="18" charset="0"/>
              </a:rPr>
              <a:t>Certificate Verify message</a:t>
            </a:r>
            <a:r>
              <a:rPr lang="en-US" altLang="zh-TW" dirty="0">
                <a:latin typeface="Times New Roman" panose="02020603050405020304" pitchFamily="18" charset="0"/>
                <a:cs typeface="Times New Roman" panose="02020603050405020304" pitchFamily="18" charset="0"/>
              </a:rPr>
              <a:t> to explicitly verify the certificate that the server requested</a:t>
            </a:r>
          </a:p>
          <a:p>
            <a:pPr lvl="2" algn="just">
              <a:buFont typeface="Wingdings" panose="05000000000000000000" pitchFamily="2" charset="2"/>
              <a:buChar char="ü"/>
            </a:pPr>
            <a:endParaRPr lang="en-US" altLang="zh-TW" dirty="0">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ü"/>
            </a:pPr>
            <a:endParaRPr lang="en-US" altLang="zh-TW"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pPr>
            <a:endParaRPr lang="en-US" altLang="zh-TW" sz="2400" dirty="0">
              <a:latin typeface="Sylfaen" pitchFamily="18"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37</a:t>
            </a:fld>
            <a:endParaRPr lang="en-US"/>
          </a:p>
        </p:txBody>
      </p:sp>
    </p:spTree>
    <p:extLst>
      <p:ext uri="{BB962C8B-B14F-4D97-AF65-F5344CB8AC3E}">
        <p14:creationId xmlns:p14="http://schemas.microsoft.com/office/powerpoint/2010/main" val="30167368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r>
              <a:rPr lang="en-US" altLang="zh-TW" sz="4400" dirty="0">
                <a:solidFill>
                  <a:srgbClr val="002060"/>
                </a:solidFill>
                <a:effectLst/>
                <a:latin typeface="Georgia" panose="02040502050405020303" pitchFamily="18" charset="0"/>
              </a:rPr>
              <a:t>TLS Handshake Protocol</a:t>
            </a:r>
            <a:endParaRPr lang="en-US" b="1" dirty="0">
              <a:solidFill>
                <a:srgbClr val="00206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Autofit/>
          </a:bodyPr>
          <a:lstStyle/>
          <a:p>
            <a:pPr marL="0" indent="0">
              <a:buNone/>
            </a:pPr>
            <a:r>
              <a:rPr lang="en-US" altLang="zh-TW" sz="2400" b="1" dirty="0">
                <a:latin typeface="Sylfaen" pitchFamily="18" charset="0"/>
                <a:cs typeface="Times New Roman" panose="02020603050405020304" pitchFamily="18" charset="0"/>
              </a:rPr>
              <a:t>[Step4]</a:t>
            </a:r>
          </a:p>
          <a:p>
            <a:pPr lvl="1">
              <a:buFont typeface="Wingdings" panose="05000000000000000000" pitchFamily="2" charset="2"/>
              <a:buChar char="ü"/>
            </a:pPr>
            <a:r>
              <a:rPr lang="en-US" altLang="zh-TW" sz="2400" dirty="0">
                <a:latin typeface="Sylfaen" pitchFamily="18" charset="0"/>
                <a:cs typeface="Times New Roman" panose="02020603050405020304" pitchFamily="18" charset="0"/>
              </a:rPr>
              <a:t>then, both the client and the server send the  </a:t>
            </a:r>
            <a:r>
              <a:rPr lang="en-US" altLang="zh-TW" sz="2400" dirty="0" err="1">
                <a:solidFill>
                  <a:srgbClr val="0000FF"/>
                </a:solidFill>
                <a:latin typeface="Sylfaen" pitchFamily="18" charset="0"/>
                <a:cs typeface="Times New Roman" panose="02020603050405020304" pitchFamily="18" charset="0"/>
              </a:rPr>
              <a:t>ChangeCipherSpec</a:t>
            </a:r>
            <a:r>
              <a:rPr lang="en-US" altLang="zh-TW" sz="2400" dirty="0">
                <a:solidFill>
                  <a:srgbClr val="0000FF"/>
                </a:solidFill>
                <a:latin typeface="Sylfaen" pitchFamily="18" charset="0"/>
                <a:cs typeface="Times New Roman" panose="02020603050405020304" pitchFamily="18" charset="0"/>
              </a:rPr>
              <a:t> messages</a:t>
            </a:r>
            <a:r>
              <a:rPr lang="en-US" altLang="zh-TW" sz="2400" dirty="0">
                <a:latin typeface="Sylfaen" pitchFamily="18" charset="0"/>
                <a:cs typeface="Times New Roman" panose="02020603050405020304" pitchFamily="18" charset="0"/>
              </a:rPr>
              <a:t> and enable the newly negotiated cipher spec</a:t>
            </a:r>
          </a:p>
          <a:p>
            <a:pPr lvl="1">
              <a:buFont typeface="Wingdings" panose="05000000000000000000" pitchFamily="2" charset="2"/>
              <a:buChar char="ü"/>
            </a:pPr>
            <a:r>
              <a:rPr lang="en-US" altLang="zh-TW" sz="2400" dirty="0">
                <a:latin typeface="Sylfaen" pitchFamily="18" charset="0"/>
                <a:cs typeface="Times New Roman" panose="02020603050405020304" pitchFamily="18" charset="0"/>
              </a:rPr>
              <a:t>the first message passed in each direction using the new algorithms, keys and secrets is the </a:t>
            </a:r>
            <a:r>
              <a:rPr lang="en-US" altLang="zh-TW" sz="2400" dirty="0">
                <a:solidFill>
                  <a:srgbClr val="0000FF"/>
                </a:solidFill>
                <a:latin typeface="Sylfaen" pitchFamily="18" charset="0"/>
                <a:cs typeface="Times New Roman" panose="02020603050405020304" pitchFamily="18" charset="0"/>
              </a:rPr>
              <a:t>Finished message</a:t>
            </a:r>
            <a:r>
              <a:rPr lang="en-US" altLang="zh-TW" sz="2400" dirty="0">
                <a:latin typeface="Sylfaen" pitchFamily="18" charset="0"/>
                <a:cs typeface="Times New Roman" panose="02020603050405020304" pitchFamily="18" charset="0"/>
              </a:rPr>
              <a:t>, which includes a </a:t>
            </a:r>
            <a:r>
              <a:rPr lang="en-US" altLang="zh-TW" sz="2400" u="sng" dirty="0">
                <a:latin typeface="Sylfaen" pitchFamily="18" charset="0"/>
                <a:cs typeface="Times New Roman" panose="02020603050405020304" pitchFamily="18" charset="0"/>
              </a:rPr>
              <a:t>digest</a:t>
            </a:r>
            <a:r>
              <a:rPr lang="en-US" altLang="zh-TW" sz="2400" dirty="0">
                <a:latin typeface="Sylfaen" pitchFamily="18" charset="0"/>
                <a:cs typeface="Times New Roman" panose="02020603050405020304" pitchFamily="18" charset="0"/>
              </a:rPr>
              <a:t> of all the handshake messages</a:t>
            </a:r>
          </a:p>
          <a:p>
            <a:pPr lvl="1">
              <a:buFont typeface="Wingdings" panose="05000000000000000000" pitchFamily="2" charset="2"/>
              <a:buChar char="ü"/>
            </a:pPr>
            <a:r>
              <a:rPr lang="en-US" altLang="zh-TW" sz="2400" dirty="0">
                <a:latin typeface="Sylfaen" pitchFamily="18" charset="0"/>
                <a:cs typeface="Times New Roman" panose="02020603050405020304" pitchFamily="18" charset="0"/>
              </a:rPr>
              <a:t>each end inspects the Finished message to verify that the handshake was not tampered with</a:t>
            </a:r>
          </a:p>
          <a:p>
            <a:pPr marL="0" indent="0">
              <a:buNone/>
            </a:pPr>
            <a:r>
              <a:rPr lang="en-US" altLang="zh-TW" sz="2400" dirty="0">
                <a:latin typeface="Sylfaen" pitchFamily="18" charset="0"/>
                <a:cs typeface="Times New Roman" panose="02020603050405020304" pitchFamily="18" charset="0"/>
              </a:rPr>
              <a:t>Digest of all the handshake messages</a:t>
            </a:r>
          </a:p>
          <a:p>
            <a:pPr lvl="1">
              <a:buFont typeface="Wingdings" panose="05000000000000000000" pitchFamily="2" charset="2"/>
              <a:buChar char="ü"/>
            </a:pPr>
            <a:r>
              <a:rPr lang="en-US" altLang="zh-TW" sz="2400" dirty="0">
                <a:latin typeface="Sylfaen" pitchFamily="18" charset="0"/>
                <a:cs typeface="Times New Roman" panose="02020603050405020304" pitchFamily="18" charset="0"/>
              </a:rPr>
              <a:t>means the results of applying a one-way hash function to the handshake messages</a:t>
            </a:r>
          </a:p>
        </p:txBody>
      </p:sp>
      <p:sp>
        <p:nvSpPr>
          <p:cNvPr id="6" name="Slide Number Placeholder 5"/>
          <p:cNvSpPr>
            <a:spLocks noGrp="1"/>
          </p:cNvSpPr>
          <p:nvPr>
            <p:ph type="sldNum" sz="quarter" idx="12"/>
          </p:nvPr>
        </p:nvSpPr>
        <p:spPr/>
        <p:txBody>
          <a:bodyPr/>
          <a:lstStyle/>
          <a:p>
            <a:fld id="{65443D5E-E9D3-4D36-8129-09AFD79524BB}" type="slidenum">
              <a:rPr lang="en-US" smtClean="0"/>
              <a:t>38</a:t>
            </a:fld>
            <a:endParaRPr lang="en-US"/>
          </a:p>
        </p:txBody>
      </p:sp>
    </p:spTree>
    <p:extLst>
      <p:ext uri="{BB962C8B-B14F-4D97-AF65-F5344CB8AC3E}">
        <p14:creationId xmlns:p14="http://schemas.microsoft.com/office/powerpoint/2010/main" val="30766178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153400" cy="990600"/>
          </a:xfrm>
        </p:spPr>
        <p:txBody>
          <a:bodyPr>
            <a:normAutofit/>
          </a:bodyPr>
          <a:lstStyle/>
          <a:p>
            <a:r>
              <a:rPr lang="en-US" altLang="zh-TW" sz="4400" dirty="0" smtClean="0">
                <a:solidFill>
                  <a:srgbClr val="002060"/>
                </a:solidFill>
                <a:effectLst/>
                <a:latin typeface="Georgia" panose="02040502050405020303" pitchFamily="18" charset="0"/>
              </a:rPr>
              <a:t>Summary of TLS</a:t>
            </a:r>
            <a:endParaRPr lang="en-US" b="1" dirty="0">
              <a:solidFill>
                <a:srgbClr val="00206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Autofit/>
          </a:bodyPr>
          <a:lstStyle/>
          <a:p>
            <a:pPr algn="just">
              <a:buFont typeface="Wingdings" pitchFamily="2" charset="2"/>
              <a:buChar char="Ø"/>
            </a:pPr>
            <a:r>
              <a:rPr lang="en-US" altLang="zh-TW" sz="2400" dirty="0">
                <a:latin typeface="Sylfaen" pitchFamily="18" charset="0"/>
                <a:cs typeface="Times New Roman" panose="02020603050405020304" pitchFamily="18" charset="0"/>
              </a:rPr>
              <a:t>TLS protocol provides transport layer security for Internet applications and confidentiality using symmetric key cryptography and data integrity using a keyed </a:t>
            </a:r>
            <a:r>
              <a:rPr lang="en-US" altLang="zh-TW" sz="2400" dirty="0">
                <a:solidFill>
                  <a:srgbClr val="FF0000"/>
                </a:solidFill>
                <a:latin typeface="Sylfaen" pitchFamily="18" charset="0"/>
                <a:cs typeface="Times New Roman" panose="02020603050405020304" pitchFamily="18" charset="0"/>
              </a:rPr>
              <a:t>MAC</a:t>
            </a:r>
          </a:p>
          <a:p>
            <a:pPr algn="just">
              <a:buFont typeface="Wingdings" pitchFamily="2" charset="2"/>
              <a:buChar char="Ø"/>
            </a:pPr>
            <a:r>
              <a:rPr lang="en-US" altLang="zh-TW" sz="2400" dirty="0">
                <a:latin typeface="Sylfaen" pitchFamily="18" charset="0"/>
                <a:cs typeface="Times New Roman" panose="02020603050405020304" pitchFamily="18" charset="0"/>
              </a:rPr>
              <a:t>It also includes functionality for client and server authentication using public key cryptography</a:t>
            </a:r>
          </a:p>
          <a:p>
            <a:pPr algn="just">
              <a:buFont typeface="Wingdings" pitchFamily="2" charset="2"/>
              <a:buChar char="Ø"/>
            </a:pPr>
            <a:endParaRPr lang="en-US" altLang="zh-TW" sz="2400" dirty="0">
              <a:latin typeface="Sylfaen" pitchFamily="18"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39</a:t>
            </a:fld>
            <a:endParaRPr lang="en-US"/>
          </a:p>
        </p:txBody>
      </p:sp>
    </p:spTree>
    <p:extLst>
      <p:ext uri="{BB962C8B-B14F-4D97-AF65-F5344CB8AC3E}">
        <p14:creationId xmlns:p14="http://schemas.microsoft.com/office/powerpoint/2010/main" val="20794465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457200" y="1143000"/>
            <a:ext cx="7924800" cy="5334000"/>
          </a:xfrm>
        </p:spPr>
        <p:txBody>
          <a:bodyPr>
            <a:normAutofit lnSpcReduction="10000"/>
          </a:bodyPr>
          <a:lstStyle/>
          <a:p>
            <a:pPr algn="just">
              <a:buFont typeface="Wingdings" pitchFamily="2" charset="2"/>
              <a:buChar char="Ø"/>
            </a:pPr>
            <a:r>
              <a:rPr lang="en-US" sz="2400" dirty="0">
                <a:latin typeface="Sylfaen" pitchFamily="18" charset="0"/>
              </a:rPr>
              <a:t>Sometimes the intruder can not only listen to the communication channel (</a:t>
            </a:r>
            <a:r>
              <a:rPr lang="en-US" sz="2400" dirty="0">
                <a:solidFill>
                  <a:srgbClr val="7030A0"/>
                </a:solidFill>
                <a:latin typeface="Sylfaen" pitchFamily="18" charset="0"/>
              </a:rPr>
              <a:t>passive intruder</a:t>
            </a:r>
            <a:r>
              <a:rPr lang="en-US" sz="2400" dirty="0">
                <a:latin typeface="Sylfaen" pitchFamily="18" charset="0"/>
              </a:rPr>
              <a:t>) but can also record messages and play them back later, inject his own messages, or modify legitimate messages before they get to the receiver (</a:t>
            </a:r>
            <a:r>
              <a:rPr lang="en-US" sz="2400" dirty="0">
                <a:solidFill>
                  <a:srgbClr val="7030A0"/>
                </a:solidFill>
                <a:latin typeface="Sylfaen" pitchFamily="18" charset="0"/>
              </a:rPr>
              <a:t>active intruder</a:t>
            </a:r>
            <a:r>
              <a:rPr lang="en-US" sz="2400" dirty="0">
                <a:latin typeface="Sylfaen" pitchFamily="18" charset="0"/>
              </a:rPr>
              <a:t>). </a:t>
            </a:r>
          </a:p>
          <a:p>
            <a:pPr algn="just">
              <a:buFont typeface="Wingdings" pitchFamily="2" charset="2"/>
              <a:buChar char="Ø"/>
            </a:pPr>
            <a:r>
              <a:rPr lang="en-US" sz="2400" dirty="0">
                <a:latin typeface="Sylfaen" pitchFamily="18" charset="0"/>
              </a:rPr>
              <a:t>The art of breaking ciphers, </a:t>
            </a:r>
            <a:r>
              <a:rPr lang="en-US" sz="2400" dirty="0">
                <a:solidFill>
                  <a:srgbClr val="FF0000"/>
                </a:solidFill>
                <a:latin typeface="Sylfaen" pitchFamily="18" charset="0"/>
              </a:rPr>
              <a:t>called cryptanalysis</a:t>
            </a:r>
            <a:r>
              <a:rPr lang="en-US" sz="2400" dirty="0">
                <a:latin typeface="Sylfaen" pitchFamily="18" charset="0"/>
              </a:rPr>
              <a:t>, and the art devising them (cryptography) is collectively known as cryptology.</a:t>
            </a:r>
          </a:p>
          <a:p>
            <a:pPr algn="just">
              <a:buFont typeface="Wingdings" pitchFamily="2" charset="2"/>
              <a:buChar char="Ø"/>
            </a:pPr>
            <a:r>
              <a:rPr lang="en-US" sz="2400" dirty="0">
                <a:latin typeface="Sylfaen" pitchFamily="18" charset="0"/>
              </a:rPr>
              <a:t>It will often be useful to have a notation for relating plaintext, </a:t>
            </a:r>
            <a:r>
              <a:rPr lang="en-US" sz="2400" dirty="0" err="1">
                <a:latin typeface="Sylfaen" pitchFamily="18" charset="0"/>
              </a:rPr>
              <a:t>ciphertext</a:t>
            </a:r>
            <a:r>
              <a:rPr lang="en-US" sz="2400" dirty="0">
                <a:latin typeface="Sylfaen" pitchFamily="18" charset="0"/>
              </a:rPr>
              <a:t>, and keys</a:t>
            </a:r>
            <a:r>
              <a:rPr lang="en-US" sz="2400" dirty="0" smtClean="0">
                <a:latin typeface="Sylfaen" pitchFamily="18" charset="0"/>
              </a:rPr>
              <a:t>.</a:t>
            </a:r>
          </a:p>
          <a:p>
            <a:pPr algn="just">
              <a:buFont typeface="Wingdings" pitchFamily="2" charset="2"/>
              <a:buChar char="Ø"/>
            </a:pPr>
            <a:r>
              <a:rPr lang="en-US" sz="2400" dirty="0" smtClean="0">
                <a:latin typeface="Sylfaen" pitchFamily="18" charset="0"/>
              </a:rPr>
              <a:t> We will use </a:t>
            </a:r>
            <a:r>
              <a:rPr lang="en-US" sz="2400" b="1" dirty="0" smtClean="0">
                <a:solidFill>
                  <a:srgbClr val="002060"/>
                </a:solidFill>
                <a:latin typeface="Sylfaen" pitchFamily="18" charset="0"/>
              </a:rPr>
              <a:t>C = E</a:t>
            </a:r>
            <a:r>
              <a:rPr lang="en-US" sz="2400" b="1" baseline="-25000" dirty="0" smtClean="0">
                <a:solidFill>
                  <a:srgbClr val="002060"/>
                </a:solidFill>
                <a:latin typeface="Sylfaen" pitchFamily="18" charset="0"/>
              </a:rPr>
              <a:t>K</a:t>
            </a:r>
            <a:r>
              <a:rPr lang="en-US" sz="2400" b="1" dirty="0" smtClean="0">
                <a:solidFill>
                  <a:srgbClr val="002060"/>
                </a:solidFill>
                <a:latin typeface="Sylfaen" pitchFamily="18" charset="0"/>
              </a:rPr>
              <a:t>(P) </a:t>
            </a:r>
            <a:r>
              <a:rPr lang="en-US" sz="2400" dirty="0" smtClean="0">
                <a:latin typeface="Sylfaen" pitchFamily="18" charset="0"/>
              </a:rPr>
              <a:t>to mean that the encryption of the plaintext P using key K gives the </a:t>
            </a:r>
            <a:r>
              <a:rPr lang="en-US" sz="2400" dirty="0" err="1" smtClean="0">
                <a:latin typeface="Sylfaen" pitchFamily="18" charset="0"/>
              </a:rPr>
              <a:t>ciphertext</a:t>
            </a:r>
            <a:r>
              <a:rPr lang="en-US" sz="2400" dirty="0" smtClean="0">
                <a:latin typeface="Sylfaen" pitchFamily="18" charset="0"/>
              </a:rPr>
              <a:t> C. Similarly, </a:t>
            </a:r>
            <a:r>
              <a:rPr lang="en-US" sz="2400" b="1" dirty="0" smtClean="0">
                <a:solidFill>
                  <a:srgbClr val="002060"/>
                </a:solidFill>
                <a:latin typeface="Sylfaen" pitchFamily="18" charset="0"/>
              </a:rPr>
              <a:t>P = D</a:t>
            </a:r>
            <a:r>
              <a:rPr lang="en-US" sz="2400" b="1" baseline="-25000" dirty="0" smtClean="0">
                <a:solidFill>
                  <a:srgbClr val="002060"/>
                </a:solidFill>
                <a:latin typeface="Sylfaen" pitchFamily="18" charset="0"/>
              </a:rPr>
              <a:t>K</a:t>
            </a:r>
            <a:r>
              <a:rPr lang="en-US" sz="2400" b="1" dirty="0" smtClean="0">
                <a:solidFill>
                  <a:srgbClr val="002060"/>
                </a:solidFill>
                <a:latin typeface="Sylfaen" pitchFamily="18" charset="0"/>
              </a:rPr>
              <a:t>(C) </a:t>
            </a:r>
            <a:r>
              <a:rPr lang="en-US" sz="2400" dirty="0" smtClean="0">
                <a:latin typeface="Sylfaen" pitchFamily="18" charset="0"/>
              </a:rPr>
              <a:t>represents the decryption of C to get the plaintext again. It then follows that </a:t>
            </a:r>
            <a:r>
              <a:rPr lang="en-US" sz="2400" b="1" dirty="0">
                <a:solidFill>
                  <a:srgbClr val="002060"/>
                </a:solidFill>
                <a:latin typeface="Sylfaen" pitchFamily="18" charset="0"/>
              </a:rPr>
              <a:t>D</a:t>
            </a:r>
            <a:r>
              <a:rPr lang="en-US" sz="2400" b="1" baseline="-25000" dirty="0">
                <a:solidFill>
                  <a:srgbClr val="002060"/>
                </a:solidFill>
                <a:latin typeface="Sylfaen" pitchFamily="18" charset="0"/>
              </a:rPr>
              <a:t>K </a:t>
            </a:r>
            <a:r>
              <a:rPr lang="en-US" sz="2400" b="1" dirty="0" smtClean="0">
                <a:solidFill>
                  <a:srgbClr val="002060"/>
                </a:solidFill>
                <a:latin typeface="Sylfaen" pitchFamily="18" charset="0"/>
              </a:rPr>
              <a:t>(</a:t>
            </a:r>
            <a:r>
              <a:rPr lang="en-US" sz="2400" b="1" dirty="0">
                <a:solidFill>
                  <a:srgbClr val="002060"/>
                </a:solidFill>
                <a:latin typeface="Sylfaen" pitchFamily="18" charset="0"/>
              </a:rPr>
              <a:t>E</a:t>
            </a:r>
            <a:r>
              <a:rPr lang="en-US" sz="2400" b="1" baseline="-25000" dirty="0">
                <a:solidFill>
                  <a:srgbClr val="002060"/>
                </a:solidFill>
                <a:latin typeface="Sylfaen" pitchFamily="18" charset="0"/>
              </a:rPr>
              <a:t>K</a:t>
            </a:r>
            <a:r>
              <a:rPr lang="en-US" sz="2400" b="1" dirty="0" smtClean="0">
                <a:solidFill>
                  <a:srgbClr val="002060"/>
                </a:solidFill>
                <a:latin typeface="Sylfaen" pitchFamily="18" charset="0"/>
              </a:rPr>
              <a:t>(P))=P</a:t>
            </a:r>
            <a:r>
              <a:rPr lang="en-US" sz="2400" dirty="0" smtClean="0">
                <a:latin typeface="Sylfaen" pitchFamily="18" charset="0"/>
              </a:rPr>
              <a:t>.</a:t>
            </a:r>
          </a:p>
          <a:p>
            <a:pPr algn="just">
              <a:buFont typeface="Wingdings" pitchFamily="2" charset="2"/>
              <a:buChar char="Ø"/>
            </a:pPr>
            <a:endParaRPr lang="en-US" sz="2400" dirty="0" smtClean="0">
              <a:latin typeface="Sylfaen" pitchFamily="18" charset="0"/>
            </a:endParaRPr>
          </a:p>
          <a:p>
            <a:pPr algn="just">
              <a:buFont typeface="Wingdings" pitchFamily="2" charset="2"/>
              <a:buChar char="Ø"/>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endParaRPr lang="en-US" b="1" dirty="0">
              <a:solidFill>
                <a:srgbClr val="002060"/>
              </a:solidFill>
              <a:effectLst/>
              <a:latin typeface="Sylfaen" pitchFamily="18" charset="0"/>
            </a:endParaRPr>
          </a:p>
        </p:txBody>
      </p:sp>
      <p:sp>
        <p:nvSpPr>
          <p:cNvPr id="3" name="Content Placeholder 2"/>
          <p:cNvSpPr>
            <a:spLocks noGrp="1"/>
          </p:cNvSpPr>
          <p:nvPr>
            <p:ph idx="1"/>
          </p:nvPr>
        </p:nvSpPr>
        <p:spPr>
          <a:xfrm>
            <a:off x="1219200" y="1143000"/>
            <a:ext cx="7924800" cy="5334000"/>
          </a:xfrm>
          <a:scene3d>
            <a:camera prst="isometricTopUp"/>
            <a:lightRig rig="threePt" dir="t"/>
          </a:scene3d>
        </p:spPr>
        <p:txBody>
          <a:bodyPr>
            <a:noAutofit/>
          </a:bodyPr>
          <a:lstStyle/>
          <a:p>
            <a:pPr marL="82296" indent="0" algn="ctr">
              <a:buNone/>
            </a:pPr>
            <a:endParaRPr lang="en-US" dirty="0">
              <a:latin typeface="Sylfaen" pitchFamily="18" charset="0"/>
              <a:cs typeface="Times New Roman" pitchFamily="18" charset="0"/>
            </a:endParaRPr>
          </a:p>
          <a:p>
            <a:pPr marL="82296" indent="0" algn="ctr">
              <a:buNone/>
            </a:pPr>
            <a:endParaRPr lang="en-US" dirty="0">
              <a:latin typeface="Sylfaen" pitchFamily="18" charset="0"/>
              <a:cs typeface="Times New Roman" pitchFamily="18" charset="0"/>
            </a:endParaRPr>
          </a:p>
          <a:p>
            <a:pPr marL="1847088" lvl="8" indent="0">
              <a:buNone/>
            </a:pPr>
            <a:r>
              <a:rPr lang="en-US" sz="6600" dirty="0" smtClean="0">
                <a:solidFill>
                  <a:srgbClr val="FF0000"/>
                </a:solidFill>
                <a:latin typeface="Algerian" pitchFamily="82" charset="0"/>
              </a:rPr>
              <a:t>CHAPTER </a:t>
            </a:r>
            <a:r>
              <a:rPr lang="en-US" sz="6600" dirty="0">
                <a:solidFill>
                  <a:srgbClr val="FF0000"/>
                </a:solidFill>
                <a:latin typeface="Algerian" pitchFamily="82" charset="0"/>
              </a:rPr>
              <a:t>END</a:t>
            </a:r>
          </a:p>
          <a:p>
            <a:pPr marL="1847088" lvl="8" indent="0">
              <a:buNone/>
            </a:pPr>
            <a:r>
              <a:rPr lang="en-US" sz="6600" dirty="0">
                <a:solidFill>
                  <a:srgbClr val="FF0000"/>
                </a:solidFill>
                <a:latin typeface="Algerian" pitchFamily="82" charset="0"/>
              </a:rPr>
              <a:t>  ???</a:t>
            </a:r>
          </a:p>
          <a:p>
            <a:pPr marL="82296" indent="0" algn="just">
              <a:lnSpc>
                <a:spcPct val="120000"/>
              </a:lnSpc>
              <a:buNone/>
            </a:pPr>
            <a:endParaRPr lang="en-US" sz="2000" dirty="0">
              <a:latin typeface="Sylfaen" pitchFamily="18" charset="0"/>
            </a:endParaRPr>
          </a:p>
          <a:p>
            <a:pPr marL="82296" indent="0" algn="ctr">
              <a:buNone/>
            </a:pPr>
            <a:endParaRPr lang="en-US" dirty="0">
              <a:latin typeface="Sylfaen" pitchFamily="18" charset="0"/>
              <a:cs typeface="Times New Roman" pitchFamily="18" charset="0"/>
            </a:endParaRPr>
          </a:p>
          <a:p>
            <a:pPr marL="82296" indent="0" algn="just">
              <a:buNone/>
            </a:pPr>
            <a:endParaRPr lang="en-US" altLang="zh-TW" sz="2400" dirty="0">
              <a:latin typeface="Sylfaen" pitchFamily="18" charset="0"/>
              <a:cs typeface="Times New Roman" panose="02020603050405020304"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40</a:t>
            </a:fld>
            <a:endParaRPr lang="en-US"/>
          </a:p>
        </p:txBody>
      </p:sp>
    </p:spTree>
    <p:extLst>
      <p:ext uri="{BB962C8B-B14F-4D97-AF65-F5344CB8AC3E}">
        <p14:creationId xmlns:p14="http://schemas.microsoft.com/office/powerpoint/2010/main" val="929773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Autofit/>
          </a:bodyPr>
          <a:lstStyle/>
          <a:p>
            <a:r>
              <a:rPr lang="en-US" sz="2800" dirty="0" smtClean="0">
                <a:solidFill>
                  <a:srgbClr val="0070C0"/>
                </a:solidFill>
                <a:effectLst/>
                <a:latin typeface="Sylfaen" pitchFamily="18" charset="0"/>
              </a:rPr>
              <a:t>Figure 8.1: The </a:t>
            </a:r>
            <a:r>
              <a:rPr lang="en-US" sz="2800" dirty="0">
                <a:solidFill>
                  <a:srgbClr val="0070C0"/>
                </a:solidFill>
                <a:effectLst/>
                <a:latin typeface="Sylfaen" pitchFamily="18" charset="0"/>
              </a:rPr>
              <a:t>encryption model (for </a:t>
            </a:r>
            <a:r>
              <a:rPr lang="en-US" sz="2800" dirty="0" smtClean="0">
                <a:solidFill>
                  <a:srgbClr val="0070C0"/>
                </a:solidFill>
                <a:effectLst/>
                <a:latin typeface="Sylfaen" pitchFamily="18" charset="0"/>
              </a:rPr>
              <a:t>a symmetric-key </a:t>
            </a:r>
            <a:r>
              <a:rPr lang="en-US" sz="2800" dirty="0">
                <a:solidFill>
                  <a:srgbClr val="0070C0"/>
                </a:solidFill>
                <a:effectLst/>
                <a:latin typeface="Sylfaen" pitchFamily="18" charset="0"/>
              </a:rPr>
              <a:t>cipher</a:t>
            </a:r>
            <a:r>
              <a:rPr lang="en-US" sz="2800" dirty="0" smtClean="0">
                <a:solidFill>
                  <a:srgbClr val="0070C0"/>
                </a:solidFill>
                <a:effectLst/>
                <a:latin typeface="Sylfaen" pitchFamily="18" charset="0"/>
              </a:rPr>
              <a:t>)</a:t>
            </a:r>
            <a:endParaRPr lang="en-US" sz="2800" dirty="0">
              <a:solidFill>
                <a:srgbClr val="0070C0"/>
              </a:solidFill>
              <a:effectLst/>
              <a:latin typeface="Sylfaen" pitchFamily="18" charset="0"/>
            </a:endParaRPr>
          </a:p>
        </p:txBody>
      </p:sp>
      <p:sp>
        <p:nvSpPr>
          <p:cNvPr id="3" name="Content Placeholder 2"/>
          <p:cNvSpPr>
            <a:spLocks noGrp="1"/>
          </p:cNvSpPr>
          <p:nvPr>
            <p:ph idx="1"/>
          </p:nvPr>
        </p:nvSpPr>
        <p:spPr>
          <a:xfrm>
            <a:off x="533400" y="1143000"/>
            <a:ext cx="7924800" cy="5334000"/>
          </a:xfrm>
        </p:spPr>
        <p:txBody>
          <a:bodyPr>
            <a:normAutofit/>
          </a:bodyPr>
          <a:lstStyle/>
          <a:p>
            <a:pPr marL="82296" indent="0">
              <a:buNone/>
            </a:pPr>
            <a:endParaRPr lang="en-US" dirty="0" smtClean="0">
              <a:latin typeface="Sylfaen" pitchFamily="18" charset="0"/>
            </a:endParaRPr>
          </a:p>
          <a:p>
            <a:pPr marL="82296" indent="0">
              <a:buNone/>
            </a:pPr>
            <a:endParaRPr lang="en-US" dirty="0">
              <a:latin typeface="Sylfaen" pitchFamily="18" charset="0"/>
            </a:endParaRPr>
          </a:p>
          <a:p>
            <a:pPr marL="82296" indent="0">
              <a:buNone/>
            </a:pPr>
            <a:endParaRPr lang="en-US" dirty="0" smtClean="0">
              <a:latin typeface="Sylfaen" pitchFamily="18" charset="0"/>
            </a:endParaRPr>
          </a:p>
          <a:p>
            <a:pPr marL="82296" indent="0">
              <a:buNone/>
            </a:pPr>
            <a:endParaRPr lang="en-US" dirty="0">
              <a:latin typeface="Sylfaen" pitchFamily="18" charset="0"/>
            </a:endParaRPr>
          </a:p>
          <a:p>
            <a:pPr marL="82296" indent="0">
              <a:buNone/>
            </a:pPr>
            <a:endParaRPr lang="en-US" dirty="0" smtClean="0">
              <a:latin typeface="Sylfaen" pitchFamily="18" charset="0"/>
            </a:endParaRPr>
          </a:p>
          <a:p>
            <a:pPr marL="82296" indent="0">
              <a:buNone/>
            </a:pPr>
            <a:endParaRPr lang="en-US" dirty="0">
              <a:latin typeface="Sylfaen" pitchFamily="18" charset="0"/>
            </a:endParaRPr>
          </a:p>
          <a:p>
            <a:pPr marL="82296" indent="0">
              <a:buNone/>
            </a:pPr>
            <a:endParaRPr lang="en-US" dirty="0" smtClean="0">
              <a:latin typeface="Sylfaen" pitchFamily="18" charset="0"/>
            </a:endParaRPr>
          </a:p>
          <a:p>
            <a:pPr marL="82296" indent="0">
              <a:buNone/>
            </a:pPr>
            <a:endParaRPr lang="en-US"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5</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975360"/>
            <a:ext cx="678180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143000" y="4181564"/>
            <a:ext cx="7696200" cy="2008242"/>
          </a:xfrm>
          <a:prstGeom prst="rect">
            <a:avLst/>
          </a:prstGeom>
        </p:spPr>
        <p:txBody>
          <a:bodyPr wrap="square">
            <a:spAutoFit/>
          </a:bodyPr>
          <a:lstStyle/>
          <a:p>
            <a:pPr algn="just"/>
            <a:r>
              <a:rPr lang="en-US" sz="2400" dirty="0">
                <a:latin typeface="Sylfaen" pitchFamily="18" charset="0"/>
              </a:rPr>
              <a:t>A fundamental rule of cryptography is that one must assume that the cryptanalyst knows the methods used for encryption and decryption. In other words, the cryptanalyst knows how the encryption method, E, and decryption, </a:t>
            </a:r>
            <a:r>
              <a:rPr lang="en-US" sz="2400" dirty="0" err="1">
                <a:latin typeface="Sylfaen" pitchFamily="18" charset="0"/>
              </a:rPr>
              <a:t>D,of</a:t>
            </a:r>
            <a:r>
              <a:rPr lang="en-US" sz="2400" dirty="0">
                <a:latin typeface="Sylfaen" pitchFamily="18" charset="0"/>
              </a:rPr>
              <a:t> </a:t>
            </a:r>
            <a:r>
              <a:rPr lang="en-US" sz="2400" dirty="0" smtClean="0">
                <a:latin typeface="Sylfaen" pitchFamily="18" charset="0"/>
              </a:rPr>
              <a:t>Figure 8.1 </a:t>
            </a:r>
            <a:r>
              <a:rPr lang="en-US" sz="2400" dirty="0">
                <a:latin typeface="Sylfaen" pitchFamily="18" charset="0"/>
              </a:rPr>
              <a:t>work in </a:t>
            </a:r>
            <a:r>
              <a:rPr lang="en-US" sz="2400" dirty="0" smtClean="0">
                <a:latin typeface="Sylfaen" pitchFamily="18" charset="0"/>
              </a:rPr>
              <a:t>detail.</a:t>
            </a:r>
            <a:endParaRPr lang="en-US" sz="2400" dirty="0">
              <a:latin typeface="Sylfaen" pitchFamily="18" charset="0"/>
            </a:endParaRPr>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990600"/>
          </a:xfrm>
        </p:spPr>
        <p:txBody>
          <a:bodyPr>
            <a:normAutofit/>
          </a:bodyPr>
          <a:lstStyle/>
          <a:p>
            <a:r>
              <a:rPr lang="en-US" b="1" dirty="0" smtClean="0">
                <a:solidFill>
                  <a:srgbClr val="FF0000"/>
                </a:solidFill>
                <a:effectLst/>
                <a:latin typeface="Sylfaen" pitchFamily="18" charset="0"/>
              </a:rPr>
              <a:t>What is Cipher ?</a:t>
            </a:r>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rmAutofit/>
          </a:bodyPr>
          <a:lstStyle/>
          <a:p>
            <a:pPr>
              <a:lnSpc>
                <a:spcPct val="150000"/>
              </a:lnSpc>
              <a:buFont typeface="Wingdings" panose="05000000000000000000" pitchFamily="2" charset="2"/>
              <a:buChar char="ü"/>
            </a:pPr>
            <a:r>
              <a:rPr lang="en-US" sz="2400" dirty="0">
                <a:latin typeface="Sylfaen" pitchFamily="18" charset="0"/>
                <a:cs typeface="Times New Roman" panose="02020603050405020304" pitchFamily="18" charset="0"/>
              </a:rPr>
              <a:t>In the network security concept Cipher means hiding or coding  of the data when the client sent it. </a:t>
            </a:r>
            <a:endParaRPr lang="en-US" sz="2400" dirty="0" smtClean="0">
              <a:latin typeface="Sylfaen" pitchFamily="18" charset="0"/>
              <a:cs typeface="Times New Roman" panose="02020603050405020304" pitchFamily="18" charset="0"/>
            </a:endParaRPr>
          </a:p>
          <a:p>
            <a:pPr>
              <a:lnSpc>
                <a:spcPct val="150000"/>
              </a:lnSpc>
              <a:buFont typeface="Wingdings" panose="05000000000000000000" pitchFamily="2" charset="2"/>
              <a:buChar char="ü"/>
            </a:pPr>
            <a:r>
              <a:rPr lang="en-US" sz="2400" dirty="0" smtClean="0">
                <a:latin typeface="Sylfaen" pitchFamily="18" charset="0"/>
                <a:cs typeface="Times New Roman" panose="02020603050405020304" pitchFamily="18" charset="0"/>
              </a:rPr>
              <a:t>Or </a:t>
            </a:r>
            <a:r>
              <a:rPr lang="en-US" sz="2400" dirty="0">
                <a:latin typeface="Sylfaen" pitchFamily="18" charset="0"/>
                <a:cs typeface="Times New Roman" panose="02020603050405020304" pitchFamily="18" charset="0"/>
              </a:rPr>
              <a:t>it means the data on the network.     </a:t>
            </a:r>
          </a:p>
          <a:p>
            <a:pPr marL="0" indent="0">
              <a:lnSpc>
                <a:spcPct val="150000"/>
              </a:lnSpc>
              <a:buNone/>
            </a:pPr>
            <a:r>
              <a:rPr lang="en-US" sz="2400" u="sng" dirty="0">
                <a:solidFill>
                  <a:srgbClr val="FF0000"/>
                </a:solidFill>
                <a:latin typeface="Sylfaen" pitchFamily="18" charset="0"/>
                <a:cs typeface="Times New Roman" panose="02020603050405020304" pitchFamily="18" charset="0"/>
              </a:rPr>
              <a:t>1. Substitution</a:t>
            </a:r>
            <a:r>
              <a:rPr lang="en-US" sz="2400" u="sng" dirty="0">
                <a:latin typeface="Sylfaen" pitchFamily="18" charset="0"/>
                <a:cs typeface="Times New Roman" panose="02020603050405020304" pitchFamily="18" charset="0"/>
              </a:rPr>
              <a:t> </a:t>
            </a:r>
            <a:r>
              <a:rPr lang="en-US" sz="2400" dirty="0">
                <a:latin typeface="Sylfaen" pitchFamily="18" charset="0"/>
                <a:cs typeface="Times New Roman" panose="02020603050405020304" pitchFamily="18" charset="0"/>
              </a:rPr>
              <a:t>Technique is one in which the letters/numbers/symbol of the plain text are replaced by other letters/numbers/symbols</a:t>
            </a:r>
            <a:r>
              <a:rPr lang="en-US" sz="2400" dirty="0" smtClean="0">
                <a:latin typeface="Sylfaen" pitchFamily="18" charset="0"/>
                <a:cs typeface="Times New Roman" panose="02020603050405020304" pitchFamily="18" charset="0"/>
              </a:rPr>
              <a:t>.</a:t>
            </a:r>
            <a:endParaRPr lang="en-US" sz="2400" dirty="0">
              <a:latin typeface="Sylfaen" pitchFamily="18" charset="0"/>
              <a:cs typeface="Times New Roman" panose="02020603050405020304" pitchFamily="18" charset="0"/>
            </a:endParaRPr>
          </a:p>
          <a:p>
            <a:pPr marL="0" indent="0">
              <a:lnSpc>
                <a:spcPct val="150000"/>
              </a:lnSpc>
              <a:buNone/>
            </a:pPr>
            <a:r>
              <a:rPr lang="en-US" sz="2400" dirty="0" err="1">
                <a:latin typeface="Sylfaen" pitchFamily="18" charset="0"/>
                <a:cs typeface="Times New Roman" panose="02020603050405020304" pitchFamily="18" charset="0"/>
              </a:rPr>
              <a:t>Eg</a:t>
            </a:r>
            <a:r>
              <a:rPr lang="en-US" sz="2400" dirty="0">
                <a:latin typeface="Sylfaen" pitchFamily="18" charset="0"/>
                <a:cs typeface="Times New Roman" panose="02020603050405020304" pitchFamily="18" charset="0"/>
              </a:rPr>
              <a:t>. A</a:t>
            </a:r>
            <a:r>
              <a:rPr lang="en-US" sz="2400" dirty="0">
                <a:latin typeface="Sylfaen" pitchFamily="18" charset="0"/>
                <a:cs typeface="Times New Roman" panose="02020603050405020304" pitchFamily="18" charset="0"/>
                <a:sym typeface="Wingdings" panose="05000000000000000000" pitchFamily="2" charset="2"/>
              </a:rPr>
              <a:t>D, TZ, Or 25, 36.</a:t>
            </a:r>
          </a:p>
          <a:p>
            <a:pPr marL="0" indent="0">
              <a:lnSpc>
                <a:spcPct val="150000"/>
              </a:lnSpc>
              <a:buNone/>
            </a:pPr>
            <a:endParaRPr lang="en-US" sz="2400" dirty="0">
              <a:latin typeface="Sylfaen" pitchFamily="18" charset="0"/>
              <a:cs typeface="Times New Roman" panose="02020603050405020304" pitchFamily="18" charset="0"/>
            </a:endParaRPr>
          </a:p>
          <a:p>
            <a:pPr marL="0" indent="0">
              <a:lnSpc>
                <a:spcPct val="150000"/>
              </a:lnSpc>
              <a:buNone/>
            </a:pPr>
            <a:endParaRPr lang="en-US" sz="2400" dirty="0">
              <a:latin typeface="Sylfaen" pitchFamily="18" charset="0"/>
              <a:cs typeface="Times New Roman" panose="02020603050405020304" pitchFamily="18" charset="0"/>
            </a:endParaRPr>
          </a:p>
          <a:p>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6</a:t>
            </a:fld>
            <a:endParaRPr lang="en-US"/>
          </a:p>
        </p:txBody>
      </p:sp>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609600" y="1143000"/>
            <a:ext cx="7924800" cy="5334000"/>
          </a:xfrm>
        </p:spPr>
        <p:txBody>
          <a:bodyPr>
            <a:normAutofit/>
          </a:bodyPr>
          <a:lstStyle/>
          <a:p>
            <a:pPr marL="0" indent="0">
              <a:buNone/>
            </a:pPr>
            <a:r>
              <a:rPr lang="en-US" sz="2400" u="sng" dirty="0">
                <a:solidFill>
                  <a:srgbClr val="FF0000"/>
                </a:solidFill>
                <a:latin typeface="Times New Roman" panose="02020603050405020304" pitchFamily="18" charset="0"/>
                <a:cs typeface="Times New Roman" panose="02020603050405020304" pitchFamily="18" charset="0"/>
              </a:rPr>
              <a:t>2. Transposition </a:t>
            </a:r>
            <a:r>
              <a:rPr lang="en-US" sz="2400" dirty="0">
                <a:latin typeface="Times New Roman" panose="02020603050405020304" pitchFamily="18" charset="0"/>
                <a:cs typeface="Times New Roman" panose="02020603050405020304" pitchFamily="18" charset="0"/>
              </a:rPr>
              <a:t>technique the position of the letter/numbers/symbols in plaintext is changed with one </a:t>
            </a:r>
            <a:r>
              <a:rPr lang="en-US" sz="2400" dirty="0" smtClean="0">
                <a:latin typeface="Times New Roman" panose="02020603050405020304" pitchFamily="18" charset="0"/>
                <a:cs typeface="Times New Roman" panose="02020603050405020304" pitchFamily="18" charset="0"/>
              </a:rPr>
              <a:t>another.</a:t>
            </a:r>
            <a:endParaRPr lang="en-US" sz="24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en-US" sz="2400" dirty="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PT</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a:t>
            </a:r>
            <a:endParaRPr lang="en-US" sz="2400" dirty="0" smtClean="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CT</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a:t>
            </a:r>
          </a:p>
          <a:p>
            <a:pPr marL="0" indent="0">
              <a:buNone/>
            </a:pPr>
            <a:endParaRPr lang="en-US" sz="24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Plain text: HELLO CLASS</a:t>
            </a:r>
          </a:p>
          <a:p>
            <a:pPr>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Cipher text: OLLEHSSALC</a:t>
            </a:r>
          </a:p>
          <a:p>
            <a:pPr marL="82296" indent="0">
              <a:buNone/>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7</a:t>
            </a:fld>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2667000"/>
            <a:ext cx="5876925"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1219200" y="1143000"/>
            <a:ext cx="7924800" cy="5334000"/>
          </a:xfrm>
        </p:spPr>
        <p:txBody>
          <a:bodyPr>
            <a:normAutofit/>
          </a:bodyPr>
          <a:lstStyle/>
          <a:p>
            <a:pPr marL="0" indent="0">
              <a:buNone/>
            </a:pPr>
            <a:r>
              <a:rPr lang="en-US" sz="2400" u="sng" dirty="0">
                <a:solidFill>
                  <a:srgbClr val="FF0000"/>
                </a:solidFill>
                <a:latin typeface="Sylfaen" pitchFamily="18" charset="0"/>
                <a:cs typeface="Times New Roman" panose="02020603050405020304" pitchFamily="18" charset="0"/>
              </a:rPr>
              <a:t>3. Rail fence </a:t>
            </a:r>
            <a:r>
              <a:rPr lang="en-US" sz="2400" u="sng" dirty="0" smtClean="0">
                <a:solidFill>
                  <a:srgbClr val="FF0000"/>
                </a:solidFill>
                <a:latin typeface="Sylfaen" pitchFamily="18" charset="0"/>
                <a:cs typeface="Times New Roman" panose="02020603050405020304" pitchFamily="18" charset="0"/>
              </a:rPr>
              <a:t>Cipher</a:t>
            </a:r>
            <a:endParaRPr lang="en-US" sz="2400" u="sng" dirty="0">
              <a:solidFill>
                <a:srgbClr val="FF0000"/>
              </a:solidFill>
              <a:latin typeface="Sylfaen" pitchFamily="18" charset="0"/>
              <a:cs typeface="Times New Roman" panose="02020603050405020304" pitchFamily="18" charset="0"/>
            </a:endParaRPr>
          </a:p>
          <a:p>
            <a:pPr marL="0" indent="0">
              <a:buNone/>
            </a:pPr>
            <a:r>
              <a:rPr lang="en-US" sz="2400" dirty="0" smtClean="0">
                <a:latin typeface="Sylfaen" pitchFamily="18" charset="0"/>
                <a:cs typeface="Times New Roman" panose="02020603050405020304" pitchFamily="18" charset="0"/>
              </a:rPr>
              <a:t>PT</a:t>
            </a:r>
            <a:r>
              <a:rPr lang="en-US" sz="2400" dirty="0" smtClean="0">
                <a:latin typeface="Sylfaen" pitchFamily="18" charset="0"/>
                <a:cs typeface="Times New Roman" panose="02020603050405020304" pitchFamily="18" charset="0"/>
                <a:sym typeface="Wingdings" panose="05000000000000000000" pitchFamily="2" charset="2"/>
              </a:rPr>
              <a:t> </a:t>
            </a:r>
            <a:r>
              <a:rPr lang="en-US" sz="2400" dirty="0">
                <a:latin typeface="Sylfaen" pitchFamily="18" charset="0"/>
                <a:cs typeface="Times New Roman" panose="02020603050405020304" pitchFamily="18" charset="0"/>
                <a:sym typeface="Wingdings" panose="05000000000000000000" pitchFamily="2" charset="2"/>
              </a:rPr>
              <a:t>HELLO CLASS!</a:t>
            </a:r>
          </a:p>
          <a:p>
            <a:pPr marL="0" indent="0">
              <a:buNone/>
            </a:pPr>
            <a:r>
              <a:rPr lang="en-US" sz="2400" dirty="0">
                <a:latin typeface="Sylfaen" pitchFamily="18" charset="0"/>
                <a:cs typeface="Times New Roman" panose="02020603050405020304" pitchFamily="18" charset="0"/>
                <a:sym typeface="Wingdings" panose="05000000000000000000" pitchFamily="2" charset="2"/>
              </a:rPr>
              <a:t>CPHOSELCASLL</a:t>
            </a:r>
            <a:r>
              <a:rPr lang="en-US" sz="2400" u="sng" dirty="0">
                <a:latin typeface="Sylfaen" pitchFamily="18" charset="0"/>
                <a:cs typeface="Times New Roman" panose="02020603050405020304" pitchFamily="18" charset="0"/>
                <a:sym typeface="Wingdings" panose="05000000000000000000" pitchFamily="2" charset="2"/>
              </a:rPr>
              <a:t>!</a:t>
            </a:r>
            <a:endParaRPr lang="en-US" sz="2400" u="sng" dirty="0">
              <a:latin typeface="Sylfaen" pitchFamily="18" charset="0"/>
              <a:cs typeface="Times New Roman" panose="02020603050405020304" pitchFamily="18" charset="0"/>
            </a:endParaRPr>
          </a:p>
          <a:p>
            <a:pPr marL="82296" indent="0">
              <a:buNone/>
            </a:pPr>
            <a:endParaRPr lang="en-US" sz="2400" u="sng"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8</a:t>
            </a:fld>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4450" y="2590801"/>
            <a:ext cx="7067551" cy="160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153400" cy="990600"/>
          </a:xfrm>
        </p:spPr>
        <p:txBody>
          <a:bodyPr>
            <a:normAutofit/>
          </a:bodyPr>
          <a:lstStyle/>
          <a:p>
            <a:endParaRPr lang="en-US" b="1" dirty="0">
              <a:solidFill>
                <a:srgbClr val="FF0000"/>
              </a:solidFill>
              <a:effectLst/>
              <a:latin typeface="Sylfaen" pitchFamily="18" charset="0"/>
            </a:endParaRPr>
          </a:p>
        </p:txBody>
      </p:sp>
      <p:sp>
        <p:nvSpPr>
          <p:cNvPr id="3" name="Content Placeholder 2"/>
          <p:cNvSpPr>
            <a:spLocks noGrp="1"/>
          </p:cNvSpPr>
          <p:nvPr>
            <p:ph idx="1"/>
          </p:nvPr>
        </p:nvSpPr>
        <p:spPr>
          <a:xfrm>
            <a:off x="1219200" y="1143000"/>
            <a:ext cx="7924800" cy="5334000"/>
          </a:xfrm>
        </p:spPr>
        <p:txBody>
          <a:bodyPr>
            <a:normAutofit/>
          </a:bodyPr>
          <a:lstStyle/>
          <a:p>
            <a:pPr marL="0" indent="0">
              <a:lnSpc>
                <a:spcPct val="150000"/>
              </a:lnSpc>
              <a:buNone/>
            </a:pPr>
            <a:r>
              <a:rPr lang="en-US" sz="2400" u="sng" dirty="0">
                <a:solidFill>
                  <a:srgbClr val="FF0000"/>
                </a:solidFill>
                <a:latin typeface="Sylfaen" pitchFamily="18" charset="0"/>
              </a:rPr>
              <a:t>4. ROUT CIPHER</a:t>
            </a:r>
          </a:p>
          <a:p>
            <a:pPr marL="0" indent="0">
              <a:lnSpc>
                <a:spcPct val="150000"/>
              </a:lnSpc>
              <a:buNone/>
            </a:pPr>
            <a:r>
              <a:rPr lang="en-US" sz="2400" dirty="0">
                <a:latin typeface="Sylfaen" pitchFamily="18" charset="0"/>
              </a:rPr>
              <a:t>PT</a:t>
            </a:r>
            <a:r>
              <a:rPr lang="en-US" sz="2400" dirty="0">
                <a:latin typeface="Sylfaen" pitchFamily="18" charset="0"/>
                <a:sym typeface="Wingdings" panose="05000000000000000000" pitchFamily="2" charset="2"/>
              </a:rPr>
              <a:t> I WILL COME </a:t>
            </a:r>
            <a:r>
              <a:rPr lang="en-US" sz="2400" dirty="0" smtClean="0">
                <a:latin typeface="Sylfaen" pitchFamily="18" charset="0"/>
                <a:sym typeface="Wingdings" panose="05000000000000000000" pitchFamily="2" charset="2"/>
              </a:rPr>
              <a:t>TOMORROWX</a:t>
            </a:r>
            <a:endParaRPr lang="en-US" sz="2400" dirty="0">
              <a:latin typeface="Sylfaen" pitchFamily="18" charset="0"/>
              <a:sym typeface="Wingdings" panose="05000000000000000000" pitchFamily="2" charset="2"/>
            </a:endParaRPr>
          </a:p>
          <a:p>
            <a:pPr marL="0" indent="0">
              <a:lnSpc>
                <a:spcPct val="150000"/>
              </a:lnSpc>
              <a:buNone/>
            </a:pPr>
            <a:r>
              <a:rPr lang="en-US" sz="2400" dirty="0">
                <a:latin typeface="Sylfaen" pitchFamily="18" charset="0"/>
              </a:rPr>
              <a:t>CT</a:t>
            </a:r>
            <a:r>
              <a:rPr lang="en-US" sz="2400" dirty="0">
                <a:latin typeface="Sylfaen" pitchFamily="18" charset="0"/>
                <a:sym typeface="Wingdings" panose="05000000000000000000" pitchFamily="2" charset="2"/>
              </a:rPr>
              <a:t></a:t>
            </a:r>
            <a:r>
              <a:rPr lang="en-US" sz="2400" dirty="0" smtClean="0">
                <a:latin typeface="Sylfaen" pitchFamily="18" charset="0"/>
                <a:sym typeface="Wingdings" panose="05000000000000000000" pitchFamily="2" charset="2"/>
              </a:rPr>
              <a:t>CLLIWIOORROWXMOTEM</a:t>
            </a:r>
          </a:p>
          <a:p>
            <a:pPr marL="0" indent="0">
              <a:lnSpc>
                <a:spcPct val="150000"/>
              </a:lnSpc>
              <a:buNone/>
            </a:pPr>
            <a:endParaRPr lang="en-US" sz="2400" dirty="0">
              <a:latin typeface="Sylfaen" pitchFamily="18" charset="0"/>
            </a:endParaRPr>
          </a:p>
          <a:p>
            <a:pPr marL="82296" indent="0">
              <a:buNone/>
            </a:pPr>
            <a:endParaRPr lang="en-US" sz="2400" dirty="0" smtClean="0">
              <a:latin typeface="Sylfaen" pitchFamily="18" charset="0"/>
            </a:endParaRPr>
          </a:p>
        </p:txBody>
      </p:sp>
      <p:sp>
        <p:nvSpPr>
          <p:cNvPr id="6" name="Slide Number Placeholder 5"/>
          <p:cNvSpPr>
            <a:spLocks noGrp="1"/>
          </p:cNvSpPr>
          <p:nvPr>
            <p:ph type="sldNum" sz="quarter" idx="12"/>
          </p:nvPr>
        </p:nvSpPr>
        <p:spPr/>
        <p:txBody>
          <a:bodyPr/>
          <a:lstStyle/>
          <a:p>
            <a:fld id="{65443D5E-E9D3-4D36-8129-09AFD79524BB}" type="slidenum">
              <a:rPr lang="en-US" smtClean="0"/>
              <a:t>9</a:t>
            </a:fld>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276600"/>
            <a:ext cx="70104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00942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1857</TotalTime>
  <Words>3193</Words>
  <Application>Microsoft Office PowerPoint</Application>
  <PresentationFormat>On-screen Show (4:3)</PresentationFormat>
  <Paragraphs>381</Paragraphs>
  <Slides>40</Slides>
  <Notes>40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PowerPoint Presentation</vt:lpstr>
      <vt:lpstr>      Chapter 08: Data security and integrity   </vt:lpstr>
      <vt:lpstr>PowerPoint Presentation</vt:lpstr>
      <vt:lpstr>PowerPoint Presentation</vt:lpstr>
      <vt:lpstr>Figure 8.1: The encryption model (for a symmetric-key cipher)</vt:lpstr>
      <vt:lpstr>What is Cipher ?</vt:lpstr>
      <vt:lpstr>PowerPoint Presentation</vt:lpstr>
      <vt:lpstr>PowerPoint Presentation</vt:lpstr>
      <vt:lpstr>PowerPoint Presentation</vt:lpstr>
      <vt:lpstr> 8.2 Encryption and  Privacy Policy </vt:lpstr>
      <vt:lpstr> Encryption and  Privacy Policy  </vt:lpstr>
      <vt:lpstr> Encryption and  Privacy Policy… </vt:lpstr>
      <vt:lpstr>The language of cryptography</vt:lpstr>
      <vt:lpstr>8.3 Authentication Protocol</vt:lpstr>
      <vt:lpstr>Authentication Protocol…</vt:lpstr>
      <vt:lpstr>Authentication Protocol…</vt:lpstr>
      <vt:lpstr>Authentication Protocol…</vt:lpstr>
      <vt:lpstr>Authentication Protocol…</vt:lpstr>
      <vt:lpstr>8.4 Firewalls</vt:lpstr>
      <vt:lpstr>Firewalls…</vt:lpstr>
      <vt:lpstr>Firewalls…</vt:lpstr>
      <vt:lpstr>PowerPoint Presentation</vt:lpstr>
      <vt:lpstr>Firewall function</vt:lpstr>
      <vt:lpstr>8.5 Virtual Private Network(VPN)</vt:lpstr>
      <vt:lpstr>VPN…</vt:lpstr>
      <vt:lpstr>VPN…</vt:lpstr>
      <vt:lpstr>PowerPoint Presentation</vt:lpstr>
      <vt:lpstr>8.6 Transport Layer Security</vt:lpstr>
      <vt:lpstr>Transport Layer Security…</vt:lpstr>
      <vt:lpstr>Transport Layer Security…</vt:lpstr>
      <vt:lpstr>Transport Layer Security…</vt:lpstr>
      <vt:lpstr>Transport Layer Security…</vt:lpstr>
      <vt:lpstr>Transport Layer Security…</vt:lpstr>
      <vt:lpstr>Transport Layer Security…</vt:lpstr>
      <vt:lpstr>TLS Handshake Protocol</vt:lpstr>
      <vt:lpstr>TLS Handshake Protocol</vt:lpstr>
      <vt:lpstr>TLS Handshake Protocol</vt:lpstr>
      <vt:lpstr>TLS Handshake Protocol</vt:lpstr>
      <vt:lpstr>Summary of TLS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ABU MUAZ</dc:creator>
  <cp:lastModifiedBy>YULI</cp:lastModifiedBy>
  <cp:revision>118</cp:revision>
  <dcterms:created xsi:type="dcterms:W3CDTF">2017-12-21T17:09:15Z</dcterms:created>
  <dcterms:modified xsi:type="dcterms:W3CDTF">2020-05-20T19:23:37Z</dcterms:modified>
</cp:coreProperties>
</file>