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8"/>
  </p:notesMasterIdLst>
  <p:sldIdLst>
    <p:sldId id="261" r:id="rId2"/>
    <p:sldId id="259" r:id="rId3"/>
    <p:sldId id="260" r:id="rId4"/>
    <p:sldId id="263"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7" r:id="rId19"/>
    <p:sldId id="276" r:id="rId20"/>
    <p:sldId id="278" r:id="rId21"/>
    <p:sldId id="279" r:id="rId22"/>
    <p:sldId id="280" r:id="rId23"/>
    <p:sldId id="289" r:id="rId24"/>
    <p:sldId id="283" r:id="rId25"/>
    <p:sldId id="284" r:id="rId26"/>
    <p:sldId id="315" r:id="rId27"/>
    <p:sldId id="281" r:id="rId28"/>
    <p:sldId id="282" r:id="rId29"/>
    <p:sldId id="285" r:id="rId30"/>
    <p:sldId id="286" r:id="rId31"/>
    <p:sldId id="287" r:id="rId32"/>
    <p:sldId id="288" r:id="rId33"/>
    <p:sldId id="290" r:id="rId34"/>
    <p:sldId id="291" r:id="rId35"/>
    <p:sldId id="292" r:id="rId36"/>
    <p:sldId id="293" r:id="rId37"/>
    <p:sldId id="294" r:id="rId38"/>
    <p:sldId id="295" r:id="rId39"/>
    <p:sldId id="296" r:id="rId40"/>
    <p:sldId id="298" r:id="rId41"/>
    <p:sldId id="297"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4"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74"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101CF0-FF29-4253-BB51-6ACB5F716379}" type="datetimeFigureOut">
              <a:rPr lang="en-US" smtClean="0"/>
              <a:t>5/20/2020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3E04F4-7003-4C53-BB2A-FDECA148C164}" type="slidenum">
              <a:rPr lang="en-US" smtClean="0"/>
              <a:t>‹#›</a:t>
            </a:fld>
            <a:endParaRPr lang="en-US"/>
          </a:p>
        </p:txBody>
      </p:sp>
    </p:spTree>
    <p:extLst>
      <p:ext uri="{BB962C8B-B14F-4D97-AF65-F5344CB8AC3E}">
        <p14:creationId xmlns:p14="http://schemas.microsoft.com/office/powerpoint/2010/main" val="1360990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956652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404048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71896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229419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237108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521025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4C35E-23FB-40B1-9742-5BBDEF897BA8}" type="datetimeFigureOut">
              <a:rPr lang="en-US" smtClean="0"/>
              <a:t>5/20/2020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4085434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4C35E-23FB-40B1-9742-5BBDEF897BA8}" type="datetimeFigureOut">
              <a:rPr lang="en-US" smtClean="0"/>
              <a:t>5/20/2020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01298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4C35E-23FB-40B1-9742-5BBDEF897BA8}" type="datetimeFigureOut">
              <a:rPr lang="en-US" smtClean="0"/>
              <a:t>5/20/2020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691396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272546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296359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4C35E-23FB-40B1-9742-5BBDEF897BA8}" type="datetimeFigureOut">
              <a:rPr lang="en-US" smtClean="0"/>
              <a:t>5/20/2020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F2D60-47F4-4ADA-AE9A-18C523B9D936}" type="slidenum">
              <a:rPr lang="en-US" smtClean="0"/>
              <a:t>‹#›</a:t>
            </a:fld>
            <a:endParaRPr lang="en-US"/>
          </a:p>
        </p:txBody>
      </p:sp>
    </p:spTree>
    <p:extLst>
      <p:ext uri="{BB962C8B-B14F-4D97-AF65-F5344CB8AC3E}">
        <p14:creationId xmlns:p14="http://schemas.microsoft.com/office/powerpoint/2010/main" val="28375774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
            <a:ext cx="8077200" cy="6248399"/>
          </a:xfrm>
        </p:spPr>
        <p:txBody>
          <a:bodyPr>
            <a:normAutofit fontScale="92500" lnSpcReduction="20000"/>
          </a:bodyPr>
          <a:lstStyle/>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r>
              <a:rPr lang="en-US" b="1" dirty="0" smtClean="0">
                <a:solidFill>
                  <a:srgbClr val="0070C0"/>
                </a:solidFill>
                <a:latin typeface="Colonna MT" pitchFamily="82" charset="0"/>
              </a:rPr>
              <a:t>Wollo </a:t>
            </a:r>
            <a:r>
              <a:rPr lang="en-US" b="1" dirty="0">
                <a:solidFill>
                  <a:srgbClr val="0070C0"/>
                </a:solidFill>
                <a:latin typeface="Colonna MT" pitchFamily="82" charset="0"/>
              </a:rPr>
              <a:t>University</a:t>
            </a:r>
          </a:p>
          <a:p>
            <a:pPr marL="82296" indent="0" algn="ctr">
              <a:buNone/>
            </a:pPr>
            <a:r>
              <a:rPr lang="en-US" b="1" dirty="0">
                <a:solidFill>
                  <a:srgbClr val="0070C0"/>
                </a:solidFill>
                <a:latin typeface="Colonna MT" pitchFamily="82" charset="0"/>
              </a:rPr>
              <a:t>Kombolcha Institute of Technology</a:t>
            </a:r>
          </a:p>
          <a:p>
            <a:pPr marL="82296" indent="0" algn="ctr">
              <a:buNone/>
            </a:pPr>
            <a:r>
              <a:rPr lang="en-US" b="1" dirty="0">
                <a:solidFill>
                  <a:srgbClr val="0070C0"/>
                </a:solidFill>
                <a:latin typeface="Colonna MT" pitchFamily="82" charset="0"/>
              </a:rPr>
              <a:t>Department of </a:t>
            </a:r>
            <a:r>
              <a:rPr lang="en-US" b="1" dirty="0" smtClean="0">
                <a:solidFill>
                  <a:srgbClr val="0070C0"/>
                </a:solidFill>
                <a:latin typeface="Colonna MT" pitchFamily="82" charset="0"/>
              </a:rPr>
              <a:t>Information System</a:t>
            </a: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sz="2000" b="1" dirty="0">
              <a:solidFill>
                <a:srgbClr val="0070C0"/>
              </a:solidFill>
              <a:latin typeface="Colonna MT" pitchFamily="82" charset="0"/>
            </a:endParaRPr>
          </a:p>
          <a:p>
            <a:pPr marL="82296" indent="0" algn="ctr">
              <a:buNone/>
            </a:pPr>
            <a:r>
              <a:rPr lang="en-US" sz="1600" b="1" dirty="0" smtClean="0">
                <a:solidFill>
                  <a:srgbClr val="00B050"/>
                </a:solidFill>
                <a:latin typeface="Lucida Calligraphy" pitchFamily="66" charset="0"/>
              </a:rPr>
              <a:t>Data </a:t>
            </a:r>
            <a:r>
              <a:rPr lang="en-US" sz="1600" b="1" dirty="0">
                <a:solidFill>
                  <a:srgbClr val="00B050"/>
                </a:solidFill>
                <a:latin typeface="Lucida Calligraphy" pitchFamily="66" charset="0"/>
              </a:rPr>
              <a:t>Communication and Computer </a:t>
            </a:r>
            <a:r>
              <a:rPr lang="en-US" sz="1600" b="1" dirty="0" smtClean="0">
                <a:solidFill>
                  <a:srgbClr val="00B050"/>
                </a:solidFill>
                <a:latin typeface="Lucida Calligraphy" pitchFamily="66" charset="0"/>
              </a:rPr>
              <a:t>Networks</a:t>
            </a:r>
            <a:endParaRPr lang="en-US" sz="2000" b="1" dirty="0">
              <a:solidFill>
                <a:srgbClr val="00B050"/>
              </a:solidFill>
              <a:latin typeface="Lucida Calligraphy" pitchFamily="66" charset="0"/>
            </a:endParaRPr>
          </a:p>
        </p:txBody>
      </p:sp>
      <p:sp>
        <p:nvSpPr>
          <p:cNvPr id="2" name="Slide Number Placeholder 1"/>
          <p:cNvSpPr>
            <a:spLocks noGrp="1"/>
          </p:cNvSpPr>
          <p:nvPr>
            <p:ph type="sldNum" sz="quarter" idx="12"/>
          </p:nvPr>
        </p:nvSpPr>
        <p:spPr/>
        <p:txBody>
          <a:bodyPr/>
          <a:lstStyle/>
          <a:p>
            <a:fld id="{65443D5E-E9D3-4D36-8129-09AFD79524BB}" type="slidenum">
              <a:rPr lang="en-US" smtClean="0"/>
              <a:t>1</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76200"/>
            <a:ext cx="2285999"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46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a:solidFill>
                  <a:srgbClr val="FF0000"/>
                </a:solidFill>
                <a:effectLst/>
                <a:latin typeface="Lucida Calligraphy" pitchFamily="66" charset="0"/>
                <a:cs typeface="Times New Roman" pitchFamily="18" charset="0"/>
              </a:rPr>
              <a:t>IPV4 Addresses</a:t>
            </a:r>
            <a:endParaRPr lang="en-US" b="1" dirty="0">
              <a:solidFill>
                <a:srgbClr val="FF0000"/>
              </a:solidFill>
              <a:effectLst/>
              <a:latin typeface="Lucida Calligraphy" pitchFamily="66" charset="0"/>
            </a:endParaRPr>
          </a:p>
        </p:txBody>
      </p:sp>
      <p:sp>
        <p:nvSpPr>
          <p:cNvPr id="3" name="Content Placeholder 2"/>
          <p:cNvSpPr>
            <a:spLocks noGrp="1"/>
          </p:cNvSpPr>
          <p:nvPr>
            <p:ph idx="1"/>
          </p:nvPr>
        </p:nvSpPr>
        <p:spPr>
          <a:xfrm>
            <a:off x="457200" y="1066800"/>
            <a:ext cx="7924800" cy="5334000"/>
          </a:xfrm>
        </p:spPr>
        <p:txBody>
          <a:bodyPr>
            <a:noAutofit/>
          </a:bodyPr>
          <a:lstStyle/>
          <a:p>
            <a:pPr marL="82296" indent="0" algn="just">
              <a:buNone/>
            </a:pPr>
            <a:r>
              <a:rPr lang="en-US" sz="2800" b="1" dirty="0">
                <a:solidFill>
                  <a:srgbClr val="002060"/>
                </a:solidFill>
                <a:latin typeface="Sylfaen" pitchFamily="18" charset="0"/>
              </a:rPr>
              <a:t>Internet Scaling </a:t>
            </a:r>
            <a:r>
              <a:rPr lang="en-US" sz="2800" b="1" dirty="0" smtClean="0">
                <a:solidFill>
                  <a:srgbClr val="002060"/>
                </a:solidFill>
                <a:latin typeface="Sylfaen" pitchFamily="18" charset="0"/>
              </a:rPr>
              <a:t>Problems</a:t>
            </a:r>
          </a:p>
          <a:p>
            <a:pPr marL="82296" indent="0">
              <a:buNone/>
            </a:pPr>
            <a:r>
              <a:rPr lang="en-US" sz="2000" dirty="0">
                <a:latin typeface="Sylfaen" pitchFamily="18" charset="0"/>
              </a:rPr>
              <a:t>Over the past few years, the Internet </a:t>
            </a:r>
            <a:r>
              <a:rPr lang="en-US" sz="2000" dirty="0" smtClean="0">
                <a:latin typeface="Sylfaen" pitchFamily="18" charset="0"/>
              </a:rPr>
              <a:t>has experienced </a:t>
            </a:r>
            <a:r>
              <a:rPr lang="en-US" sz="2000" dirty="0">
                <a:latin typeface="Sylfaen" pitchFamily="18" charset="0"/>
              </a:rPr>
              <a:t>two major </a:t>
            </a:r>
            <a:r>
              <a:rPr lang="en-US" sz="2000" dirty="0" smtClean="0">
                <a:latin typeface="Sylfaen" pitchFamily="18" charset="0"/>
              </a:rPr>
              <a:t>scaling issues </a:t>
            </a:r>
            <a:r>
              <a:rPr lang="en-US" sz="2000" dirty="0">
                <a:latin typeface="Sylfaen" pitchFamily="18" charset="0"/>
              </a:rPr>
              <a:t>as it has struggled to provide continuous and </a:t>
            </a:r>
            <a:r>
              <a:rPr lang="en-US" sz="2000" dirty="0" smtClean="0">
                <a:latin typeface="Sylfaen" pitchFamily="18" charset="0"/>
              </a:rPr>
              <a:t>uninterrupted growth</a:t>
            </a:r>
            <a:r>
              <a:rPr lang="en-US" sz="2000" dirty="0">
                <a:latin typeface="Sylfaen" pitchFamily="18" charset="0"/>
              </a:rPr>
              <a:t>:</a:t>
            </a:r>
          </a:p>
          <a:p>
            <a:pPr>
              <a:buFont typeface="Wingdings" pitchFamily="2" charset="2"/>
              <a:buChar char="Ø"/>
            </a:pPr>
            <a:r>
              <a:rPr lang="en-US" sz="2000" b="1" dirty="0" smtClean="0">
                <a:solidFill>
                  <a:srgbClr val="FF0000"/>
                </a:solidFill>
                <a:latin typeface="Sylfaen" pitchFamily="18" charset="0"/>
              </a:rPr>
              <a:t>The </a:t>
            </a:r>
            <a:r>
              <a:rPr lang="en-US" sz="2000" b="1" dirty="0">
                <a:solidFill>
                  <a:srgbClr val="FF0000"/>
                </a:solidFill>
                <a:latin typeface="Sylfaen" pitchFamily="18" charset="0"/>
              </a:rPr>
              <a:t>eventual exhaustion of IP version 4 (IPv4) address </a:t>
            </a:r>
            <a:r>
              <a:rPr lang="en-US" sz="2000" b="1" dirty="0" smtClean="0">
                <a:solidFill>
                  <a:srgbClr val="FF0000"/>
                </a:solidFill>
                <a:latin typeface="Sylfaen" pitchFamily="18" charset="0"/>
              </a:rPr>
              <a:t>space</a:t>
            </a:r>
          </a:p>
          <a:p>
            <a:pPr algn="just">
              <a:buFont typeface="Courier New" pitchFamily="49" charset="0"/>
              <a:buChar char="o"/>
            </a:pPr>
            <a:r>
              <a:rPr lang="en-US" sz="2000" dirty="0" smtClean="0">
                <a:latin typeface="Sylfaen" pitchFamily="18" charset="0"/>
              </a:rPr>
              <a:t>It concerned </a:t>
            </a:r>
            <a:r>
              <a:rPr lang="en-US" sz="2000" dirty="0">
                <a:latin typeface="Sylfaen" pitchFamily="18" charset="0"/>
              </a:rPr>
              <a:t>with the eventual depletion of the </a:t>
            </a:r>
            <a:r>
              <a:rPr lang="en-US" sz="2000" dirty="0" smtClean="0">
                <a:latin typeface="Sylfaen" pitchFamily="18" charset="0"/>
              </a:rPr>
              <a:t>IP address </a:t>
            </a:r>
            <a:r>
              <a:rPr lang="en-US" sz="2000" dirty="0">
                <a:latin typeface="Sylfaen" pitchFamily="18" charset="0"/>
              </a:rPr>
              <a:t>space</a:t>
            </a:r>
            <a:r>
              <a:rPr lang="en-US" sz="2000" dirty="0" smtClean="0">
                <a:latin typeface="Sylfaen" pitchFamily="18" charset="0"/>
              </a:rPr>
              <a:t>.</a:t>
            </a:r>
          </a:p>
          <a:p>
            <a:pPr algn="just">
              <a:buFont typeface="Courier New" pitchFamily="49" charset="0"/>
              <a:buChar char="o"/>
            </a:pPr>
            <a:r>
              <a:rPr lang="en-US" sz="2000" dirty="0" smtClean="0">
                <a:latin typeface="Sylfaen" pitchFamily="18" charset="0"/>
              </a:rPr>
              <a:t> </a:t>
            </a:r>
            <a:r>
              <a:rPr lang="en-US" sz="2000" dirty="0">
                <a:latin typeface="Sylfaen" pitchFamily="18" charset="0"/>
              </a:rPr>
              <a:t>IPv4 defines a 32-bit address which means that there </a:t>
            </a:r>
            <a:r>
              <a:rPr lang="en-US" sz="2000" dirty="0" smtClean="0">
                <a:latin typeface="Sylfaen" pitchFamily="18" charset="0"/>
              </a:rPr>
              <a:t>are only </a:t>
            </a:r>
            <a:r>
              <a:rPr lang="en-US" sz="2000" dirty="0">
                <a:latin typeface="Sylfaen" pitchFamily="18" charset="0"/>
              </a:rPr>
              <a:t>2</a:t>
            </a:r>
            <a:r>
              <a:rPr lang="en-US" sz="2000" baseline="30000" dirty="0">
                <a:latin typeface="Sylfaen" pitchFamily="18" charset="0"/>
              </a:rPr>
              <a:t>32</a:t>
            </a:r>
            <a:r>
              <a:rPr lang="en-US" sz="2000" dirty="0">
                <a:latin typeface="Sylfaen" pitchFamily="18" charset="0"/>
              </a:rPr>
              <a:t> (4,294,967,296) IPv4 addresses available. As the Internet </a:t>
            </a:r>
            <a:r>
              <a:rPr lang="en-US" sz="2000" dirty="0" smtClean="0">
                <a:latin typeface="Sylfaen" pitchFamily="18" charset="0"/>
              </a:rPr>
              <a:t>continues to </a:t>
            </a:r>
            <a:r>
              <a:rPr lang="en-US" sz="2000" dirty="0">
                <a:latin typeface="Sylfaen" pitchFamily="18" charset="0"/>
              </a:rPr>
              <a:t>grow, this finite number of IP addresses will eventually </a:t>
            </a:r>
            <a:r>
              <a:rPr lang="en-US" sz="2000" dirty="0" smtClean="0">
                <a:latin typeface="Sylfaen" pitchFamily="18" charset="0"/>
              </a:rPr>
              <a:t>be exhausted.</a:t>
            </a:r>
            <a:endParaRPr lang="en-US" sz="2000" dirty="0">
              <a:latin typeface="Sylfaen" pitchFamily="18" charset="0"/>
            </a:endParaRPr>
          </a:p>
          <a:p>
            <a:pPr>
              <a:buFont typeface="Wingdings" pitchFamily="2" charset="2"/>
              <a:buChar char="Ø"/>
            </a:pPr>
            <a:r>
              <a:rPr lang="en-US" sz="2000" b="1" dirty="0" smtClean="0">
                <a:solidFill>
                  <a:srgbClr val="FF0000"/>
                </a:solidFill>
                <a:latin typeface="Sylfaen" pitchFamily="18" charset="0"/>
              </a:rPr>
              <a:t>The </a:t>
            </a:r>
            <a:r>
              <a:rPr lang="en-US" sz="2000" b="1" dirty="0">
                <a:solidFill>
                  <a:srgbClr val="FF0000"/>
                </a:solidFill>
                <a:latin typeface="Sylfaen" pitchFamily="18" charset="0"/>
              </a:rPr>
              <a:t>need to route traffic between the </a:t>
            </a:r>
            <a:r>
              <a:rPr lang="en-US" sz="2000" b="1" dirty="0" smtClean="0">
                <a:solidFill>
                  <a:srgbClr val="FF0000"/>
                </a:solidFill>
                <a:latin typeface="Sylfaen" pitchFamily="18" charset="0"/>
              </a:rPr>
              <a:t>ever increasing </a:t>
            </a:r>
            <a:r>
              <a:rPr lang="en-US" sz="2000" b="1" dirty="0">
                <a:solidFill>
                  <a:srgbClr val="FF0000"/>
                </a:solidFill>
                <a:latin typeface="Sylfaen" pitchFamily="18" charset="0"/>
              </a:rPr>
              <a:t>number of </a:t>
            </a:r>
            <a:r>
              <a:rPr lang="en-US" sz="2000" b="1" dirty="0" smtClean="0">
                <a:solidFill>
                  <a:srgbClr val="FF0000"/>
                </a:solidFill>
                <a:latin typeface="Sylfaen" pitchFamily="18" charset="0"/>
              </a:rPr>
              <a:t>networks that </a:t>
            </a:r>
            <a:r>
              <a:rPr lang="en-US" sz="2000" b="1" dirty="0">
                <a:solidFill>
                  <a:srgbClr val="FF0000"/>
                </a:solidFill>
                <a:latin typeface="Sylfaen" pitchFamily="18" charset="0"/>
              </a:rPr>
              <a:t>comprise the </a:t>
            </a:r>
            <a:r>
              <a:rPr lang="en-US" sz="2000" b="1" dirty="0" smtClean="0">
                <a:solidFill>
                  <a:srgbClr val="FF0000"/>
                </a:solidFill>
                <a:latin typeface="Sylfaen" pitchFamily="18" charset="0"/>
              </a:rPr>
              <a:t>Internet</a:t>
            </a:r>
          </a:p>
          <a:p>
            <a:pPr>
              <a:buFont typeface="Courier New" pitchFamily="49" charset="0"/>
              <a:buChar char="o"/>
            </a:pPr>
            <a:r>
              <a:rPr lang="en-US" sz="1800" i="1" dirty="0" smtClean="0">
                <a:latin typeface="Sylfaen" pitchFamily="18" charset="0"/>
              </a:rPr>
              <a:t>It is caused </a:t>
            </a:r>
            <a:r>
              <a:rPr lang="en-US" sz="1800" i="1" dirty="0">
                <a:latin typeface="Sylfaen" pitchFamily="18" charset="0"/>
              </a:rPr>
              <a:t>by the rapid growth in the size of </a:t>
            </a:r>
            <a:r>
              <a:rPr lang="en-US" sz="1800" i="1" dirty="0" smtClean="0">
                <a:latin typeface="Sylfaen" pitchFamily="18" charset="0"/>
              </a:rPr>
              <a:t>the Internet </a:t>
            </a:r>
            <a:r>
              <a:rPr lang="en-US" sz="1800" i="1" dirty="0">
                <a:latin typeface="Sylfaen" pitchFamily="18" charset="0"/>
              </a:rPr>
              <a:t>routing tables. Internet backbone routers are required to </a:t>
            </a:r>
            <a:r>
              <a:rPr lang="en-US" sz="1800" i="1" dirty="0" smtClean="0">
                <a:latin typeface="Sylfaen" pitchFamily="18" charset="0"/>
              </a:rPr>
              <a:t>maintain complete </a:t>
            </a:r>
            <a:r>
              <a:rPr lang="en-US" sz="1800" i="1" dirty="0">
                <a:latin typeface="Sylfaen" pitchFamily="18" charset="0"/>
              </a:rPr>
              <a:t>routing information for the </a:t>
            </a:r>
            <a:r>
              <a:rPr lang="en-US" sz="1800" i="1" dirty="0" smtClean="0">
                <a:latin typeface="Sylfaen" pitchFamily="18" charset="0"/>
              </a:rPr>
              <a:t>Internet</a:t>
            </a:r>
          </a:p>
          <a:p>
            <a:pPr>
              <a:buFont typeface="Courier New" pitchFamily="49" charset="0"/>
              <a:buChar char="o"/>
            </a:pPr>
            <a:r>
              <a:rPr lang="en-US" sz="1800" i="1" dirty="0" smtClean="0">
                <a:latin typeface="Sylfaen" pitchFamily="18" charset="0"/>
              </a:rPr>
              <a:t>Unfortunately</a:t>
            </a:r>
            <a:r>
              <a:rPr lang="en-US" sz="1800" i="1" dirty="0">
                <a:latin typeface="Sylfaen" pitchFamily="18" charset="0"/>
              </a:rPr>
              <a:t>, the routing problem cannot be solved by </a:t>
            </a:r>
            <a:r>
              <a:rPr lang="en-US" sz="1800" i="1" dirty="0" smtClean="0">
                <a:latin typeface="Sylfaen" pitchFamily="18" charset="0"/>
              </a:rPr>
              <a:t>simply installing </a:t>
            </a:r>
            <a:r>
              <a:rPr lang="en-US" sz="1800" i="1" dirty="0">
                <a:latin typeface="Sylfaen" pitchFamily="18" charset="0"/>
              </a:rPr>
              <a:t>more router memory and increasing the size of the </a:t>
            </a:r>
            <a:r>
              <a:rPr lang="en-US" sz="1800" i="1" dirty="0" smtClean="0">
                <a:latin typeface="Sylfaen" pitchFamily="18" charset="0"/>
              </a:rPr>
              <a:t>routing tables</a:t>
            </a:r>
            <a:r>
              <a:rPr lang="en-US" sz="1800" i="1" dirty="0">
                <a:latin typeface="Sylfaen" pitchFamily="18" charset="0"/>
              </a:rPr>
              <a:t>.</a:t>
            </a:r>
            <a:endParaRPr lang="en-US" sz="1800" b="1" i="1"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10</a:t>
            </a:fld>
            <a:endParaRPr lang="en-US"/>
          </a:p>
        </p:txBody>
      </p:sp>
    </p:spTree>
    <p:extLst>
      <p:ext uri="{BB962C8B-B14F-4D97-AF65-F5344CB8AC3E}">
        <p14:creationId xmlns:p14="http://schemas.microsoft.com/office/powerpoint/2010/main" val="40556738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66800"/>
            <a:ext cx="7924800" cy="5334000"/>
          </a:xfrm>
        </p:spPr>
        <p:txBody>
          <a:bodyPr>
            <a:noAutofit/>
          </a:bodyPr>
          <a:lstStyle/>
          <a:p>
            <a:pPr algn="just">
              <a:buFont typeface="Courier New" pitchFamily="49" charset="0"/>
              <a:buChar char="o"/>
            </a:pPr>
            <a:r>
              <a:rPr lang="en-US" sz="2000" dirty="0">
                <a:latin typeface="Sylfaen" pitchFamily="18" charset="0"/>
              </a:rPr>
              <a:t>The long-term solution to these problems can be found in the </a:t>
            </a:r>
            <a:r>
              <a:rPr lang="en-US" sz="2000" dirty="0" smtClean="0">
                <a:latin typeface="Sylfaen" pitchFamily="18" charset="0"/>
              </a:rPr>
              <a:t>widespread deployment </a:t>
            </a:r>
            <a:r>
              <a:rPr lang="en-US" sz="2000" dirty="0">
                <a:latin typeface="Sylfaen" pitchFamily="18" charset="0"/>
              </a:rPr>
              <a:t>of IP Next Generation (</a:t>
            </a:r>
            <a:r>
              <a:rPr lang="en-US" sz="2000" dirty="0" err="1">
                <a:latin typeface="Sylfaen" pitchFamily="18" charset="0"/>
              </a:rPr>
              <a:t>IPng</a:t>
            </a:r>
            <a:r>
              <a:rPr lang="en-US" sz="2000" dirty="0">
                <a:latin typeface="Sylfaen" pitchFamily="18" charset="0"/>
              </a:rPr>
              <a:t> or IPv6). </a:t>
            </a:r>
            <a:r>
              <a:rPr lang="en-US" sz="2000" dirty="0" smtClean="0">
                <a:latin typeface="Sylfaen" pitchFamily="18" charset="0"/>
              </a:rPr>
              <a:t>Currently, IPv6 </a:t>
            </a:r>
            <a:r>
              <a:rPr lang="en-US" sz="2000" dirty="0">
                <a:latin typeface="Sylfaen" pitchFamily="18" charset="0"/>
              </a:rPr>
              <a:t>is being tested and implemented on the 6Bone network, which </a:t>
            </a:r>
            <a:r>
              <a:rPr lang="en-US" sz="2000" dirty="0" smtClean="0">
                <a:latin typeface="Sylfaen" pitchFamily="18" charset="0"/>
              </a:rPr>
              <a:t>is an </a:t>
            </a:r>
            <a:r>
              <a:rPr lang="en-US" sz="2000" dirty="0">
                <a:latin typeface="Sylfaen" pitchFamily="18" charset="0"/>
              </a:rPr>
              <a:t>informal collaborative project covering North America, Europe, </a:t>
            </a:r>
            <a:r>
              <a:rPr lang="en-US" sz="2000" dirty="0" smtClean="0">
                <a:latin typeface="Sylfaen" pitchFamily="18" charset="0"/>
              </a:rPr>
              <a:t>and Japan</a:t>
            </a:r>
            <a:r>
              <a:rPr lang="en-US" sz="2000" dirty="0">
                <a:latin typeface="Sylfaen" pitchFamily="18" charset="0"/>
              </a:rPr>
              <a:t>. 6Bone supports the routing of IPv6 packets, since that </a:t>
            </a:r>
            <a:r>
              <a:rPr lang="en-US" sz="2000" dirty="0" smtClean="0">
                <a:latin typeface="Sylfaen" pitchFamily="18" charset="0"/>
              </a:rPr>
              <a:t>function has </a:t>
            </a:r>
            <a:r>
              <a:rPr lang="en-US" sz="2000" dirty="0">
                <a:latin typeface="Sylfaen" pitchFamily="18" charset="0"/>
              </a:rPr>
              <a:t>not yet been integrated into many production routers</a:t>
            </a:r>
            <a:r>
              <a:rPr lang="en-US" sz="2000" dirty="0" smtClean="0">
                <a:latin typeface="Sylfaen" pitchFamily="18" charset="0"/>
              </a:rPr>
              <a:t>.</a:t>
            </a:r>
          </a:p>
          <a:p>
            <a:pPr algn="just">
              <a:buFont typeface="Wingdings 2" pitchFamily="18" charset="2"/>
              <a:buChar char="E"/>
            </a:pPr>
            <a:r>
              <a:rPr lang="en-US" sz="2000" i="1" dirty="0" smtClean="0">
                <a:solidFill>
                  <a:srgbClr val="FF0000"/>
                </a:solidFill>
                <a:latin typeface="Lucida Calligraphy" pitchFamily="66" charset="0"/>
              </a:rPr>
              <a:t>Please use </a:t>
            </a:r>
            <a:r>
              <a:rPr lang="en-US" sz="2000" i="1" dirty="0">
                <a:solidFill>
                  <a:srgbClr val="FF0000"/>
                </a:solidFill>
                <a:latin typeface="Lucida Calligraphy" pitchFamily="66" charset="0"/>
              </a:rPr>
              <a:t>these vocabulary terms in order to get </a:t>
            </a:r>
            <a:r>
              <a:rPr lang="en-US" sz="2000" i="1" dirty="0" smtClean="0">
                <a:solidFill>
                  <a:srgbClr val="FF0000"/>
                </a:solidFill>
                <a:latin typeface="Lucida Calligraphy" pitchFamily="66" charset="0"/>
              </a:rPr>
              <a:t>your understanding better:</a:t>
            </a:r>
          </a:p>
          <a:p>
            <a:pPr>
              <a:buFont typeface="Wingdings" pitchFamily="2" charset="2"/>
              <a:buChar char="ü"/>
            </a:pPr>
            <a:r>
              <a:rPr lang="en-US" sz="2000" b="1" dirty="0">
                <a:latin typeface="Sylfaen" pitchFamily="18" charset="0"/>
              </a:rPr>
              <a:t>Address - </a:t>
            </a:r>
            <a:r>
              <a:rPr lang="en-US" sz="2000" dirty="0">
                <a:latin typeface="Sylfaen" pitchFamily="18" charset="0"/>
              </a:rPr>
              <a:t>The unique number ID assigned to one host or interface </a:t>
            </a:r>
            <a:r>
              <a:rPr lang="en-US" sz="2000" dirty="0" smtClean="0">
                <a:latin typeface="Sylfaen" pitchFamily="18" charset="0"/>
              </a:rPr>
              <a:t>in a </a:t>
            </a:r>
            <a:r>
              <a:rPr lang="en-US" sz="2000" dirty="0">
                <a:latin typeface="Sylfaen" pitchFamily="18" charset="0"/>
              </a:rPr>
              <a:t>network.</a:t>
            </a:r>
          </a:p>
          <a:p>
            <a:pPr>
              <a:buFont typeface="Wingdings" pitchFamily="2" charset="2"/>
              <a:buChar char="ü"/>
            </a:pPr>
            <a:r>
              <a:rPr lang="en-US" sz="2000" b="1" dirty="0" smtClean="0">
                <a:latin typeface="Sylfaen" pitchFamily="18" charset="0"/>
              </a:rPr>
              <a:t>Subnet </a:t>
            </a:r>
            <a:r>
              <a:rPr lang="en-US" sz="2000" b="1" dirty="0">
                <a:latin typeface="Sylfaen" pitchFamily="18" charset="0"/>
              </a:rPr>
              <a:t>- </a:t>
            </a:r>
            <a:r>
              <a:rPr lang="en-US" sz="2000" dirty="0">
                <a:latin typeface="Sylfaen" pitchFamily="18" charset="0"/>
              </a:rPr>
              <a:t>A portion of a network that shares a particular subnet address.</a:t>
            </a:r>
          </a:p>
          <a:p>
            <a:pPr>
              <a:buFont typeface="Wingdings" pitchFamily="2" charset="2"/>
              <a:buChar char="ü"/>
            </a:pPr>
            <a:r>
              <a:rPr lang="en-US" sz="2000" b="1" dirty="0">
                <a:latin typeface="Sylfaen" pitchFamily="18" charset="0"/>
              </a:rPr>
              <a:t>Subnet mask - </a:t>
            </a:r>
            <a:r>
              <a:rPr lang="en-US" sz="2000" dirty="0">
                <a:latin typeface="Sylfaen" pitchFamily="18" charset="0"/>
              </a:rPr>
              <a:t>A 32-bit combination used to describe which portion of an address refers </a:t>
            </a:r>
            <a:r>
              <a:rPr lang="en-US" sz="2000" dirty="0" smtClean="0">
                <a:latin typeface="Sylfaen" pitchFamily="18" charset="0"/>
              </a:rPr>
              <a:t>to the </a:t>
            </a:r>
            <a:r>
              <a:rPr lang="en-US" sz="2000" dirty="0">
                <a:latin typeface="Sylfaen" pitchFamily="18" charset="0"/>
              </a:rPr>
              <a:t>subnet and which part refers to the host.</a:t>
            </a:r>
          </a:p>
          <a:p>
            <a:pPr>
              <a:buFont typeface="Wingdings" pitchFamily="2" charset="2"/>
              <a:buChar char="ü"/>
            </a:pPr>
            <a:r>
              <a:rPr lang="en-US" sz="2000" dirty="0" smtClean="0">
                <a:latin typeface="Sylfaen" pitchFamily="18" charset="0"/>
              </a:rPr>
              <a:t> </a:t>
            </a:r>
            <a:r>
              <a:rPr lang="en-US" sz="2000" b="1" dirty="0">
                <a:latin typeface="Sylfaen" pitchFamily="18" charset="0"/>
              </a:rPr>
              <a:t>Interface - </a:t>
            </a:r>
            <a:r>
              <a:rPr lang="en-US" sz="2000" dirty="0">
                <a:latin typeface="Sylfaen" pitchFamily="18" charset="0"/>
              </a:rPr>
              <a:t>A network connection</a:t>
            </a:r>
            <a:endParaRPr lang="en-US" sz="2000" i="1"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11</a:t>
            </a:fld>
            <a:endParaRPr lang="en-US"/>
          </a:p>
        </p:txBody>
      </p:sp>
    </p:spTree>
    <p:extLst>
      <p:ext uri="{BB962C8B-B14F-4D97-AF65-F5344CB8AC3E}">
        <p14:creationId xmlns:p14="http://schemas.microsoft.com/office/powerpoint/2010/main" val="17892208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smtClean="0">
                <a:solidFill>
                  <a:srgbClr val="FF0000"/>
                </a:solidFill>
                <a:effectLst/>
                <a:latin typeface="Sylfaen" pitchFamily="18" charset="0"/>
              </a:rPr>
              <a:t>IP Address…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algn="just">
              <a:buFont typeface="Wingdings" pitchFamily="2" charset="2"/>
              <a:buChar char="Ø"/>
            </a:pPr>
            <a:r>
              <a:rPr lang="en-US" sz="2400" dirty="0" smtClean="0">
                <a:latin typeface="Sylfaen" pitchFamily="18" charset="0"/>
              </a:rPr>
              <a:t> </a:t>
            </a:r>
            <a:r>
              <a:rPr lang="en-US" sz="2400" b="1" dirty="0">
                <a:solidFill>
                  <a:srgbClr val="FF0000"/>
                </a:solidFill>
                <a:latin typeface="Sylfaen" pitchFamily="18" charset="0"/>
              </a:rPr>
              <a:t>IP Address </a:t>
            </a:r>
            <a:r>
              <a:rPr lang="en-US" sz="2400" dirty="0">
                <a:latin typeface="Sylfaen" pitchFamily="18" charset="0"/>
              </a:rPr>
              <a:t>is a unique identification given to Host, network device, server for data communication.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IP </a:t>
            </a:r>
            <a:r>
              <a:rPr lang="en-US" sz="2400" dirty="0">
                <a:latin typeface="Sylfaen" pitchFamily="18" charset="0"/>
              </a:rPr>
              <a:t>Address stand for Internet Protocol address, it is an addressing scheme used to identify a system on a </a:t>
            </a:r>
            <a:r>
              <a:rPr lang="en-US" sz="2400" dirty="0" smtClean="0">
                <a:latin typeface="Sylfaen" pitchFamily="18" charset="0"/>
              </a:rPr>
              <a:t>network.</a:t>
            </a:r>
          </a:p>
          <a:p>
            <a:pPr algn="just">
              <a:buFont typeface="Wingdings" pitchFamily="2" charset="2"/>
              <a:buChar char="Ø"/>
            </a:pPr>
            <a:r>
              <a:rPr lang="en-US" sz="2400" dirty="0" smtClean="0">
                <a:latin typeface="Sylfaen" pitchFamily="18" charset="0"/>
              </a:rPr>
              <a:t>It </a:t>
            </a:r>
            <a:r>
              <a:rPr lang="en-US" sz="2400" dirty="0">
                <a:latin typeface="Sylfaen" pitchFamily="18" charset="0"/>
              </a:rPr>
              <a:t>is a unique address that certain electronic devices currently use to communicate with each other on a network using </a:t>
            </a:r>
            <a:r>
              <a:rPr lang="en-US" sz="2400" dirty="0" smtClean="0">
                <a:latin typeface="Sylfaen" pitchFamily="18" charset="0"/>
              </a:rPr>
              <a:t>internet </a:t>
            </a:r>
            <a:r>
              <a:rPr lang="en-US" sz="2400" dirty="0">
                <a:latin typeface="Sylfaen" pitchFamily="18" charset="0"/>
              </a:rPr>
              <a:t>protocol. </a:t>
            </a:r>
            <a:endParaRPr lang="en-US" sz="2400" dirty="0" smtClean="0">
              <a:latin typeface="Sylfaen" pitchFamily="18" charset="0"/>
            </a:endParaRPr>
          </a:p>
          <a:p>
            <a:pPr algn="just">
              <a:buFont typeface="Wingdings" pitchFamily="2" charset="2"/>
              <a:buChar char="Ø"/>
            </a:pPr>
            <a:r>
              <a:rPr lang="en-US" sz="2400" dirty="0" smtClean="0">
                <a:solidFill>
                  <a:srgbClr val="FF0000"/>
                </a:solidFill>
                <a:latin typeface="Sylfaen" pitchFamily="18" charset="0"/>
              </a:rPr>
              <a:t> </a:t>
            </a:r>
            <a:r>
              <a:rPr lang="en-US" sz="2400" dirty="0">
                <a:solidFill>
                  <a:srgbClr val="FF0000"/>
                </a:solidFill>
                <a:latin typeface="Sylfaen" pitchFamily="18" charset="0"/>
              </a:rPr>
              <a:t>IPV4 </a:t>
            </a:r>
            <a:r>
              <a:rPr lang="en-US" sz="2400" dirty="0">
                <a:latin typeface="Sylfaen" pitchFamily="18" charset="0"/>
              </a:rPr>
              <a:t>is a 32 bit number represented in 4 decimal numbers, where each decimal number is of 8 bit (an octet), where each octet is separated by a dot in between. Thus the representation is known as Dotted Decimal Notation. An IPV4 address is divided into 2 parts </a:t>
            </a:r>
            <a:r>
              <a:rPr lang="en-US" sz="2400" dirty="0" smtClean="0">
                <a:latin typeface="Sylfaen" pitchFamily="18" charset="0"/>
              </a:rPr>
              <a:t>with </a:t>
            </a:r>
            <a:r>
              <a:rPr lang="en-US" sz="2400" dirty="0">
                <a:latin typeface="Sylfaen" pitchFamily="18" charset="0"/>
              </a:rPr>
              <a:t>Network ID and Host ID. It allows </a:t>
            </a:r>
            <a:r>
              <a:rPr lang="en-US" sz="2400" dirty="0" smtClean="0">
                <a:latin typeface="Sylfaen" pitchFamily="18" charset="0"/>
              </a:rPr>
              <a:t>2</a:t>
            </a:r>
            <a:r>
              <a:rPr lang="en-US" sz="2400" baseline="30000" dirty="0" smtClean="0">
                <a:latin typeface="Sylfaen" pitchFamily="18" charset="0"/>
              </a:rPr>
              <a:t>32</a:t>
            </a:r>
            <a:r>
              <a:rPr lang="en-US" sz="2400" dirty="0" smtClean="0">
                <a:latin typeface="Sylfaen" pitchFamily="18" charset="0"/>
              </a:rPr>
              <a:t> </a:t>
            </a:r>
            <a:r>
              <a:rPr lang="en-US" sz="2400" dirty="0">
                <a:latin typeface="Sylfaen" pitchFamily="18" charset="0"/>
              </a:rPr>
              <a:t>addresses</a:t>
            </a:r>
            <a:r>
              <a:rPr lang="en-US" sz="2400" dirty="0"/>
              <a:t>. </a:t>
            </a: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12</a:t>
            </a:fld>
            <a:endParaRPr lang="en-US"/>
          </a:p>
        </p:txBody>
      </p:sp>
    </p:spTree>
    <p:extLst>
      <p:ext uri="{BB962C8B-B14F-4D97-AF65-F5344CB8AC3E}">
        <p14:creationId xmlns:p14="http://schemas.microsoft.com/office/powerpoint/2010/main" val="37684894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Autofit/>
          </a:bodyPr>
          <a:lstStyle/>
          <a:p>
            <a:pPr algn="just">
              <a:buFont typeface="Wingdings" pitchFamily="2" charset="2"/>
              <a:buChar char="Ø"/>
            </a:pPr>
            <a:r>
              <a:rPr lang="en-US" sz="2000" dirty="0">
                <a:latin typeface="Sylfaen" pitchFamily="18" charset="0"/>
              </a:rPr>
              <a:t>IPV4 has Unicast, Broadcast &amp; Multicast addresses. Routing Protocols that supports IPV4 addressing are RIPV1, V2, IGRP, OSPF &amp; EIGRP. </a:t>
            </a:r>
          </a:p>
          <a:p>
            <a:pPr algn="just">
              <a:buFont typeface="Wingdings" pitchFamily="2" charset="2"/>
              <a:buChar char="Ø"/>
            </a:pPr>
            <a:r>
              <a:rPr lang="en-US" sz="2000" dirty="0">
                <a:latin typeface="Sylfaen" pitchFamily="18" charset="0"/>
                <a:cs typeface="Times New Roman" pitchFamily="18" charset="0"/>
              </a:rPr>
              <a:t>Two device on the internet </a:t>
            </a:r>
            <a:r>
              <a:rPr lang="en-US" sz="2000" dirty="0">
                <a:solidFill>
                  <a:srgbClr val="FF0000"/>
                </a:solidFill>
                <a:latin typeface="Sylfaen" pitchFamily="18" charset="0"/>
                <a:cs typeface="Times New Roman" pitchFamily="18" charset="0"/>
              </a:rPr>
              <a:t>can never have the same address at the same time.</a:t>
            </a:r>
          </a:p>
          <a:p>
            <a:pPr algn="just">
              <a:buFont typeface="Wingdings" pitchFamily="2" charset="2"/>
              <a:buChar char="Ø"/>
            </a:pPr>
            <a:r>
              <a:rPr lang="en-US" sz="2000" dirty="0">
                <a:latin typeface="Sylfaen" pitchFamily="18" charset="0"/>
                <a:cs typeface="Times New Roman" pitchFamily="18" charset="0"/>
              </a:rPr>
              <a:t>A protocol such as </a:t>
            </a:r>
            <a:r>
              <a:rPr lang="en-US" sz="2000" dirty="0">
                <a:solidFill>
                  <a:srgbClr val="FF0000"/>
                </a:solidFill>
                <a:latin typeface="Sylfaen" pitchFamily="18" charset="0"/>
                <a:cs typeface="Times New Roman" pitchFamily="18" charset="0"/>
              </a:rPr>
              <a:t>IPv4 that defines address has an address space</a:t>
            </a:r>
            <a:r>
              <a:rPr lang="en-US" sz="2000" dirty="0">
                <a:latin typeface="Sylfaen" pitchFamily="18" charset="0"/>
                <a:cs typeface="Times New Roman" pitchFamily="18" charset="0"/>
              </a:rPr>
              <a:t>.</a:t>
            </a:r>
          </a:p>
          <a:p>
            <a:pPr algn="just">
              <a:buFont typeface="Wingdings" pitchFamily="2" charset="2"/>
              <a:buChar char="Ø"/>
            </a:pPr>
            <a:r>
              <a:rPr lang="en-US" sz="2000" dirty="0">
                <a:latin typeface="Sylfaen" pitchFamily="18" charset="0"/>
                <a:cs typeface="Times New Roman" pitchFamily="18" charset="0"/>
              </a:rPr>
              <a:t>An address space is the total number of addresses used by the protocol.</a:t>
            </a:r>
          </a:p>
          <a:p>
            <a:pPr algn="just">
              <a:buFont typeface="Wingdings" pitchFamily="2" charset="2"/>
              <a:buChar char="Ø"/>
            </a:pPr>
            <a:r>
              <a:rPr lang="en-US" sz="2000" dirty="0">
                <a:latin typeface="Sylfaen" pitchFamily="18" charset="0"/>
                <a:cs typeface="Times New Roman" pitchFamily="18" charset="0"/>
              </a:rPr>
              <a:t>If a protocol uses N bits to define an address space is 2</a:t>
            </a:r>
            <a:r>
              <a:rPr lang="en-US" sz="2000" baseline="30000" dirty="0">
                <a:latin typeface="Sylfaen" pitchFamily="18" charset="0"/>
                <a:cs typeface="Times New Roman" pitchFamily="18" charset="0"/>
              </a:rPr>
              <a:t>N </a:t>
            </a:r>
            <a:r>
              <a:rPr lang="en-US" sz="2000" dirty="0">
                <a:latin typeface="Sylfaen" pitchFamily="18" charset="0"/>
                <a:cs typeface="Times New Roman" pitchFamily="18" charset="0"/>
              </a:rPr>
              <a:t>Because each bit can have two different values (0 or 1) and N bits can have 2</a:t>
            </a:r>
            <a:r>
              <a:rPr lang="en-US" sz="2000" baseline="30000" dirty="0">
                <a:latin typeface="Sylfaen" pitchFamily="18" charset="0"/>
                <a:cs typeface="Times New Roman" pitchFamily="18" charset="0"/>
              </a:rPr>
              <a:t>N </a:t>
            </a:r>
            <a:r>
              <a:rPr lang="en-US" sz="2000" dirty="0">
                <a:latin typeface="Sylfaen" pitchFamily="18" charset="0"/>
                <a:cs typeface="Times New Roman" pitchFamily="18" charset="0"/>
              </a:rPr>
              <a:t>values</a:t>
            </a:r>
          </a:p>
          <a:p>
            <a:pPr algn="just">
              <a:buFont typeface="Wingdings" pitchFamily="2" charset="2"/>
              <a:buChar char="Ø"/>
            </a:pPr>
            <a:r>
              <a:rPr lang="en-US" sz="2000" dirty="0">
                <a:latin typeface="Sylfaen" pitchFamily="18" charset="0"/>
                <a:cs typeface="Times New Roman" pitchFamily="18" charset="0"/>
              </a:rPr>
              <a:t>IPv4 uses a 32 bit address, which means the address space is 2</a:t>
            </a:r>
            <a:r>
              <a:rPr lang="en-US" sz="2000" baseline="30000" dirty="0">
                <a:latin typeface="Sylfaen" pitchFamily="18" charset="0"/>
                <a:cs typeface="Times New Roman" pitchFamily="18" charset="0"/>
              </a:rPr>
              <a:t>32 </a:t>
            </a:r>
            <a:r>
              <a:rPr lang="en-US" sz="2000" dirty="0">
                <a:latin typeface="Sylfaen" pitchFamily="18" charset="0"/>
                <a:cs typeface="Times New Roman" pitchFamily="18" charset="0"/>
              </a:rPr>
              <a:t>or </a:t>
            </a:r>
            <a:r>
              <a:rPr lang="en-US" sz="2000" b="1" dirty="0" smtClean="0">
                <a:solidFill>
                  <a:srgbClr val="FF0000"/>
                </a:solidFill>
                <a:latin typeface="Sylfaen" pitchFamily="18" charset="0"/>
                <a:cs typeface="Times New Roman" pitchFamily="18" charset="0"/>
              </a:rPr>
              <a:t> </a:t>
            </a:r>
            <a:r>
              <a:rPr lang="en-US" sz="2000" b="1" dirty="0">
                <a:solidFill>
                  <a:srgbClr val="FF0000"/>
                </a:solidFill>
                <a:latin typeface="Sylfaen" pitchFamily="18" charset="0"/>
                <a:cs typeface="Times New Roman" pitchFamily="18" charset="0"/>
              </a:rPr>
              <a:t>4,294,967,296</a:t>
            </a:r>
            <a:r>
              <a:rPr lang="en-US" sz="2000" b="1" dirty="0">
                <a:solidFill>
                  <a:srgbClr val="FF0000"/>
                </a:solidFill>
                <a:latin typeface="Times New Roman" pitchFamily="18" charset="0"/>
                <a:cs typeface="Times New Roman" pitchFamily="18" charset="0"/>
              </a:rPr>
              <a:t>.</a:t>
            </a:r>
          </a:p>
          <a:p>
            <a:pPr marL="82296" indent="0" algn="just">
              <a:buNone/>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13</a:t>
            </a:fld>
            <a:endParaRPr lang="en-US"/>
          </a:p>
        </p:txBody>
      </p:sp>
    </p:spTree>
    <p:extLst>
      <p:ext uri="{BB962C8B-B14F-4D97-AF65-F5344CB8AC3E}">
        <p14:creationId xmlns:p14="http://schemas.microsoft.com/office/powerpoint/2010/main" val="32883386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smtClean="0">
                <a:solidFill>
                  <a:srgbClr val="FF0000"/>
                </a:solidFill>
                <a:effectLst/>
                <a:latin typeface="Sylfaen" pitchFamily="18" charset="0"/>
              </a:rPr>
              <a:t>IP Addressing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990600"/>
            <a:ext cx="8077200" cy="5486400"/>
          </a:xfrm>
        </p:spPr>
        <p:txBody>
          <a:bodyPr>
            <a:noAutofit/>
          </a:bodyPr>
          <a:lstStyle/>
          <a:p>
            <a:pPr marL="82296" indent="0" algn="just">
              <a:buNone/>
            </a:pPr>
            <a:r>
              <a:rPr lang="en-US" sz="2000" dirty="0">
                <a:latin typeface="Sylfaen" pitchFamily="18" charset="0"/>
              </a:rPr>
              <a:t>There are four forms of IP addressing, each with its own unique </a:t>
            </a:r>
            <a:r>
              <a:rPr lang="en-US" sz="2000" dirty="0" smtClean="0">
                <a:latin typeface="Sylfaen" pitchFamily="18" charset="0"/>
              </a:rPr>
              <a:t>properties.</a:t>
            </a:r>
          </a:p>
          <a:p>
            <a:pPr marL="539496" indent="-457200" algn="just">
              <a:buAutoNum type="arabicPeriod"/>
            </a:pPr>
            <a:r>
              <a:rPr lang="en-US" sz="2000" b="1" dirty="0" smtClean="0">
                <a:latin typeface="Sylfaen" pitchFamily="18" charset="0"/>
              </a:rPr>
              <a:t>Unicast</a:t>
            </a:r>
            <a:r>
              <a:rPr lang="en-US" sz="2000" b="1" dirty="0">
                <a:latin typeface="Sylfaen" pitchFamily="18" charset="0"/>
              </a:rPr>
              <a:t>: </a:t>
            </a:r>
            <a:r>
              <a:rPr lang="en-US" sz="2000" dirty="0">
                <a:latin typeface="Sylfaen" pitchFamily="18" charset="0"/>
              </a:rPr>
              <a:t>The most common concept of an IP address is in unicast addressing, available in both IPv4 and IPv6</a:t>
            </a:r>
            <a:r>
              <a:rPr lang="en-US" sz="2000" dirty="0" smtClean="0">
                <a:latin typeface="Sylfaen" pitchFamily="18" charset="0"/>
              </a:rPr>
              <a:t>.</a:t>
            </a:r>
          </a:p>
          <a:p>
            <a:pPr algn="just">
              <a:buClr>
                <a:srgbClr val="FF0000"/>
              </a:buClr>
              <a:buSzPct val="113000"/>
              <a:buFont typeface="Wingdings 2" pitchFamily="18" charset="2"/>
              <a:buChar char="E"/>
            </a:pPr>
            <a:r>
              <a:rPr lang="en-US" sz="2000" dirty="0">
                <a:latin typeface="Sylfaen" pitchFamily="18" charset="0"/>
              </a:rPr>
              <a:t>It normally refers to a single sender or a single receiver, and can be used for both sending and receiving.</a:t>
            </a:r>
          </a:p>
          <a:p>
            <a:pPr algn="just">
              <a:buClr>
                <a:srgbClr val="FF0000"/>
              </a:buClr>
              <a:buSzPct val="113000"/>
              <a:buFont typeface="Wingdings 2" pitchFamily="18" charset="2"/>
              <a:buChar char="E"/>
            </a:pPr>
            <a:r>
              <a:rPr lang="en-US" sz="2000" dirty="0">
                <a:latin typeface="Sylfaen" pitchFamily="18" charset="0"/>
              </a:rPr>
              <a:t>Sending the same data to multiple unicast addresses requires the sender to send all the data many times over, once for each recipient </a:t>
            </a:r>
            <a:endParaRPr lang="en-US" sz="2000" dirty="0" smtClean="0">
              <a:latin typeface="Sylfaen" pitchFamily="18" charset="0"/>
            </a:endParaRPr>
          </a:p>
          <a:p>
            <a:pPr marL="82296" indent="0" algn="just">
              <a:buNone/>
            </a:pPr>
            <a:r>
              <a:rPr lang="en-US" sz="2000" dirty="0" smtClean="0">
                <a:latin typeface="Sylfaen" pitchFamily="18" charset="0"/>
              </a:rPr>
              <a:t>2. </a:t>
            </a:r>
            <a:r>
              <a:rPr lang="en-US" sz="2000" b="1" dirty="0" smtClean="0">
                <a:latin typeface="Sylfaen" pitchFamily="18" charset="0"/>
              </a:rPr>
              <a:t>Broadcast</a:t>
            </a:r>
            <a:r>
              <a:rPr lang="en-US" sz="2000" b="1" dirty="0">
                <a:latin typeface="Sylfaen" pitchFamily="18" charset="0"/>
              </a:rPr>
              <a:t>: </a:t>
            </a:r>
            <a:r>
              <a:rPr lang="en-US" sz="2000" dirty="0">
                <a:latin typeface="Sylfaen" pitchFamily="18" charset="0"/>
              </a:rPr>
              <a:t>In IPv4 it is possible to send data to all possible destinations ("all-hosts broadcast"), which permits the sender to send the data only once, and all receivers receive a copy of it. </a:t>
            </a:r>
            <a:endParaRPr lang="en-US" sz="2000" dirty="0" smtClean="0">
              <a:latin typeface="Sylfaen" pitchFamily="18" charset="0"/>
            </a:endParaRPr>
          </a:p>
          <a:p>
            <a:pPr marL="82296" indent="0" algn="just">
              <a:buNone/>
            </a:pPr>
            <a:r>
              <a:rPr lang="en-US" sz="2000" dirty="0" smtClean="0">
                <a:latin typeface="Sylfaen" pitchFamily="18" charset="0"/>
              </a:rPr>
              <a:t>3.</a:t>
            </a:r>
            <a:r>
              <a:rPr lang="en-US" sz="2000" dirty="0">
                <a:latin typeface="Sylfaen" pitchFamily="18" charset="0"/>
              </a:rPr>
              <a:t> </a:t>
            </a:r>
            <a:r>
              <a:rPr lang="en-US" sz="2000" b="1" dirty="0" smtClean="0">
                <a:latin typeface="Sylfaen" pitchFamily="18" charset="0"/>
              </a:rPr>
              <a:t>Multicast</a:t>
            </a:r>
            <a:r>
              <a:rPr lang="en-US" sz="2000" b="1" dirty="0">
                <a:latin typeface="Sylfaen" pitchFamily="18" charset="0"/>
              </a:rPr>
              <a:t>: </a:t>
            </a:r>
            <a:r>
              <a:rPr lang="en-US" sz="2000" dirty="0">
                <a:latin typeface="Sylfaen" pitchFamily="18" charset="0"/>
              </a:rPr>
              <a:t>A multicast address is associated with a group of interested receivers. </a:t>
            </a:r>
            <a:endParaRPr lang="en-US" sz="2000" dirty="0" smtClean="0">
              <a:latin typeface="Sylfaen" pitchFamily="18" charset="0"/>
            </a:endParaRPr>
          </a:p>
          <a:p>
            <a:pPr marL="82296" indent="0" algn="just">
              <a:buNone/>
            </a:pPr>
            <a:r>
              <a:rPr lang="en-US" sz="2000" dirty="0" smtClean="0">
                <a:latin typeface="Sylfaen" pitchFamily="18" charset="0"/>
              </a:rPr>
              <a:t>4. </a:t>
            </a:r>
            <a:r>
              <a:rPr lang="en-US" sz="2000" b="1" dirty="0" err="1">
                <a:latin typeface="Sylfaen" pitchFamily="18" charset="0"/>
              </a:rPr>
              <a:t>Anycast</a:t>
            </a:r>
            <a:r>
              <a:rPr lang="en-US" sz="2000" b="1" dirty="0">
                <a:latin typeface="Sylfaen" pitchFamily="18" charset="0"/>
              </a:rPr>
              <a:t>: </a:t>
            </a:r>
            <a:r>
              <a:rPr lang="en-US" sz="2000" dirty="0">
                <a:latin typeface="Sylfaen" pitchFamily="18" charset="0"/>
              </a:rPr>
              <a:t>Like broadcast and multicast, </a:t>
            </a:r>
            <a:r>
              <a:rPr lang="en-US" sz="2000" dirty="0" err="1">
                <a:latin typeface="Sylfaen" pitchFamily="18" charset="0"/>
              </a:rPr>
              <a:t>anycast</a:t>
            </a:r>
            <a:r>
              <a:rPr lang="en-US" sz="2000" dirty="0">
                <a:latin typeface="Sylfaen" pitchFamily="18" charset="0"/>
              </a:rPr>
              <a:t> is a one-to-many routing topology. However, the data stream is not transmitted to </a:t>
            </a:r>
            <a:r>
              <a:rPr lang="en-US" sz="2000" dirty="0" smtClean="0">
                <a:latin typeface="Sylfaen" pitchFamily="18" charset="0"/>
              </a:rPr>
              <a:t>all receivers</a:t>
            </a:r>
            <a:r>
              <a:rPr lang="en-US" sz="2000" dirty="0">
                <a:latin typeface="Sylfaen" pitchFamily="18" charset="0"/>
              </a:rPr>
              <a:t>, just the one which the router decides is </a:t>
            </a:r>
            <a:r>
              <a:rPr lang="en-US" sz="1600" i="1" dirty="0">
                <a:latin typeface="Sylfaen" pitchFamily="18" charset="0"/>
              </a:rPr>
              <a:t>logically closest in the network. </a:t>
            </a:r>
          </a:p>
          <a:p>
            <a:pPr marL="82296" indent="0" algn="just">
              <a:buNone/>
            </a:pPr>
            <a:endParaRPr lang="en-US" sz="2000" dirty="0">
              <a:solidFill>
                <a:srgbClr val="FF0000"/>
              </a:solidFill>
              <a:latin typeface="Sylfaen" pitchFamily="18" charset="0"/>
              <a:cs typeface="Times New Roman" pitchFamily="18" charset="0"/>
            </a:endParaRPr>
          </a:p>
          <a:p>
            <a:pPr marL="82296" indent="0" algn="just">
              <a:buNone/>
            </a:pPr>
            <a:endParaRPr lang="en-US" sz="2000" dirty="0">
              <a:latin typeface="Sylfaen" pitchFamily="18" charset="0"/>
            </a:endParaRPr>
          </a:p>
          <a:p>
            <a:pPr marL="82296" indent="0" algn="just">
              <a:buNone/>
            </a:pPr>
            <a:endParaRPr lang="en-US" sz="2000" dirty="0">
              <a:latin typeface="Sylfaen" pitchFamily="18" charset="0"/>
            </a:endParaRP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14</a:t>
            </a:fld>
            <a:endParaRPr lang="en-US"/>
          </a:p>
        </p:txBody>
      </p:sp>
    </p:spTree>
    <p:extLst>
      <p:ext uri="{BB962C8B-B14F-4D97-AF65-F5344CB8AC3E}">
        <p14:creationId xmlns:p14="http://schemas.microsoft.com/office/powerpoint/2010/main" val="7696544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smtClean="0">
                <a:solidFill>
                  <a:srgbClr val="FF0000"/>
                </a:solidFill>
                <a:effectLst/>
                <a:latin typeface="Sylfaen" pitchFamily="18" charset="0"/>
              </a:rPr>
              <a:t>IPv4 Classes</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buNone/>
            </a:pPr>
            <a:r>
              <a:rPr lang="en-US" sz="2800" b="1" i="1" dirty="0" err="1">
                <a:solidFill>
                  <a:srgbClr val="002060"/>
                </a:solidFill>
                <a:latin typeface="Sylfaen" pitchFamily="18" charset="0"/>
              </a:rPr>
              <a:t>Classful</a:t>
            </a:r>
            <a:r>
              <a:rPr lang="en-US" sz="2800" b="1" i="1" dirty="0">
                <a:solidFill>
                  <a:srgbClr val="002060"/>
                </a:solidFill>
                <a:latin typeface="Sylfaen" pitchFamily="18" charset="0"/>
              </a:rPr>
              <a:t> IP </a:t>
            </a:r>
            <a:r>
              <a:rPr lang="en-US" sz="2800" b="1" i="1" dirty="0" smtClean="0">
                <a:solidFill>
                  <a:srgbClr val="002060"/>
                </a:solidFill>
                <a:latin typeface="Sylfaen" pitchFamily="18" charset="0"/>
              </a:rPr>
              <a:t>Addressing</a:t>
            </a:r>
          </a:p>
          <a:p>
            <a:pPr>
              <a:buFont typeface="Wingdings" pitchFamily="2" charset="2"/>
              <a:buChar char="q"/>
            </a:pPr>
            <a:r>
              <a:rPr lang="en-US" sz="2000" dirty="0">
                <a:latin typeface="Sylfaen" pitchFamily="18" charset="0"/>
                <a:cs typeface="Times New Roman" pitchFamily="18" charset="0"/>
              </a:rPr>
              <a:t>In </a:t>
            </a:r>
            <a:r>
              <a:rPr lang="en-US" sz="2000" dirty="0" err="1">
                <a:latin typeface="Sylfaen" pitchFamily="18" charset="0"/>
                <a:cs typeface="Times New Roman" pitchFamily="18" charset="0"/>
              </a:rPr>
              <a:t>classful</a:t>
            </a:r>
            <a:r>
              <a:rPr lang="en-US" sz="2000" dirty="0">
                <a:latin typeface="Sylfaen" pitchFamily="18" charset="0"/>
                <a:cs typeface="Times New Roman" pitchFamily="18" charset="0"/>
              </a:rPr>
              <a:t> addressing, the address space is divided into </a:t>
            </a:r>
            <a:r>
              <a:rPr lang="en-US" sz="2000" dirty="0">
                <a:solidFill>
                  <a:srgbClr val="FF0000"/>
                </a:solidFill>
                <a:latin typeface="Sylfaen" pitchFamily="18" charset="0"/>
                <a:cs typeface="Times New Roman" pitchFamily="18" charset="0"/>
              </a:rPr>
              <a:t>five classes: A, B, C, D, and E.</a:t>
            </a:r>
          </a:p>
          <a:p>
            <a:pPr>
              <a:buFont typeface="Wingdings" pitchFamily="2" charset="2"/>
              <a:buChar char="q"/>
            </a:pPr>
            <a:r>
              <a:rPr lang="en-US" sz="2000" dirty="0">
                <a:latin typeface="Sylfaen" pitchFamily="18" charset="0"/>
                <a:cs typeface="Times New Roman" pitchFamily="18" charset="0"/>
              </a:rPr>
              <a:t>Each class occupies some part of the address space</a:t>
            </a:r>
          </a:p>
          <a:p>
            <a:pPr marL="82296" indent="0">
              <a:buNone/>
            </a:pPr>
            <a:r>
              <a:rPr lang="en-US" sz="2000" dirty="0">
                <a:latin typeface="Sylfaen" pitchFamily="18" charset="0"/>
                <a:cs typeface="Times New Roman" pitchFamily="18" charset="0"/>
              </a:rPr>
              <a:t>We can find the class of an address </a:t>
            </a:r>
          </a:p>
          <a:p>
            <a:pPr lvl="1">
              <a:buFont typeface="Wingdings" pitchFamily="2" charset="2"/>
              <a:buChar char="ü"/>
            </a:pPr>
            <a:r>
              <a:rPr lang="en-US" sz="2000" dirty="0">
                <a:latin typeface="Sylfaen" pitchFamily="18" charset="0"/>
                <a:cs typeface="Times New Roman" pitchFamily="18" charset="0"/>
              </a:rPr>
              <a:t>When given the address in binary notation the first few bits can be immediately </a:t>
            </a:r>
            <a:r>
              <a:rPr lang="en-US" sz="2000" dirty="0">
                <a:solidFill>
                  <a:srgbClr val="FF0000"/>
                </a:solidFill>
                <a:latin typeface="Sylfaen" pitchFamily="18" charset="0"/>
                <a:cs typeface="Times New Roman" pitchFamily="18" charset="0"/>
              </a:rPr>
              <a:t>tell us the class of the address</a:t>
            </a:r>
          </a:p>
          <a:p>
            <a:pPr lvl="1">
              <a:buFont typeface="Wingdings" pitchFamily="2" charset="2"/>
              <a:buChar char="ü"/>
            </a:pPr>
            <a:r>
              <a:rPr lang="en-US" sz="2000" dirty="0">
                <a:latin typeface="Sylfaen" pitchFamily="18" charset="0"/>
                <a:cs typeface="Times New Roman" pitchFamily="18" charset="0"/>
              </a:rPr>
              <a:t>If the address is given in dotted decimal notation , the first byte describes the class  </a:t>
            </a:r>
          </a:p>
          <a:p>
            <a:pPr>
              <a:buFont typeface="Wingdings" pitchFamily="2" charset="2"/>
              <a:buChar char="Ø"/>
            </a:pPr>
            <a:r>
              <a:rPr lang="en-US" sz="2000" dirty="0">
                <a:latin typeface="Sylfaen" pitchFamily="18" charset="0"/>
              </a:rPr>
              <a:t>Systems that have interfaces </a:t>
            </a:r>
            <a:r>
              <a:rPr lang="en-US" sz="2000" dirty="0" smtClean="0">
                <a:latin typeface="Sylfaen" pitchFamily="18" charset="0"/>
              </a:rPr>
              <a:t>to more </a:t>
            </a:r>
            <a:r>
              <a:rPr lang="en-US" sz="2000" dirty="0">
                <a:latin typeface="Sylfaen" pitchFamily="18" charset="0"/>
              </a:rPr>
              <a:t>than one network require a unique IP address for each </a:t>
            </a:r>
            <a:r>
              <a:rPr lang="en-US" sz="2000" dirty="0" smtClean="0">
                <a:latin typeface="Sylfaen" pitchFamily="18" charset="0"/>
              </a:rPr>
              <a:t>network interface</a:t>
            </a:r>
            <a:r>
              <a:rPr lang="en-US" sz="2000" dirty="0">
                <a:latin typeface="Sylfaen" pitchFamily="18" charset="0"/>
              </a:rPr>
              <a:t>. </a:t>
            </a:r>
            <a:endParaRPr lang="en-US" sz="2000" dirty="0" smtClean="0">
              <a:latin typeface="Sylfaen" pitchFamily="18" charset="0"/>
            </a:endParaRPr>
          </a:p>
          <a:p>
            <a:pPr>
              <a:buFont typeface="Wingdings" pitchFamily="2" charset="2"/>
              <a:buChar char="Ø"/>
            </a:pPr>
            <a:r>
              <a:rPr lang="en-US" sz="2000" dirty="0" smtClean="0">
                <a:latin typeface="Sylfaen" pitchFamily="18" charset="0"/>
              </a:rPr>
              <a:t>The </a:t>
            </a:r>
            <a:r>
              <a:rPr lang="en-US" sz="2000" dirty="0">
                <a:latin typeface="Sylfaen" pitchFamily="18" charset="0"/>
              </a:rPr>
              <a:t>first part of an Internet address identifies the </a:t>
            </a:r>
            <a:r>
              <a:rPr lang="en-US" sz="2000" i="1" dirty="0">
                <a:solidFill>
                  <a:srgbClr val="FF0000"/>
                </a:solidFill>
                <a:latin typeface="Sylfaen" pitchFamily="18" charset="0"/>
              </a:rPr>
              <a:t>network on</a:t>
            </a:r>
          </a:p>
          <a:p>
            <a:pPr marL="82296" indent="0">
              <a:buNone/>
            </a:pPr>
            <a:r>
              <a:rPr lang="en-US" sz="2000" i="1" dirty="0">
                <a:solidFill>
                  <a:srgbClr val="FF0000"/>
                </a:solidFill>
                <a:latin typeface="Sylfaen" pitchFamily="18" charset="0"/>
              </a:rPr>
              <a:t>which the host </a:t>
            </a:r>
            <a:r>
              <a:rPr lang="en-US" sz="2000" i="1" dirty="0" smtClean="0">
                <a:solidFill>
                  <a:srgbClr val="FF0000"/>
                </a:solidFill>
                <a:latin typeface="Sylfaen" pitchFamily="18" charset="0"/>
              </a:rPr>
              <a:t>resides</a:t>
            </a:r>
            <a:r>
              <a:rPr lang="en-US" sz="2000" dirty="0" smtClean="0">
                <a:latin typeface="Sylfaen" pitchFamily="18" charset="0"/>
              </a:rPr>
              <a:t>.</a:t>
            </a:r>
          </a:p>
          <a:p>
            <a:pPr>
              <a:buFont typeface="Wingdings" pitchFamily="2" charset="2"/>
              <a:buChar char="Ø"/>
            </a:pPr>
            <a:r>
              <a:rPr lang="en-US" sz="2000" dirty="0">
                <a:latin typeface="Sylfaen" pitchFamily="18" charset="0"/>
              </a:rPr>
              <a:t>T</a:t>
            </a:r>
            <a:r>
              <a:rPr lang="en-US" sz="2000" dirty="0" smtClean="0">
                <a:latin typeface="Sylfaen" pitchFamily="18" charset="0"/>
              </a:rPr>
              <a:t>he </a:t>
            </a:r>
            <a:r>
              <a:rPr lang="en-US" sz="2000" dirty="0">
                <a:latin typeface="Sylfaen" pitchFamily="18" charset="0"/>
              </a:rPr>
              <a:t>second part identifies the </a:t>
            </a:r>
            <a:r>
              <a:rPr lang="en-US" sz="2000" i="1" dirty="0" smtClean="0">
                <a:solidFill>
                  <a:srgbClr val="FF0000"/>
                </a:solidFill>
                <a:latin typeface="Sylfaen" pitchFamily="18" charset="0"/>
              </a:rPr>
              <a:t>particular host </a:t>
            </a:r>
            <a:r>
              <a:rPr lang="en-US" sz="2000" i="1" dirty="0">
                <a:solidFill>
                  <a:srgbClr val="FF0000"/>
                </a:solidFill>
                <a:latin typeface="Sylfaen" pitchFamily="18" charset="0"/>
              </a:rPr>
              <a:t>on the given network</a:t>
            </a:r>
            <a:r>
              <a:rPr lang="en-US" sz="2000" dirty="0">
                <a:latin typeface="Sylfaen" pitchFamily="18" charset="0"/>
              </a:rPr>
              <a:t>. </a:t>
            </a:r>
            <a:endParaRPr lang="en-US" sz="2000" dirty="0">
              <a:solidFill>
                <a:srgbClr val="002060"/>
              </a:solidFill>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15</a:t>
            </a:fld>
            <a:endParaRPr lang="en-US" dirty="0"/>
          </a:p>
        </p:txBody>
      </p:sp>
    </p:spTree>
    <p:extLst>
      <p:ext uri="{BB962C8B-B14F-4D97-AF65-F5344CB8AC3E}">
        <p14:creationId xmlns:p14="http://schemas.microsoft.com/office/powerpoint/2010/main" val="10120846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14149" y="1143000"/>
            <a:ext cx="7924800" cy="5334000"/>
          </a:xfrm>
        </p:spPr>
        <p:txBody>
          <a:bodyPr>
            <a:noAutofit/>
          </a:bodyPr>
          <a:lstStyle/>
          <a:p>
            <a:pPr marL="82296" indent="0" algn="just">
              <a:buNone/>
            </a:pPr>
            <a:r>
              <a:rPr lang="en-US" sz="2400" dirty="0">
                <a:latin typeface="Sylfaen" pitchFamily="18" charset="0"/>
              </a:rPr>
              <a:t>This creates the two-level addressing hierarchy that is illustrated </a:t>
            </a:r>
            <a:r>
              <a:rPr lang="en-US" sz="2400" dirty="0"/>
              <a:t>below</a:t>
            </a: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16</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86000"/>
            <a:ext cx="70866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723641" y="3962400"/>
            <a:ext cx="4541628" cy="400110"/>
          </a:xfrm>
          <a:prstGeom prst="rect">
            <a:avLst/>
          </a:prstGeom>
        </p:spPr>
        <p:txBody>
          <a:bodyPr wrap="none">
            <a:spAutoFit/>
          </a:bodyPr>
          <a:lstStyle/>
          <a:p>
            <a:r>
              <a:rPr lang="en-US" sz="2000" b="1" i="1" dirty="0" smtClean="0">
                <a:latin typeface="Sylfaen" pitchFamily="18" charset="0"/>
              </a:rPr>
              <a:t>: Two-Level </a:t>
            </a:r>
            <a:r>
              <a:rPr lang="en-US" sz="2000" b="1" i="1" dirty="0">
                <a:latin typeface="Sylfaen" pitchFamily="18" charset="0"/>
              </a:rPr>
              <a:t>Internet Address Structure</a:t>
            </a:r>
          </a:p>
        </p:txBody>
      </p:sp>
      <p:sp>
        <p:nvSpPr>
          <p:cNvPr id="9" name="Rectangle 8"/>
          <p:cNvSpPr/>
          <p:nvPr/>
        </p:nvSpPr>
        <p:spPr>
          <a:xfrm>
            <a:off x="1752600" y="4003856"/>
            <a:ext cx="1149674" cy="369332"/>
          </a:xfrm>
          <a:prstGeom prst="rect">
            <a:avLst/>
          </a:prstGeom>
        </p:spPr>
        <p:txBody>
          <a:bodyPr wrap="none">
            <a:spAutoFit/>
          </a:bodyPr>
          <a:lstStyle/>
          <a:p>
            <a:r>
              <a:rPr lang="en-US" b="1" dirty="0">
                <a:solidFill>
                  <a:srgbClr val="FF0000"/>
                </a:solidFill>
                <a:latin typeface="Sylfaen" pitchFamily="18" charset="0"/>
              </a:rPr>
              <a:t>Figure </a:t>
            </a:r>
            <a:r>
              <a:rPr lang="en-US" b="1" dirty="0" smtClean="0">
                <a:solidFill>
                  <a:srgbClr val="FF0000"/>
                </a:solidFill>
                <a:latin typeface="Sylfaen" pitchFamily="18" charset="0"/>
              </a:rPr>
              <a:t>7.3</a:t>
            </a:r>
            <a:endParaRPr lang="en-US" dirty="0"/>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8153400" cy="381000"/>
          </a:xfrm>
        </p:spPr>
        <p:txBody>
          <a:bodyPr>
            <a:normAutofit fontScale="90000"/>
          </a:bodyPr>
          <a:lstStyle/>
          <a:p>
            <a:r>
              <a:rPr lang="en-US" b="1" dirty="0" smtClean="0">
                <a:solidFill>
                  <a:srgbClr val="FF0000"/>
                </a:solidFill>
                <a:effectLst/>
                <a:latin typeface="Sylfaen" pitchFamily="18" charset="0"/>
              </a:rPr>
              <a:t>Cont.</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1066800" y="304800"/>
            <a:ext cx="8077200" cy="6172200"/>
          </a:xfrm>
        </p:spPr>
        <p:txBody>
          <a:bodyPr>
            <a:noAutofit/>
          </a:bodyPr>
          <a:lstStyle/>
          <a:p>
            <a:pPr marL="82296" indent="0" algn="just">
              <a:buNone/>
            </a:pPr>
            <a:r>
              <a:rPr lang="en-US" sz="2400" b="1" dirty="0" smtClean="0">
                <a:latin typeface="Sylfaen" pitchFamily="18" charset="0"/>
              </a:rPr>
              <a:t>           :Available Network </a:t>
            </a:r>
            <a:r>
              <a:rPr lang="en-US" sz="2400" b="1" dirty="0">
                <a:latin typeface="Sylfaen" pitchFamily="18" charset="0"/>
              </a:rPr>
              <a:t>&amp; Host Bit in IP Classes</a:t>
            </a: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17</a:t>
            </a:fld>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733425"/>
            <a:ext cx="7543800" cy="539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990600" y="364093"/>
            <a:ext cx="1149674" cy="369332"/>
          </a:xfrm>
          <a:prstGeom prst="rect">
            <a:avLst/>
          </a:prstGeom>
        </p:spPr>
        <p:txBody>
          <a:bodyPr wrap="none">
            <a:spAutoFit/>
          </a:bodyPr>
          <a:lstStyle/>
          <a:p>
            <a:r>
              <a:rPr lang="en-US" b="1" dirty="0">
                <a:solidFill>
                  <a:srgbClr val="FF0000"/>
                </a:solidFill>
                <a:latin typeface="Sylfaen" pitchFamily="18" charset="0"/>
              </a:rPr>
              <a:t>Figure </a:t>
            </a:r>
            <a:r>
              <a:rPr lang="en-US" b="1" dirty="0" smtClean="0">
                <a:solidFill>
                  <a:srgbClr val="FF0000"/>
                </a:solidFill>
                <a:latin typeface="Sylfaen" pitchFamily="18" charset="0"/>
              </a:rPr>
              <a:t>7.4</a:t>
            </a:r>
            <a:endParaRPr lang="en-US" dirty="0"/>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smtClean="0">
                <a:solidFill>
                  <a:srgbClr val="FF0000"/>
                </a:solidFill>
                <a:effectLst/>
                <a:latin typeface="Sylfaen" pitchFamily="18" charset="0"/>
              </a:rPr>
              <a:t>Class A Networks(/8 Prefix)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66800"/>
            <a:ext cx="7924800" cy="5334000"/>
          </a:xfrm>
        </p:spPr>
        <p:txBody>
          <a:bodyPr>
            <a:noAutofit/>
          </a:bodyPr>
          <a:lstStyle/>
          <a:p>
            <a:pPr algn="just">
              <a:buFont typeface="Wingdings" pitchFamily="2" charset="2"/>
              <a:buChar char="Ø"/>
            </a:pPr>
            <a:r>
              <a:rPr lang="en-US" sz="1900" dirty="0">
                <a:latin typeface="Sylfaen" pitchFamily="18" charset="0"/>
              </a:rPr>
              <a:t>Each Class A network address has an 8-bit network prefix, with </a:t>
            </a:r>
            <a:r>
              <a:rPr lang="en-US" sz="1900" dirty="0" err="1" smtClean="0">
                <a:latin typeface="Sylfaen" pitchFamily="18" charset="0"/>
              </a:rPr>
              <a:t>thehighest</a:t>
            </a:r>
            <a:r>
              <a:rPr lang="en-US" sz="1900" dirty="0" smtClean="0">
                <a:latin typeface="Sylfaen" pitchFamily="18" charset="0"/>
              </a:rPr>
              <a:t>  order </a:t>
            </a:r>
            <a:r>
              <a:rPr lang="en-US" sz="1900" dirty="0">
                <a:latin typeface="Sylfaen" pitchFamily="18" charset="0"/>
              </a:rPr>
              <a:t>bit set to 0 (zero) and a 7-bit network number, </a:t>
            </a:r>
            <a:r>
              <a:rPr lang="en-US" sz="1900" dirty="0" smtClean="0">
                <a:latin typeface="Sylfaen" pitchFamily="18" charset="0"/>
              </a:rPr>
              <a:t>followed by </a:t>
            </a:r>
            <a:r>
              <a:rPr lang="en-US" sz="1900" dirty="0">
                <a:latin typeface="Sylfaen" pitchFamily="18" charset="0"/>
              </a:rPr>
              <a:t>a 24-bit host number. </a:t>
            </a:r>
            <a:endParaRPr lang="en-US" sz="1900" dirty="0" smtClean="0">
              <a:latin typeface="Sylfaen" pitchFamily="18" charset="0"/>
            </a:endParaRPr>
          </a:p>
          <a:p>
            <a:pPr algn="just">
              <a:buFont typeface="Wingdings" pitchFamily="2" charset="2"/>
              <a:buChar char="Ø"/>
            </a:pPr>
            <a:r>
              <a:rPr lang="en-US" sz="1900" dirty="0" smtClean="0">
                <a:latin typeface="Sylfaen" pitchFamily="18" charset="0"/>
              </a:rPr>
              <a:t>Today</a:t>
            </a:r>
            <a:r>
              <a:rPr lang="en-US" sz="1900" dirty="0">
                <a:latin typeface="Sylfaen" pitchFamily="18" charset="0"/>
              </a:rPr>
              <a:t>, </a:t>
            </a:r>
            <a:r>
              <a:rPr lang="en-US" sz="1900" dirty="0" smtClean="0">
                <a:latin typeface="Sylfaen" pitchFamily="18" charset="0"/>
              </a:rPr>
              <a:t>Class </a:t>
            </a:r>
            <a:r>
              <a:rPr lang="en-US" sz="1900" dirty="0">
                <a:latin typeface="Sylfaen" pitchFamily="18" charset="0"/>
              </a:rPr>
              <a:t>A networks are referred to </a:t>
            </a:r>
            <a:r>
              <a:rPr lang="en-US" sz="1900" dirty="0" smtClean="0">
                <a:latin typeface="Sylfaen" pitchFamily="18" charset="0"/>
              </a:rPr>
              <a:t>as“/</a:t>
            </a:r>
            <a:r>
              <a:rPr lang="en-US" sz="1900" dirty="0">
                <a:latin typeface="Sylfaen" pitchFamily="18" charset="0"/>
              </a:rPr>
              <a:t>8s” (pronounced “slash eight” or just “eights”) since they have an </a:t>
            </a:r>
            <a:r>
              <a:rPr lang="en-US" sz="1900" dirty="0" smtClean="0">
                <a:latin typeface="Sylfaen" pitchFamily="18" charset="0"/>
              </a:rPr>
              <a:t>8- bit </a:t>
            </a:r>
            <a:r>
              <a:rPr lang="en-US" sz="1900" dirty="0">
                <a:latin typeface="Sylfaen" pitchFamily="18" charset="0"/>
              </a:rPr>
              <a:t>network prefix</a:t>
            </a:r>
            <a:r>
              <a:rPr lang="en-US" sz="1900" dirty="0" smtClean="0">
                <a:latin typeface="Sylfaen" pitchFamily="18" charset="0"/>
              </a:rPr>
              <a:t>.</a:t>
            </a:r>
          </a:p>
          <a:p>
            <a:pPr algn="just">
              <a:buFont typeface="Wingdings" pitchFamily="2" charset="2"/>
              <a:buChar char="Ø"/>
            </a:pPr>
            <a:r>
              <a:rPr lang="en-US" sz="1900" dirty="0">
                <a:latin typeface="Sylfaen" pitchFamily="18" charset="0"/>
              </a:rPr>
              <a:t>A maximum of </a:t>
            </a:r>
            <a:r>
              <a:rPr lang="en-US" sz="1900" dirty="0">
                <a:solidFill>
                  <a:srgbClr val="FF0000"/>
                </a:solidFill>
                <a:latin typeface="Sylfaen" pitchFamily="18" charset="0"/>
              </a:rPr>
              <a:t>126 </a:t>
            </a:r>
            <a:r>
              <a:rPr lang="en-US" sz="1900" dirty="0" smtClean="0">
                <a:solidFill>
                  <a:srgbClr val="FF0000"/>
                </a:solidFill>
                <a:latin typeface="Sylfaen" pitchFamily="18" charset="0"/>
              </a:rPr>
              <a:t>(</a:t>
            </a:r>
            <a:r>
              <a:rPr lang="en-US" sz="1900" dirty="0">
                <a:solidFill>
                  <a:srgbClr val="FF0000"/>
                </a:solidFill>
                <a:latin typeface="Sylfaen" pitchFamily="18" charset="0"/>
              </a:rPr>
              <a:t>2</a:t>
            </a:r>
            <a:r>
              <a:rPr lang="en-US" sz="1900" baseline="30000" dirty="0">
                <a:solidFill>
                  <a:srgbClr val="FF0000"/>
                </a:solidFill>
                <a:latin typeface="Sylfaen" pitchFamily="18" charset="0"/>
              </a:rPr>
              <a:t>7</a:t>
            </a:r>
            <a:r>
              <a:rPr lang="en-US" sz="1900" dirty="0" smtClean="0">
                <a:solidFill>
                  <a:srgbClr val="FF0000"/>
                </a:solidFill>
                <a:latin typeface="Sylfaen" pitchFamily="18" charset="0"/>
              </a:rPr>
              <a:t>-2</a:t>
            </a:r>
            <a:r>
              <a:rPr lang="en-US" sz="1900" dirty="0">
                <a:solidFill>
                  <a:srgbClr val="FF0000"/>
                </a:solidFill>
                <a:latin typeface="Sylfaen" pitchFamily="18" charset="0"/>
              </a:rPr>
              <a:t>) /8 </a:t>
            </a:r>
            <a:r>
              <a:rPr lang="en-US" sz="1900" dirty="0">
                <a:latin typeface="Sylfaen" pitchFamily="18" charset="0"/>
              </a:rPr>
              <a:t>networks can be defined. </a:t>
            </a:r>
            <a:endParaRPr lang="en-US" sz="1900" dirty="0" smtClean="0">
              <a:latin typeface="Sylfaen" pitchFamily="18" charset="0"/>
            </a:endParaRPr>
          </a:p>
          <a:p>
            <a:pPr algn="just">
              <a:buFont typeface="Wingdings" pitchFamily="2" charset="2"/>
              <a:buChar char="Ø"/>
            </a:pPr>
            <a:r>
              <a:rPr lang="en-US" sz="1900" dirty="0" smtClean="0">
                <a:latin typeface="Sylfaen" pitchFamily="18" charset="0"/>
              </a:rPr>
              <a:t>The calculation subtracts </a:t>
            </a:r>
            <a:r>
              <a:rPr lang="en-US" sz="1900" dirty="0">
                <a:latin typeface="Sylfaen" pitchFamily="18" charset="0"/>
              </a:rPr>
              <a:t>two because </a:t>
            </a:r>
            <a:r>
              <a:rPr lang="en-US" sz="1900" dirty="0">
                <a:solidFill>
                  <a:srgbClr val="FF0000"/>
                </a:solidFill>
                <a:latin typeface="Sylfaen" pitchFamily="18" charset="0"/>
              </a:rPr>
              <a:t>the /8 network 0.0.0.0 </a:t>
            </a:r>
            <a:r>
              <a:rPr lang="en-US" sz="1900" dirty="0">
                <a:latin typeface="Sylfaen" pitchFamily="18" charset="0"/>
              </a:rPr>
              <a:t>is reserved for use as </a:t>
            </a:r>
            <a:r>
              <a:rPr lang="en-US" sz="1900" dirty="0" smtClean="0">
                <a:latin typeface="Sylfaen" pitchFamily="18" charset="0"/>
              </a:rPr>
              <a:t>the default </a:t>
            </a:r>
            <a:r>
              <a:rPr lang="en-US" sz="1900" dirty="0">
                <a:latin typeface="Sylfaen" pitchFamily="18" charset="0"/>
              </a:rPr>
              <a:t>route and </a:t>
            </a:r>
            <a:r>
              <a:rPr lang="en-US" sz="1900" dirty="0">
                <a:solidFill>
                  <a:srgbClr val="FF0000"/>
                </a:solidFill>
                <a:latin typeface="Sylfaen" pitchFamily="18" charset="0"/>
              </a:rPr>
              <a:t>the /8 network 127.0.0.0 (also </a:t>
            </a:r>
            <a:r>
              <a:rPr lang="en-US" sz="1900" dirty="0" smtClean="0">
                <a:solidFill>
                  <a:srgbClr val="FF0000"/>
                </a:solidFill>
                <a:latin typeface="Sylfaen" pitchFamily="18" charset="0"/>
              </a:rPr>
              <a:t> written </a:t>
            </a:r>
            <a:r>
              <a:rPr lang="en-US" sz="1900" dirty="0">
                <a:solidFill>
                  <a:srgbClr val="FF0000"/>
                </a:solidFill>
                <a:latin typeface="Sylfaen" pitchFamily="18" charset="0"/>
              </a:rPr>
              <a:t>127/8 </a:t>
            </a:r>
            <a:r>
              <a:rPr lang="en-US" sz="1900" dirty="0" smtClean="0">
                <a:solidFill>
                  <a:srgbClr val="FF0000"/>
                </a:solidFill>
                <a:latin typeface="Sylfaen" pitchFamily="18" charset="0"/>
              </a:rPr>
              <a:t>or 127.0.0.0/8</a:t>
            </a:r>
            <a:r>
              <a:rPr lang="en-US" sz="1900" dirty="0">
                <a:solidFill>
                  <a:srgbClr val="FF0000"/>
                </a:solidFill>
                <a:latin typeface="Sylfaen" pitchFamily="18" charset="0"/>
              </a:rPr>
              <a:t>) </a:t>
            </a:r>
            <a:r>
              <a:rPr lang="en-US" sz="1900" dirty="0">
                <a:latin typeface="Sylfaen" pitchFamily="18" charset="0"/>
              </a:rPr>
              <a:t>is reserved for the “loopback” </a:t>
            </a:r>
            <a:r>
              <a:rPr lang="en-US" sz="1900" dirty="0" smtClean="0">
                <a:latin typeface="Sylfaen" pitchFamily="18" charset="0"/>
              </a:rPr>
              <a:t>function.</a:t>
            </a:r>
          </a:p>
          <a:p>
            <a:pPr algn="just">
              <a:buFont typeface="Wingdings" pitchFamily="2" charset="2"/>
              <a:buChar char="Ø"/>
            </a:pPr>
            <a:r>
              <a:rPr lang="en-US" sz="1900" dirty="0" smtClean="0">
                <a:latin typeface="Sylfaen" pitchFamily="18" charset="0"/>
              </a:rPr>
              <a:t>Each </a:t>
            </a:r>
            <a:r>
              <a:rPr lang="en-US" sz="1900" dirty="0">
                <a:latin typeface="Sylfaen" pitchFamily="18" charset="0"/>
              </a:rPr>
              <a:t>/8 supports </a:t>
            </a:r>
            <a:r>
              <a:rPr lang="en-US" sz="1900" dirty="0" smtClean="0">
                <a:latin typeface="Sylfaen" pitchFamily="18" charset="0"/>
              </a:rPr>
              <a:t>a maximum </a:t>
            </a:r>
            <a:r>
              <a:rPr lang="en-US" sz="1900" dirty="0">
                <a:latin typeface="Sylfaen" pitchFamily="18" charset="0"/>
              </a:rPr>
              <a:t>of </a:t>
            </a:r>
            <a:r>
              <a:rPr lang="en-US" sz="1900" dirty="0">
                <a:solidFill>
                  <a:srgbClr val="FF0000"/>
                </a:solidFill>
                <a:latin typeface="Sylfaen" pitchFamily="18" charset="0"/>
              </a:rPr>
              <a:t>2</a:t>
            </a:r>
            <a:r>
              <a:rPr lang="en-US" sz="1900" baseline="30000" dirty="0">
                <a:solidFill>
                  <a:srgbClr val="FF0000"/>
                </a:solidFill>
                <a:latin typeface="Sylfaen" pitchFamily="18" charset="0"/>
              </a:rPr>
              <a:t>24</a:t>
            </a:r>
            <a:r>
              <a:rPr lang="en-US" sz="1900" dirty="0">
                <a:solidFill>
                  <a:srgbClr val="FF0000"/>
                </a:solidFill>
                <a:latin typeface="Sylfaen" pitchFamily="18" charset="0"/>
              </a:rPr>
              <a:t> -</a:t>
            </a:r>
            <a:r>
              <a:rPr lang="en-US" sz="1900" dirty="0" smtClean="0">
                <a:solidFill>
                  <a:srgbClr val="FF0000"/>
                </a:solidFill>
                <a:latin typeface="Sylfaen" pitchFamily="18" charset="0"/>
              </a:rPr>
              <a:t>2</a:t>
            </a:r>
            <a:r>
              <a:rPr lang="en-US" sz="1900" dirty="0">
                <a:solidFill>
                  <a:srgbClr val="FF0000"/>
                </a:solidFill>
                <a:latin typeface="Sylfaen" pitchFamily="18" charset="0"/>
              </a:rPr>
              <a:t> (16,777,214) </a:t>
            </a:r>
            <a:r>
              <a:rPr lang="en-US" sz="1900" dirty="0">
                <a:latin typeface="Sylfaen" pitchFamily="18" charset="0"/>
              </a:rPr>
              <a:t>hosts per network. The host calculation subtracts </a:t>
            </a:r>
            <a:r>
              <a:rPr lang="en-US" sz="1900" dirty="0" smtClean="0">
                <a:latin typeface="Sylfaen" pitchFamily="18" charset="0"/>
              </a:rPr>
              <a:t>two because </a:t>
            </a:r>
            <a:r>
              <a:rPr lang="en-US" sz="1900" dirty="0">
                <a:latin typeface="Sylfaen" pitchFamily="18" charset="0"/>
              </a:rPr>
              <a:t>the all-0s (all zeros or “this network”) and all-1s (all ones </a:t>
            </a:r>
            <a:r>
              <a:rPr lang="en-US" sz="1900" dirty="0" err="1" smtClean="0">
                <a:latin typeface="Sylfaen" pitchFamily="18" charset="0"/>
              </a:rPr>
              <a:t>or“broadcast</a:t>
            </a:r>
            <a:r>
              <a:rPr lang="en-US" sz="1900" dirty="0">
                <a:latin typeface="Sylfaen" pitchFamily="18" charset="0"/>
              </a:rPr>
              <a:t>”) host numbers may not be assigned to individual </a:t>
            </a:r>
            <a:r>
              <a:rPr lang="en-US" sz="1900" dirty="0" smtClean="0">
                <a:latin typeface="Sylfaen" pitchFamily="18" charset="0"/>
              </a:rPr>
              <a:t>hosts.</a:t>
            </a:r>
          </a:p>
          <a:p>
            <a:pPr algn="just">
              <a:buFont typeface="Wingdings" pitchFamily="2" charset="2"/>
              <a:buChar char="Ø"/>
            </a:pPr>
            <a:r>
              <a:rPr lang="en-US" sz="1900" dirty="0">
                <a:latin typeface="Sylfaen" pitchFamily="18" charset="0"/>
              </a:rPr>
              <a:t>Since the /8 address block contains </a:t>
            </a:r>
            <a:r>
              <a:rPr lang="en-US" sz="1900" dirty="0">
                <a:solidFill>
                  <a:srgbClr val="FF0000"/>
                </a:solidFill>
                <a:latin typeface="Sylfaen" pitchFamily="18" charset="0"/>
              </a:rPr>
              <a:t>2</a:t>
            </a:r>
            <a:r>
              <a:rPr lang="en-US" sz="1900" baseline="30000" dirty="0">
                <a:solidFill>
                  <a:srgbClr val="FF0000"/>
                </a:solidFill>
                <a:latin typeface="Sylfaen" pitchFamily="18" charset="0"/>
              </a:rPr>
              <a:t>31</a:t>
            </a:r>
            <a:r>
              <a:rPr lang="en-US" sz="1900" dirty="0">
                <a:solidFill>
                  <a:srgbClr val="FF0000"/>
                </a:solidFill>
                <a:latin typeface="Sylfaen" pitchFamily="18" charset="0"/>
              </a:rPr>
              <a:t> (2,147,483,648 )</a:t>
            </a:r>
            <a:r>
              <a:rPr lang="en-US" sz="1900" dirty="0">
                <a:latin typeface="Sylfaen" pitchFamily="18" charset="0"/>
              </a:rPr>
              <a:t> </a:t>
            </a:r>
            <a:r>
              <a:rPr lang="en-US" sz="1900" dirty="0" smtClean="0">
                <a:latin typeface="Sylfaen" pitchFamily="18" charset="0"/>
              </a:rPr>
              <a:t>individual addresses </a:t>
            </a:r>
            <a:r>
              <a:rPr lang="en-US" sz="1900" dirty="0">
                <a:latin typeface="Sylfaen" pitchFamily="18" charset="0"/>
              </a:rPr>
              <a:t>and the IPv4 address space contains a maximum of </a:t>
            </a:r>
            <a:r>
              <a:rPr lang="en-US" sz="1900" dirty="0" smtClean="0">
                <a:solidFill>
                  <a:srgbClr val="FF0000"/>
                </a:solidFill>
                <a:latin typeface="Sylfaen" pitchFamily="18" charset="0"/>
              </a:rPr>
              <a:t>2</a:t>
            </a:r>
            <a:r>
              <a:rPr lang="en-US" sz="1900" baseline="30000" dirty="0" smtClean="0">
                <a:solidFill>
                  <a:srgbClr val="FF0000"/>
                </a:solidFill>
                <a:latin typeface="Sylfaen" pitchFamily="18" charset="0"/>
              </a:rPr>
              <a:t>32</a:t>
            </a:r>
            <a:r>
              <a:rPr lang="en-US" sz="1900" dirty="0" smtClean="0">
                <a:solidFill>
                  <a:srgbClr val="FF0000"/>
                </a:solidFill>
                <a:latin typeface="Sylfaen" pitchFamily="18" charset="0"/>
              </a:rPr>
              <a:t> (4,294,967,296</a:t>
            </a:r>
            <a:r>
              <a:rPr lang="en-US" sz="1900" dirty="0">
                <a:solidFill>
                  <a:srgbClr val="FF0000"/>
                </a:solidFill>
                <a:latin typeface="Sylfaen" pitchFamily="18" charset="0"/>
              </a:rPr>
              <a:t>) </a:t>
            </a:r>
            <a:r>
              <a:rPr lang="en-US" sz="1900" dirty="0">
                <a:latin typeface="Sylfaen" pitchFamily="18" charset="0"/>
              </a:rPr>
              <a:t>addresses, the /8 address space is 50 percent of the </a:t>
            </a:r>
            <a:r>
              <a:rPr lang="en-US" sz="1900" dirty="0" smtClean="0">
                <a:latin typeface="Sylfaen" pitchFamily="18" charset="0"/>
              </a:rPr>
              <a:t>total IPv4 </a:t>
            </a:r>
            <a:r>
              <a:rPr lang="en-US" sz="1900" b="1" i="1" dirty="0">
                <a:solidFill>
                  <a:srgbClr val="FF0000"/>
                </a:solidFill>
                <a:latin typeface="Sylfaen" pitchFamily="18" charset="0"/>
              </a:rPr>
              <a:t>unicast</a:t>
            </a:r>
            <a:r>
              <a:rPr lang="en-US" sz="1900" dirty="0">
                <a:latin typeface="Sylfaen" pitchFamily="18" charset="0"/>
              </a:rPr>
              <a:t> address space.</a:t>
            </a:r>
            <a:endParaRPr lang="en-US" sz="19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18</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153400" cy="990600"/>
          </a:xfrm>
        </p:spPr>
        <p:txBody>
          <a:bodyPr>
            <a:normAutofit/>
          </a:bodyPr>
          <a:lstStyle/>
          <a:p>
            <a:r>
              <a:rPr lang="en-US" b="1" dirty="0" smtClean="0">
                <a:solidFill>
                  <a:srgbClr val="FF0000"/>
                </a:solidFill>
                <a:effectLst/>
                <a:latin typeface="Sylfaen" pitchFamily="18" charset="0"/>
              </a:rPr>
              <a:t>Class B Networks (/16 Prefixes)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66800"/>
            <a:ext cx="7924800" cy="5486400"/>
          </a:xfrm>
        </p:spPr>
        <p:txBody>
          <a:bodyPr>
            <a:noAutofit/>
          </a:bodyPr>
          <a:lstStyle/>
          <a:p>
            <a:pPr>
              <a:buFont typeface="Wingdings" pitchFamily="2" charset="2"/>
              <a:buChar char="Ø"/>
            </a:pPr>
            <a:r>
              <a:rPr lang="en-US" sz="1800" dirty="0" smtClean="0">
                <a:latin typeface="Sylfaen" pitchFamily="18" charset="0"/>
              </a:rPr>
              <a:t>Each </a:t>
            </a:r>
            <a:r>
              <a:rPr lang="en-US" sz="1800" dirty="0">
                <a:latin typeface="Sylfaen" pitchFamily="18" charset="0"/>
              </a:rPr>
              <a:t>Class B network address has a 16-bit network prefix, with the </a:t>
            </a:r>
            <a:r>
              <a:rPr lang="en-US" sz="1800" dirty="0" smtClean="0">
                <a:latin typeface="Sylfaen" pitchFamily="18" charset="0"/>
              </a:rPr>
              <a:t>two highest </a:t>
            </a:r>
            <a:r>
              <a:rPr lang="en-US" sz="1800" dirty="0">
                <a:latin typeface="Sylfaen" pitchFamily="18" charset="0"/>
              </a:rPr>
              <a:t>order bits set to 1-0 and a 14-bit network </a:t>
            </a:r>
            <a:r>
              <a:rPr lang="en-US" sz="1800" dirty="0" smtClean="0">
                <a:latin typeface="Sylfaen" pitchFamily="18" charset="0"/>
              </a:rPr>
              <a:t>number, followed </a:t>
            </a:r>
            <a:r>
              <a:rPr lang="en-US" sz="1800" dirty="0">
                <a:latin typeface="Sylfaen" pitchFamily="18" charset="0"/>
              </a:rPr>
              <a:t>by </a:t>
            </a:r>
            <a:r>
              <a:rPr lang="en-US" sz="1800" dirty="0" smtClean="0">
                <a:latin typeface="Sylfaen" pitchFamily="18" charset="0"/>
              </a:rPr>
              <a:t>a 16-bit </a:t>
            </a:r>
            <a:r>
              <a:rPr lang="en-US" sz="1800" dirty="0">
                <a:latin typeface="Sylfaen" pitchFamily="18" charset="0"/>
              </a:rPr>
              <a:t>host number. Class B networks are now referred to </a:t>
            </a:r>
            <a:r>
              <a:rPr lang="en-US" sz="1800" dirty="0">
                <a:solidFill>
                  <a:srgbClr val="FF0000"/>
                </a:solidFill>
                <a:latin typeface="Sylfaen" pitchFamily="18" charset="0"/>
              </a:rPr>
              <a:t>as “/16s</a:t>
            </a:r>
            <a:r>
              <a:rPr lang="en-US" sz="1800" dirty="0">
                <a:latin typeface="Sylfaen" pitchFamily="18" charset="0"/>
              </a:rPr>
              <a:t>” </a:t>
            </a:r>
            <a:r>
              <a:rPr lang="en-US" sz="1800" dirty="0" smtClean="0">
                <a:latin typeface="Sylfaen" pitchFamily="18" charset="0"/>
              </a:rPr>
              <a:t>since they </a:t>
            </a:r>
            <a:r>
              <a:rPr lang="en-US" sz="1800" dirty="0">
                <a:latin typeface="Sylfaen" pitchFamily="18" charset="0"/>
              </a:rPr>
              <a:t>have a 16-bit network prefix.</a:t>
            </a:r>
          </a:p>
          <a:p>
            <a:pPr>
              <a:buFont typeface="Wingdings" pitchFamily="2" charset="2"/>
              <a:buChar char="Ø"/>
            </a:pPr>
            <a:r>
              <a:rPr lang="en-US" sz="1800" dirty="0">
                <a:latin typeface="Sylfaen" pitchFamily="18" charset="0"/>
              </a:rPr>
              <a:t>A maximum of </a:t>
            </a:r>
            <a:r>
              <a:rPr lang="en-US" sz="1800" dirty="0">
                <a:solidFill>
                  <a:srgbClr val="FF0000"/>
                </a:solidFill>
                <a:latin typeface="Sylfaen" pitchFamily="18" charset="0"/>
              </a:rPr>
              <a:t>16,384 (2</a:t>
            </a:r>
            <a:r>
              <a:rPr lang="en-US" sz="1800" baseline="30000" dirty="0">
                <a:solidFill>
                  <a:srgbClr val="FF0000"/>
                </a:solidFill>
                <a:latin typeface="Sylfaen" pitchFamily="18" charset="0"/>
              </a:rPr>
              <a:t>14</a:t>
            </a:r>
            <a:r>
              <a:rPr lang="en-US" sz="1800" dirty="0">
                <a:solidFill>
                  <a:srgbClr val="FF0000"/>
                </a:solidFill>
                <a:latin typeface="Sylfaen" pitchFamily="18" charset="0"/>
              </a:rPr>
              <a:t> ) /16 </a:t>
            </a:r>
            <a:r>
              <a:rPr lang="en-US" sz="1800" dirty="0">
                <a:latin typeface="Sylfaen" pitchFamily="18" charset="0"/>
              </a:rPr>
              <a:t>networks can be defined with up </a:t>
            </a:r>
            <a:r>
              <a:rPr lang="en-US" sz="1800" dirty="0" smtClean="0">
                <a:latin typeface="Sylfaen" pitchFamily="18" charset="0"/>
              </a:rPr>
              <a:t>to </a:t>
            </a:r>
            <a:r>
              <a:rPr lang="en-US" sz="1800" dirty="0" smtClean="0">
                <a:solidFill>
                  <a:srgbClr val="FF0000"/>
                </a:solidFill>
                <a:latin typeface="Sylfaen" pitchFamily="18" charset="0"/>
              </a:rPr>
              <a:t>65,534 </a:t>
            </a:r>
            <a:r>
              <a:rPr lang="en-US" sz="1800" dirty="0">
                <a:solidFill>
                  <a:srgbClr val="FF0000"/>
                </a:solidFill>
                <a:latin typeface="Sylfaen" pitchFamily="18" charset="0"/>
              </a:rPr>
              <a:t>(2</a:t>
            </a:r>
            <a:r>
              <a:rPr lang="en-US" sz="1800" baseline="30000" dirty="0">
                <a:solidFill>
                  <a:srgbClr val="FF0000"/>
                </a:solidFill>
                <a:latin typeface="Sylfaen" pitchFamily="18" charset="0"/>
              </a:rPr>
              <a:t>16</a:t>
            </a:r>
            <a:r>
              <a:rPr lang="en-US" sz="1800" dirty="0">
                <a:solidFill>
                  <a:srgbClr val="FF0000"/>
                </a:solidFill>
                <a:latin typeface="Sylfaen" pitchFamily="18" charset="0"/>
              </a:rPr>
              <a:t>-2</a:t>
            </a:r>
            <a:r>
              <a:rPr lang="en-US" sz="1800" dirty="0">
                <a:latin typeface="Sylfaen" pitchFamily="18" charset="0"/>
              </a:rPr>
              <a:t>) hosts per network. Since the entire /16 address </a:t>
            </a:r>
            <a:r>
              <a:rPr lang="en-US" sz="1800" dirty="0" smtClean="0">
                <a:latin typeface="Sylfaen" pitchFamily="18" charset="0"/>
              </a:rPr>
              <a:t>block contains </a:t>
            </a:r>
            <a:r>
              <a:rPr lang="en-US" sz="1800" dirty="0">
                <a:solidFill>
                  <a:srgbClr val="FF0000"/>
                </a:solidFill>
                <a:latin typeface="Sylfaen" pitchFamily="18" charset="0"/>
              </a:rPr>
              <a:t>2</a:t>
            </a:r>
            <a:r>
              <a:rPr lang="en-US" sz="1800" baseline="30000" dirty="0">
                <a:solidFill>
                  <a:srgbClr val="FF0000"/>
                </a:solidFill>
                <a:latin typeface="Sylfaen" pitchFamily="18" charset="0"/>
              </a:rPr>
              <a:t>30</a:t>
            </a:r>
            <a:r>
              <a:rPr lang="en-US" sz="1800" dirty="0">
                <a:solidFill>
                  <a:srgbClr val="FF0000"/>
                </a:solidFill>
                <a:latin typeface="Sylfaen" pitchFamily="18" charset="0"/>
              </a:rPr>
              <a:t> (1,073,741,824</a:t>
            </a:r>
            <a:r>
              <a:rPr lang="en-US" sz="1800" dirty="0">
                <a:latin typeface="Sylfaen" pitchFamily="18" charset="0"/>
              </a:rPr>
              <a:t>) addresses, it represents 25 percent of </a:t>
            </a:r>
            <a:r>
              <a:rPr lang="en-US" sz="1800" dirty="0" smtClean="0">
                <a:latin typeface="Sylfaen" pitchFamily="18" charset="0"/>
              </a:rPr>
              <a:t>the total </a:t>
            </a:r>
            <a:r>
              <a:rPr lang="en-US" sz="1800" dirty="0">
                <a:latin typeface="Sylfaen" pitchFamily="18" charset="0"/>
              </a:rPr>
              <a:t>IPv4 unicast </a:t>
            </a:r>
            <a:r>
              <a:rPr lang="en-US" sz="1800" dirty="0" smtClean="0">
                <a:latin typeface="Sylfaen" pitchFamily="18" charset="0"/>
              </a:rPr>
              <a:t>address </a:t>
            </a:r>
            <a:r>
              <a:rPr lang="en-US" sz="1800" dirty="0">
                <a:latin typeface="Sylfaen" pitchFamily="18" charset="0"/>
              </a:rPr>
              <a:t>space</a:t>
            </a:r>
            <a:r>
              <a:rPr lang="en-US" sz="1800" dirty="0" smtClean="0">
                <a:latin typeface="Sylfaen" pitchFamily="18" charset="0"/>
              </a:rPr>
              <a:t>.</a:t>
            </a:r>
          </a:p>
          <a:p>
            <a:pPr>
              <a:buFont typeface="Wingdings" pitchFamily="2" charset="2"/>
              <a:buChar char="Ø"/>
            </a:pPr>
            <a:r>
              <a:rPr lang="en-US" sz="4300" b="1" dirty="0">
                <a:solidFill>
                  <a:srgbClr val="FF0000"/>
                </a:solidFill>
                <a:latin typeface="Sylfaen" pitchFamily="18" charset="0"/>
              </a:rPr>
              <a:t>Class </a:t>
            </a:r>
            <a:r>
              <a:rPr lang="en-US" sz="4300" b="1" dirty="0" smtClean="0">
                <a:solidFill>
                  <a:srgbClr val="FF0000"/>
                </a:solidFill>
                <a:latin typeface="Sylfaen" pitchFamily="18" charset="0"/>
              </a:rPr>
              <a:t>C </a:t>
            </a:r>
            <a:r>
              <a:rPr lang="en-US" sz="4300" b="1" dirty="0">
                <a:solidFill>
                  <a:srgbClr val="FF0000"/>
                </a:solidFill>
                <a:latin typeface="Sylfaen" pitchFamily="18" charset="0"/>
              </a:rPr>
              <a:t>Networks </a:t>
            </a:r>
            <a:r>
              <a:rPr lang="en-US" sz="4300" b="1" dirty="0" smtClean="0">
                <a:solidFill>
                  <a:srgbClr val="FF0000"/>
                </a:solidFill>
                <a:latin typeface="Sylfaen" pitchFamily="18" charset="0"/>
              </a:rPr>
              <a:t>(/24 Prefixes)</a:t>
            </a:r>
          </a:p>
          <a:p>
            <a:pPr algn="just">
              <a:buFont typeface="Wingdings" pitchFamily="2" charset="2"/>
              <a:buChar char="Ø"/>
            </a:pPr>
            <a:r>
              <a:rPr lang="en-US" sz="1800" dirty="0">
                <a:latin typeface="Sylfaen" pitchFamily="18" charset="0"/>
              </a:rPr>
              <a:t>Each Class C network address has a 24-bit network prefix, with </a:t>
            </a:r>
            <a:r>
              <a:rPr lang="en-US" sz="1800" dirty="0" smtClean="0">
                <a:latin typeface="Sylfaen" pitchFamily="18" charset="0"/>
              </a:rPr>
              <a:t>the three </a:t>
            </a:r>
            <a:r>
              <a:rPr lang="en-US" sz="1800" dirty="0">
                <a:latin typeface="Sylfaen" pitchFamily="18" charset="0"/>
              </a:rPr>
              <a:t>highest order bits set to 1-1-0 and a 21-bit network number, </a:t>
            </a:r>
            <a:r>
              <a:rPr lang="en-US" sz="1800" dirty="0" smtClean="0">
                <a:latin typeface="Sylfaen" pitchFamily="18" charset="0"/>
              </a:rPr>
              <a:t>followed by </a:t>
            </a:r>
            <a:r>
              <a:rPr lang="en-US" sz="1800" dirty="0">
                <a:latin typeface="Sylfaen" pitchFamily="18" charset="0"/>
              </a:rPr>
              <a:t>an 8-bit host number. Class C networks are now referred to </a:t>
            </a:r>
            <a:r>
              <a:rPr lang="en-US" sz="1800" dirty="0" smtClean="0">
                <a:latin typeface="Sylfaen" pitchFamily="18" charset="0"/>
              </a:rPr>
              <a:t>as “/</a:t>
            </a:r>
            <a:r>
              <a:rPr lang="en-US" sz="1800" dirty="0">
                <a:latin typeface="Sylfaen" pitchFamily="18" charset="0"/>
              </a:rPr>
              <a:t>24s” since they have a 24-bit network prefix.</a:t>
            </a:r>
          </a:p>
          <a:p>
            <a:pPr algn="just">
              <a:buFont typeface="Wingdings" pitchFamily="2" charset="2"/>
              <a:buChar char="Ø"/>
            </a:pPr>
            <a:r>
              <a:rPr lang="en-US" sz="1800" dirty="0">
                <a:latin typeface="Sylfaen" pitchFamily="18" charset="0"/>
              </a:rPr>
              <a:t>A maximum of </a:t>
            </a:r>
            <a:r>
              <a:rPr lang="en-US" sz="1800" dirty="0">
                <a:solidFill>
                  <a:srgbClr val="FF0000"/>
                </a:solidFill>
                <a:latin typeface="Sylfaen" pitchFamily="18" charset="0"/>
              </a:rPr>
              <a:t>2,097,152 (2</a:t>
            </a:r>
            <a:r>
              <a:rPr lang="en-US" sz="1800" baseline="30000" dirty="0">
                <a:solidFill>
                  <a:srgbClr val="FF0000"/>
                </a:solidFill>
                <a:latin typeface="Sylfaen" pitchFamily="18" charset="0"/>
              </a:rPr>
              <a:t>21</a:t>
            </a:r>
            <a:r>
              <a:rPr lang="en-US" sz="1800" dirty="0">
                <a:solidFill>
                  <a:srgbClr val="FF0000"/>
                </a:solidFill>
                <a:latin typeface="Sylfaen" pitchFamily="18" charset="0"/>
              </a:rPr>
              <a:t> ) /24 </a:t>
            </a:r>
            <a:r>
              <a:rPr lang="en-US" sz="1800" dirty="0">
                <a:latin typeface="Sylfaen" pitchFamily="18" charset="0"/>
              </a:rPr>
              <a:t>networks can be defined with up </a:t>
            </a:r>
            <a:r>
              <a:rPr lang="en-US" sz="1800" dirty="0" smtClean="0">
                <a:latin typeface="Sylfaen" pitchFamily="18" charset="0"/>
              </a:rPr>
              <a:t>to </a:t>
            </a:r>
            <a:r>
              <a:rPr lang="en-US" sz="1800" dirty="0" smtClean="0">
                <a:solidFill>
                  <a:srgbClr val="FF0000"/>
                </a:solidFill>
                <a:latin typeface="Sylfaen" pitchFamily="18" charset="0"/>
              </a:rPr>
              <a:t>254 </a:t>
            </a:r>
            <a:r>
              <a:rPr lang="en-US" sz="1800" dirty="0">
                <a:solidFill>
                  <a:srgbClr val="FF0000"/>
                </a:solidFill>
                <a:latin typeface="Sylfaen" pitchFamily="18" charset="0"/>
              </a:rPr>
              <a:t>(2</a:t>
            </a:r>
            <a:r>
              <a:rPr lang="en-US" sz="1800" baseline="30000" dirty="0">
                <a:solidFill>
                  <a:srgbClr val="FF0000"/>
                </a:solidFill>
                <a:latin typeface="Sylfaen" pitchFamily="18" charset="0"/>
              </a:rPr>
              <a:t>8</a:t>
            </a:r>
            <a:r>
              <a:rPr lang="en-US" sz="1800" dirty="0">
                <a:solidFill>
                  <a:srgbClr val="FF0000"/>
                </a:solidFill>
                <a:latin typeface="Sylfaen" pitchFamily="18" charset="0"/>
              </a:rPr>
              <a:t>-2) hosts </a:t>
            </a:r>
            <a:r>
              <a:rPr lang="en-US" sz="1800" dirty="0">
                <a:latin typeface="Sylfaen" pitchFamily="18" charset="0"/>
              </a:rPr>
              <a:t>per network. Since the entire /24 address block </a:t>
            </a:r>
            <a:r>
              <a:rPr lang="en-US" sz="1800" dirty="0" smtClean="0">
                <a:latin typeface="Sylfaen" pitchFamily="18" charset="0"/>
              </a:rPr>
              <a:t>contains </a:t>
            </a:r>
            <a:r>
              <a:rPr lang="en-US" sz="1800" dirty="0" smtClean="0">
                <a:solidFill>
                  <a:srgbClr val="FF0000"/>
                </a:solidFill>
                <a:latin typeface="Sylfaen" pitchFamily="18" charset="0"/>
              </a:rPr>
              <a:t>2</a:t>
            </a:r>
            <a:r>
              <a:rPr lang="en-US" sz="1800" baseline="30000" dirty="0" smtClean="0">
                <a:solidFill>
                  <a:srgbClr val="FF0000"/>
                </a:solidFill>
                <a:latin typeface="Sylfaen" pitchFamily="18" charset="0"/>
              </a:rPr>
              <a:t>29</a:t>
            </a:r>
            <a:r>
              <a:rPr lang="en-US" sz="1800" dirty="0" smtClean="0">
                <a:solidFill>
                  <a:srgbClr val="FF0000"/>
                </a:solidFill>
                <a:latin typeface="Sylfaen" pitchFamily="18" charset="0"/>
              </a:rPr>
              <a:t> </a:t>
            </a:r>
            <a:r>
              <a:rPr lang="en-US" sz="1800" dirty="0">
                <a:solidFill>
                  <a:srgbClr val="FF0000"/>
                </a:solidFill>
                <a:latin typeface="Sylfaen" pitchFamily="18" charset="0"/>
              </a:rPr>
              <a:t>(536,870,912) addresses</a:t>
            </a:r>
            <a:r>
              <a:rPr lang="en-US" sz="1800" dirty="0">
                <a:latin typeface="Sylfaen" pitchFamily="18" charset="0"/>
              </a:rPr>
              <a:t>, it represents 12.5 percent (or </a:t>
            </a:r>
            <a:r>
              <a:rPr lang="en-US" sz="1800" dirty="0" smtClean="0">
                <a:latin typeface="Sylfaen" pitchFamily="18" charset="0"/>
              </a:rPr>
              <a:t>1/18</a:t>
            </a:r>
            <a:r>
              <a:rPr lang="en-US" sz="1800" baseline="30000" dirty="0" smtClean="0">
                <a:latin typeface="Sylfaen" pitchFamily="18" charset="0"/>
              </a:rPr>
              <a:t>th</a:t>
            </a:r>
            <a:r>
              <a:rPr lang="en-US" sz="1800" dirty="0" smtClean="0">
                <a:latin typeface="Sylfaen" pitchFamily="18" charset="0"/>
              </a:rPr>
              <a:t>) </a:t>
            </a:r>
            <a:r>
              <a:rPr lang="en-US" sz="2000" dirty="0" smtClean="0">
                <a:latin typeface="Sylfaen" pitchFamily="18" charset="0"/>
              </a:rPr>
              <a:t>of </a:t>
            </a:r>
            <a:r>
              <a:rPr lang="en-US" sz="2000" dirty="0">
                <a:latin typeface="Sylfaen" pitchFamily="18" charset="0"/>
              </a:rPr>
              <a:t>the </a:t>
            </a:r>
            <a:r>
              <a:rPr lang="en-US" sz="1600" dirty="0">
                <a:solidFill>
                  <a:srgbClr val="FF0000"/>
                </a:solidFill>
                <a:latin typeface="Sylfaen" pitchFamily="18" charset="0"/>
              </a:rPr>
              <a:t>total IPv4 unicast address space</a:t>
            </a:r>
            <a:r>
              <a:rPr lang="en-US" sz="2000" dirty="0"/>
              <a:t>.</a:t>
            </a:r>
            <a:r>
              <a:rPr lang="en-US" sz="2000" b="1" dirty="0" smtClean="0">
                <a:solidFill>
                  <a:srgbClr val="FF0000"/>
                </a:solidFill>
                <a:latin typeface="Sylfaen" pitchFamily="18" charset="0"/>
              </a:rPr>
              <a:t> </a:t>
            </a: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19</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153400" cy="990600"/>
          </a:xfrm>
        </p:spPr>
        <p:txBody>
          <a:bodyPr>
            <a:normAutofit fontScale="90000"/>
          </a:bodyPr>
          <a:lstStyle/>
          <a:p>
            <a:r>
              <a:rPr lang="en-US" b="1" dirty="0" smtClean="0">
                <a:solidFill>
                  <a:srgbClr val="002060"/>
                </a:solidFill>
                <a:latin typeface="Colonna MT" pitchFamily="82" charset="0"/>
              </a:rPr>
              <a:t>		</a:t>
            </a:r>
            <a:br>
              <a:rPr lang="en-US" b="1" dirty="0" smtClean="0">
                <a:solidFill>
                  <a:srgbClr val="002060"/>
                </a:solidFill>
                <a:latin typeface="Colonna MT" pitchFamily="82" charset="0"/>
              </a:rPr>
            </a:br>
            <a:r>
              <a:rPr lang="en-US" b="1" dirty="0">
                <a:solidFill>
                  <a:srgbClr val="002060"/>
                </a:solidFill>
                <a:latin typeface="Colonna MT" pitchFamily="82" charset="0"/>
              </a:rPr>
              <a:t> </a:t>
            </a:r>
            <a:r>
              <a:rPr lang="en-US" b="1" dirty="0" smtClean="0">
                <a:solidFill>
                  <a:srgbClr val="002060"/>
                </a:solidFill>
                <a:latin typeface="Colonna MT" pitchFamily="82" charset="0"/>
              </a:rPr>
              <a:t>    Chapter 07:</a:t>
            </a:r>
            <a:br>
              <a:rPr lang="en-US" b="1" dirty="0" smtClean="0">
                <a:solidFill>
                  <a:srgbClr val="002060"/>
                </a:solidFill>
                <a:latin typeface="Colonna MT" pitchFamily="82" charset="0"/>
              </a:rPr>
            </a:br>
            <a:r>
              <a:rPr lang="en-US" b="1" dirty="0" smtClean="0">
                <a:solidFill>
                  <a:srgbClr val="002060"/>
                </a:solidFill>
                <a:latin typeface="Colonna MT" pitchFamily="82" charset="0"/>
              </a:rPr>
              <a:t> </a:t>
            </a:r>
            <a:r>
              <a:rPr lang="en-US" sz="2700" b="1" dirty="0" smtClean="0">
                <a:solidFill>
                  <a:srgbClr val="FF0000"/>
                </a:solidFill>
                <a:latin typeface="Algerian" pitchFamily="82" charset="0"/>
              </a:rPr>
              <a:t>7.0 </a:t>
            </a:r>
            <a:r>
              <a:rPr lang="en-US" sz="2700" b="1" dirty="0" smtClean="0">
                <a:solidFill>
                  <a:srgbClr val="FF0000"/>
                </a:solidFill>
                <a:effectLst/>
                <a:latin typeface="Algerian" pitchFamily="82" charset="0"/>
              </a:rPr>
              <a:t>Introduction </a:t>
            </a:r>
            <a:r>
              <a:rPr lang="en-US" sz="2700" b="1" dirty="0">
                <a:solidFill>
                  <a:srgbClr val="FF0000"/>
                </a:solidFill>
                <a:effectLst/>
                <a:latin typeface="Algerian" pitchFamily="82" charset="0"/>
              </a:rPr>
              <a:t>to IP  Addressing and Subnetting </a:t>
            </a:r>
            <a:r>
              <a:rPr lang="en-US" sz="3600" dirty="0">
                <a:effectLst/>
              </a:rPr>
              <a:t/>
            </a:r>
            <a:br>
              <a:rPr lang="en-US" sz="3600" dirty="0">
                <a:effectLst/>
              </a:rPr>
            </a:br>
            <a:endParaRPr lang="en-US" sz="4400" b="1" dirty="0">
              <a:solidFill>
                <a:srgbClr val="FF0000"/>
              </a:solidFill>
              <a:effectLst/>
              <a:latin typeface="Algerian" pitchFamily="82" charset="0"/>
            </a:endParaRPr>
          </a:p>
        </p:txBody>
      </p:sp>
      <p:sp>
        <p:nvSpPr>
          <p:cNvPr id="3" name="Content Placeholder 2"/>
          <p:cNvSpPr>
            <a:spLocks noGrp="1"/>
          </p:cNvSpPr>
          <p:nvPr>
            <p:ph idx="1"/>
          </p:nvPr>
        </p:nvSpPr>
        <p:spPr>
          <a:xfrm>
            <a:off x="533400" y="1143000"/>
            <a:ext cx="8229600" cy="5334000"/>
          </a:xfrm>
        </p:spPr>
        <p:txBody>
          <a:bodyPr>
            <a:normAutofit fontScale="55000" lnSpcReduction="20000"/>
          </a:bodyPr>
          <a:lstStyle/>
          <a:p>
            <a:pPr marL="82296" lvl="0" indent="0">
              <a:buNone/>
            </a:pPr>
            <a:r>
              <a:rPr lang="en-US" sz="5800" b="1" dirty="0" smtClean="0">
                <a:solidFill>
                  <a:srgbClr val="FF0000"/>
                </a:solidFill>
                <a:latin typeface="ITC Zapf Chancery" pitchFamily="66" charset="0"/>
                <a:cs typeface="Times New Roman" pitchFamily="18" charset="0"/>
              </a:rPr>
              <a:t>7.1 </a:t>
            </a:r>
            <a:r>
              <a:rPr lang="en-US" sz="5800" b="1" dirty="0" err="1" smtClean="0">
                <a:solidFill>
                  <a:srgbClr val="FF0000"/>
                </a:solidFill>
                <a:latin typeface="ITC Zapf Chancery" pitchFamily="66" charset="0"/>
              </a:rPr>
              <a:t>Classful</a:t>
            </a:r>
            <a:r>
              <a:rPr lang="en-US" sz="5800" b="1" dirty="0" smtClean="0">
                <a:solidFill>
                  <a:srgbClr val="FF0000"/>
                </a:solidFill>
                <a:latin typeface="ITC Zapf Chancery" pitchFamily="66" charset="0"/>
              </a:rPr>
              <a:t> </a:t>
            </a:r>
            <a:r>
              <a:rPr lang="en-US" sz="5800" b="1" dirty="0">
                <a:solidFill>
                  <a:srgbClr val="FF0000"/>
                </a:solidFill>
                <a:latin typeface="ITC Zapf Chancery" pitchFamily="66" charset="0"/>
              </a:rPr>
              <a:t>&amp; Classless </a:t>
            </a:r>
            <a:r>
              <a:rPr lang="en-US" sz="5800" b="1" dirty="0" smtClean="0">
                <a:solidFill>
                  <a:srgbClr val="FF0000"/>
                </a:solidFill>
                <a:latin typeface="ITC Zapf Chancery" pitchFamily="66" charset="0"/>
              </a:rPr>
              <a:t>Addressing</a:t>
            </a:r>
          </a:p>
          <a:p>
            <a:pPr marL="82296" indent="0">
              <a:buNone/>
            </a:pPr>
            <a:r>
              <a:rPr lang="en-US" sz="3600" b="1" kern="0" dirty="0">
                <a:solidFill>
                  <a:srgbClr val="0070C0"/>
                </a:solidFill>
                <a:latin typeface="Century" pitchFamily="18" charset="0"/>
              </a:rPr>
              <a:t>Addressing the Network </a:t>
            </a:r>
            <a:endParaRPr lang="en-US" sz="3600" dirty="0">
              <a:solidFill>
                <a:srgbClr val="0070C0"/>
              </a:solidFill>
              <a:latin typeface="Century" pitchFamily="18" charset="0"/>
            </a:endParaRPr>
          </a:p>
          <a:p>
            <a:pPr marL="236538" lvl="0" indent="-236538" algn="just" defTabSz="814388" fontAlgn="base">
              <a:lnSpc>
                <a:spcPct val="120000"/>
              </a:lnSpc>
              <a:spcBef>
                <a:spcPct val="50000"/>
              </a:spcBef>
              <a:spcAft>
                <a:spcPct val="0"/>
              </a:spcAft>
              <a:buClr>
                <a:srgbClr val="708CA1"/>
              </a:buClr>
            </a:pPr>
            <a:r>
              <a:rPr lang="en-US" sz="3600" kern="0" dirty="0">
                <a:solidFill>
                  <a:srgbClr val="000000"/>
                </a:solidFill>
                <a:latin typeface="Sylfaen" pitchFamily="18" charset="0"/>
                <a:cs typeface="Times New Roman" pitchFamily="18" charset="0"/>
              </a:rPr>
              <a:t>Assigning Addresses</a:t>
            </a:r>
            <a:r>
              <a:rPr lang="en-US" sz="3600" b="1" kern="0" dirty="0">
                <a:solidFill>
                  <a:srgbClr val="000000"/>
                </a:solidFill>
                <a:latin typeface="Sylfaen" pitchFamily="18" charset="0"/>
                <a:cs typeface="Times New Roman" pitchFamily="18" charset="0"/>
              </a:rPr>
              <a:t>: </a:t>
            </a:r>
            <a:r>
              <a:rPr lang="en-US" sz="3600" kern="0" dirty="0">
                <a:solidFill>
                  <a:srgbClr val="FF0000"/>
                </a:solidFill>
                <a:latin typeface="Sylfaen" pitchFamily="18" charset="0"/>
                <a:cs typeface="Times New Roman" pitchFamily="18" charset="0"/>
              </a:rPr>
              <a:t>Static  or Dynamic</a:t>
            </a:r>
          </a:p>
          <a:p>
            <a:pPr marL="236538" lvl="0" indent="-236538" algn="just" defTabSz="814388" fontAlgn="base">
              <a:lnSpc>
                <a:spcPct val="120000"/>
              </a:lnSpc>
              <a:spcAft>
                <a:spcPct val="0"/>
              </a:spcAft>
              <a:buClr>
                <a:srgbClr val="708CA1"/>
              </a:buClr>
              <a:buFont typeface="Wingdings" pitchFamily="2" charset="2"/>
              <a:buChar char="§"/>
            </a:pPr>
            <a:r>
              <a:rPr lang="en-US" sz="3600" kern="0" dirty="0">
                <a:solidFill>
                  <a:srgbClr val="000000"/>
                </a:solidFill>
                <a:latin typeface="Sylfaen" pitchFamily="18" charset="0"/>
                <a:cs typeface="Times New Roman" pitchFamily="18" charset="0"/>
              </a:rPr>
              <a:t>IP addresses assigned either statically through an </a:t>
            </a:r>
            <a:r>
              <a:rPr lang="en-US" sz="3600" kern="0" dirty="0">
                <a:solidFill>
                  <a:srgbClr val="0070C0"/>
                </a:solidFill>
                <a:latin typeface="Sylfaen" pitchFamily="18" charset="0"/>
                <a:cs typeface="Times New Roman" pitchFamily="18" charset="0"/>
              </a:rPr>
              <a:t>administrator</a:t>
            </a:r>
            <a:r>
              <a:rPr lang="en-US" sz="3600" kern="0" dirty="0">
                <a:solidFill>
                  <a:srgbClr val="000000"/>
                </a:solidFill>
                <a:latin typeface="Sylfaen" pitchFamily="18" charset="0"/>
                <a:cs typeface="Times New Roman" pitchFamily="18" charset="0"/>
              </a:rPr>
              <a:t> or dynamically through </a:t>
            </a:r>
            <a:r>
              <a:rPr lang="en-US" sz="3600" kern="0" dirty="0">
                <a:solidFill>
                  <a:srgbClr val="0070C0"/>
                </a:solidFill>
                <a:latin typeface="Sylfaen" pitchFamily="18" charset="0"/>
                <a:cs typeface="Times New Roman" pitchFamily="18" charset="0"/>
              </a:rPr>
              <a:t>DHCP</a:t>
            </a:r>
          </a:p>
          <a:p>
            <a:pPr marL="236538" lvl="0" indent="-236538" algn="just" defTabSz="814388" fontAlgn="base">
              <a:lnSpc>
                <a:spcPct val="120000"/>
              </a:lnSpc>
              <a:spcAft>
                <a:spcPct val="0"/>
              </a:spcAft>
              <a:buClr>
                <a:srgbClr val="708CA1"/>
              </a:buClr>
              <a:buFont typeface="Wingdings" pitchFamily="2" charset="2"/>
              <a:buChar char="§"/>
            </a:pPr>
            <a:r>
              <a:rPr lang="en-US" sz="3600" b="1" kern="0" dirty="0">
                <a:solidFill>
                  <a:srgbClr val="000000"/>
                </a:solidFill>
                <a:latin typeface="Sylfaen" pitchFamily="18" charset="0"/>
                <a:cs typeface="Times New Roman" pitchFamily="18" charset="0"/>
              </a:rPr>
              <a:t>Static:  </a:t>
            </a:r>
            <a:r>
              <a:rPr lang="en-US" sz="3600" kern="0" dirty="0">
                <a:solidFill>
                  <a:srgbClr val="000000"/>
                </a:solidFill>
                <a:latin typeface="Sylfaen" pitchFamily="18" charset="0"/>
                <a:cs typeface="Times New Roman" pitchFamily="18" charset="0"/>
              </a:rPr>
              <a:t>includes entering the host IP address, subnet mask, and default gateway</a:t>
            </a:r>
          </a:p>
          <a:p>
            <a:pPr marL="693738" lvl="1" indent="-236538" algn="just" defTabSz="814388" fontAlgn="base">
              <a:lnSpc>
                <a:spcPct val="120000"/>
              </a:lnSpc>
              <a:spcAft>
                <a:spcPct val="0"/>
              </a:spcAft>
              <a:buClr>
                <a:srgbClr val="708CA1"/>
              </a:buClr>
              <a:buFont typeface="Wingdings" pitchFamily="2" charset="2"/>
              <a:buChar char="§"/>
            </a:pPr>
            <a:r>
              <a:rPr lang="en-US" sz="3600" kern="0" dirty="0">
                <a:solidFill>
                  <a:srgbClr val="0070C0"/>
                </a:solidFill>
                <a:latin typeface="Sylfaen" pitchFamily="18" charset="0"/>
                <a:cs typeface="Times New Roman" pitchFamily="18" charset="0"/>
              </a:rPr>
              <a:t>Advantages</a:t>
            </a:r>
            <a:r>
              <a:rPr lang="en-US" sz="3600" kern="0" dirty="0">
                <a:solidFill>
                  <a:srgbClr val="000000"/>
                </a:solidFill>
                <a:latin typeface="Sylfaen" pitchFamily="18" charset="0"/>
                <a:cs typeface="Times New Roman" pitchFamily="18" charset="0"/>
              </a:rPr>
              <a:t> over dynamic addresses, useful for printers, servers, and other networking devices that need to be accessible to clients on the network</a:t>
            </a:r>
          </a:p>
          <a:p>
            <a:pPr marL="236538" lvl="0" indent="-236538" algn="just" defTabSz="814388" fontAlgn="base">
              <a:lnSpc>
                <a:spcPct val="120000"/>
              </a:lnSpc>
              <a:spcAft>
                <a:spcPct val="0"/>
              </a:spcAft>
              <a:buClr>
                <a:srgbClr val="708CA1"/>
              </a:buClr>
              <a:buFont typeface="Wingdings" pitchFamily="2" charset="2"/>
              <a:buChar char="§"/>
            </a:pPr>
            <a:r>
              <a:rPr lang="en-US" sz="3600" kern="0" dirty="0">
                <a:solidFill>
                  <a:srgbClr val="000000"/>
                </a:solidFill>
                <a:latin typeface="Sylfaen" pitchFamily="18" charset="0"/>
                <a:cs typeface="Times New Roman" pitchFamily="18" charset="0"/>
              </a:rPr>
              <a:t>However, it can be </a:t>
            </a:r>
            <a:r>
              <a:rPr lang="en-US" sz="3600" kern="0" dirty="0">
                <a:solidFill>
                  <a:srgbClr val="0070C0"/>
                </a:solidFill>
                <a:latin typeface="Sylfaen" pitchFamily="18" charset="0"/>
                <a:cs typeface="Times New Roman" pitchFamily="18" charset="0"/>
              </a:rPr>
              <a:t>time-consuming</a:t>
            </a:r>
            <a:r>
              <a:rPr lang="en-US" sz="3600" kern="0" dirty="0">
                <a:solidFill>
                  <a:srgbClr val="000000"/>
                </a:solidFill>
                <a:latin typeface="Sylfaen" pitchFamily="18" charset="0"/>
                <a:cs typeface="Times New Roman" pitchFamily="18" charset="0"/>
              </a:rPr>
              <a:t> to enter the information on each host</a:t>
            </a:r>
          </a:p>
          <a:p>
            <a:pPr marL="236538" lvl="0" indent="-236538" algn="just" defTabSz="814388" fontAlgn="base">
              <a:lnSpc>
                <a:spcPct val="120000"/>
              </a:lnSpc>
              <a:spcAft>
                <a:spcPct val="0"/>
              </a:spcAft>
              <a:buClr>
                <a:srgbClr val="708CA1"/>
              </a:buClr>
              <a:buFont typeface="Wingdings" pitchFamily="2" charset="2"/>
              <a:buChar char="§"/>
            </a:pPr>
            <a:r>
              <a:rPr lang="en-US" sz="3600" kern="0" dirty="0">
                <a:solidFill>
                  <a:srgbClr val="000000"/>
                </a:solidFill>
                <a:latin typeface="Sylfaen" pitchFamily="18" charset="0"/>
                <a:cs typeface="Times New Roman" pitchFamily="18" charset="0"/>
              </a:rPr>
              <a:t>When using static IP addressing, it is necessary to </a:t>
            </a:r>
            <a:r>
              <a:rPr lang="en-US" sz="3600" kern="0" dirty="0">
                <a:solidFill>
                  <a:srgbClr val="0070C0"/>
                </a:solidFill>
                <a:latin typeface="Sylfaen" pitchFamily="18" charset="0"/>
                <a:cs typeface="Times New Roman" pitchFamily="18" charset="0"/>
              </a:rPr>
              <a:t>maintain</a:t>
            </a:r>
            <a:r>
              <a:rPr lang="en-US" sz="3600" kern="0" dirty="0">
                <a:solidFill>
                  <a:srgbClr val="000000"/>
                </a:solidFill>
                <a:latin typeface="Sylfaen" pitchFamily="18" charset="0"/>
                <a:cs typeface="Times New Roman" pitchFamily="18" charset="0"/>
              </a:rPr>
              <a:t> an accurate list of the IP address assigned to each device, These are permanent addresses and are not normally reused.</a:t>
            </a:r>
          </a:p>
          <a:p>
            <a:pPr marL="82296" indent="0">
              <a:buNone/>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a:t>
            </a:fld>
            <a:endParaRPr lang="en-US"/>
          </a:p>
        </p:txBody>
      </p:sp>
    </p:spTree>
    <p:extLst>
      <p:ext uri="{BB962C8B-B14F-4D97-AF65-F5344CB8AC3E}">
        <p14:creationId xmlns:p14="http://schemas.microsoft.com/office/powerpoint/2010/main" val="2574161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smtClean="0">
                <a:solidFill>
                  <a:srgbClr val="FF0000"/>
                </a:solidFill>
                <a:effectLst/>
                <a:latin typeface="Sylfaen" pitchFamily="18" charset="0"/>
              </a:rPr>
              <a:t>Class D Networks</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lgn="just">
              <a:buFont typeface="Wingdings" pitchFamily="2" charset="2"/>
              <a:buChar char="Ø"/>
            </a:pPr>
            <a:r>
              <a:rPr lang="en-US" sz="2400" dirty="0">
                <a:latin typeface="Sylfaen" pitchFamily="18" charset="0"/>
              </a:rPr>
              <a:t>Class D network addresses are not assigned to devices on a network.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These </a:t>
            </a:r>
            <a:r>
              <a:rPr lang="en-US" sz="2400" dirty="0">
                <a:latin typeface="Sylfaen" pitchFamily="18" charset="0"/>
              </a:rPr>
              <a:t>addresses are used for special-purpose, multicast applications (such as video and audio-streaming applications). </a:t>
            </a:r>
          </a:p>
          <a:p>
            <a:pPr algn="just">
              <a:buFont typeface="Wingdings" pitchFamily="2" charset="2"/>
              <a:buChar char="Ø"/>
            </a:pPr>
            <a:r>
              <a:rPr lang="en-US" sz="2400" dirty="0">
                <a:latin typeface="Sylfaen" pitchFamily="18" charset="0"/>
              </a:rPr>
              <a:t>These addresses all need to be registered with IANA to be used globally.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Addresses </a:t>
            </a:r>
            <a:r>
              <a:rPr lang="en-US" sz="2400" dirty="0">
                <a:latin typeface="Sylfaen" pitchFamily="18" charset="0"/>
              </a:rPr>
              <a:t>in this class have the first bits of the first octet set to 1110, yielding addresses in the first octet ranging from 11100000 to 11101111, or 224 to 239.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These </a:t>
            </a:r>
            <a:r>
              <a:rPr lang="en-US" sz="2400" dirty="0">
                <a:latin typeface="Sylfaen" pitchFamily="18" charset="0"/>
              </a:rPr>
              <a:t>addresses are not defined by a normal subnet mask; instead, each </a:t>
            </a:r>
            <a:r>
              <a:rPr lang="en-US" sz="2400" dirty="0" smtClean="0">
                <a:latin typeface="Sylfaen" pitchFamily="18" charset="0"/>
              </a:rPr>
              <a:t>address </a:t>
            </a:r>
            <a:r>
              <a:rPr lang="en-US" sz="2400" dirty="0">
                <a:latin typeface="Sylfaen" pitchFamily="18" charset="0"/>
              </a:rPr>
              <a:t>is used for a specific purpose. And because each address is individually used, it uses a 255.255.255.255 mask. </a:t>
            </a: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20</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rmAutofit/>
          </a:bodyPr>
          <a:lstStyle/>
          <a:p>
            <a:r>
              <a:rPr lang="en-US" b="1" dirty="0" smtClean="0">
                <a:solidFill>
                  <a:srgbClr val="FF0000"/>
                </a:solidFill>
                <a:effectLst/>
                <a:latin typeface="Sylfaen" pitchFamily="18" charset="0"/>
              </a:rPr>
              <a:t>Class E Networks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381000" y="1143000"/>
            <a:ext cx="7924800" cy="5334000"/>
          </a:xfrm>
        </p:spPr>
        <p:txBody>
          <a:bodyPr>
            <a:noAutofit/>
          </a:bodyPr>
          <a:lstStyle/>
          <a:p>
            <a:pPr algn="just">
              <a:buFont typeface="Wingdings" pitchFamily="2" charset="2"/>
              <a:buChar char="Ø"/>
            </a:pPr>
            <a:r>
              <a:rPr lang="en-US" sz="2000" dirty="0">
                <a:latin typeface="Sylfaen" pitchFamily="18" charset="0"/>
              </a:rPr>
              <a:t>If Class D is special, Class E addresses are even more special. </a:t>
            </a:r>
            <a:endParaRPr lang="en-US" sz="2000" dirty="0" smtClean="0">
              <a:latin typeface="Sylfaen" pitchFamily="18" charset="0"/>
            </a:endParaRPr>
          </a:p>
          <a:p>
            <a:pPr algn="just">
              <a:buFont typeface="Wingdings" pitchFamily="2" charset="2"/>
              <a:buChar char="Ø"/>
            </a:pPr>
            <a:r>
              <a:rPr lang="en-US" sz="2000" dirty="0" smtClean="0">
                <a:latin typeface="Sylfaen" pitchFamily="18" charset="0"/>
              </a:rPr>
              <a:t>There </a:t>
            </a:r>
            <a:r>
              <a:rPr lang="en-US" sz="2000" dirty="0">
                <a:latin typeface="Sylfaen" pitchFamily="18" charset="0"/>
              </a:rPr>
              <a:t>is no defined use for this address class</a:t>
            </a:r>
            <a:r>
              <a:rPr lang="en-US" sz="2000" dirty="0" smtClean="0">
                <a:latin typeface="Sylfaen" pitchFamily="18" charset="0"/>
              </a:rPr>
              <a:t>.</a:t>
            </a:r>
          </a:p>
          <a:p>
            <a:pPr algn="just">
              <a:buFont typeface="Wingdings" pitchFamily="2" charset="2"/>
              <a:buChar char="Ø"/>
            </a:pPr>
            <a:r>
              <a:rPr lang="en-US" sz="2000" dirty="0" smtClean="0">
                <a:latin typeface="Sylfaen" pitchFamily="18" charset="0"/>
              </a:rPr>
              <a:t> </a:t>
            </a:r>
            <a:r>
              <a:rPr lang="en-US" sz="2000" dirty="0">
                <a:latin typeface="Sylfaen" pitchFamily="18" charset="0"/>
              </a:rPr>
              <a:t>Officially, it is listed as </a:t>
            </a:r>
            <a:r>
              <a:rPr lang="en-US" sz="2000" dirty="0">
                <a:solidFill>
                  <a:srgbClr val="FF0000"/>
                </a:solidFill>
                <a:latin typeface="Sylfaen" pitchFamily="18" charset="0"/>
              </a:rPr>
              <a:t>reserved for usage </a:t>
            </a:r>
            <a:r>
              <a:rPr lang="en-US" sz="2000" dirty="0">
                <a:latin typeface="Sylfaen" pitchFamily="18" charset="0"/>
              </a:rPr>
              <a:t>and testing by IANA and the Internet Research Task Force (IRTF). In fact, as of RFC3330 in 2002, Class E was updated to “</a:t>
            </a:r>
            <a:r>
              <a:rPr lang="en-US" sz="2000" b="1" dirty="0">
                <a:solidFill>
                  <a:srgbClr val="FF0000"/>
                </a:solidFill>
                <a:latin typeface="Sylfaen" pitchFamily="18" charset="0"/>
              </a:rPr>
              <a:t>reserved for future use.</a:t>
            </a:r>
            <a:r>
              <a:rPr lang="en-US" sz="2000" dirty="0">
                <a:latin typeface="Sylfaen" pitchFamily="18" charset="0"/>
              </a:rPr>
              <a:t>” </a:t>
            </a:r>
            <a:endParaRPr lang="en-US" sz="2000" dirty="0" smtClean="0">
              <a:latin typeface="Sylfaen" pitchFamily="18" charset="0"/>
            </a:endParaRPr>
          </a:p>
          <a:p>
            <a:pPr algn="just">
              <a:buFont typeface="Wingdings" pitchFamily="2" charset="2"/>
              <a:buChar char="Ø"/>
            </a:pPr>
            <a:r>
              <a:rPr lang="en-US" sz="2000" dirty="0">
                <a:latin typeface="Sylfaen" pitchFamily="18" charset="0"/>
              </a:rPr>
              <a:t>Class E comprises absolutely all valid addresses with 240 or higher in the first octet. </a:t>
            </a:r>
            <a:endParaRPr lang="en-US" sz="2000" dirty="0" smtClean="0">
              <a:latin typeface="Sylfaen" pitchFamily="18" charset="0"/>
            </a:endParaRPr>
          </a:p>
          <a:p>
            <a:pPr algn="just">
              <a:buFont typeface="Wingdings" pitchFamily="2" charset="2"/>
              <a:buChar char="Ø"/>
            </a:pPr>
            <a:r>
              <a:rPr lang="en-US" sz="2000" dirty="0" smtClean="0">
                <a:latin typeface="Sylfaen" pitchFamily="18" charset="0"/>
              </a:rPr>
              <a:t>The </a:t>
            </a:r>
            <a:r>
              <a:rPr lang="en-US" sz="2000" dirty="0">
                <a:latin typeface="Sylfaen" pitchFamily="18" charset="0"/>
              </a:rPr>
              <a:t>first bits of the first octet is 1111, which yields addresses from 11110000 to 11111110 — or technically, 11111111 — which, in decimals, are 240 </a:t>
            </a:r>
            <a:r>
              <a:rPr lang="en-US" sz="2000" dirty="0" smtClean="0">
                <a:latin typeface="Sylfaen" pitchFamily="18" charset="0"/>
              </a:rPr>
              <a:t>to </a:t>
            </a:r>
            <a:r>
              <a:rPr lang="en-US" sz="2000" dirty="0">
                <a:latin typeface="Sylfaen" pitchFamily="18" charset="0"/>
              </a:rPr>
              <a:t>254 — or 255</a:t>
            </a:r>
            <a:r>
              <a:rPr lang="en-US" sz="2000" dirty="0" smtClean="0">
                <a:latin typeface="Sylfaen" pitchFamily="18" charset="0"/>
              </a:rPr>
              <a:t>.</a:t>
            </a:r>
            <a:r>
              <a:rPr lang="en-US" sz="2000" dirty="0">
                <a:latin typeface="Sylfaen" pitchFamily="18" charset="0"/>
              </a:rPr>
              <a:t> Because this address class is not being used for address allocation, you cannot know what the network ID, which defines the valid addresses in a range. So the inclusion of 255 at the end of the range is moot because this address range is not available for you to use. All you need to know is that by definition Class E includes all valid addresses higher than Class D. </a:t>
            </a:r>
            <a:r>
              <a:rPr lang="en-US" sz="2000" dirty="0" smtClean="0">
                <a:latin typeface="Sylfaen" pitchFamily="18" charset="0"/>
              </a:rPr>
              <a:t> </a:t>
            </a: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21</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fontScale="90000"/>
          </a:bodyPr>
          <a:lstStyle/>
          <a:p>
            <a:r>
              <a:rPr lang="en-US" b="1" dirty="0" smtClean="0">
                <a:solidFill>
                  <a:srgbClr val="FF0000"/>
                </a:solidFill>
                <a:effectLst/>
                <a:latin typeface="Sylfaen" pitchFamily="18" charset="0"/>
              </a:rPr>
              <a:t>Short Summary for IP Address Classes</a:t>
            </a:r>
            <a:endParaRPr lang="en-US" b="1" dirty="0">
              <a:solidFill>
                <a:srgbClr val="FF0000"/>
              </a:solidFill>
              <a:effectLst/>
              <a:latin typeface="Sylfaen" pitchFamily="18" charset="0"/>
            </a:endParaRPr>
          </a:p>
        </p:txBody>
      </p:sp>
      <p:pic>
        <p:nvPicPr>
          <p:cNvPr id="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1143000"/>
            <a:ext cx="88392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65443D5E-E9D3-4D36-8129-09AFD79524BB}" type="slidenum">
              <a:rPr lang="en-US" smtClean="0"/>
              <a:t>22</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3600" dirty="0">
                <a:solidFill>
                  <a:schemeClr val="tx1"/>
                </a:solidFill>
                <a:effectLst/>
                <a:latin typeface="Sylfaen" pitchFamily="18" charset="0"/>
              </a:rPr>
              <a:t>Basic Class A, B, and C Networks</a:t>
            </a:r>
            <a:endParaRPr lang="en-US" sz="3600" b="1" dirty="0">
              <a:solidFill>
                <a:schemeClr val="tx1"/>
              </a:solidFill>
              <a:effectLst/>
              <a:latin typeface="Sylfaen" pitchFamily="18" charset="0"/>
            </a:endParaRPr>
          </a:p>
        </p:txBody>
      </p:sp>
      <p:sp>
        <p:nvSpPr>
          <p:cNvPr id="3" name="Content Placeholder 2"/>
          <p:cNvSpPr>
            <a:spLocks noGrp="1"/>
          </p:cNvSpPr>
          <p:nvPr>
            <p:ph idx="1"/>
          </p:nvPr>
        </p:nvSpPr>
        <p:spPr>
          <a:xfrm>
            <a:off x="1219200" y="1143000"/>
            <a:ext cx="7924800" cy="5334000"/>
          </a:xfrm>
        </p:spPr>
        <p:txBody>
          <a:bodyPr>
            <a:noAutofit/>
          </a:bodyPr>
          <a:lstStyle/>
          <a:p>
            <a:pPr marL="82296" indent="0" algn="just">
              <a:buNone/>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23</a:t>
            </a:fld>
            <a:endParaRPr lang="en-US"/>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143001"/>
            <a:ext cx="88392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70865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smtClean="0">
                <a:solidFill>
                  <a:srgbClr val="FF0000"/>
                </a:solidFill>
                <a:effectLst/>
                <a:latin typeface="Sylfaen" pitchFamily="18" charset="0"/>
              </a:rPr>
              <a:t>Dotted Decimal Notation</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66800"/>
            <a:ext cx="7924800" cy="5334000"/>
          </a:xfrm>
        </p:spPr>
        <p:txBody>
          <a:bodyPr>
            <a:noAutofit/>
          </a:bodyPr>
          <a:lstStyle/>
          <a:p>
            <a:pPr algn="just">
              <a:buFont typeface="Wingdings" pitchFamily="2" charset="2"/>
              <a:buChar char="Ø"/>
            </a:pPr>
            <a:r>
              <a:rPr lang="en-US" sz="2000" dirty="0">
                <a:latin typeface="Sylfaen" pitchFamily="18" charset="0"/>
              </a:rPr>
              <a:t>To make Internet addresses easier for people to read and write, </a:t>
            </a:r>
            <a:r>
              <a:rPr lang="en-US" sz="2000" dirty="0" smtClean="0">
                <a:latin typeface="Sylfaen" pitchFamily="18" charset="0"/>
              </a:rPr>
              <a:t>IP addresses </a:t>
            </a:r>
            <a:r>
              <a:rPr lang="en-US" sz="2000" dirty="0">
                <a:latin typeface="Sylfaen" pitchFamily="18" charset="0"/>
              </a:rPr>
              <a:t>are often expressed as four </a:t>
            </a:r>
            <a:r>
              <a:rPr lang="en-US" sz="2000" dirty="0" smtClean="0">
                <a:latin typeface="Sylfaen" pitchFamily="18" charset="0"/>
              </a:rPr>
              <a:t>decimal numbers</a:t>
            </a:r>
            <a:r>
              <a:rPr lang="en-US" sz="2000" dirty="0">
                <a:latin typeface="Sylfaen" pitchFamily="18" charset="0"/>
              </a:rPr>
              <a:t>, each </a:t>
            </a:r>
            <a:r>
              <a:rPr lang="en-US" sz="2000" dirty="0" smtClean="0">
                <a:latin typeface="Sylfaen" pitchFamily="18" charset="0"/>
              </a:rPr>
              <a:t>separated by </a:t>
            </a:r>
            <a:r>
              <a:rPr lang="en-US" sz="2000" dirty="0">
                <a:latin typeface="Sylfaen" pitchFamily="18" charset="0"/>
              </a:rPr>
              <a:t>a dot. This format is </a:t>
            </a:r>
            <a:r>
              <a:rPr lang="en-US" sz="2000" dirty="0" smtClean="0">
                <a:latin typeface="Sylfaen" pitchFamily="18" charset="0"/>
              </a:rPr>
              <a:t>called “dotted-decimal notation.”</a:t>
            </a:r>
          </a:p>
          <a:p>
            <a:pPr algn="just">
              <a:buFont typeface="Wingdings" pitchFamily="2" charset="2"/>
              <a:buChar char="Ø"/>
            </a:pPr>
            <a:r>
              <a:rPr lang="en-US" sz="2000" dirty="0" smtClean="0">
                <a:latin typeface="Sylfaen" pitchFamily="18" charset="0"/>
              </a:rPr>
              <a:t>Dotted-decimal </a:t>
            </a:r>
            <a:r>
              <a:rPr lang="en-US" sz="2000" dirty="0">
                <a:latin typeface="Sylfaen" pitchFamily="18" charset="0"/>
              </a:rPr>
              <a:t>notation divides the 32-bit Internet address into four </a:t>
            </a:r>
            <a:r>
              <a:rPr lang="en-US" sz="2000" dirty="0" smtClean="0">
                <a:latin typeface="Sylfaen" pitchFamily="18" charset="0"/>
              </a:rPr>
              <a:t>8-bit </a:t>
            </a:r>
            <a:r>
              <a:rPr lang="en-US" sz="2000" dirty="0">
                <a:latin typeface="Sylfaen" pitchFamily="18" charset="0"/>
              </a:rPr>
              <a:t>fields and specifies the value of each field independently as a </a:t>
            </a:r>
            <a:r>
              <a:rPr lang="en-US" sz="2000" dirty="0" smtClean="0">
                <a:latin typeface="Sylfaen" pitchFamily="18" charset="0"/>
              </a:rPr>
              <a:t>decimal number </a:t>
            </a:r>
            <a:r>
              <a:rPr lang="en-US" sz="2000" dirty="0">
                <a:latin typeface="Sylfaen" pitchFamily="18" charset="0"/>
              </a:rPr>
              <a:t>with the </a:t>
            </a:r>
            <a:r>
              <a:rPr lang="en-US" sz="2000" dirty="0" smtClean="0">
                <a:latin typeface="Sylfaen" pitchFamily="18" charset="0"/>
              </a:rPr>
              <a:t>fields separated </a:t>
            </a:r>
            <a:r>
              <a:rPr lang="en-US" sz="2000" dirty="0">
                <a:latin typeface="Sylfaen" pitchFamily="18" charset="0"/>
              </a:rPr>
              <a:t>by </a:t>
            </a:r>
            <a:r>
              <a:rPr lang="en-US" sz="2000" dirty="0" smtClean="0">
                <a:latin typeface="Sylfaen" pitchFamily="18" charset="0"/>
              </a:rPr>
              <a:t>dots.</a:t>
            </a:r>
          </a:p>
          <a:p>
            <a:pPr algn="just">
              <a:buFont typeface="Wingdings" pitchFamily="2" charset="2"/>
              <a:buChar char="Ø"/>
            </a:pPr>
            <a:r>
              <a:rPr lang="en-US" sz="2000" dirty="0" smtClean="0">
                <a:solidFill>
                  <a:srgbClr val="FF0000"/>
                </a:solidFill>
                <a:latin typeface="Sylfaen" pitchFamily="18" charset="0"/>
                <a:cs typeface="Times New Roman" pitchFamily="18" charset="0"/>
              </a:rPr>
              <a:t>Example</a:t>
            </a:r>
          </a:p>
          <a:p>
            <a:pPr marL="82296" indent="0" algn="just">
              <a:buNone/>
            </a:pPr>
            <a:endParaRPr lang="en-US" sz="2000" dirty="0" smtClean="0">
              <a:solidFill>
                <a:srgbClr val="FF0000"/>
              </a:solidFill>
              <a:latin typeface="Sylfaen" pitchFamily="18" charset="0"/>
              <a:cs typeface="Times New Roman" pitchFamily="18" charset="0"/>
            </a:endParaRPr>
          </a:p>
          <a:p>
            <a:pPr marL="82296" indent="0" algn="just">
              <a:buNone/>
            </a:pPr>
            <a:endParaRPr lang="en-US" sz="2000" dirty="0">
              <a:solidFill>
                <a:srgbClr val="FF0000"/>
              </a:solidFill>
              <a:latin typeface="Sylfaen" pitchFamily="18" charset="0"/>
              <a:cs typeface="Times New Roman" pitchFamily="18" charset="0"/>
            </a:endParaRPr>
          </a:p>
          <a:p>
            <a:pPr marL="82296" indent="0" algn="just">
              <a:buNone/>
            </a:pPr>
            <a:endParaRPr lang="en-US" sz="2000" dirty="0" smtClean="0">
              <a:solidFill>
                <a:srgbClr val="FF0000"/>
              </a:solidFill>
              <a:latin typeface="Sylfaen" pitchFamily="18" charset="0"/>
              <a:cs typeface="Times New Roman" pitchFamily="18" charset="0"/>
            </a:endParaRPr>
          </a:p>
          <a:p>
            <a:pPr marL="82296" indent="0" algn="just">
              <a:buNone/>
            </a:pPr>
            <a:endParaRPr lang="en-US" sz="2000" dirty="0">
              <a:solidFill>
                <a:srgbClr val="FF0000"/>
              </a:solidFill>
              <a:latin typeface="Sylfaen" pitchFamily="18" charset="0"/>
              <a:cs typeface="Times New Roman" pitchFamily="18" charset="0"/>
            </a:endParaRPr>
          </a:p>
          <a:p>
            <a:pPr marL="82296" indent="0" algn="just">
              <a:buNone/>
            </a:pPr>
            <a:endParaRPr lang="en-US" sz="2000" dirty="0" smtClean="0">
              <a:solidFill>
                <a:srgbClr val="FF0000"/>
              </a:solidFill>
              <a:latin typeface="Sylfaen" pitchFamily="18" charset="0"/>
              <a:cs typeface="Times New Roman" pitchFamily="18" charset="0"/>
            </a:endParaRPr>
          </a:p>
          <a:p>
            <a:pPr marL="82296" indent="0">
              <a:buNone/>
            </a:pPr>
            <a:endParaRPr lang="en-US" sz="2000" b="1" dirty="0" smtClean="0">
              <a:latin typeface="Sylfaen" pitchFamily="18" charset="0"/>
            </a:endParaRPr>
          </a:p>
          <a:p>
            <a:pPr marL="82296" indent="0">
              <a:buNone/>
            </a:pPr>
            <a:r>
              <a:rPr lang="en-US" sz="2000" b="1" dirty="0" smtClean="0">
                <a:latin typeface="Sylfaen" pitchFamily="18" charset="0"/>
              </a:rPr>
              <a:t>The figure above </a:t>
            </a:r>
            <a:r>
              <a:rPr lang="en-US" sz="2000" b="1" dirty="0">
                <a:latin typeface="Sylfaen" pitchFamily="18" charset="0"/>
              </a:rPr>
              <a:t>shows how </a:t>
            </a:r>
            <a:r>
              <a:rPr lang="en-US" sz="2000" b="1" dirty="0" smtClean="0">
                <a:latin typeface="Sylfaen" pitchFamily="18" charset="0"/>
              </a:rPr>
              <a:t>a typical </a:t>
            </a:r>
            <a:r>
              <a:rPr lang="en-US" sz="2000" b="1" dirty="0">
                <a:latin typeface="Sylfaen" pitchFamily="18" charset="0"/>
              </a:rPr>
              <a:t>/16 (Class B) Internet address can be expressed in </a:t>
            </a:r>
            <a:r>
              <a:rPr lang="en-US" sz="2000" b="1" dirty="0" smtClean="0">
                <a:latin typeface="Sylfaen" pitchFamily="18" charset="0"/>
              </a:rPr>
              <a:t>dotted-decimal notation</a:t>
            </a:r>
            <a:r>
              <a:rPr lang="en-US" sz="2000" b="1" dirty="0">
                <a:latin typeface="Sylfaen" pitchFamily="18" charset="0"/>
              </a:rPr>
              <a:t>.</a:t>
            </a:r>
            <a:endParaRPr lang="en-US" sz="2000" b="1"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24</a:t>
            </a:fld>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1162" y="3581400"/>
            <a:ext cx="6319838"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83469"/>
            <a:ext cx="7924800" cy="5334000"/>
          </a:xfrm>
        </p:spPr>
        <p:txBody>
          <a:bodyPr>
            <a:noAutofit/>
          </a:bodyPr>
          <a:lstStyle/>
          <a:p>
            <a:pPr algn="just">
              <a:buFont typeface="Wingdings" pitchFamily="2" charset="2"/>
              <a:buChar char="Ø"/>
            </a:pPr>
            <a:r>
              <a:rPr lang="en-US" sz="2000" dirty="0" smtClean="0">
                <a:latin typeface="Sylfaen" pitchFamily="18" charset="0"/>
              </a:rPr>
              <a:t>The table below displays </a:t>
            </a:r>
            <a:r>
              <a:rPr lang="en-US" sz="2000" dirty="0">
                <a:latin typeface="Sylfaen" pitchFamily="18" charset="0"/>
              </a:rPr>
              <a:t>the range of dotted-decimal values that can be </a:t>
            </a:r>
            <a:r>
              <a:rPr lang="en-US" sz="2000" dirty="0" smtClean="0">
                <a:latin typeface="Sylfaen" pitchFamily="18" charset="0"/>
              </a:rPr>
              <a:t>assigned to </a:t>
            </a:r>
            <a:r>
              <a:rPr lang="en-US" sz="2000" dirty="0">
                <a:latin typeface="Sylfaen" pitchFamily="18" charset="0"/>
              </a:rPr>
              <a:t>each of the three principle address classes. </a:t>
            </a:r>
            <a:r>
              <a:rPr lang="en-US" sz="2000" dirty="0" smtClean="0">
                <a:latin typeface="Sylfaen" pitchFamily="18" charset="0"/>
              </a:rPr>
              <a:t>The </a:t>
            </a:r>
            <a:r>
              <a:rPr lang="en-US" sz="2000" dirty="0">
                <a:latin typeface="Sylfaen" pitchFamily="18" charset="0"/>
              </a:rPr>
              <a:t>“xxx” represents </a:t>
            </a:r>
            <a:r>
              <a:rPr lang="en-US" sz="2000" dirty="0" smtClean="0">
                <a:latin typeface="Sylfaen" pitchFamily="18" charset="0"/>
              </a:rPr>
              <a:t>the host </a:t>
            </a:r>
            <a:r>
              <a:rPr lang="en-US" sz="2000" dirty="0">
                <a:latin typeface="Sylfaen" pitchFamily="18" charset="0"/>
              </a:rPr>
              <a:t>number field of the address that is assigned by the local </a:t>
            </a:r>
            <a:r>
              <a:rPr lang="en-US" sz="2000" dirty="0" smtClean="0">
                <a:latin typeface="Sylfaen" pitchFamily="18" charset="0"/>
              </a:rPr>
              <a:t>network administrator.</a:t>
            </a:r>
          </a:p>
          <a:p>
            <a:pPr algn="just">
              <a:buFont typeface="Wingdings" pitchFamily="2" charset="2"/>
              <a:buChar char="Ø"/>
            </a:pPr>
            <a:endParaRPr lang="en-US" sz="2000" dirty="0">
              <a:latin typeface="Sylfaen" pitchFamily="18" charset="0"/>
            </a:endParaRPr>
          </a:p>
          <a:p>
            <a:pPr algn="just">
              <a:buFont typeface="Wingdings" pitchFamily="2" charset="2"/>
              <a:buChar char="Ø"/>
            </a:pPr>
            <a:endParaRPr lang="en-US" sz="2000" dirty="0" smtClean="0">
              <a:latin typeface="Sylfaen" pitchFamily="18" charset="0"/>
            </a:endParaRPr>
          </a:p>
          <a:p>
            <a:pPr marL="82296" indent="0" algn="just">
              <a:buNone/>
            </a:pPr>
            <a:endParaRPr lang="en-US" sz="2000" dirty="0">
              <a:latin typeface="Sylfaen" pitchFamily="18" charset="0"/>
            </a:endParaRPr>
          </a:p>
          <a:p>
            <a:pPr algn="just">
              <a:buFont typeface="Wingdings" pitchFamily="2" charset="2"/>
              <a:buChar char="Ø"/>
            </a:pPr>
            <a:endParaRPr lang="en-US" sz="2000" dirty="0" smtClean="0">
              <a:latin typeface="Sylfaen" pitchFamily="18" charset="0"/>
            </a:endParaRPr>
          </a:p>
          <a:p>
            <a:pPr marL="82296" indent="0" algn="just">
              <a:buNone/>
            </a:pPr>
            <a:endParaRPr lang="en-US" sz="2000" dirty="0">
              <a:latin typeface="Sylfaen" pitchFamily="18" charset="0"/>
            </a:endParaRPr>
          </a:p>
          <a:p>
            <a:pPr algn="just">
              <a:buFont typeface="Wingdings" pitchFamily="2" charset="2"/>
              <a:buChar char="Ø"/>
            </a:pPr>
            <a:endParaRPr lang="en-US" sz="2000" dirty="0" smtClean="0">
              <a:latin typeface="Sylfaen" pitchFamily="18" charset="0"/>
            </a:endParaRPr>
          </a:p>
          <a:p>
            <a:pPr marL="82296" indent="0" algn="just">
              <a:buNone/>
            </a:pPr>
            <a:endParaRPr lang="en-US" sz="2000" dirty="0">
              <a:latin typeface="Sylfaen" pitchFamily="18" charset="0"/>
            </a:endParaRPr>
          </a:p>
          <a:p>
            <a:pPr marL="82296" indent="0" algn="just">
              <a:buNone/>
            </a:pPr>
            <a:r>
              <a:rPr lang="en-US" sz="2000" b="1" dirty="0" smtClean="0">
                <a:latin typeface="Sylfaen" pitchFamily="18" charset="0"/>
              </a:rPr>
              <a:t>Table: Dotted </a:t>
            </a:r>
            <a:r>
              <a:rPr lang="en-US" sz="2000" b="1" dirty="0">
                <a:latin typeface="Sylfaen" pitchFamily="18" charset="0"/>
              </a:rPr>
              <a:t>Decimal Ranges for Each Address Class</a:t>
            </a:r>
            <a:endParaRPr lang="en-US" sz="2000" b="1"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25</a:t>
            </a:fld>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2574" y="2547938"/>
            <a:ext cx="6753226" cy="240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1143000"/>
          </a:xfrm>
        </p:spPr>
        <p:txBody>
          <a:bodyPr/>
          <a:lstStyle/>
          <a:p>
            <a:r>
              <a:rPr lang="en-US" dirty="0">
                <a:solidFill>
                  <a:srgbClr val="FF0000"/>
                </a:solidFill>
                <a:latin typeface="Algerian" pitchFamily="82" charset="0"/>
              </a:rPr>
              <a:t>Classless Addressing </a:t>
            </a:r>
          </a:p>
        </p:txBody>
      </p:sp>
      <p:sp>
        <p:nvSpPr>
          <p:cNvPr id="3" name="Content Placeholder 2"/>
          <p:cNvSpPr>
            <a:spLocks noGrp="1"/>
          </p:cNvSpPr>
          <p:nvPr>
            <p:ph idx="1"/>
          </p:nvPr>
        </p:nvSpPr>
        <p:spPr>
          <a:xfrm>
            <a:off x="685800" y="1357053"/>
            <a:ext cx="7498080" cy="5376553"/>
          </a:xfrm>
        </p:spPr>
        <p:txBody>
          <a:bodyPr>
            <a:normAutofit/>
          </a:bodyPr>
          <a:lstStyle/>
          <a:p>
            <a:r>
              <a:rPr lang="en-US" sz="2000" dirty="0">
                <a:latin typeface="Sylfaen" pitchFamily="18" charset="0"/>
              </a:rPr>
              <a:t>During the 1990s, ISP(Internet Service Provider)s came into prominence.</a:t>
            </a:r>
          </a:p>
          <a:p>
            <a:r>
              <a:rPr lang="en-US" sz="2000" dirty="0">
                <a:latin typeface="Sylfaen" pitchFamily="18" charset="0"/>
              </a:rPr>
              <a:t>An ISP is an organization that provides Internet access for individuals, small business, and mid-size organization</a:t>
            </a:r>
          </a:p>
          <a:p>
            <a:r>
              <a:rPr lang="en-US" sz="2000" dirty="0">
                <a:latin typeface="Sylfaen" pitchFamily="18" charset="0"/>
              </a:rPr>
              <a:t>An ISP can be granted several class B or class C blocks and then subdivide the range of addresses(in groups of 2,4,8, or 16 addresses)</a:t>
            </a:r>
          </a:p>
          <a:p>
            <a:r>
              <a:rPr lang="en-US" sz="2000" dirty="0">
                <a:latin typeface="Sylfaen" pitchFamily="18" charset="0"/>
              </a:rPr>
              <a:t>The customers are connected via a dial-up modem, DSL, or capable modem to the ISP</a:t>
            </a:r>
          </a:p>
          <a:p>
            <a:r>
              <a:rPr lang="en-US" sz="2000" dirty="0">
                <a:latin typeface="Sylfaen" pitchFamily="18" charset="0"/>
              </a:rPr>
              <a:t>To facilitate this evolution, in 1996, the Internet authorities announced a new architecture called classless addressing that would eventually render </a:t>
            </a:r>
            <a:r>
              <a:rPr lang="en-US" sz="2000" dirty="0" err="1">
                <a:latin typeface="Sylfaen" pitchFamily="18" charset="0"/>
              </a:rPr>
              <a:t>classful</a:t>
            </a:r>
            <a:r>
              <a:rPr lang="en-US" sz="2000" dirty="0">
                <a:latin typeface="Sylfaen" pitchFamily="18" charset="0"/>
              </a:rPr>
              <a:t> addressing obsolete.</a:t>
            </a:r>
          </a:p>
          <a:p>
            <a:endParaRPr lang="en-US" sz="2000" dirty="0">
              <a:latin typeface="Sylfaen" pitchFamily="18" charset="0"/>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5562600"/>
            <a:ext cx="800100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55546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smtClean="0">
                <a:solidFill>
                  <a:srgbClr val="FF0000"/>
                </a:solidFill>
                <a:effectLst/>
                <a:latin typeface="Sylfaen" pitchFamily="18" charset="0"/>
              </a:rPr>
              <a:t>Classless Addressing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66800"/>
            <a:ext cx="7924800" cy="5334000"/>
          </a:xfrm>
        </p:spPr>
        <p:txBody>
          <a:bodyPr>
            <a:noAutofit/>
          </a:bodyPr>
          <a:lstStyle/>
          <a:p>
            <a:r>
              <a:rPr lang="en-US" sz="2000" dirty="0">
                <a:latin typeface="Sylfaen" pitchFamily="18" charset="0"/>
                <a:cs typeface="Times New Roman" pitchFamily="18" charset="0"/>
              </a:rPr>
              <a:t>To simplify the handling of addresses, the internet authorities impose three restriction on classless address blocks</a:t>
            </a:r>
          </a:p>
          <a:p>
            <a:pPr lvl="1">
              <a:buFont typeface="Arial" pitchFamily="34" charset="0"/>
              <a:buChar char="•"/>
            </a:pPr>
            <a:r>
              <a:rPr lang="en-US" sz="2000" dirty="0">
                <a:solidFill>
                  <a:srgbClr val="0070C0"/>
                </a:solidFill>
                <a:latin typeface="Sylfaen" pitchFamily="18" charset="0"/>
                <a:cs typeface="Times New Roman" pitchFamily="18" charset="0"/>
              </a:rPr>
              <a:t>The address in a block must be contiguous, one after another</a:t>
            </a:r>
          </a:p>
          <a:p>
            <a:pPr lvl="1">
              <a:buFont typeface="Arial" pitchFamily="34" charset="0"/>
              <a:buChar char="•"/>
            </a:pPr>
            <a:r>
              <a:rPr lang="en-US" sz="2000" dirty="0">
                <a:solidFill>
                  <a:srgbClr val="0070C0"/>
                </a:solidFill>
                <a:latin typeface="Sylfaen" pitchFamily="18" charset="0"/>
                <a:cs typeface="Times New Roman" pitchFamily="18" charset="0"/>
              </a:rPr>
              <a:t>The number of addresses in a block must be a power of 2(1,2,4,8,16…)</a:t>
            </a:r>
          </a:p>
          <a:p>
            <a:pPr lvl="1">
              <a:buFont typeface="Arial" pitchFamily="34" charset="0"/>
              <a:buChar char="•"/>
            </a:pPr>
            <a:r>
              <a:rPr lang="en-US" sz="2000" dirty="0">
                <a:solidFill>
                  <a:srgbClr val="0070C0"/>
                </a:solidFill>
                <a:latin typeface="Sylfaen" pitchFamily="18" charset="0"/>
                <a:cs typeface="Times New Roman" pitchFamily="18" charset="0"/>
              </a:rPr>
              <a:t>The first address must be evenly divisible</a:t>
            </a:r>
          </a:p>
          <a:p>
            <a:r>
              <a:rPr lang="en-US" sz="2000" dirty="0">
                <a:latin typeface="Sylfaen" pitchFamily="18" charset="0"/>
                <a:cs typeface="Times New Roman" pitchFamily="18" charset="0"/>
              </a:rPr>
              <a:t>Example: A classless IP address assigned to a small organization with only 16 IP Addresses</a:t>
            </a:r>
          </a:p>
          <a:p>
            <a:pPr lvl="2">
              <a:buNone/>
            </a:pPr>
            <a:r>
              <a:rPr lang="en-US" sz="2000" dirty="0">
                <a:solidFill>
                  <a:srgbClr val="0070C0"/>
                </a:solidFill>
                <a:latin typeface="Sylfaen" pitchFamily="18" charset="0"/>
                <a:cs typeface="Times New Roman" pitchFamily="18" charset="0"/>
              </a:rPr>
              <a:t>205.16.37.32</a:t>
            </a:r>
          </a:p>
          <a:p>
            <a:pPr lvl="2">
              <a:buNone/>
            </a:pPr>
            <a:r>
              <a:rPr lang="en-US" sz="2000" dirty="0">
                <a:solidFill>
                  <a:srgbClr val="0070C0"/>
                </a:solidFill>
                <a:latin typeface="Sylfaen" pitchFamily="18" charset="0"/>
                <a:cs typeface="Times New Roman" pitchFamily="18" charset="0"/>
              </a:rPr>
              <a:t>205.16.37.33</a:t>
            </a:r>
          </a:p>
          <a:p>
            <a:pPr lvl="2">
              <a:buNone/>
            </a:pPr>
            <a:r>
              <a:rPr lang="en-US" sz="2000" dirty="0">
                <a:solidFill>
                  <a:srgbClr val="0070C0"/>
                </a:solidFill>
                <a:latin typeface="Sylfaen" pitchFamily="18" charset="0"/>
                <a:cs typeface="Times New Roman" pitchFamily="18" charset="0"/>
              </a:rPr>
              <a:t>   .</a:t>
            </a:r>
          </a:p>
          <a:p>
            <a:pPr lvl="2">
              <a:buNone/>
            </a:pPr>
            <a:r>
              <a:rPr lang="en-US" sz="2000" dirty="0">
                <a:solidFill>
                  <a:srgbClr val="0070C0"/>
                </a:solidFill>
                <a:latin typeface="Sylfaen" pitchFamily="18" charset="0"/>
                <a:cs typeface="Times New Roman" pitchFamily="18" charset="0"/>
              </a:rPr>
              <a:t>   .</a:t>
            </a:r>
          </a:p>
          <a:p>
            <a:pPr lvl="2">
              <a:buNone/>
            </a:pPr>
            <a:r>
              <a:rPr lang="en-US" sz="2000" dirty="0">
                <a:solidFill>
                  <a:srgbClr val="0070C0"/>
                </a:solidFill>
                <a:latin typeface="Sylfaen" pitchFamily="18" charset="0"/>
                <a:cs typeface="Times New Roman" pitchFamily="18" charset="0"/>
              </a:rPr>
              <a:t>   .</a:t>
            </a:r>
          </a:p>
          <a:p>
            <a:pPr lvl="2">
              <a:buNone/>
            </a:pPr>
            <a:r>
              <a:rPr lang="en-US" sz="2000" dirty="0">
                <a:solidFill>
                  <a:srgbClr val="0070C0"/>
                </a:solidFill>
                <a:latin typeface="Sylfaen" pitchFamily="18" charset="0"/>
                <a:cs typeface="Times New Roman" pitchFamily="18" charset="0"/>
              </a:rPr>
              <a:t>205.16.37.47</a:t>
            </a: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27</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a:solidFill>
                  <a:srgbClr val="FF0000"/>
                </a:solidFill>
                <a:effectLst/>
                <a:latin typeface="Sylfaen" pitchFamily="18" charset="0"/>
              </a:rPr>
              <a:t>Classless Addressing … </a:t>
            </a:r>
          </a:p>
        </p:txBody>
      </p:sp>
      <p:sp>
        <p:nvSpPr>
          <p:cNvPr id="3" name="Content Placeholder 2"/>
          <p:cNvSpPr>
            <a:spLocks noGrp="1"/>
          </p:cNvSpPr>
          <p:nvPr>
            <p:ph idx="1"/>
          </p:nvPr>
        </p:nvSpPr>
        <p:spPr>
          <a:xfrm>
            <a:off x="533400" y="1066800"/>
            <a:ext cx="7924800" cy="5334000"/>
          </a:xfrm>
        </p:spPr>
        <p:txBody>
          <a:bodyPr>
            <a:noAutofit/>
          </a:bodyPr>
          <a:lstStyle/>
          <a:p>
            <a:pPr>
              <a:buFont typeface="Wingdings" pitchFamily="2" charset="2"/>
              <a:buChar char="Ø"/>
            </a:pPr>
            <a:r>
              <a:rPr lang="en-US" sz="2000" dirty="0">
                <a:latin typeface="Sylfaen" pitchFamily="18" charset="0"/>
                <a:cs typeface="Times New Roman" pitchFamily="18" charset="0"/>
              </a:rPr>
              <a:t>A better way to define a block of address in classless addressing is to select </a:t>
            </a:r>
            <a:r>
              <a:rPr lang="en-US" sz="2000" dirty="0">
                <a:solidFill>
                  <a:srgbClr val="0070C0"/>
                </a:solidFill>
                <a:latin typeface="Sylfaen" pitchFamily="18" charset="0"/>
                <a:cs typeface="Times New Roman" pitchFamily="18" charset="0"/>
              </a:rPr>
              <a:t>any address in the block and mask it.</a:t>
            </a:r>
          </a:p>
          <a:p>
            <a:pPr>
              <a:buFont typeface="Wingdings" pitchFamily="2" charset="2"/>
              <a:buChar char="Ø"/>
            </a:pPr>
            <a:r>
              <a:rPr lang="en-US" sz="2000" dirty="0">
                <a:latin typeface="Sylfaen" pitchFamily="18" charset="0"/>
                <a:cs typeface="Times New Roman" pitchFamily="18" charset="0"/>
              </a:rPr>
              <a:t>A mask is a </a:t>
            </a:r>
            <a:r>
              <a:rPr lang="en-US" sz="2000" dirty="0">
                <a:solidFill>
                  <a:srgbClr val="0070C0"/>
                </a:solidFill>
                <a:latin typeface="Sylfaen" pitchFamily="18" charset="0"/>
                <a:cs typeface="Times New Roman" pitchFamily="18" charset="0"/>
              </a:rPr>
              <a:t>32bit number in which the n left most bits are 1s and the 32-n rightmost bits are 0s.</a:t>
            </a:r>
          </a:p>
          <a:p>
            <a:pPr>
              <a:buFont typeface="Wingdings" pitchFamily="2" charset="2"/>
              <a:buChar char="Ø"/>
            </a:pPr>
            <a:r>
              <a:rPr lang="en-US" sz="2000" dirty="0">
                <a:latin typeface="Sylfaen" pitchFamily="18" charset="0"/>
                <a:cs typeface="Times New Roman" pitchFamily="18" charset="0"/>
              </a:rPr>
              <a:t>The mask can take a value from 0 to 32</a:t>
            </a:r>
          </a:p>
          <a:p>
            <a:pPr>
              <a:buFont typeface="Wingdings" pitchFamily="2" charset="2"/>
              <a:buChar char="Ø"/>
            </a:pPr>
            <a:r>
              <a:rPr lang="en-US" sz="2000" dirty="0">
                <a:latin typeface="Sylfaen" pitchFamily="18" charset="0"/>
                <a:cs typeface="Times New Roman" pitchFamily="18" charset="0"/>
              </a:rPr>
              <a:t>IN IPV4 classless addressing a block of addresses can be defined as x.y.z.t/n in which x.y.z.t defines one of the addresses and the /n defines the mask</a:t>
            </a:r>
          </a:p>
          <a:p>
            <a:pPr>
              <a:buFont typeface="Wingdings" pitchFamily="2" charset="2"/>
              <a:buChar char="Ø"/>
            </a:pPr>
            <a:r>
              <a:rPr lang="en-US" sz="2000" dirty="0">
                <a:latin typeface="Sylfaen" pitchFamily="18" charset="0"/>
                <a:cs typeface="Times New Roman" pitchFamily="18" charset="0"/>
              </a:rPr>
              <a:t> The address and </a:t>
            </a:r>
            <a:r>
              <a:rPr lang="en-US" sz="2000" dirty="0">
                <a:solidFill>
                  <a:srgbClr val="0070C0"/>
                </a:solidFill>
                <a:latin typeface="Sylfaen" pitchFamily="18" charset="0"/>
                <a:cs typeface="Times New Roman" pitchFamily="18" charset="0"/>
              </a:rPr>
              <a:t>/n notation completely define the whole block ( the </a:t>
            </a:r>
            <a:r>
              <a:rPr lang="en-US" sz="2000" dirty="0">
                <a:solidFill>
                  <a:srgbClr val="FF0000"/>
                </a:solidFill>
                <a:latin typeface="Sylfaen" pitchFamily="18" charset="0"/>
                <a:cs typeface="Times New Roman" pitchFamily="18" charset="0"/>
              </a:rPr>
              <a:t>first address, the last address , and the number of addresses</a:t>
            </a:r>
            <a:r>
              <a:rPr lang="en-US" sz="2000" dirty="0">
                <a:solidFill>
                  <a:srgbClr val="0070C0"/>
                </a:solidFill>
                <a:latin typeface="Sylfaen" pitchFamily="18" charset="0"/>
                <a:cs typeface="Times New Roman" pitchFamily="18" charset="0"/>
              </a:rPr>
              <a:t>).</a:t>
            </a:r>
          </a:p>
          <a:p>
            <a:pPr>
              <a:buFont typeface="Wingdings" pitchFamily="2" charset="2"/>
              <a:buChar char="Ø"/>
            </a:pPr>
            <a:r>
              <a:rPr lang="en-US" sz="2000" dirty="0">
                <a:latin typeface="Sylfaen" pitchFamily="18" charset="0"/>
                <a:cs typeface="Times New Roman" pitchFamily="18" charset="0"/>
              </a:rPr>
              <a:t>The first address in the block can be found by setting the 32-n right most bits in the binary notation of the address 0.</a:t>
            </a:r>
          </a:p>
          <a:p>
            <a:pPr>
              <a:buFont typeface="Wingdings" pitchFamily="2" charset="2"/>
              <a:buChar char="Ø"/>
            </a:pPr>
            <a:r>
              <a:rPr lang="en-US" sz="2000" dirty="0">
                <a:latin typeface="Sylfaen" pitchFamily="18" charset="0"/>
                <a:cs typeface="Times New Roman" pitchFamily="18" charset="0"/>
              </a:rPr>
              <a:t>The last address in the block can be found by setting the rightmost </a:t>
            </a:r>
            <a:r>
              <a:rPr lang="en-US" sz="2000" dirty="0">
                <a:solidFill>
                  <a:srgbClr val="0070C0"/>
                </a:solidFill>
                <a:latin typeface="Sylfaen" pitchFamily="18" charset="0"/>
                <a:cs typeface="Times New Roman" pitchFamily="18" charset="0"/>
              </a:rPr>
              <a:t>32-n bits to 1s. </a:t>
            </a:r>
          </a:p>
          <a:p>
            <a:pPr algn="just">
              <a:buFont typeface="Wingdings" pitchFamily="2" charset="2"/>
              <a:buChar char="Ø"/>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28</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153400" cy="990600"/>
          </a:xfrm>
        </p:spPr>
        <p:txBody>
          <a:bodyPr>
            <a:normAutofit/>
          </a:bodyPr>
          <a:lstStyle/>
          <a:p>
            <a:r>
              <a:rPr lang="en-US" b="1" dirty="0">
                <a:solidFill>
                  <a:srgbClr val="FF0000"/>
                </a:solidFill>
                <a:effectLst/>
                <a:latin typeface="Sylfaen" pitchFamily="18" charset="0"/>
              </a:rPr>
              <a:t>Classless Addressing </a:t>
            </a:r>
          </a:p>
        </p:txBody>
      </p:sp>
      <p:sp>
        <p:nvSpPr>
          <p:cNvPr id="3" name="Content Placeholder 2"/>
          <p:cNvSpPr>
            <a:spLocks noGrp="1"/>
          </p:cNvSpPr>
          <p:nvPr>
            <p:ph idx="1"/>
          </p:nvPr>
        </p:nvSpPr>
        <p:spPr>
          <a:xfrm>
            <a:off x="609600" y="1143000"/>
            <a:ext cx="7924800" cy="5334000"/>
          </a:xfrm>
        </p:spPr>
        <p:txBody>
          <a:bodyPr>
            <a:noAutofit/>
          </a:bodyPr>
          <a:lstStyle/>
          <a:p>
            <a:pPr algn="just">
              <a:buFont typeface="Wingdings" pitchFamily="2" charset="2"/>
              <a:buChar char="Ø"/>
            </a:pPr>
            <a:r>
              <a:rPr lang="en-US" sz="2000" dirty="0">
                <a:latin typeface="Sylfaen" pitchFamily="18" charset="0"/>
                <a:cs typeface="Times New Roman" pitchFamily="18" charset="0"/>
              </a:rPr>
              <a:t>The number of address in the block can be found by using the </a:t>
            </a:r>
            <a:r>
              <a:rPr lang="en-US" sz="2000" dirty="0">
                <a:solidFill>
                  <a:srgbClr val="0070C0"/>
                </a:solidFill>
                <a:latin typeface="Sylfaen" pitchFamily="18" charset="0"/>
                <a:cs typeface="Times New Roman" pitchFamily="18" charset="0"/>
              </a:rPr>
              <a:t>formula 2</a:t>
            </a:r>
            <a:r>
              <a:rPr lang="en-US" sz="2000" baseline="30000" dirty="0">
                <a:solidFill>
                  <a:srgbClr val="0070C0"/>
                </a:solidFill>
                <a:latin typeface="Sylfaen" pitchFamily="18" charset="0"/>
                <a:cs typeface="Times New Roman" pitchFamily="18" charset="0"/>
              </a:rPr>
              <a:t>32-n</a:t>
            </a:r>
          </a:p>
          <a:p>
            <a:pPr algn="just">
              <a:buFont typeface="Wingdings" pitchFamily="2" charset="2"/>
              <a:buChar char="Ø"/>
            </a:pPr>
            <a:r>
              <a:rPr lang="en-US" sz="2000" dirty="0">
                <a:latin typeface="Sylfaen" pitchFamily="18" charset="0"/>
                <a:cs typeface="Times New Roman" pitchFamily="18" charset="0"/>
              </a:rPr>
              <a:t>Example: Find the first address, the last address and the number of addresses in the following classless block </a:t>
            </a:r>
            <a:r>
              <a:rPr lang="en-US" sz="2000" dirty="0">
                <a:solidFill>
                  <a:srgbClr val="FF0000"/>
                </a:solidFill>
                <a:latin typeface="Sylfaen" pitchFamily="18" charset="0"/>
                <a:cs typeface="Times New Roman" pitchFamily="18" charset="0"/>
              </a:rPr>
              <a:t>205.16.37.39/28</a:t>
            </a:r>
          </a:p>
          <a:p>
            <a:pPr algn="just">
              <a:buNone/>
            </a:pPr>
            <a:r>
              <a:rPr lang="en-US" sz="2000" dirty="0">
                <a:latin typeface="Sylfaen" pitchFamily="18" charset="0"/>
                <a:cs typeface="Times New Roman" pitchFamily="18" charset="0"/>
              </a:rPr>
              <a:t>Solution</a:t>
            </a:r>
          </a:p>
          <a:p>
            <a:pPr algn="just">
              <a:buNone/>
            </a:pPr>
            <a:r>
              <a:rPr lang="en-US" sz="2000" b="1" dirty="0">
                <a:latin typeface="Sylfaen" pitchFamily="18" charset="0"/>
                <a:cs typeface="Times New Roman" pitchFamily="18" charset="0"/>
              </a:rPr>
              <a:t>Step 1</a:t>
            </a:r>
            <a:r>
              <a:rPr lang="en-US" sz="2000" dirty="0">
                <a:latin typeface="Sylfaen" pitchFamily="18" charset="0"/>
                <a:cs typeface="Times New Roman" pitchFamily="18" charset="0"/>
              </a:rPr>
              <a:t>: Convert the dotted decimal representation into binary representation </a:t>
            </a:r>
            <a:r>
              <a:rPr lang="en-US" sz="2000" dirty="0" smtClean="0">
                <a:solidFill>
                  <a:srgbClr val="FF0000"/>
                </a:solidFill>
                <a:latin typeface="Sylfaen" pitchFamily="18" charset="0"/>
                <a:cs typeface="Times New Roman" pitchFamily="18" charset="0"/>
              </a:rPr>
              <a:t>11001101.00010000.00100101.00100111</a:t>
            </a:r>
            <a:endParaRPr lang="en-US" sz="2000" dirty="0">
              <a:solidFill>
                <a:srgbClr val="FF0000"/>
              </a:solidFill>
              <a:latin typeface="Sylfaen" pitchFamily="18" charset="0"/>
              <a:cs typeface="Times New Roman" pitchFamily="18" charset="0"/>
            </a:endParaRPr>
          </a:p>
          <a:p>
            <a:pPr algn="just">
              <a:buNone/>
            </a:pPr>
            <a:r>
              <a:rPr lang="en-US" sz="2000" b="1" dirty="0">
                <a:latin typeface="Sylfaen" pitchFamily="18" charset="0"/>
                <a:cs typeface="Times New Roman" pitchFamily="18" charset="0"/>
              </a:rPr>
              <a:t>Step 2</a:t>
            </a:r>
            <a:r>
              <a:rPr lang="en-US" sz="2000" dirty="0">
                <a:latin typeface="Sylfaen" pitchFamily="18" charset="0"/>
                <a:cs typeface="Times New Roman" pitchFamily="18" charset="0"/>
              </a:rPr>
              <a:t>: To find the first address in the block convert the 32-28 right most bits to 0. </a:t>
            </a:r>
            <a:r>
              <a:rPr lang="en-US" sz="2000" dirty="0" smtClean="0">
                <a:latin typeface="Sylfaen" pitchFamily="18" charset="0"/>
                <a:cs typeface="Times New Roman" pitchFamily="18" charset="0"/>
              </a:rPr>
              <a:t>11001101.00010000.00100101.0010</a:t>
            </a:r>
            <a:r>
              <a:rPr lang="en-US" sz="2000" dirty="0" smtClean="0">
                <a:solidFill>
                  <a:srgbClr val="FF0000"/>
                </a:solidFill>
                <a:latin typeface="Sylfaen" pitchFamily="18" charset="0"/>
                <a:cs typeface="Times New Roman" pitchFamily="18" charset="0"/>
              </a:rPr>
              <a:t>0000=205.16.37.32</a:t>
            </a:r>
            <a:r>
              <a:rPr lang="en-US" sz="2000" dirty="0">
                <a:solidFill>
                  <a:srgbClr val="FF0000"/>
                </a:solidFill>
                <a:latin typeface="Sylfaen" pitchFamily="18" charset="0"/>
                <a:cs typeface="Times New Roman" pitchFamily="18" charset="0"/>
              </a:rPr>
              <a:t>.</a:t>
            </a:r>
          </a:p>
          <a:p>
            <a:pPr algn="just">
              <a:buNone/>
            </a:pPr>
            <a:r>
              <a:rPr lang="en-US" sz="2000" b="1" dirty="0">
                <a:latin typeface="Sylfaen" pitchFamily="18" charset="0"/>
                <a:cs typeface="Times New Roman" pitchFamily="18" charset="0"/>
              </a:rPr>
              <a:t>Step 3</a:t>
            </a:r>
            <a:r>
              <a:rPr lang="en-US" sz="2000" dirty="0">
                <a:latin typeface="Sylfaen" pitchFamily="18" charset="0"/>
                <a:cs typeface="Times New Roman" pitchFamily="18" charset="0"/>
              </a:rPr>
              <a:t>: To find the </a:t>
            </a:r>
            <a:r>
              <a:rPr lang="en-US" sz="2000" dirty="0" smtClean="0">
                <a:latin typeface="Sylfaen" pitchFamily="18" charset="0"/>
                <a:cs typeface="Times New Roman" pitchFamily="18" charset="0"/>
              </a:rPr>
              <a:t>last </a:t>
            </a:r>
            <a:r>
              <a:rPr lang="en-US" sz="2000" dirty="0">
                <a:latin typeface="Sylfaen" pitchFamily="18" charset="0"/>
                <a:cs typeface="Times New Roman" pitchFamily="18" charset="0"/>
              </a:rPr>
              <a:t>address in the block convert the 32-28 right most bits to 1. </a:t>
            </a:r>
            <a:r>
              <a:rPr lang="en-US" sz="2000" dirty="0" smtClean="0">
                <a:latin typeface="Sylfaen" pitchFamily="18" charset="0"/>
                <a:cs typeface="Times New Roman" pitchFamily="18" charset="0"/>
              </a:rPr>
              <a:t>11001101.00010000.00100101.0010</a:t>
            </a:r>
            <a:r>
              <a:rPr lang="en-US" sz="2000" dirty="0" smtClean="0">
                <a:solidFill>
                  <a:srgbClr val="FF0000"/>
                </a:solidFill>
                <a:latin typeface="Sylfaen" pitchFamily="18" charset="0"/>
                <a:cs typeface="Times New Roman" pitchFamily="18" charset="0"/>
              </a:rPr>
              <a:t>1111=205.16.37.47</a:t>
            </a:r>
            <a:r>
              <a:rPr lang="en-US" sz="2000" dirty="0">
                <a:solidFill>
                  <a:srgbClr val="FF0000"/>
                </a:solidFill>
                <a:latin typeface="Sylfaen" pitchFamily="18" charset="0"/>
                <a:cs typeface="Times New Roman" pitchFamily="18" charset="0"/>
              </a:rPr>
              <a:t>.</a:t>
            </a:r>
          </a:p>
          <a:p>
            <a:pPr algn="just">
              <a:buNone/>
            </a:pPr>
            <a:r>
              <a:rPr lang="en-US" sz="2000" b="1" dirty="0">
                <a:latin typeface="Sylfaen" pitchFamily="18" charset="0"/>
                <a:cs typeface="Times New Roman" pitchFamily="18" charset="0"/>
              </a:rPr>
              <a:t>Step 4: </a:t>
            </a:r>
            <a:r>
              <a:rPr lang="en-US" sz="2000" dirty="0">
                <a:latin typeface="Sylfaen" pitchFamily="18" charset="0"/>
                <a:cs typeface="Times New Roman" pitchFamily="18" charset="0"/>
              </a:rPr>
              <a:t>The number of address is </a:t>
            </a:r>
            <a:r>
              <a:rPr lang="en-US" sz="2000" dirty="0">
                <a:solidFill>
                  <a:srgbClr val="FF0000"/>
                </a:solidFill>
                <a:latin typeface="Sylfaen" pitchFamily="18" charset="0"/>
                <a:cs typeface="Times New Roman" pitchFamily="18" charset="0"/>
              </a:rPr>
              <a:t>2</a:t>
            </a:r>
            <a:r>
              <a:rPr lang="en-US" sz="2000" baseline="30000" dirty="0">
                <a:solidFill>
                  <a:srgbClr val="FF0000"/>
                </a:solidFill>
                <a:latin typeface="Sylfaen" pitchFamily="18" charset="0"/>
                <a:cs typeface="Times New Roman" pitchFamily="18" charset="0"/>
              </a:rPr>
              <a:t>32-28 </a:t>
            </a:r>
            <a:r>
              <a:rPr lang="en-US" sz="2000" dirty="0">
                <a:solidFill>
                  <a:srgbClr val="FF0000"/>
                </a:solidFill>
                <a:latin typeface="Sylfaen" pitchFamily="18" charset="0"/>
                <a:cs typeface="Times New Roman" pitchFamily="18" charset="0"/>
              </a:rPr>
              <a:t>is 16.</a:t>
            </a:r>
          </a:p>
          <a:p>
            <a:pPr marL="82296" indent="0" algn="just">
              <a:buNone/>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29</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marL="236538" lvl="0" indent="-236538" algn="just" defTabSz="814388" fontAlgn="base">
              <a:spcAft>
                <a:spcPct val="0"/>
              </a:spcAft>
              <a:buClr>
                <a:srgbClr val="708CA1"/>
              </a:buClr>
              <a:buFont typeface="Wingdings" pitchFamily="2" charset="2"/>
              <a:buChar char="§"/>
            </a:pPr>
            <a:r>
              <a:rPr lang="en-US" sz="2000" b="1" kern="0" dirty="0">
                <a:solidFill>
                  <a:srgbClr val="000000"/>
                </a:solidFill>
                <a:latin typeface="Sylfaen" pitchFamily="18" charset="0"/>
                <a:cs typeface="Times New Roman" pitchFamily="18" charset="0"/>
              </a:rPr>
              <a:t>Dynamic</a:t>
            </a:r>
            <a:r>
              <a:rPr lang="en-US" sz="2000" kern="0" dirty="0">
                <a:solidFill>
                  <a:srgbClr val="000000"/>
                </a:solidFill>
                <a:latin typeface="Sylfaen" pitchFamily="18" charset="0"/>
                <a:cs typeface="Times New Roman" pitchFamily="18" charset="0"/>
              </a:rPr>
              <a:t>: DHCP enables the automatic assignment of addressing information</a:t>
            </a:r>
          </a:p>
          <a:p>
            <a:pPr marL="693738" lvl="1" indent="-236538" algn="just" defTabSz="814388" fontAlgn="base">
              <a:spcAft>
                <a:spcPct val="0"/>
              </a:spcAft>
              <a:buClr>
                <a:srgbClr val="708CA1"/>
              </a:buClr>
              <a:buFont typeface="Wingdings" pitchFamily="2" charset="2"/>
              <a:buChar char="§"/>
            </a:pPr>
            <a:r>
              <a:rPr lang="en-US" sz="2000" kern="0" dirty="0">
                <a:solidFill>
                  <a:srgbClr val="000000"/>
                </a:solidFill>
                <a:latin typeface="Sylfaen" pitchFamily="18" charset="0"/>
                <a:cs typeface="Times New Roman" pitchFamily="18" charset="0"/>
              </a:rPr>
              <a:t>It </a:t>
            </a:r>
            <a:r>
              <a:rPr lang="en-US" sz="2000" kern="0" dirty="0">
                <a:solidFill>
                  <a:srgbClr val="0070C0"/>
                </a:solidFill>
                <a:latin typeface="Sylfaen" pitchFamily="18" charset="0"/>
                <a:cs typeface="Times New Roman" pitchFamily="18" charset="0"/>
              </a:rPr>
              <a:t>reduces</a:t>
            </a:r>
            <a:r>
              <a:rPr lang="en-US" sz="2000" kern="0" dirty="0">
                <a:solidFill>
                  <a:srgbClr val="000000"/>
                </a:solidFill>
                <a:latin typeface="Sylfaen" pitchFamily="18" charset="0"/>
                <a:cs typeface="Times New Roman" pitchFamily="18" charset="0"/>
              </a:rPr>
              <a:t> the burden on network support staff and virtually eliminates entry </a:t>
            </a:r>
            <a:r>
              <a:rPr lang="en-US" sz="2000" kern="0" dirty="0" smtClean="0">
                <a:solidFill>
                  <a:srgbClr val="000000"/>
                </a:solidFill>
                <a:latin typeface="Sylfaen" pitchFamily="18" charset="0"/>
                <a:cs typeface="Times New Roman" pitchFamily="18" charset="0"/>
              </a:rPr>
              <a:t>errors.</a:t>
            </a:r>
          </a:p>
          <a:p>
            <a:pPr marL="693738" lvl="1" indent="-236538" algn="just" defTabSz="814388" fontAlgn="base">
              <a:spcAft>
                <a:spcPct val="0"/>
              </a:spcAft>
              <a:buClr>
                <a:srgbClr val="708CA1"/>
              </a:buClr>
              <a:buFont typeface="Wingdings" pitchFamily="2" charset="2"/>
              <a:buChar char="§"/>
            </a:pPr>
            <a:r>
              <a:rPr lang="en-US" sz="2000" kern="0" dirty="0" smtClean="0">
                <a:solidFill>
                  <a:srgbClr val="000000"/>
                </a:solidFill>
                <a:latin typeface="Sylfaen" pitchFamily="18" charset="0"/>
                <a:cs typeface="Times New Roman" pitchFamily="18" charset="0"/>
              </a:rPr>
              <a:t>Dynamic </a:t>
            </a:r>
            <a:r>
              <a:rPr lang="en-US" sz="2000" kern="0" dirty="0">
                <a:solidFill>
                  <a:srgbClr val="000000"/>
                </a:solidFill>
                <a:latin typeface="Sylfaen" pitchFamily="18" charset="0"/>
                <a:cs typeface="Times New Roman" pitchFamily="18" charset="0"/>
              </a:rPr>
              <a:t>address is </a:t>
            </a:r>
            <a:r>
              <a:rPr lang="en-US" sz="2000" kern="0" dirty="0">
                <a:solidFill>
                  <a:srgbClr val="0070C0"/>
                </a:solidFill>
                <a:latin typeface="Sylfaen" pitchFamily="18" charset="0"/>
                <a:cs typeface="Times New Roman" pitchFamily="18" charset="0"/>
              </a:rPr>
              <a:t>not permanently </a:t>
            </a:r>
            <a:r>
              <a:rPr lang="en-US" sz="2000" kern="0" dirty="0">
                <a:solidFill>
                  <a:srgbClr val="000000"/>
                </a:solidFill>
                <a:latin typeface="Sylfaen" pitchFamily="18" charset="0"/>
                <a:cs typeface="Times New Roman" pitchFamily="18" charset="0"/>
              </a:rPr>
              <a:t>assigned to a host but is only "leased" for a period of time. </a:t>
            </a:r>
            <a:endParaRPr lang="en-US" sz="2000" kern="0" dirty="0" smtClean="0">
              <a:solidFill>
                <a:srgbClr val="000000"/>
              </a:solidFill>
              <a:latin typeface="Sylfaen" pitchFamily="18" charset="0"/>
              <a:cs typeface="Times New Roman" pitchFamily="18" charset="0"/>
            </a:endParaRPr>
          </a:p>
          <a:p>
            <a:pPr marL="693738" lvl="1" indent="-236538" algn="just" defTabSz="814388" fontAlgn="base">
              <a:spcAft>
                <a:spcPct val="0"/>
              </a:spcAft>
              <a:buClr>
                <a:srgbClr val="708CA1"/>
              </a:buClr>
              <a:buFont typeface="Wingdings" pitchFamily="2" charset="2"/>
              <a:buChar char="§"/>
            </a:pPr>
            <a:r>
              <a:rPr lang="en-US" sz="2000" kern="0" dirty="0" smtClean="0">
                <a:solidFill>
                  <a:srgbClr val="000000"/>
                </a:solidFill>
                <a:latin typeface="Sylfaen" pitchFamily="18" charset="0"/>
                <a:cs typeface="Times New Roman" pitchFamily="18" charset="0"/>
              </a:rPr>
              <a:t>If </a:t>
            </a:r>
            <a:r>
              <a:rPr lang="en-US" sz="2000" kern="0" dirty="0">
                <a:solidFill>
                  <a:srgbClr val="000000"/>
                </a:solidFill>
                <a:latin typeface="Sylfaen" pitchFamily="18" charset="0"/>
                <a:cs typeface="Times New Roman" pitchFamily="18" charset="0"/>
              </a:rPr>
              <a:t>the host is powered down or taken off the network, the address is returned to the pool for reuse. This feature is especially helpful for mobile users that come and go on a network</a:t>
            </a:r>
            <a:r>
              <a:rPr lang="en-US" sz="2000" kern="0" dirty="0" smtClean="0">
                <a:solidFill>
                  <a:srgbClr val="000000"/>
                </a:solidFill>
                <a:latin typeface="Sylfaen" pitchFamily="18" charset="0"/>
                <a:cs typeface="Times New Roman" pitchFamily="18" charset="0"/>
              </a:rPr>
              <a:t>.</a:t>
            </a:r>
          </a:p>
          <a:p>
            <a:pPr marL="693738" lvl="1" indent="-236538" algn="just" defTabSz="814388" fontAlgn="base">
              <a:spcAft>
                <a:spcPct val="0"/>
              </a:spcAft>
              <a:buClr>
                <a:srgbClr val="708CA1"/>
              </a:buClr>
              <a:buFont typeface="Wingdings" pitchFamily="2" charset="2"/>
              <a:buChar char="§"/>
            </a:pPr>
            <a:endParaRPr lang="en-US" sz="2000" kern="0" dirty="0">
              <a:solidFill>
                <a:srgbClr val="000000"/>
              </a:solidFill>
              <a:latin typeface="Sylfaen" pitchFamily="18" charset="0"/>
              <a:cs typeface="Times New Roman" pitchFamily="18" charset="0"/>
            </a:endParaRPr>
          </a:p>
          <a:p>
            <a:pPr marL="82296" indent="0" algn="just">
              <a:buNone/>
            </a:pPr>
            <a:endParaRPr lang="en-US" sz="2000" dirty="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a:t>
            </a:fld>
            <a:endParaRPr lang="en-US"/>
          </a:p>
        </p:txBody>
      </p:sp>
    </p:spTree>
    <p:extLst>
      <p:ext uri="{BB962C8B-B14F-4D97-AF65-F5344CB8AC3E}">
        <p14:creationId xmlns:p14="http://schemas.microsoft.com/office/powerpoint/2010/main" val="3865448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a:t>Network Masks</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1066800"/>
            <a:ext cx="7924800" cy="5334000"/>
          </a:xfrm>
        </p:spPr>
        <p:txBody>
          <a:bodyPr>
            <a:noAutofit/>
          </a:bodyPr>
          <a:lstStyle/>
          <a:p>
            <a:pPr algn="just">
              <a:buFont typeface="Wingdings" pitchFamily="2" charset="2"/>
              <a:buChar char="Ø"/>
            </a:pPr>
            <a:r>
              <a:rPr lang="en-US" sz="2000" dirty="0">
                <a:latin typeface="Sylfaen" pitchFamily="18" charset="0"/>
              </a:rPr>
              <a:t>A network mask helps you know which portion of the address identifies the network and </a:t>
            </a:r>
            <a:r>
              <a:rPr lang="en-US" sz="2000" dirty="0" smtClean="0">
                <a:latin typeface="Sylfaen" pitchFamily="18" charset="0"/>
              </a:rPr>
              <a:t>which portion </a:t>
            </a:r>
            <a:r>
              <a:rPr lang="en-US" sz="2000" dirty="0">
                <a:latin typeface="Sylfaen" pitchFamily="18" charset="0"/>
              </a:rPr>
              <a:t>of the address identifies the node. Class A, B, and C networks have default masks, </a:t>
            </a:r>
            <a:r>
              <a:rPr lang="en-US" sz="2000" dirty="0" smtClean="0">
                <a:latin typeface="Sylfaen" pitchFamily="18" charset="0"/>
              </a:rPr>
              <a:t>also known </a:t>
            </a:r>
            <a:r>
              <a:rPr lang="en-US" sz="2000" dirty="0">
                <a:latin typeface="Sylfaen" pitchFamily="18" charset="0"/>
              </a:rPr>
              <a:t>as natural masks, as shown here</a:t>
            </a:r>
            <a:r>
              <a:rPr lang="en-US" sz="2000" dirty="0" smtClean="0">
                <a:latin typeface="Sylfaen" pitchFamily="18" charset="0"/>
              </a:rPr>
              <a:t>:</a:t>
            </a:r>
          </a:p>
          <a:p>
            <a:pPr lvl="3" algn="just">
              <a:buFont typeface="Wingdings" pitchFamily="2" charset="2"/>
              <a:buChar char="Ø"/>
            </a:pPr>
            <a:r>
              <a:rPr lang="en-US" dirty="0">
                <a:latin typeface="Sylfaen" pitchFamily="18" charset="0"/>
              </a:rPr>
              <a:t>Class A: 255.0.0.0</a:t>
            </a:r>
          </a:p>
          <a:p>
            <a:pPr lvl="3" algn="just">
              <a:buFont typeface="Wingdings" pitchFamily="2" charset="2"/>
              <a:buChar char="Ø"/>
            </a:pPr>
            <a:r>
              <a:rPr lang="en-US" dirty="0">
                <a:latin typeface="Sylfaen" pitchFamily="18" charset="0"/>
              </a:rPr>
              <a:t>Class B: 255.255.0.0</a:t>
            </a:r>
          </a:p>
          <a:p>
            <a:pPr lvl="3" algn="just">
              <a:buFont typeface="Wingdings" pitchFamily="2" charset="2"/>
              <a:buChar char="Ø"/>
            </a:pPr>
            <a:r>
              <a:rPr lang="en-US" dirty="0">
                <a:latin typeface="Sylfaen" pitchFamily="18" charset="0"/>
              </a:rPr>
              <a:t>Class C: </a:t>
            </a:r>
            <a:r>
              <a:rPr lang="en-US" dirty="0" smtClean="0">
                <a:latin typeface="Sylfaen" pitchFamily="18" charset="0"/>
              </a:rPr>
              <a:t>255.255.255.0</a:t>
            </a:r>
            <a:endParaRPr lang="en-US" dirty="0">
              <a:solidFill>
                <a:srgbClr val="FF0000"/>
              </a:solidFill>
              <a:latin typeface="Sylfaen" pitchFamily="18" charset="0"/>
              <a:cs typeface="Times New Roman" pitchFamily="18" charset="0"/>
            </a:endParaRPr>
          </a:p>
          <a:p>
            <a:pPr algn="just">
              <a:buFont typeface="Wingdings" pitchFamily="2" charset="2"/>
              <a:buChar char="Ø"/>
            </a:pPr>
            <a:r>
              <a:rPr lang="en-US" sz="2000" dirty="0">
                <a:latin typeface="Sylfaen" pitchFamily="18" charset="0"/>
              </a:rPr>
              <a:t>An IP address on a Class A network that has not been </a:t>
            </a:r>
            <a:r>
              <a:rPr lang="en-US" sz="2000" dirty="0" err="1">
                <a:latin typeface="Sylfaen" pitchFamily="18" charset="0"/>
              </a:rPr>
              <a:t>subnetted</a:t>
            </a:r>
            <a:r>
              <a:rPr lang="en-US" sz="2000" dirty="0">
                <a:latin typeface="Sylfaen" pitchFamily="18" charset="0"/>
              </a:rPr>
              <a:t> would have an </a:t>
            </a:r>
            <a:r>
              <a:rPr lang="en-US" sz="2000" dirty="0" smtClean="0">
                <a:latin typeface="Sylfaen" pitchFamily="18" charset="0"/>
              </a:rPr>
              <a:t>address/mask pair </a:t>
            </a:r>
            <a:r>
              <a:rPr lang="en-US" sz="2000" dirty="0">
                <a:latin typeface="Sylfaen" pitchFamily="18" charset="0"/>
              </a:rPr>
              <a:t>similar to: 8.20.15.1 255.0.0.0</a:t>
            </a:r>
            <a:r>
              <a:rPr lang="en-US" sz="2000" dirty="0" smtClean="0">
                <a:latin typeface="Sylfaen" pitchFamily="18" charset="0"/>
              </a:rPr>
              <a:t>.</a:t>
            </a:r>
          </a:p>
          <a:p>
            <a:pPr algn="just">
              <a:buFont typeface="Wingdings" pitchFamily="2" charset="2"/>
              <a:buChar char="Ø"/>
            </a:pPr>
            <a:r>
              <a:rPr lang="en-US" sz="2000" dirty="0" smtClean="0">
                <a:latin typeface="Sylfaen" pitchFamily="18" charset="0"/>
              </a:rPr>
              <a:t> </a:t>
            </a:r>
            <a:r>
              <a:rPr lang="en-US" sz="2000" dirty="0">
                <a:latin typeface="Sylfaen" pitchFamily="18" charset="0"/>
              </a:rPr>
              <a:t>In order to see how the mask helps you identify the </a:t>
            </a:r>
            <a:r>
              <a:rPr lang="en-US" sz="2000" dirty="0" smtClean="0">
                <a:latin typeface="Sylfaen" pitchFamily="18" charset="0"/>
              </a:rPr>
              <a:t>network and </a:t>
            </a:r>
            <a:r>
              <a:rPr lang="en-US" sz="2000" dirty="0">
                <a:latin typeface="Sylfaen" pitchFamily="18" charset="0"/>
              </a:rPr>
              <a:t>node parts of the address, convert the address and mask to binary </a:t>
            </a:r>
            <a:r>
              <a:rPr lang="en-US" sz="2000" dirty="0" smtClean="0">
                <a:latin typeface="Sylfaen" pitchFamily="18" charset="0"/>
              </a:rPr>
              <a:t>numbers.</a:t>
            </a:r>
          </a:p>
          <a:p>
            <a:pPr marL="82296" indent="0">
              <a:buNone/>
            </a:pPr>
            <a:r>
              <a:rPr lang="en-US" sz="2000" dirty="0">
                <a:latin typeface="Sylfaen" pitchFamily="18" charset="0"/>
              </a:rPr>
              <a:t>8.20.15.1 = 00001000.00010100.00001111.00000001</a:t>
            </a:r>
          </a:p>
          <a:p>
            <a:pPr marL="82296" indent="0">
              <a:buNone/>
            </a:pPr>
            <a:r>
              <a:rPr lang="en-US" sz="2000" dirty="0">
                <a:latin typeface="Sylfaen" pitchFamily="18" charset="0"/>
              </a:rPr>
              <a:t>255.0.0.0 = 11111111.00000000.00000000.00000000</a:t>
            </a: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30</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lgn="just">
              <a:buFont typeface="Wingdings" pitchFamily="2" charset="2"/>
              <a:buChar char="Ø"/>
            </a:pPr>
            <a:r>
              <a:rPr lang="en-US" sz="2000" dirty="0">
                <a:latin typeface="Sylfaen" pitchFamily="18" charset="0"/>
              </a:rPr>
              <a:t>Once you have the address and the mask represented in binary, then identification of the </a:t>
            </a:r>
            <a:r>
              <a:rPr lang="en-US" sz="2000" dirty="0" smtClean="0">
                <a:latin typeface="Sylfaen" pitchFamily="18" charset="0"/>
              </a:rPr>
              <a:t>network and </a:t>
            </a:r>
            <a:r>
              <a:rPr lang="en-US" sz="2000" dirty="0">
                <a:latin typeface="Sylfaen" pitchFamily="18" charset="0"/>
              </a:rPr>
              <a:t>host ID is easier. </a:t>
            </a:r>
            <a:endParaRPr lang="en-US" sz="2000" dirty="0" smtClean="0">
              <a:latin typeface="Sylfaen" pitchFamily="18" charset="0"/>
            </a:endParaRPr>
          </a:p>
          <a:p>
            <a:pPr marL="539496" indent="-457200" algn="just">
              <a:buFont typeface="+mj-lt"/>
              <a:buAutoNum type="arabicPeriod"/>
            </a:pPr>
            <a:r>
              <a:rPr lang="en-US" sz="2000" dirty="0" smtClean="0">
                <a:latin typeface="Sylfaen" pitchFamily="18" charset="0"/>
              </a:rPr>
              <a:t>Any </a:t>
            </a:r>
            <a:r>
              <a:rPr lang="en-US" sz="2000" dirty="0">
                <a:latin typeface="Sylfaen" pitchFamily="18" charset="0"/>
              </a:rPr>
              <a:t>address bits which have corresponding </a:t>
            </a:r>
            <a:r>
              <a:rPr lang="en-US" sz="2000" dirty="0">
                <a:solidFill>
                  <a:srgbClr val="FF0000"/>
                </a:solidFill>
                <a:latin typeface="Sylfaen" pitchFamily="18" charset="0"/>
              </a:rPr>
              <a:t>mask bits set to 1 </a:t>
            </a:r>
            <a:r>
              <a:rPr lang="en-US" sz="2000" dirty="0">
                <a:latin typeface="Sylfaen" pitchFamily="18" charset="0"/>
              </a:rPr>
              <a:t>represent </a:t>
            </a:r>
            <a:r>
              <a:rPr lang="en-US" sz="2000" dirty="0" smtClean="0">
                <a:latin typeface="Sylfaen" pitchFamily="18" charset="0"/>
              </a:rPr>
              <a:t>the </a:t>
            </a:r>
            <a:r>
              <a:rPr lang="en-US" sz="2000" dirty="0" smtClean="0">
                <a:solidFill>
                  <a:srgbClr val="00B050"/>
                </a:solidFill>
                <a:latin typeface="Sylfaen" pitchFamily="18" charset="0"/>
              </a:rPr>
              <a:t>network </a:t>
            </a:r>
            <a:r>
              <a:rPr lang="en-US" sz="2000" dirty="0">
                <a:solidFill>
                  <a:srgbClr val="00B050"/>
                </a:solidFill>
                <a:latin typeface="Sylfaen" pitchFamily="18" charset="0"/>
              </a:rPr>
              <a:t>ID</a:t>
            </a:r>
            <a:r>
              <a:rPr lang="en-US" sz="2000" dirty="0">
                <a:latin typeface="Sylfaen" pitchFamily="18" charset="0"/>
              </a:rPr>
              <a:t>. </a:t>
            </a:r>
            <a:endParaRPr lang="en-US" sz="2000" dirty="0" smtClean="0">
              <a:latin typeface="Sylfaen" pitchFamily="18" charset="0"/>
            </a:endParaRPr>
          </a:p>
          <a:p>
            <a:pPr marL="539496" indent="-457200" algn="just">
              <a:buFont typeface="+mj-lt"/>
              <a:buAutoNum type="arabicPeriod"/>
            </a:pPr>
            <a:r>
              <a:rPr lang="en-US" sz="2000" dirty="0" smtClean="0">
                <a:latin typeface="Sylfaen" pitchFamily="18" charset="0"/>
              </a:rPr>
              <a:t>Any </a:t>
            </a:r>
            <a:r>
              <a:rPr lang="en-US" sz="2000" dirty="0">
                <a:latin typeface="Sylfaen" pitchFamily="18" charset="0"/>
              </a:rPr>
              <a:t>address bits that have corresponding </a:t>
            </a:r>
            <a:r>
              <a:rPr lang="en-US" sz="2000" dirty="0">
                <a:solidFill>
                  <a:srgbClr val="FF0000"/>
                </a:solidFill>
                <a:latin typeface="Sylfaen" pitchFamily="18" charset="0"/>
              </a:rPr>
              <a:t>mask bits set to 0</a:t>
            </a:r>
            <a:r>
              <a:rPr lang="en-US" sz="2000" dirty="0">
                <a:latin typeface="Sylfaen" pitchFamily="18" charset="0"/>
              </a:rPr>
              <a:t> represent the </a:t>
            </a:r>
            <a:r>
              <a:rPr lang="en-US" sz="2000" dirty="0">
                <a:solidFill>
                  <a:srgbClr val="FF0000"/>
                </a:solidFill>
                <a:latin typeface="Sylfaen" pitchFamily="18" charset="0"/>
              </a:rPr>
              <a:t>node </a:t>
            </a:r>
            <a:r>
              <a:rPr lang="en-US" sz="2000" dirty="0" smtClean="0">
                <a:solidFill>
                  <a:srgbClr val="FF0000"/>
                </a:solidFill>
                <a:latin typeface="Sylfaen" pitchFamily="18" charset="0"/>
              </a:rPr>
              <a:t>ID(Host ID).</a:t>
            </a:r>
          </a:p>
          <a:p>
            <a:pPr marL="603504" lvl="2" indent="0">
              <a:buNone/>
            </a:pPr>
            <a:r>
              <a:rPr lang="en-US" sz="2000" dirty="0">
                <a:solidFill>
                  <a:srgbClr val="00B0F0"/>
                </a:solidFill>
                <a:latin typeface="Sylfaen" pitchFamily="18" charset="0"/>
              </a:rPr>
              <a:t>8.20.15.1 = 00001000.00010100.00001111.00000001</a:t>
            </a:r>
          </a:p>
          <a:p>
            <a:pPr marL="603504" lvl="2" indent="0">
              <a:buNone/>
            </a:pPr>
            <a:r>
              <a:rPr lang="en-US" sz="2000" dirty="0">
                <a:solidFill>
                  <a:srgbClr val="002060"/>
                </a:solidFill>
                <a:latin typeface="Sylfaen" pitchFamily="18" charset="0"/>
              </a:rPr>
              <a:t>255.0.0.0 = </a:t>
            </a:r>
            <a:r>
              <a:rPr lang="en-US" sz="2000" dirty="0">
                <a:solidFill>
                  <a:srgbClr val="92D050"/>
                </a:solidFill>
                <a:latin typeface="Sylfaen" pitchFamily="18" charset="0"/>
              </a:rPr>
              <a:t>11111111</a:t>
            </a:r>
            <a:r>
              <a:rPr lang="en-US" sz="2000" dirty="0">
                <a:solidFill>
                  <a:srgbClr val="002060"/>
                </a:solidFill>
                <a:latin typeface="Sylfaen" pitchFamily="18" charset="0"/>
              </a:rPr>
              <a:t>.</a:t>
            </a:r>
            <a:r>
              <a:rPr lang="en-US" sz="2000" dirty="0">
                <a:solidFill>
                  <a:srgbClr val="FF0000"/>
                </a:solidFill>
                <a:latin typeface="Sylfaen" pitchFamily="18" charset="0"/>
              </a:rPr>
              <a:t>00000000.00000000.00000000</a:t>
            </a:r>
          </a:p>
          <a:p>
            <a:pPr marL="603504" lvl="2" indent="0">
              <a:buNone/>
            </a:pPr>
            <a:r>
              <a:rPr lang="en-US" sz="2000" dirty="0">
                <a:solidFill>
                  <a:srgbClr val="002060"/>
                </a:solidFill>
                <a:latin typeface="Sylfaen" pitchFamily="18" charset="0"/>
              </a:rPr>
              <a:t>-----------------------------------</a:t>
            </a:r>
          </a:p>
          <a:p>
            <a:pPr marL="603504" lvl="2" indent="0">
              <a:buNone/>
            </a:pPr>
            <a:r>
              <a:rPr lang="en-US" sz="2000" dirty="0">
                <a:solidFill>
                  <a:srgbClr val="00B050"/>
                </a:solidFill>
                <a:latin typeface="Sylfaen" pitchFamily="18" charset="0"/>
              </a:rPr>
              <a:t>net id </a:t>
            </a:r>
            <a:r>
              <a:rPr lang="en-US" sz="2000" dirty="0">
                <a:solidFill>
                  <a:srgbClr val="002060"/>
                </a:solidFill>
                <a:latin typeface="Sylfaen" pitchFamily="18" charset="0"/>
              </a:rPr>
              <a:t>| </a:t>
            </a:r>
            <a:r>
              <a:rPr lang="en-US" sz="2000" dirty="0">
                <a:solidFill>
                  <a:srgbClr val="FF0000"/>
                </a:solidFill>
                <a:latin typeface="Sylfaen" pitchFamily="18" charset="0"/>
              </a:rPr>
              <a:t>host id</a:t>
            </a:r>
          </a:p>
          <a:p>
            <a:pPr marL="603504" lvl="2" indent="0">
              <a:buNone/>
            </a:pPr>
            <a:r>
              <a:rPr lang="en-US" sz="2000" dirty="0">
                <a:solidFill>
                  <a:srgbClr val="00B050"/>
                </a:solidFill>
                <a:latin typeface="Sylfaen" pitchFamily="18" charset="0"/>
              </a:rPr>
              <a:t>netid = 00001000 = 8</a:t>
            </a:r>
          </a:p>
          <a:p>
            <a:pPr marL="603504" lvl="2" indent="0">
              <a:buNone/>
            </a:pPr>
            <a:r>
              <a:rPr lang="en-US" sz="2000" dirty="0" smtClean="0">
                <a:solidFill>
                  <a:srgbClr val="FF0000"/>
                </a:solidFill>
                <a:latin typeface="Sylfaen" pitchFamily="18" charset="0"/>
              </a:rPr>
              <a:t>hostid </a:t>
            </a:r>
            <a:r>
              <a:rPr lang="en-US" sz="2000" dirty="0">
                <a:solidFill>
                  <a:srgbClr val="FF0000"/>
                </a:solidFill>
                <a:latin typeface="Sylfaen" pitchFamily="18" charset="0"/>
              </a:rPr>
              <a:t>= 00010100.00001111.00000001 = 20.15.1</a:t>
            </a: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31</a:t>
            </a:fld>
            <a:endParaRPr lang="en-US"/>
          </a:p>
        </p:txBody>
      </p:sp>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53236"/>
            <a:ext cx="7924800" cy="5334000"/>
          </a:xfrm>
        </p:spPr>
        <p:txBody>
          <a:bodyPr>
            <a:noAutofit/>
          </a:bodyPr>
          <a:lstStyle/>
          <a:p>
            <a:pPr marL="342900" lvl="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70C0"/>
                </a:solidFill>
                <a:latin typeface="Sylfaen" pitchFamily="18" charset="0"/>
                <a:cs typeface="Times New Roman" pitchFamily="18" charset="0"/>
              </a:rPr>
              <a:t>The Network Address</a:t>
            </a:r>
          </a:p>
          <a:p>
            <a:pPr marL="34290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Sylfaen" pitchFamily="18" charset="0"/>
                <a:cs typeface="Times New Roman" pitchFamily="18" charset="0"/>
              </a:rPr>
              <a:t>When an IPv4 packet is created or forwarded, the destination network address </a:t>
            </a:r>
            <a:r>
              <a:rPr lang="en-US" sz="2000" kern="0" dirty="0">
                <a:solidFill>
                  <a:srgbClr val="FF0000"/>
                </a:solidFill>
                <a:latin typeface="Sylfaen" pitchFamily="18" charset="0"/>
                <a:cs typeface="Times New Roman" pitchFamily="18" charset="0"/>
              </a:rPr>
              <a:t>must be extracted from the destination address.</a:t>
            </a:r>
          </a:p>
          <a:p>
            <a:pPr marL="34290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Sylfaen" pitchFamily="18" charset="0"/>
                <a:cs typeface="Times New Roman" pitchFamily="18" charset="0"/>
              </a:rPr>
              <a:t> This is done by a logic called AND</a:t>
            </a:r>
          </a:p>
          <a:p>
            <a:pPr marL="342900" lvl="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Sylfaen" pitchFamily="18" charset="0"/>
                <a:cs typeface="Times New Roman" pitchFamily="18" charset="0"/>
              </a:rPr>
              <a:t>The IPv4 host address is logically</a:t>
            </a:r>
            <a:r>
              <a:rPr lang="en-US" sz="2000" kern="0" dirty="0">
                <a:solidFill>
                  <a:srgbClr val="0070C0"/>
                </a:solidFill>
                <a:latin typeface="Sylfaen" pitchFamily="18" charset="0"/>
                <a:cs typeface="Times New Roman" pitchFamily="18" charset="0"/>
              </a:rPr>
              <a:t> </a:t>
            </a:r>
            <a:r>
              <a:rPr lang="en-US" sz="2000" kern="0" dirty="0" err="1">
                <a:solidFill>
                  <a:srgbClr val="0070C0"/>
                </a:solidFill>
                <a:latin typeface="Sylfaen" pitchFamily="18" charset="0"/>
                <a:cs typeface="Times New Roman" pitchFamily="18" charset="0"/>
              </a:rPr>
              <a:t>ANDed</a:t>
            </a:r>
            <a:r>
              <a:rPr lang="en-US" sz="2000" kern="0" dirty="0">
                <a:solidFill>
                  <a:srgbClr val="0070C0"/>
                </a:solidFill>
                <a:latin typeface="Sylfaen" pitchFamily="18" charset="0"/>
                <a:cs typeface="Times New Roman" pitchFamily="18" charset="0"/>
              </a:rPr>
              <a:t> </a:t>
            </a:r>
            <a:r>
              <a:rPr lang="en-US" sz="2000" kern="0" dirty="0">
                <a:solidFill>
                  <a:srgbClr val="000000"/>
                </a:solidFill>
                <a:latin typeface="Sylfaen" pitchFamily="18" charset="0"/>
                <a:cs typeface="Times New Roman" pitchFamily="18" charset="0"/>
              </a:rPr>
              <a:t>with its subnet mask to determine the </a:t>
            </a:r>
            <a:r>
              <a:rPr lang="en-US" sz="2000" i="1" kern="0" dirty="0">
                <a:solidFill>
                  <a:srgbClr val="FF0000"/>
                </a:solidFill>
                <a:latin typeface="Sylfaen" pitchFamily="18" charset="0"/>
                <a:cs typeface="Times New Roman" pitchFamily="18" charset="0"/>
              </a:rPr>
              <a:t>network address </a:t>
            </a:r>
            <a:r>
              <a:rPr lang="en-US" sz="2000" kern="0" dirty="0">
                <a:solidFill>
                  <a:srgbClr val="000000"/>
                </a:solidFill>
                <a:latin typeface="Sylfaen" pitchFamily="18" charset="0"/>
                <a:cs typeface="Times New Roman" pitchFamily="18" charset="0"/>
              </a:rPr>
              <a:t>to which the host is associated</a:t>
            </a:r>
          </a:p>
          <a:p>
            <a:pPr marL="800100" lvl="1"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Sylfaen" pitchFamily="18" charset="0"/>
                <a:cs typeface="Times New Roman" pitchFamily="18" charset="0"/>
              </a:rPr>
              <a:t>When this </a:t>
            </a:r>
            <a:r>
              <a:rPr lang="en-US" sz="2000" kern="0" dirty="0" err="1">
                <a:solidFill>
                  <a:srgbClr val="000000"/>
                </a:solidFill>
                <a:latin typeface="Sylfaen" pitchFamily="18" charset="0"/>
                <a:cs typeface="Times New Roman" pitchFamily="18" charset="0"/>
              </a:rPr>
              <a:t>ANDing</a:t>
            </a:r>
            <a:r>
              <a:rPr lang="en-US" sz="2000" kern="0" dirty="0">
                <a:solidFill>
                  <a:srgbClr val="000000"/>
                </a:solidFill>
                <a:latin typeface="Sylfaen" pitchFamily="18" charset="0"/>
                <a:cs typeface="Times New Roman" pitchFamily="18" charset="0"/>
              </a:rPr>
              <a:t> between the address and the subnet mask is performed, the result yields the network address</a:t>
            </a:r>
          </a:p>
          <a:p>
            <a:pPr marL="0" indent="0" defTabSz="814388" fontAlgn="base">
              <a:lnSpc>
                <a:spcPct val="95000"/>
              </a:lnSpc>
              <a:spcAft>
                <a:spcPct val="0"/>
              </a:spcAft>
              <a:buClr>
                <a:srgbClr val="708CA1"/>
              </a:buClr>
              <a:buNone/>
              <a:defRPr/>
            </a:pPr>
            <a:r>
              <a:rPr lang="en-US" sz="1800" b="1" u="sng" kern="0" dirty="0" err="1">
                <a:solidFill>
                  <a:srgbClr val="000000"/>
                </a:solidFill>
                <a:latin typeface="Sylfaen" pitchFamily="18" charset="0"/>
                <a:cs typeface="Times New Roman" pitchFamily="18" charset="0"/>
              </a:rPr>
              <a:t>Anding</a:t>
            </a:r>
            <a:r>
              <a:rPr lang="en-US" sz="1800" b="1" u="sng" kern="0" dirty="0">
                <a:solidFill>
                  <a:srgbClr val="000000"/>
                </a:solidFill>
                <a:latin typeface="Sylfaen" pitchFamily="18" charset="0"/>
                <a:cs typeface="Times New Roman" pitchFamily="18" charset="0"/>
              </a:rPr>
              <a:t> operation</a:t>
            </a:r>
            <a:r>
              <a:rPr lang="en-US" sz="2400" b="1" u="sng" kern="0" dirty="0" smtClean="0">
                <a:solidFill>
                  <a:srgbClr val="000000"/>
                </a:solidFill>
                <a:latin typeface="Times New Roman" pitchFamily="18" charset="0"/>
                <a:cs typeface="Times New Roman" pitchFamily="18" charset="0"/>
              </a:rPr>
              <a:t>:</a:t>
            </a:r>
            <a:endParaRPr lang="en-US" sz="2400" kern="0" dirty="0">
              <a:solidFill>
                <a:srgbClr val="000000"/>
              </a:solidFill>
              <a:latin typeface="Times New Roman" pitchFamily="18" charset="0"/>
              <a:cs typeface="Times New Roman" pitchFamily="18" charset="0"/>
            </a:endParaRPr>
          </a:p>
          <a:p>
            <a:pPr marL="0" indent="0" defTabSz="814388" fontAlgn="base">
              <a:spcAft>
                <a:spcPct val="0"/>
              </a:spcAft>
              <a:buClr>
                <a:srgbClr val="708CA1"/>
              </a:buClr>
              <a:buNone/>
              <a:defRPr/>
            </a:pPr>
            <a:r>
              <a:rPr lang="en-US" sz="2000" kern="0" dirty="0">
                <a:solidFill>
                  <a:srgbClr val="000000"/>
                </a:solidFill>
                <a:latin typeface="Sylfaen" pitchFamily="18" charset="0"/>
                <a:cs typeface="Times New Roman" pitchFamily="18" charset="0"/>
              </a:rPr>
              <a:t>1 AND 1 = 1</a:t>
            </a:r>
          </a:p>
          <a:p>
            <a:pPr marL="0" indent="0" defTabSz="814388" fontAlgn="base">
              <a:spcAft>
                <a:spcPct val="0"/>
              </a:spcAft>
              <a:buClr>
                <a:srgbClr val="708CA1"/>
              </a:buClr>
              <a:buNone/>
              <a:defRPr/>
            </a:pPr>
            <a:r>
              <a:rPr lang="en-US" sz="2000" kern="0" dirty="0">
                <a:solidFill>
                  <a:srgbClr val="000000"/>
                </a:solidFill>
                <a:latin typeface="Sylfaen" pitchFamily="18" charset="0"/>
                <a:cs typeface="Times New Roman" pitchFamily="18" charset="0"/>
              </a:rPr>
              <a:t>1 AND 0 = 0</a:t>
            </a:r>
          </a:p>
          <a:p>
            <a:pPr marL="0" indent="0" defTabSz="814388" fontAlgn="base">
              <a:spcAft>
                <a:spcPct val="0"/>
              </a:spcAft>
              <a:buClr>
                <a:srgbClr val="708CA1"/>
              </a:buClr>
              <a:buNone/>
              <a:defRPr/>
            </a:pPr>
            <a:r>
              <a:rPr lang="en-US" sz="2000" kern="0" dirty="0">
                <a:solidFill>
                  <a:srgbClr val="000000"/>
                </a:solidFill>
                <a:latin typeface="Sylfaen" pitchFamily="18" charset="0"/>
                <a:cs typeface="Times New Roman" pitchFamily="18" charset="0"/>
              </a:rPr>
              <a:t>0 AND 1 = 0</a:t>
            </a:r>
          </a:p>
          <a:p>
            <a:pPr marL="0" indent="0" defTabSz="814388" fontAlgn="base">
              <a:spcAft>
                <a:spcPct val="0"/>
              </a:spcAft>
              <a:buClr>
                <a:srgbClr val="708CA1"/>
              </a:buClr>
              <a:buNone/>
              <a:defRPr/>
            </a:pPr>
            <a:r>
              <a:rPr lang="en-US" sz="2000" kern="0" dirty="0">
                <a:solidFill>
                  <a:srgbClr val="000000"/>
                </a:solidFill>
                <a:latin typeface="Sylfaen" pitchFamily="18" charset="0"/>
                <a:cs typeface="Times New Roman" pitchFamily="18" charset="0"/>
              </a:rPr>
              <a:t>0 AND 0 = 0</a:t>
            </a:r>
          </a:p>
          <a:p>
            <a:pPr algn="just">
              <a:buFont typeface="Wingdings" pitchFamily="2" charset="2"/>
              <a:buChar char="Ø"/>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32</a:t>
            </a:fld>
            <a:endParaRPr lang="en-US"/>
          </a:p>
        </p:txBody>
      </p:sp>
      <p:pic>
        <p:nvPicPr>
          <p:cNvPr id="7" name="Picture 5"/>
          <p:cNvPicPr>
            <a:picLocks noChangeAspect="1" noChangeArrowheads="1"/>
          </p:cNvPicPr>
          <p:nvPr/>
        </p:nvPicPr>
        <p:blipFill>
          <a:blip r:embed="rId3" cstate="print"/>
          <a:srcRect/>
          <a:stretch>
            <a:fillRect/>
          </a:stretch>
        </p:blipFill>
        <p:spPr bwMode="auto">
          <a:xfrm>
            <a:off x="3200400" y="3810000"/>
            <a:ext cx="5791200" cy="2667000"/>
          </a:xfrm>
          <a:prstGeom prst="rect">
            <a:avLst/>
          </a:prstGeom>
          <a:noFill/>
        </p:spPr>
      </p:pic>
    </p:spTree>
    <p:extLst>
      <p:ext uri="{BB962C8B-B14F-4D97-AF65-F5344CB8AC3E}">
        <p14:creationId xmlns:p14="http://schemas.microsoft.com/office/powerpoint/2010/main" val="34377065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992"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31332"/>
            <a:ext cx="7924800" cy="5334000"/>
          </a:xfrm>
        </p:spPr>
        <p:txBody>
          <a:bodyPr>
            <a:noAutofit/>
          </a:bodyPr>
          <a:lstStyle/>
          <a:p>
            <a:pPr marL="0" lvl="0" indent="0" defTabSz="814388" fontAlgn="base">
              <a:lnSpc>
                <a:spcPct val="95000"/>
              </a:lnSpc>
              <a:spcAft>
                <a:spcPct val="0"/>
              </a:spcAft>
              <a:buClr>
                <a:srgbClr val="708CA1"/>
              </a:buClr>
              <a:buNone/>
              <a:defRPr/>
            </a:pPr>
            <a:r>
              <a:rPr lang="en-US" sz="2000" kern="0" dirty="0">
                <a:solidFill>
                  <a:srgbClr val="002060"/>
                </a:solidFill>
                <a:latin typeface="Sylfaen" pitchFamily="18" charset="0"/>
              </a:rPr>
              <a:t>Using the subnet mask to determine the network address for the host </a:t>
            </a:r>
            <a:r>
              <a:rPr lang="en-US" sz="2000" kern="0" dirty="0" smtClean="0">
                <a:solidFill>
                  <a:srgbClr val="002060"/>
                </a:solidFill>
                <a:latin typeface="Sylfaen" pitchFamily="18" charset="0"/>
              </a:rPr>
              <a:t>172.16.132.70/20 </a:t>
            </a:r>
          </a:p>
          <a:p>
            <a:pPr marL="0" lvl="0" indent="0" defTabSz="814388" fontAlgn="base">
              <a:lnSpc>
                <a:spcPct val="95000"/>
              </a:lnSpc>
              <a:spcAft>
                <a:spcPct val="0"/>
              </a:spcAft>
              <a:buClr>
                <a:srgbClr val="708CA1"/>
              </a:buClr>
              <a:buNone/>
              <a:defRPr/>
            </a:pPr>
            <a:r>
              <a:rPr lang="en-US" sz="2000" kern="0" dirty="0" smtClean="0">
                <a:solidFill>
                  <a:srgbClr val="002060"/>
                </a:solidFill>
                <a:latin typeface="Sylfaen" pitchFamily="18" charset="0"/>
              </a:rPr>
              <a:t>Convert </a:t>
            </a:r>
            <a:r>
              <a:rPr lang="en-US" sz="2000" kern="0" dirty="0">
                <a:solidFill>
                  <a:srgbClr val="002060"/>
                </a:solidFill>
                <a:latin typeface="Sylfaen" pitchFamily="18" charset="0"/>
              </a:rPr>
              <a:t>binary network address to decimal</a:t>
            </a: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33</a:t>
            </a:fld>
            <a:endParaRPr 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362200"/>
            <a:ext cx="70104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263491" y="6096000"/>
            <a:ext cx="4366901" cy="369332"/>
          </a:xfrm>
          <a:prstGeom prst="rect">
            <a:avLst/>
          </a:prstGeom>
        </p:spPr>
        <p:txBody>
          <a:bodyPr wrap="none">
            <a:spAutoFit/>
          </a:bodyPr>
          <a:lstStyle/>
          <a:p>
            <a:r>
              <a:rPr lang="en-US" b="1" dirty="0">
                <a:solidFill>
                  <a:srgbClr val="FF0000"/>
                </a:solidFill>
                <a:latin typeface="Sylfaen" pitchFamily="18" charset="0"/>
              </a:rPr>
              <a:t>Figure </a:t>
            </a:r>
            <a:r>
              <a:rPr lang="en-US" b="1" dirty="0" smtClean="0">
                <a:solidFill>
                  <a:srgbClr val="FF0000"/>
                </a:solidFill>
                <a:latin typeface="Sylfaen" pitchFamily="18" charset="0"/>
              </a:rPr>
              <a:t>7.5: Network address Determination</a:t>
            </a:r>
            <a:endParaRPr lang="en-US" dirty="0"/>
          </a:p>
        </p:txBody>
      </p:sp>
    </p:spTree>
    <p:extLst>
      <p:ext uri="{BB962C8B-B14F-4D97-AF65-F5344CB8AC3E}">
        <p14:creationId xmlns:p14="http://schemas.microsoft.com/office/powerpoint/2010/main" val="22588984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Autofit/>
          </a:bodyPr>
          <a:lstStyle/>
          <a:p>
            <a:r>
              <a:rPr lang="en-US" sz="3600" b="1" dirty="0" smtClean="0">
                <a:solidFill>
                  <a:srgbClr val="FF0000"/>
                </a:solidFill>
                <a:effectLst/>
                <a:latin typeface="Sylfaen" pitchFamily="18" charset="0"/>
              </a:rPr>
              <a:t>7.2 Subnetting </a:t>
            </a:r>
            <a:r>
              <a:rPr lang="en-US" sz="3600" b="1" dirty="0">
                <a:solidFill>
                  <a:srgbClr val="FF0000"/>
                </a:solidFill>
                <a:effectLst/>
                <a:latin typeface="Sylfaen" pitchFamily="18" charset="0"/>
              </a:rPr>
              <a:t>and Variable Length Subnet Masking(VLSM)</a:t>
            </a:r>
          </a:p>
        </p:txBody>
      </p:sp>
      <p:sp>
        <p:nvSpPr>
          <p:cNvPr id="3" name="Content Placeholder 2"/>
          <p:cNvSpPr>
            <a:spLocks noGrp="1"/>
          </p:cNvSpPr>
          <p:nvPr>
            <p:ph idx="1"/>
          </p:nvPr>
        </p:nvSpPr>
        <p:spPr>
          <a:xfrm>
            <a:off x="609600" y="1143000"/>
            <a:ext cx="7924800" cy="5334000"/>
          </a:xfrm>
        </p:spPr>
        <p:txBody>
          <a:bodyPr>
            <a:noAutofit/>
          </a:bodyPr>
          <a:lstStyle/>
          <a:p>
            <a:pPr marL="82296" indent="0" algn="just">
              <a:buNone/>
            </a:pPr>
            <a:r>
              <a:rPr lang="en-US" sz="3600" b="1" dirty="0" smtClean="0">
                <a:solidFill>
                  <a:srgbClr val="FF0000"/>
                </a:solidFill>
                <a:latin typeface="ITC Zapf Chancery" pitchFamily="66" charset="0"/>
                <a:cs typeface="Times New Roman" pitchFamily="18" charset="0"/>
              </a:rPr>
              <a:t>7.2.1 Subnetting </a:t>
            </a:r>
          </a:p>
          <a:p>
            <a:pPr>
              <a:buFont typeface="Wingdings" pitchFamily="2" charset="2"/>
              <a:buChar char="Ø"/>
            </a:pPr>
            <a:r>
              <a:rPr lang="en-US" sz="2000" dirty="0">
                <a:latin typeface="Sylfaen" pitchFamily="18" charset="0"/>
              </a:rPr>
              <a:t>Subnetting allows you to create multiple logical networks that exist within a single Class A, B, or </a:t>
            </a:r>
            <a:r>
              <a:rPr lang="en-US" sz="2000" dirty="0" smtClean="0">
                <a:latin typeface="Sylfaen" pitchFamily="18" charset="0"/>
              </a:rPr>
              <a:t>C network</a:t>
            </a:r>
            <a:r>
              <a:rPr lang="en-US" sz="2000" dirty="0">
                <a:latin typeface="Sylfaen" pitchFamily="18" charset="0"/>
              </a:rPr>
              <a:t>. </a:t>
            </a:r>
            <a:endParaRPr lang="en-US" sz="2000" dirty="0" smtClean="0">
              <a:latin typeface="Sylfaen" pitchFamily="18" charset="0"/>
            </a:endParaRPr>
          </a:p>
          <a:p>
            <a:pPr>
              <a:buFont typeface="Wingdings" pitchFamily="2" charset="2"/>
              <a:buChar char="Ø"/>
            </a:pPr>
            <a:r>
              <a:rPr lang="en-US" sz="2000" dirty="0" smtClean="0">
                <a:latin typeface="Sylfaen" pitchFamily="18" charset="0"/>
              </a:rPr>
              <a:t>If </a:t>
            </a:r>
            <a:r>
              <a:rPr lang="en-US" sz="2000" dirty="0">
                <a:latin typeface="Sylfaen" pitchFamily="18" charset="0"/>
              </a:rPr>
              <a:t>you do not subnet, you are only able to use one network from your Class A, B, or </a:t>
            </a:r>
            <a:r>
              <a:rPr lang="en-US" sz="2000" dirty="0" smtClean="0">
                <a:latin typeface="Sylfaen" pitchFamily="18" charset="0"/>
              </a:rPr>
              <a:t>C network</a:t>
            </a:r>
            <a:r>
              <a:rPr lang="en-US" sz="2000" dirty="0">
                <a:latin typeface="Sylfaen" pitchFamily="18" charset="0"/>
              </a:rPr>
              <a:t>, which is unrealistic</a:t>
            </a:r>
            <a:r>
              <a:rPr lang="en-US" sz="2000" dirty="0" smtClean="0">
                <a:latin typeface="Sylfaen" pitchFamily="18" charset="0"/>
              </a:rPr>
              <a:t>.</a:t>
            </a:r>
          </a:p>
          <a:p>
            <a:pPr marL="0" lvl="0" indent="0" defTabSz="814388" fontAlgn="base">
              <a:lnSpc>
                <a:spcPct val="130000"/>
              </a:lnSpc>
              <a:spcBef>
                <a:spcPct val="50000"/>
              </a:spcBef>
              <a:spcAft>
                <a:spcPct val="0"/>
              </a:spcAft>
              <a:buClr>
                <a:srgbClr val="708CA1"/>
              </a:buClr>
              <a:buNone/>
              <a:defRPr/>
            </a:pPr>
            <a:r>
              <a:rPr lang="en-US" sz="2000" kern="0" dirty="0">
                <a:solidFill>
                  <a:srgbClr val="FF0000"/>
                </a:solidFill>
                <a:latin typeface="Sylfaen" pitchFamily="18" charset="0"/>
                <a:cs typeface="Times New Roman" pitchFamily="18" charset="0"/>
              </a:rPr>
              <a:t>But what are the implications of dividing networks for the network planners? </a:t>
            </a:r>
          </a:p>
          <a:p>
            <a:pPr marL="342900" indent="-342900" defTabSz="814388" fontAlgn="base">
              <a:lnSpc>
                <a:spcPct val="130000"/>
              </a:lnSpc>
              <a:spcAft>
                <a:spcPct val="0"/>
              </a:spcAft>
              <a:buClr>
                <a:srgbClr val="708CA1"/>
              </a:buClr>
              <a:buFont typeface="Wingdings" pitchFamily="2" charset="2"/>
              <a:buChar char="ü"/>
              <a:defRPr/>
            </a:pPr>
            <a:r>
              <a:rPr lang="en-US" sz="2000" b="1" kern="0" dirty="0">
                <a:latin typeface="Sylfaen" pitchFamily="18" charset="0"/>
                <a:cs typeface="Times New Roman" pitchFamily="18" charset="0"/>
              </a:rPr>
              <a:t>Dividing the Network into right size:</a:t>
            </a:r>
          </a:p>
          <a:p>
            <a:pPr marL="342900" indent="-342900" algn="just" defTabSz="814388" fontAlgn="base">
              <a:spcAft>
                <a:spcPct val="0"/>
              </a:spcAft>
              <a:buClr>
                <a:srgbClr val="708CA1"/>
              </a:buClr>
              <a:buFont typeface="Wingdings" pitchFamily="2" charset="2"/>
              <a:buChar char="Ø"/>
              <a:defRPr/>
            </a:pPr>
            <a:r>
              <a:rPr lang="en-US" sz="2000" kern="0" dirty="0">
                <a:latin typeface="Sylfaen" pitchFamily="18" charset="0"/>
                <a:cs typeface="Times New Roman" pitchFamily="18" charset="0"/>
              </a:rPr>
              <a:t>Every network within the internetwork of a corporation or organization is </a:t>
            </a:r>
            <a:r>
              <a:rPr lang="en-US" sz="2000" kern="0" dirty="0">
                <a:solidFill>
                  <a:srgbClr val="FF0000"/>
                </a:solidFill>
                <a:latin typeface="Sylfaen" pitchFamily="18" charset="0"/>
                <a:cs typeface="Times New Roman" pitchFamily="18" charset="0"/>
              </a:rPr>
              <a:t>designed to accommodate a finite number of hosts. </a:t>
            </a:r>
          </a:p>
          <a:p>
            <a:pPr marL="342900" indent="-342900" algn="just" defTabSz="814388" fontAlgn="base">
              <a:spcAft>
                <a:spcPct val="0"/>
              </a:spcAft>
              <a:buClr>
                <a:srgbClr val="708CA1"/>
              </a:buClr>
              <a:buFont typeface="Wingdings" pitchFamily="2" charset="2"/>
              <a:buChar char="Ø"/>
              <a:defRPr/>
            </a:pPr>
            <a:r>
              <a:rPr lang="en-US" sz="2000" kern="0" dirty="0">
                <a:latin typeface="Sylfaen" pitchFamily="18" charset="0"/>
                <a:cs typeface="Times New Roman" pitchFamily="18" charset="0"/>
              </a:rPr>
              <a:t>Some networks, such as </a:t>
            </a:r>
            <a:r>
              <a:rPr lang="en-US" sz="2000" kern="0" dirty="0">
                <a:solidFill>
                  <a:srgbClr val="FF0000"/>
                </a:solidFill>
                <a:latin typeface="Sylfaen" pitchFamily="18" charset="0"/>
                <a:cs typeface="Times New Roman" pitchFamily="18" charset="0"/>
              </a:rPr>
              <a:t>point-to-point WAN links</a:t>
            </a:r>
            <a:r>
              <a:rPr lang="en-US" sz="2000" kern="0" dirty="0">
                <a:latin typeface="Sylfaen" pitchFamily="18" charset="0"/>
                <a:cs typeface="Times New Roman" pitchFamily="18" charset="0"/>
              </a:rPr>
              <a:t>, only require a maximum of two hosts. </a:t>
            </a:r>
          </a:p>
        </p:txBody>
      </p:sp>
      <p:sp>
        <p:nvSpPr>
          <p:cNvPr id="6" name="Slide Number Placeholder 5"/>
          <p:cNvSpPr>
            <a:spLocks noGrp="1"/>
          </p:cNvSpPr>
          <p:nvPr>
            <p:ph type="sldNum" sz="quarter" idx="12"/>
          </p:nvPr>
        </p:nvSpPr>
        <p:spPr/>
        <p:txBody>
          <a:bodyPr/>
          <a:lstStyle/>
          <a:p>
            <a:fld id="{65443D5E-E9D3-4D36-8129-09AFD79524BB}" type="slidenum">
              <a:rPr lang="en-US" smtClean="0"/>
              <a:t>34</a:t>
            </a:fld>
            <a:endParaRPr lang="en-US"/>
          </a:p>
        </p:txBody>
      </p:sp>
    </p:spTree>
    <p:extLst>
      <p:ext uri="{BB962C8B-B14F-4D97-AF65-F5344CB8AC3E}">
        <p14:creationId xmlns:p14="http://schemas.microsoft.com/office/powerpoint/2010/main" val="37779197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marL="342900" indent="-342900" algn="just" defTabSz="814388" fontAlgn="base">
              <a:spcAft>
                <a:spcPct val="0"/>
              </a:spcAft>
              <a:buClr>
                <a:srgbClr val="708CA1"/>
              </a:buClr>
              <a:buFont typeface="Wingdings" pitchFamily="2" charset="2"/>
              <a:buChar char="Ø"/>
              <a:defRPr/>
            </a:pPr>
            <a:r>
              <a:rPr lang="en-US" sz="2000" kern="0" dirty="0">
                <a:latin typeface="Sylfaen" pitchFamily="18" charset="0"/>
                <a:cs typeface="Times New Roman" pitchFamily="18" charset="0"/>
              </a:rPr>
              <a:t>Other networks, such as a </a:t>
            </a:r>
            <a:r>
              <a:rPr lang="en-US" sz="2000" kern="0" dirty="0">
                <a:solidFill>
                  <a:srgbClr val="0070C0"/>
                </a:solidFill>
                <a:latin typeface="Sylfaen" pitchFamily="18" charset="0"/>
                <a:cs typeface="Times New Roman" pitchFamily="18" charset="0"/>
              </a:rPr>
              <a:t>user LAN </a:t>
            </a:r>
            <a:r>
              <a:rPr lang="en-US" sz="2000" kern="0" dirty="0">
                <a:latin typeface="Sylfaen" pitchFamily="18" charset="0"/>
                <a:cs typeface="Times New Roman" pitchFamily="18" charset="0"/>
              </a:rPr>
              <a:t>in a large building or department, may need to accommodate </a:t>
            </a:r>
            <a:r>
              <a:rPr lang="en-US" sz="2000" kern="0" dirty="0">
                <a:solidFill>
                  <a:srgbClr val="FF0000"/>
                </a:solidFill>
                <a:latin typeface="Sylfaen" pitchFamily="18" charset="0"/>
                <a:cs typeface="Times New Roman" pitchFamily="18" charset="0"/>
              </a:rPr>
              <a:t>hundreds of hosts.</a:t>
            </a:r>
          </a:p>
          <a:p>
            <a:pPr marL="342900" indent="-342900" algn="just" defTabSz="814388" fontAlgn="base">
              <a:spcAft>
                <a:spcPct val="0"/>
              </a:spcAft>
              <a:buClr>
                <a:srgbClr val="708CA1"/>
              </a:buClr>
              <a:buFont typeface="Wingdings" pitchFamily="2" charset="2"/>
              <a:buChar char="Ø"/>
              <a:defRPr/>
            </a:pPr>
            <a:r>
              <a:rPr lang="en-US" sz="2000" kern="0" dirty="0">
                <a:solidFill>
                  <a:srgbClr val="0070C0"/>
                </a:solidFill>
                <a:latin typeface="Sylfaen" pitchFamily="18" charset="0"/>
                <a:cs typeface="Times New Roman" pitchFamily="18" charset="0"/>
              </a:rPr>
              <a:t>Network administrators </a:t>
            </a:r>
            <a:r>
              <a:rPr lang="en-US" sz="2000" kern="0" dirty="0">
                <a:latin typeface="Sylfaen" pitchFamily="18" charset="0"/>
                <a:cs typeface="Times New Roman" pitchFamily="18" charset="0"/>
              </a:rPr>
              <a:t>need to devise the internetwork addressing scheme to accommodate </a:t>
            </a:r>
            <a:r>
              <a:rPr lang="en-US" sz="2000" kern="0" dirty="0">
                <a:latin typeface="Times New Roman" pitchFamily="18" charset="0"/>
                <a:cs typeface="Times New Roman" pitchFamily="18" charset="0"/>
              </a:rPr>
              <a:t>the </a:t>
            </a:r>
            <a:r>
              <a:rPr lang="en-US" sz="2000" kern="0" dirty="0">
                <a:solidFill>
                  <a:srgbClr val="FF0000"/>
                </a:solidFill>
                <a:latin typeface="Times New Roman" pitchFamily="18" charset="0"/>
                <a:cs typeface="Times New Roman" pitchFamily="18" charset="0"/>
              </a:rPr>
              <a:t>maximum number of hosts for each network</a:t>
            </a:r>
            <a:endParaRPr lang="en-US" sz="2000" dirty="0">
              <a:solidFill>
                <a:srgbClr val="002060"/>
              </a:solidFill>
              <a:latin typeface="Sylfaen" pitchFamily="18" charset="0"/>
              <a:cs typeface="Times New Roman" pitchFamily="18" charset="0"/>
            </a:endParaRPr>
          </a:p>
          <a:p>
            <a:pPr marL="342900" indent="-342900" defTabSz="814388" fontAlgn="base">
              <a:lnSpc>
                <a:spcPct val="130000"/>
              </a:lnSpc>
              <a:spcAft>
                <a:spcPct val="0"/>
              </a:spcAft>
              <a:buClr>
                <a:srgbClr val="708CA1"/>
              </a:buClr>
              <a:buFont typeface="Wingdings" pitchFamily="2" charset="2"/>
              <a:buChar char="ü"/>
              <a:defRPr/>
            </a:pPr>
            <a:r>
              <a:rPr lang="en-US" sz="2200" b="1" kern="0" dirty="0">
                <a:latin typeface="Times New Roman" pitchFamily="18" charset="0"/>
                <a:cs typeface="Times New Roman" pitchFamily="18" charset="0"/>
              </a:rPr>
              <a:t>Network Administrators must Consider the following points:</a:t>
            </a:r>
          </a:p>
          <a:p>
            <a:pPr marL="342900" indent="-342900" defTabSz="814388" fontAlgn="base">
              <a:spcAft>
                <a:spcPct val="0"/>
              </a:spcAft>
              <a:buClr>
                <a:srgbClr val="708CA1"/>
              </a:buClr>
              <a:buFont typeface="Wingdings" pitchFamily="2" charset="2"/>
              <a:buChar char="Ø"/>
              <a:defRPr/>
            </a:pPr>
            <a:r>
              <a:rPr lang="en-US" sz="2000" i="1" kern="0" dirty="0">
                <a:latin typeface="Sylfaen" pitchFamily="18" charset="0"/>
                <a:cs typeface="Times New Roman" pitchFamily="18" charset="0"/>
              </a:rPr>
              <a:t>Determine the </a:t>
            </a:r>
            <a:r>
              <a:rPr lang="en-US" sz="2000" i="1" kern="0" dirty="0">
                <a:solidFill>
                  <a:srgbClr val="FF0000"/>
                </a:solidFill>
                <a:latin typeface="Sylfaen" pitchFamily="18" charset="0"/>
                <a:cs typeface="Times New Roman" pitchFamily="18" charset="0"/>
              </a:rPr>
              <a:t>Total Number of Hosts</a:t>
            </a:r>
          </a:p>
          <a:p>
            <a:pPr marL="457200" lvl="1" indent="0" defTabSz="814388" fontAlgn="base">
              <a:spcAft>
                <a:spcPct val="0"/>
              </a:spcAft>
              <a:buClr>
                <a:srgbClr val="708CA1"/>
              </a:buClr>
              <a:buNone/>
              <a:defRPr/>
            </a:pPr>
            <a:r>
              <a:rPr lang="en-US" sz="2000" kern="0" dirty="0">
                <a:latin typeface="Sylfaen" pitchFamily="18" charset="0"/>
                <a:cs typeface="Times New Roman" pitchFamily="18" charset="0"/>
              </a:rPr>
              <a:t>This includes end user devices, servers, intermediate devices, and </a:t>
            </a:r>
            <a:r>
              <a:rPr lang="en-US" sz="2000" kern="0" dirty="0">
                <a:solidFill>
                  <a:srgbClr val="FF0000"/>
                </a:solidFill>
                <a:latin typeface="Sylfaen" pitchFamily="18" charset="0"/>
                <a:cs typeface="Times New Roman" pitchFamily="18" charset="0"/>
              </a:rPr>
              <a:t>router interfaces</a:t>
            </a:r>
          </a:p>
          <a:p>
            <a:pPr marL="342900" indent="-342900" defTabSz="814388" fontAlgn="base">
              <a:spcAft>
                <a:spcPct val="0"/>
              </a:spcAft>
              <a:buClr>
                <a:srgbClr val="708CA1"/>
              </a:buClr>
              <a:buFont typeface="Wingdings" pitchFamily="2" charset="2"/>
              <a:buChar char="Ø"/>
              <a:defRPr/>
            </a:pPr>
            <a:r>
              <a:rPr lang="en-US" sz="2000" i="1" kern="0" dirty="0">
                <a:latin typeface="Sylfaen" pitchFamily="18" charset="0"/>
                <a:cs typeface="Times New Roman" pitchFamily="18" charset="0"/>
              </a:rPr>
              <a:t>Determine the Number and Size of the Nets based on common </a:t>
            </a:r>
            <a:r>
              <a:rPr lang="en-US" sz="2000" i="1" kern="0" dirty="0">
                <a:solidFill>
                  <a:srgbClr val="FF0000"/>
                </a:solidFill>
                <a:latin typeface="Sylfaen" pitchFamily="18" charset="0"/>
                <a:cs typeface="Times New Roman" pitchFamily="18" charset="0"/>
              </a:rPr>
              <a:t>groupings of hosts</a:t>
            </a:r>
          </a:p>
          <a:p>
            <a:pPr marL="457200" lvl="1" indent="0" defTabSz="814388" fontAlgn="base">
              <a:spcAft>
                <a:spcPct val="0"/>
              </a:spcAft>
              <a:buClr>
                <a:srgbClr val="708CA1"/>
              </a:buClr>
              <a:buNone/>
              <a:defRPr/>
            </a:pPr>
            <a:r>
              <a:rPr lang="en-US" sz="2000" kern="0" dirty="0">
                <a:latin typeface="Sylfaen" pitchFamily="18" charset="0"/>
                <a:cs typeface="Times New Roman" pitchFamily="18" charset="0"/>
              </a:rPr>
              <a:t>We subnet our network to overcome issues with </a:t>
            </a:r>
            <a:r>
              <a:rPr lang="en-US" sz="2000" kern="0" dirty="0">
                <a:solidFill>
                  <a:srgbClr val="FF0000"/>
                </a:solidFill>
                <a:latin typeface="Sylfaen" pitchFamily="18" charset="0"/>
                <a:cs typeface="Times New Roman" pitchFamily="18" charset="0"/>
              </a:rPr>
              <a:t>location, size, and control. </a:t>
            </a:r>
          </a:p>
          <a:p>
            <a:pPr marL="2443734" lvl="8" indent="-285750" defTabSz="814388" fontAlgn="base">
              <a:spcAft>
                <a:spcPct val="0"/>
              </a:spcAft>
              <a:buClr>
                <a:srgbClr val="708CA1"/>
              </a:buClr>
              <a:buFont typeface="Wingdings" pitchFamily="2" charset="2"/>
              <a:buChar char="ü"/>
              <a:defRPr/>
            </a:pPr>
            <a:r>
              <a:rPr lang="en-US" sz="1600" kern="0" dirty="0">
                <a:latin typeface="Sylfaen" pitchFamily="18" charset="0"/>
                <a:cs typeface="Times New Roman" pitchFamily="18" charset="0"/>
              </a:rPr>
              <a:t>Grouping based on </a:t>
            </a:r>
            <a:r>
              <a:rPr lang="en-US" sz="1600" kern="0" dirty="0">
                <a:solidFill>
                  <a:srgbClr val="FF0000"/>
                </a:solidFill>
                <a:latin typeface="Sylfaen" pitchFamily="18" charset="0"/>
                <a:cs typeface="Times New Roman" pitchFamily="18" charset="0"/>
              </a:rPr>
              <a:t>common geographic location</a:t>
            </a:r>
          </a:p>
          <a:p>
            <a:pPr marL="2443734" lvl="8" indent="-285750" defTabSz="814388" fontAlgn="base">
              <a:spcAft>
                <a:spcPct val="0"/>
              </a:spcAft>
              <a:buClr>
                <a:srgbClr val="708CA1"/>
              </a:buClr>
              <a:buFont typeface="Wingdings" pitchFamily="2" charset="2"/>
              <a:buChar char="ü"/>
              <a:defRPr/>
            </a:pPr>
            <a:r>
              <a:rPr lang="en-US" sz="1600" kern="0" dirty="0">
                <a:latin typeface="Sylfaen" pitchFamily="18" charset="0"/>
                <a:cs typeface="Times New Roman" pitchFamily="18" charset="0"/>
              </a:rPr>
              <a:t>Grouping hosts used </a:t>
            </a:r>
            <a:r>
              <a:rPr lang="en-US" sz="1600" kern="0" dirty="0">
                <a:solidFill>
                  <a:srgbClr val="FF0000"/>
                </a:solidFill>
                <a:latin typeface="Sylfaen" pitchFamily="18" charset="0"/>
                <a:cs typeface="Times New Roman" pitchFamily="18" charset="0"/>
              </a:rPr>
              <a:t>for specific purposes</a:t>
            </a:r>
          </a:p>
          <a:p>
            <a:pPr marL="2443734" lvl="8" indent="-285750" defTabSz="814388" fontAlgn="base">
              <a:spcAft>
                <a:spcPct val="0"/>
              </a:spcAft>
              <a:buClr>
                <a:srgbClr val="708CA1"/>
              </a:buClr>
              <a:buFont typeface="Wingdings" pitchFamily="2" charset="2"/>
              <a:buChar char="ü"/>
              <a:defRPr/>
            </a:pPr>
            <a:r>
              <a:rPr lang="en-US" sz="1600" kern="0" dirty="0">
                <a:latin typeface="Sylfaen" pitchFamily="18" charset="0"/>
                <a:cs typeface="Times New Roman" pitchFamily="18" charset="0"/>
              </a:rPr>
              <a:t>Grouping based on </a:t>
            </a:r>
            <a:r>
              <a:rPr lang="en-US" sz="1600" kern="0" dirty="0">
                <a:solidFill>
                  <a:srgbClr val="FF0000"/>
                </a:solidFill>
                <a:latin typeface="Sylfaen" pitchFamily="18" charset="0"/>
                <a:cs typeface="Times New Roman" pitchFamily="18" charset="0"/>
              </a:rPr>
              <a:t>ownership</a:t>
            </a: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35</a:t>
            </a:fld>
            <a:endParaRPr lang="en-US"/>
          </a:p>
        </p:txBody>
      </p:sp>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b="1" dirty="0" smtClean="0">
                <a:solidFill>
                  <a:srgbClr val="FF0000"/>
                </a:solidFill>
                <a:effectLst/>
                <a:latin typeface="Sylfaen" pitchFamily="18" charset="0"/>
              </a:rPr>
              <a:t>How to create subnet</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buNone/>
            </a:pPr>
            <a:r>
              <a:rPr lang="en-US" sz="2000" dirty="0">
                <a:latin typeface="Sylfaen" pitchFamily="18" charset="0"/>
              </a:rPr>
              <a:t>In order to subnet a network, </a:t>
            </a:r>
            <a:r>
              <a:rPr lang="en-US" sz="2000" i="1" dirty="0">
                <a:solidFill>
                  <a:srgbClr val="00B050"/>
                </a:solidFill>
                <a:latin typeface="Sylfaen" pitchFamily="18" charset="0"/>
              </a:rPr>
              <a:t>extend the natural mask with some of the bits from the host </a:t>
            </a:r>
            <a:r>
              <a:rPr lang="en-US" sz="2000" i="1" dirty="0" smtClean="0">
                <a:solidFill>
                  <a:srgbClr val="00B050"/>
                </a:solidFill>
                <a:latin typeface="Sylfaen" pitchFamily="18" charset="0"/>
              </a:rPr>
              <a:t>ID portion </a:t>
            </a:r>
            <a:r>
              <a:rPr lang="en-US" sz="2000" i="1" dirty="0">
                <a:solidFill>
                  <a:srgbClr val="00B050"/>
                </a:solidFill>
                <a:latin typeface="Sylfaen" pitchFamily="18" charset="0"/>
              </a:rPr>
              <a:t>of the address </a:t>
            </a:r>
            <a:r>
              <a:rPr lang="en-US" sz="2000" dirty="0">
                <a:latin typeface="Sylfaen" pitchFamily="18" charset="0"/>
              </a:rPr>
              <a:t>in order to create a </a:t>
            </a:r>
            <a:r>
              <a:rPr lang="en-US" sz="2000" dirty="0">
                <a:solidFill>
                  <a:srgbClr val="00B050"/>
                </a:solidFill>
                <a:latin typeface="Sylfaen" pitchFamily="18" charset="0"/>
              </a:rPr>
              <a:t>subnetwork ID</a:t>
            </a:r>
            <a:r>
              <a:rPr lang="en-US" sz="2000" dirty="0">
                <a:latin typeface="Sylfaen" pitchFamily="18" charset="0"/>
              </a:rPr>
              <a:t>. </a:t>
            </a:r>
            <a:endParaRPr lang="en-US" sz="2000" dirty="0" smtClean="0">
              <a:latin typeface="Sylfaen" pitchFamily="18" charset="0"/>
            </a:endParaRPr>
          </a:p>
          <a:p>
            <a:pPr marL="693738" lvl="1" indent="-236538" defTabSz="814388" fontAlgn="base">
              <a:spcAft>
                <a:spcPct val="0"/>
              </a:spcAft>
              <a:buClr>
                <a:srgbClr val="708CA1"/>
              </a:buClr>
              <a:buFont typeface="Wingdings" pitchFamily="2" charset="2"/>
              <a:buChar char="§"/>
              <a:defRPr/>
            </a:pPr>
            <a:r>
              <a:rPr lang="en-US" sz="1400" i="1" kern="0" dirty="0">
                <a:latin typeface="Sylfaen" pitchFamily="18" charset="0"/>
                <a:cs typeface="Times New Roman" pitchFamily="18" charset="0"/>
              </a:rPr>
              <a:t>For each bit borrowed, </a:t>
            </a:r>
            <a:r>
              <a:rPr lang="en-US" sz="1400" i="1" kern="0" dirty="0">
                <a:solidFill>
                  <a:srgbClr val="FF0000"/>
                </a:solidFill>
                <a:latin typeface="Sylfaen" pitchFamily="18" charset="0"/>
                <a:cs typeface="Times New Roman" pitchFamily="18" charset="0"/>
              </a:rPr>
              <a:t>we double the number of sub networks available</a:t>
            </a:r>
            <a:r>
              <a:rPr lang="en-US" sz="1400" i="1" kern="0" dirty="0">
                <a:latin typeface="Sylfaen" pitchFamily="18" charset="0"/>
                <a:cs typeface="Times New Roman" pitchFamily="18" charset="0"/>
              </a:rPr>
              <a:t>.</a:t>
            </a:r>
          </a:p>
          <a:p>
            <a:pPr marL="693738" lvl="1" indent="-236538" defTabSz="814388" fontAlgn="base">
              <a:spcAft>
                <a:spcPct val="0"/>
              </a:spcAft>
              <a:buClr>
                <a:srgbClr val="708CA1"/>
              </a:buClr>
              <a:buFont typeface="Wingdings" pitchFamily="2" charset="2"/>
              <a:buChar char="§"/>
              <a:defRPr/>
            </a:pPr>
            <a:r>
              <a:rPr lang="en-US" sz="1400" i="1" kern="0" dirty="0">
                <a:latin typeface="Sylfaen" pitchFamily="18" charset="0"/>
                <a:cs typeface="Times New Roman" pitchFamily="18" charset="0"/>
              </a:rPr>
              <a:t> </a:t>
            </a:r>
            <a:r>
              <a:rPr lang="en-US" sz="1400" i="1" kern="0" dirty="0">
                <a:solidFill>
                  <a:srgbClr val="0070C0"/>
                </a:solidFill>
                <a:latin typeface="Sylfaen" pitchFamily="18" charset="0"/>
                <a:cs typeface="Times New Roman" pitchFamily="18" charset="0"/>
              </a:rPr>
              <a:t>For example</a:t>
            </a:r>
            <a:r>
              <a:rPr lang="en-US" sz="1400" i="1" kern="0" dirty="0">
                <a:latin typeface="Sylfaen" pitchFamily="18" charset="0"/>
                <a:cs typeface="Times New Roman" pitchFamily="18" charset="0"/>
              </a:rPr>
              <a:t>, if we borrow 1 bit, we can define 2 subnets, If we borrow 2 bits, we can have 4 subnets.</a:t>
            </a:r>
          </a:p>
          <a:p>
            <a:pPr marL="236538" indent="-236538" defTabSz="814388" fontAlgn="base">
              <a:spcAft>
                <a:spcPct val="0"/>
              </a:spcAft>
              <a:buClr>
                <a:srgbClr val="708CA1"/>
              </a:buClr>
              <a:defRPr/>
            </a:pPr>
            <a:r>
              <a:rPr lang="en-US" sz="2000" kern="0" dirty="0">
                <a:latin typeface="Sylfaen" pitchFamily="18" charset="0"/>
                <a:cs typeface="Times New Roman" pitchFamily="18" charset="0"/>
              </a:rPr>
              <a:t>Example: if we borrow one bit</a:t>
            </a:r>
          </a:p>
          <a:p>
            <a:pPr marL="800100" lvl="1" indent="-342900" defTabSz="814388" fontAlgn="base">
              <a:spcAft>
                <a:spcPct val="0"/>
              </a:spcAft>
              <a:buClr>
                <a:srgbClr val="FF0000"/>
              </a:buClr>
              <a:buFont typeface="Verdana" pitchFamily="34" charset="0"/>
              <a:buChar char="√"/>
              <a:defRPr/>
            </a:pPr>
            <a:r>
              <a:rPr lang="en-US" sz="2000" b="1" kern="0" dirty="0">
                <a:solidFill>
                  <a:srgbClr val="00B050"/>
                </a:solidFill>
                <a:latin typeface="Sylfaen" pitchFamily="18" charset="0"/>
                <a:cs typeface="Times New Roman" pitchFamily="18" charset="0"/>
              </a:rPr>
              <a:t>11111111.11111111.11111111.0</a:t>
            </a:r>
            <a:r>
              <a:rPr lang="en-US" sz="2000" b="1" kern="0" dirty="0">
                <a:latin typeface="Sylfaen" pitchFamily="18" charset="0"/>
                <a:cs typeface="Times New Roman" pitchFamily="18" charset="0"/>
              </a:rPr>
              <a:t>0000000 – Subnet 1</a:t>
            </a:r>
          </a:p>
          <a:p>
            <a:pPr marL="800100" lvl="1" indent="-342900" defTabSz="814388" fontAlgn="base">
              <a:spcAft>
                <a:spcPct val="0"/>
              </a:spcAft>
              <a:buClr>
                <a:srgbClr val="FF0000"/>
              </a:buClr>
              <a:buFont typeface="Verdana" pitchFamily="34" charset="0"/>
              <a:buChar char="√"/>
              <a:defRPr/>
            </a:pPr>
            <a:r>
              <a:rPr lang="en-US" sz="2000" b="1" kern="0" dirty="0">
                <a:solidFill>
                  <a:srgbClr val="00B050"/>
                </a:solidFill>
                <a:latin typeface="Sylfaen" pitchFamily="18" charset="0"/>
                <a:cs typeface="Times New Roman" pitchFamily="18" charset="0"/>
              </a:rPr>
              <a:t>11111111.11111111.11111111.1</a:t>
            </a:r>
            <a:r>
              <a:rPr lang="en-US" sz="2000" b="1" kern="0" dirty="0">
                <a:latin typeface="Sylfaen" pitchFamily="18" charset="0"/>
                <a:cs typeface="Times New Roman" pitchFamily="18" charset="0"/>
              </a:rPr>
              <a:t>0000000  -- Subnet 2</a:t>
            </a:r>
          </a:p>
          <a:p>
            <a:pPr marL="236538" indent="-236538" defTabSz="814388" fontAlgn="base">
              <a:spcAft>
                <a:spcPct val="0"/>
              </a:spcAft>
              <a:buClr>
                <a:srgbClr val="708CA1"/>
              </a:buClr>
              <a:defRPr/>
            </a:pPr>
            <a:r>
              <a:rPr lang="en-US" sz="2000" kern="0" dirty="0">
                <a:latin typeface="Sylfaen" pitchFamily="18" charset="0"/>
                <a:cs typeface="Times New Roman" pitchFamily="18" charset="0"/>
              </a:rPr>
              <a:t>If we borrow two bit</a:t>
            </a:r>
          </a:p>
          <a:p>
            <a:pPr marL="800100" lvl="1" indent="-342900" defTabSz="814388" fontAlgn="base">
              <a:spcAft>
                <a:spcPct val="0"/>
              </a:spcAft>
              <a:buClr>
                <a:srgbClr val="FF0000"/>
              </a:buClr>
              <a:buFont typeface="Verdana" pitchFamily="34" charset="0"/>
              <a:buChar char="√"/>
              <a:defRPr/>
            </a:pPr>
            <a:r>
              <a:rPr lang="en-US" sz="2000" b="1" kern="0" dirty="0">
                <a:solidFill>
                  <a:srgbClr val="00B050"/>
                </a:solidFill>
                <a:latin typeface="Sylfaen" pitchFamily="18" charset="0"/>
                <a:cs typeface="Times New Roman" pitchFamily="18" charset="0"/>
              </a:rPr>
              <a:t>11111111.11111111.11111111.00</a:t>
            </a:r>
            <a:r>
              <a:rPr lang="en-US" sz="2000" b="1" kern="0" dirty="0">
                <a:latin typeface="Sylfaen" pitchFamily="18" charset="0"/>
                <a:cs typeface="Times New Roman" pitchFamily="18" charset="0"/>
              </a:rPr>
              <a:t>000000   – Subnet 1</a:t>
            </a:r>
          </a:p>
          <a:p>
            <a:pPr marL="800100" lvl="1" indent="-342900" defTabSz="814388" fontAlgn="base">
              <a:spcAft>
                <a:spcPct val="0"/>
              </a:spcAft>
              <a:buClr>
                <a:srgbClr val="FF0000"/>
              </a:buClr>
              <a:buFont typeface="Verdana" pitchFamily="34" charset="0"/>
              <a:buChar char="√"/>
              <a:defRPr/>
            </a:pPr>
            <a:r>
              <a:rPr lang="en-US" sz="2000" b="1" kern="0" dirty="0">
                <a:solidFill>
                  <a:srgbClr val="00B050"/>
                </a:solidFill>
                <a:latin typeface="Sylfaen" pitchFamily="18" charset="0"/>
                <a:cs typeface="Times New Roman" pitchFamily="18" charset="0"/>
              </a:rPr>
              <a:t>11111111.11111111.11111111.01</a:t>
            </a:r>
            <a:r>
              <a:rPr lang="en-US" sz="2000" b="1" kern="0" dirty="0">
                <a:latin typeface="Sylfaen" pitchFamily="18" charset="0"/>
                <a:cs typeface="Times New Roman" pitchFamily="18" charset="0"/>
              </a:rPr>
              <a:t>000000   -- Subnet 2</a:t>
            </a:r>
          </a:p>
          <a:p>
            <a:pPr marL="800100" lvl="1" indent="-342900" defTabSz="814388" fontAlgn="base">
              <a:spcAft>
                <a:spcPct val="0"/>
              </a:spcAft>
              <a:buClr>
                <a:srgbClr val="FF0000"/>
              </a:buClr>
              <a:buFont typeface="Verdana" pitchFamily="34" charset="0"/>
              <a:buChar char="√"/>
              <a:defRPr/>
            </a:pPr>
            <a:r>
              <a:rPr lang="en-US" sz="2000" b="1" kern="0" dirty="0">
                <a:solidFill>
                  <a:srgbClr val="00B050"/>
                </a:solidFill>
                <a:latin typeface="Sylfaen" pitchFamily="18" charset="0"/>
                <a:cs typeface="Times New Roman" pitchFamily="18" charset="0"/>
              </a:rPr>
              <a:t>11111111.11111111.11111111.10</a:t>
            </a:r>
            <a:r>
              <a:rPr lang="en-US" sz="2000" b="1" kern="0" dirty="0">
                <a:latin typeface="Sylfaen" pitchFamily="18" charset="0"/>
                <a:cs typeface="Times New Roman" pitchFamily="18" charset="0"/>
              </a:rPr>
              <a:t>000000   – Subnet  3</a:t>
            </a:r>
          </a:p>
          <a:p>
            <a:pPr marL="800100" lvl="1" indent="-342900" defTabSz="814388" fontAlgn="base">
              <a:spcAft>
                <a:spcPct val="0"/>
              </a:spcAft>
              <a:buClr>
                <a:srgbClr val="FF0000"/>
              </a:buClr>
              <a:buFont typeface="Verdana" pitchFamily="34" charset="0"/>
              <a:buChar char="√"/>
              <a:defRPr/>
            </a:pPr>
            <a:r>
              <a:rPr lang="en-US" sz="2000" b="1" kern="0" dirty="0">
                <a:solidFill>
                  <a:srgbClr val="00B050"/>
                </a:solidFill>
                <a:latin typeface="Sylfaen" pitchFamily="18" charset="0"/>
                <a:cs typeface="Times New Roman" pitchFamily="18" charset="0"/>
              </a:rPr>
              <a:t>11111111.11111111.11111111.11</a:t>
            </a:r>
            <a:r>
              <a:rPr lang="en-US" sz="2000" b="1" kern="0" dirty="0">
                <a:latin typeface="Sylfaen" pitchFamily="18" charset="0"/>
                <a:cs typeface="Times New Roman" pitchFamily="18" charset="0"/>
              </a:rPr>
              <a:t>000000     -- Subnet4</a:t>
            </a:r>
          </a:p>
          <a:p>
            <a:pPr marL="236538" indent="-236538" defTabSz="814388" fontAlgn="base">
              <a:spcAft>
                <a:spcPct val="0"/>
              </a:spcAft>
              <a:buClr>
                <a:srgbClr val="708CA1"/>
              </a:buClr>
              <a:buFont typeface="Wingdings" pitchFamily="2" charset="2"/>
              <a:buChar char="§"/>
              <a:defRPr/>
            </a:pPr>
            <a:r>
              <a:rPr lang="en-US" sz="2000" kern="0" dirty="0">
                <a:latin typeface="Sylfaen" pitchFamily="18" charset="0"/>
                <a:cs typeface="Times New Roman" pitchFamily="18" charset="0"/>
              </a:rPr>
              <a:t> </a:t>
            </a:r>
            <a:r>
              <a:rPr lang="en-US" sz="1800" i="1" kern="0" dirty="0">
                <a:solidFill>
                  <a:srgbClr val="0070C0"/>
                </a:solidFill>
                <a:latin typeface="Sylfaen" pitchFamily="18" charset="0"/>
                <a:cs typeface="Times New Roman" pitchFamily="18" charset="0"/>
              </a:rPr>
              <a:t>However</a:t>
            </a:r>
            <a:r>
              <a:rPr lang="en-US" sz="1800" i="1" kern="0" dirty="0">
                <a:latin typeface="Sylfaen" pitchFamily="18" charset="0"/>
                <a:cs typeface="Times New Roman" pitchFamily="18" charset="0"/>
              </a:rPr>
              <a:t>, with each bit we borrow, fewer host addresses </a:t>
            </a:r>
            <a:r>
              <a:rPr lang="en-US" sz="1800" i="1" kern="0" dirty="0">
                <a:solidFill>
                  <a:srgbClr val="FF0000"/>
                </a:solidFill>
                <a:latin typeface="Sylfaen" pitchFamily="18" charset="0"/>
                <a:cs typeface="Times New Roman" pitchFamily="18" charset="0"/>
              </a:rPr>
              <a:t>are available per subnet</a:t>
            </a:r>
            <a:endParaRPr lang="en-US" sz="2000" i="1"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36</a:t>
            </a:fld>
            <a:endParaRPr lang="en-US"/>
          </a:p>
        </p:txBody>
      </p:sp>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normAutofit/>
          </a:bodyPr>
          <a:lstStyle/>
          <a:p>
            <a:r>
              <a:rPr lang="en-US" sz="4400" i="1" dirty="0">
                <a:solidFill>
                  <a:srgbClr val="002060"/>
                </a:solidFill>
                <a:effectLst/>
                <a:latin typeface="ITC Zapf Chancery" pitchFamily="66" charset="0"/>
              </a:rPr>
              <a:t>Subnet Design Considerations</a:t>
            </a:r>
          </a:p>
        </p:txBody>
      </p:sp>
      <p:sp>
        <p:nvSpPr>
          <p:cNvPr id="3" name="Content Placeholder 2"/>
          <p:cNvSpPr>
            <a:spLocks noGrp="1"/>
          </p:cNvSpPr>
          <p:nvPr>
            <p:ph idx="1"/>
          </p:nvPr>
        </p:nvSpPr>
        <p:spPr>
          <a:xfrm>
            <a:off x="533400" y="1143000"/>
            <a:ext cx="7924800" cy="5334000"/>
          </a:xfrm>
        </p:spPr>
        <p:txBody>
          <a:bodyPr>
            <a:noAutofit/>
          </a:bodyPr>
          <a:lstStyle/>
          <a:p>
            <a:pPr marL="82296" indent="0">
              <a:buNone/>
            </a:pPr>
            <a:r>
              <a:rPr lang="en-US" sz="2000" dirty="0" smtClean="0">
                <a:latin typeface="Sylfaen" pitchFamily="18" charset="0"/>
              </a:rPr>
              <a:t>The </a:t>
            </a:r>
            <a:r>
              <a:rPr lang="en-US" sz="2000" dirty="0">
                <a:latin typeface="Sylfaen" pitchFamily="18" charset="0"/>
              </a:rPr>
              <a:t>deployment of an addressing plan requires careful thought</a:t>
            </a:r>
            <a:r>
              <a:rPr lang="en-US" sz="2000" dirty="0" smtClean="0">
                <a:latin typeface="Sylfaen" pitchFamily="18" charset="0"/>
              </a:rPr>
              <a:t>.</a:t>
            </a:r>
          </a:p>
          <a:p>
            <a:pPr marL="82296" indent="0">
              <a:buNone/>
            </a:pPr>
            <a:r>
              <a:rPr lang="en-US" sz="2000" dirty="0" smtClean="0">
                <a:latin typeface="Sylfaen" pitchFamily="18" charset="0"/>
              </a:rPr>
              <a:t> Four key </a:t>
            </a:r>
            <a:r>
              <a:rPr lang="en-US" sz="2000" dirty="0">
                <a:latin typeface="Sylfaen" pitchFamily="18" charset="0"/>
              </a:rPr>
              <a:t>questions that must be answered before any design should </a:t>
            </a:r>
            <a:r>
              <a:rPr lang="en-US" sz="2000" dirty="0" smtClean="0">
                <a:latin typeface="Sylfaen" pitchFamily="18" charset="0"/>
              </a:rPr>
              <a:t>be undertaken </a:t>
            </a:r>
            <a:r>
              <a:rPr lang="en-US" sz="2000" dirty="0">
                <a:latin typeface="Sylfaen" pitchFamily="18" charset="0"/>
              </a:rPr>
              <a:t>are:</a:t>
            </a:r>
          </a:p>
          <a:p>
            <a:pPr marL="539496" indent="-457200">
              <a:buFont typeface="+mj-lt"/>
              <a:buAutoNum type="arabicPeriod"/>
            </a:pPr>
            <a:r>
              <a:rPr lang="en-US" sz="2000" dirty="0" smtClean="0">
                <a:latin typeface="Sylfaen" pitchFamily="18" charset="0"/>
              </a:rPr>
              <a:t>How </a:t>
            </a:r>
            <a:r>
              <a:rPr lang="en-US" sz="2000" dirty="0">
                <a:latin typeface="Sylfaen" pitchFamily="18" charset="0"/>
              </a:rPr>
              <a:t>many total subnets does the organization need today?</a:t>
            </a:r>
          </a:p>
          <a:p>
            <a:pPr marL="539496" indent="-457200">
              <a:buFont typeface="+mj-lt"/>
              <a:buAutoNum type="arabicPeriod"/>
            </a:pPr>
            <a:r>
              <a:rPr lang="en-US" sz="2000" dirty="0" smtClean="0">
                <a:latin typeface="Sylfaen" pitchFamily="18" charset="0"/>
              </a:rPr>
              <a:t>How </a:t>
            </a:r>
            <a:r>
              <a:rPr lang="en-US" sz="2000" dirty="0">
                <a:latin typeface="Sylfaen" pitchFamily="18" charset="0"/>
              </a:rPr>
              <a:t>many total subnets will the organization need in the future?</a:t>
            </a:r>
          </a:p>
          <a:p>
            <a:pPr marL="539496" indent="-457200">
              <a:buFont typeface="+mj-lt"/>
              <a:buAutoNum type="arabicPeriod"/>
            </a:pPr>
            <a:r>
              <a:rPr lang="en-US" sz="2000" dirty="0" smtClean="0">
                <a:latin typeface="Sylfaen" pitchFamily="18" charset="0"/>
              </a:rPr>
              <a:t>How </a:t>
            </a:r>
            <a:r>
              <a:rPr lang="en-US" sz="2000" dirty="0">
                <a:latin typeface="Sylfaen" pitchFamily="18" charset="0"/>
              </a:rPr>
              <a:t>many hosts are on the organization’s largest subnet </a:t>
            </a:r>
            <a:r>
              <a:rPr lang="en-US" sz="2000" dirty="0" smtClean="0">
                <a:latin typeface="Sylfaen" pitchFamily="18" charset="0"/>
              </a:rPr>
              <a:t>today?</a:t>
            </a:r>
          </a:p>
          <a:p>
            <a:pPr marL="539496" indent="-457200">
              <a:buFont typeface="+mj-lt"/>
              <a:buAutoNum type="arabicPeriod"/>
            </a:pPr>
            <a:r>
              <a:rPr lang="en-US" sz="2000" dirty="0" smtClean="0">
                <a:latin typeface="Sylfaen" pitchFamily="18" charset="0"/>
              </a:rPr>
              <a:t>How many </a:t>
            </a:r>
            <a:r>
              <a:rPr lang="en-US" sz="2000" dirty="0">
                <a:latin typeface="Sylfaen" pitchFamily="18" charset="0"/>
              </a:rPr>
              <a:t>hosts will there be on the organization’s largest subnet </a:t>
            </a:r>
            <a:r>
              <a:rPr lang="en-US" sz="2000" dirty="0" smtClean="0">
                <a:latin typeface="Sylfaen" pitchFamily="18" charset="0"/>
              </a:rPr>
              <a:t>in the </a:t>
            </a:r>
            <a:r>
              <a:rPr lang="en-US" sz="2000" dirty="0">
                <a:latin typeface="Sylfaen" pitchFamily="18" charset="0"/>
              </a:rPr>
              <a:t>future</a:t>
            </a:r>
            <a:r>
              <a:rPr lang="en-US" sz="2000" dirty="0" smtClean="0">
                <a:latin typeface="Sylfaen" pitchFamily="18" charset="0"/>
              </a:rPr>
              <a:t>?</a:t>
            </a:r>
          </a:p>
          <a:p>
            <a:pPr marL="82296" indent="0">
              <a:buNone/>
            </a:pPr>
            <a:r>
              <a:rPr lang="en-US" sz="1800" kern="0" dirty="0" smtClean="0">
                <a:solidFill>
                  <a:srgbClr val="002060"/>
                </a:solidFill>
                <a:latin typeface="Sylfaen" pitchFamily="18" charset="0"/>
              </a:rPr>
              <a:t>Example1:RouterA </a:t>
            </a:r>
            <a:r>
              <a:rPr lang="en-US" sz="1800" kern="0" dirty="0">
                <a:solidFill>
                  <a:srgbClr val="002060"/>
                </a:solidFill>
                <a:latin typeface="Sylfaen" pitchFamily="18" charset="0"/>
              </a:rPr>
              <a:t>in the figure has two interfaces to interconnect two networks. Given an address block of 192.168.1.0 /24, we need to create two </a:t>
            </a:r>
            <a:r>
              <a:rPr lang="en-US" sz="1800" kern="0" dirty="0" smtClean="0">
                <a:solidFill>
                  <a:srgbClr val="002060"/>
                </a:solidFill>
                <a:latin typeface="Sylfaen" pitchFamily="18" charset="0"/>
              </a:rPr>
              <a:t>subnets?</a:t>
            </a:r>
          </a:p>
          <a:p>
            <a:pPr marL="82296" indent="0">
              <a:buNone/>
            </a:pPr>
            <a:endParaRPr lang="en-US" sz="20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37</a:t>
            </a:fld>
            <a:endParaRPr lang="en-US"/>
          </a:p>
        </p:txBody>
      </p:sp>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pic>
        <p:nvPicPr>
          <p:cNvPr id="7" name="Picture 5"/>
          <p:cNvPicPr>
            <a:picLocks noGrp="1" noChangeAspect="1" noChangeArrowheads="1"/>
          </p:cNvPicPr>
          <p:nvPr>
            <p:ph idx="1"/>
          </p:nvPr>
        </p:nvPicPr>
        <p:blipFill>
          <a:blip r:embed="rId3" cstate="print"/>
          <a:srcRect/>
          <a:stretch>
            <a:fillRect/>
          </a:stretch>
        </p:blipFill>
        <p:spPr bwMode="auto">
          <a:xfrm>
            <a:off x="1447801" y="914400"/>
            <a:ext cx="7009990" cy="5105400"/>
          </a:xfrm>
          <a:prstGeom prst="rect">
            <a:avLst/>
          </a:prstGeom>
          <a:noFill/>
        </p:spPr>
      </p:pic>
      <p:sp>
        <p:nvSpPr>
          <p:cNvPr id="6" name="Slide Number Placeholder 5"/>
          <p:cNvSpPr>
            <a:spLocks noGrp="1"/>
          </p:cNvSpPr>
          <p:nvPr>
            <p:ph type="sldNum" sz="quarter" idx="12"/>
          </p:nvPr>
        </p:nvSpPr>
        <p:spPr/>
        <p:txBody>
          <a:bodyPr/>
          <a:lstStyle/>
          <a:p>
            <a:fld id="{65443D5E-E9D3-4D36-8129-09AFD79524BB}" type="slidenum">
              <a:rPr lang="en-US" smtClean="0"/>
              <a:t>38</a:t>
            </a:fld>
            <a:endParaRPr lang="en-US"/>
          </a:p>
        </p:txBody>
      </p:sp>
      <p:sp>
        <p:nvSpPr>
          <p:cNvPr id="8" name="Rectangle 7"/>
          <p:cNvSpPr/>
          <p:nvPr/>
        </p:nvSpPr>
        <p:spPr>
          <a:xfrm>
            <a:off x="4876800" y="6031468"/>
            <a:ext cx="3324949" cy="369332"/>
          </a:xfrm>
          <a:prstGeom prst="rect">
            <a:avLst/>
          </a:prstGeom>
        </p:spPr>
        <p:txBody>
          <a:bodyPr wrap="none">
            <a:spAutoFit/>
          </a:bodyPr>
          <a:lstStyle/>
          <a:p>
            <a:r>
              <a:rPr lang="en-US" b="1" dirty="0">
                <a:solidFill>
                  <a:srgbClr val="FF0000"/>
                </a:solidFill>
                <a:latin typeface="Sylfaen" pitchFamily="18" charset="0"/>
              </a:rPr>
              <a:t>Figure </a:t>
            </a:r>
            <a:r>
              <a:rPr lang="en-US" b="1" dirty="0" smtClean="0">
                <a:solidFill>
                  <a:srgbClr val="FF0000"/>
                </a:solidFill>
                <a:latin typeface="Sylfaen" pitchFamily="18" charset="0"/>
              </a:rPr>
              <a:t>7.6:Subnetting Example 1</a:t>
            </a:r>
            <a:endParaRPr lang="en-US" dirty="0"/>
          </a:p>
        </p:txBody>
      </p:sp>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sz="4000" b="1" kern="0" dirty="0">
                <a:solidFill>
                  <a:srgbClr val="7030A0"/>
                </a:solidFill>
                <a:latin typeface="ITC Zapf Chancery" pitchFamily="66" charset="0"/>
              </a:rPr>
              <a:t>Calculating Addresses</a:t>
            </a:r>
            <a:r>
              <a:rPr lang="en-US" sz="4000" b="1" dirty="0" smtClean="0">
                <a:solidFill>
                  <a:srgbClr val="7030A0"/>
                </a:solidFill>
                <a:effectLst/>
                <a:latin typeface="ITC Zapf Chancery" pitchFamily="66" charset="0"/>
              </a:rPr>
              <a:t> </a:t>
            </a:r>
            <a:endParaRPr lang="en-US" sz="4000" b="1" dirty="0">
              <a:solidFill>
                <a:srgbClr val="7030A0"/>
              </a:solidFill>
              <a:effectLst/>
              <a:latin typeface="ITC Zapf Chancery" pitchFamily="66" charset="0"/>
            </a:endParaRPr>
          </a:p>
        </p:txBody>
      </p:sp>
      <p:sp>
        <p:nvSpPr>
          <p:cNvPr id="3" name="Content Placeholder 2"/>
          <p:cNvSpPr>
            <a:spLocks noGrp="1"/>
          </p:cNvSpPr>
          <p:nvPr>
            <p:ph idx="1"/>
          </p:nvPr>
        </p:nvSpPr>
        <p:spPr>
          <a:xfrm>
            <a:off x="533400" y="1143000"/>
            <a:ext cx="7924800" cy="5334000"/>
          </a:xfrm>
        </p:spPr>
        <p:txBody>
          <a:bodyPr>
            <a:noAutofit/>
          </a:bodyPr>
          <a:lstStyle/>
          <a:p>
            <a:pPr marL="342900" indent="-342900" defTabSz="814388" fontAlgn="base">
              <a:spcAft>
                <a:spcPct val="0"/>
              </a:spcAft>
              <a:buClr>
                <a:srgbClr val="708CA1"/>
              </a:buClr>
              <a:buFont typeface="Wingdings" pitchFamily="2" charset="2"/>
              <a:buChar char="Ø"/>
              <a:defRPr/>
            </a:pPr>
            <a:r>
              <a:rPr lang="en-US" sz="2000" b="1" kern="0" dirty="0" smtClean="0">
                <a:latin typeface="Sylfaen" pitchFamily="18" charset="0"/>
                <a:cs typeface="Times New Roman" pitchFamily="18" charset="0"/>
              </a:rPr>
              <a:t>Example#1</a:t>
            </a:r>
            <a:r>
              <a:rPr lang="en-US" sz="2000" kern="0" dirty="0" smtClean="0">
                <a:latin typeface="Sylfaen" pitchFamily="18" charset="0"/>
                <a:cs typeface="Times New Roman" pitchFamily="18" charset="0"/>
              </a:rPr>
              <a:t>: Router A </a:t>
            </a:r>
            <a:r>
              <a:rPr lang="en-US" sz="2000" kern="0" dirty="0">
                <a:latin typeface="Sylfaen" pitchFamily="18" charset="0"/>
                <a:cs typeface="Times New Roman" pitchFamily="18" charset="0"/>
              </a:rPr>
              <a:t>in the </a:t>
            </a:r>
            <a:r>
              <a:rPr lang="en-US" sz="2000" kern="0" dirty="0" smtClean="0">
                <a:latin typeface="Sylfaen" pitchFamily="18" charset="0"/>
                <a:cs typeface="Times New Roman" pitchFamily="18" charset="0"/>
              </a:rPr>
              <a:t>figure above </a:t>
            </a:r>
            <a:r>
              <a:rPr lang="en-US" sz="2000" kern="0" dirty="0">
                <a:latin typeface="Sylfaen" pitchFamily="18" charset="0"/>
                <a:cs typeface="Times New Roman" pitchFamily="18" charset="0"/>
              </a:rPr>
              <a:t>has two interfaces to interconnect two networks. Given an address block of </a:t>
            </a:r>
            <a:r>
              <a:rPr lang="en-US" sz="1800" kern="0" dirty="0">
                <a:solidFill>
                  <a:srgbClr val="0070C0"/>
                </a:solidFill>
                <a:latin typeface="Sylfaen" pitchFamily="18" charset="0"/>
                <a:cs typeface="Times New Roman" pitchFamily="18" charset="0"/>
              </a:rPr>
              <a:t>192.168.1.0 /24</a:t>
            </a:r>
            <a:r>
              <a:rPr lang="en-US" sz="1800" kern="0" dirty="0">
                <a:latin typeface="Sylfaen" pitchFamily="18" charset="0"/>
                <a:cs typeface="Times New Roman" pitchFamily="18" charset="0"/>
              </a:rPr>
              <a:t>,</a:t>
            </a:r>
            <a:r>
              <a:rPr lang="en-US" sz="2000" kern="0" dirty="0">
                <a:latin typeface="Sylfaen" pitchFamily="18" charset="0"/>
                <a:cs typeface="Times New Roman" pitchFamily="18" charset="0"/>
              </a:rPr>
              <a:t> we need to create two subnets. </a:t>
            </a:r>
          </a:p>
          <a:p>
            <a:pPr marL="800100" lvl="1" indent="-342900" defTabSz="814388" fontAlgn="base">
              <a:spcAft>
                <a:spcPct val="0"/>
              </a:spcAft>
              <a:buClr>
                <a:srgbClr val="708CA1"/>
              </a:buClr>
              <a:buFont typeface="Wingdings" pitchFamily="2" charset="2"/>
              <a:buChar char="Ø"/>
              <a:defRPr/>
            </a:pPr>
            <a:r>
              <a:rPr lang="en-US" sz="2000" kern="0" dirty="0">
                <a:latin typeface="Sylfaen" pitchFamily="18" charset="0"/>
                <a:cs typeface="Times New Roman" pitchFamily="18" charset="0"/>
              </a:rPr>
              <a:t>We </a:t>
            </a:r>
            <a:r>
              <a:rPr lang="en-US" sz="2000" kern="0" dirty="0">
                <a:solidFill>
                  <a:srgbClr val="0070C0"/>
                </a:solidFill>
                <a:latin typeface="Sylfaen" pitchFamily="18" charset="0"/>
                <a:cs typeface="Times New Roman" pitchFamily="18" charset="0"/>
              </a:rPr>
              <a:t>borrow</a:t>
            </a:r>
            <a:r>
              <a:rPr lang="en-US" sz="2000" kern="0" dirty="0">
                <a:latin typeface="Sylfaen" pitchFamily="18" charset="0"/>
                <a:cs typeface="Times New Roman" pitchFamily="18" charset="0"/>
              </a:rPr>
              <a:t> one bit from the host portion by using a subnet mask of 255.255.255.128, instead of the original 255.255.255.0 mask.</a:t>
            </a:r>
          </a:p>
          <a:p>
            <a:pPr marL="800100" lvl="1" indent="-342900" defTabSz="814388" fontAlgn="base">
              <a:spcAft>
                <a:spcPct val="0"/>
              </a:spcAft>
              <a:buClr>
                <a:srgbClr val="708CA1"/>
              </a:buClr>
              <a:buFont typeface="Wingdings" pitchFamily="2" charset="2"/>
              <a:buChar char="Ø"/>
              <a:defRPr/>
            </a:pPr>
            <a:r>
              <a:rPr lang="en-US" sz="2000" kern="0" dirty="0">
                <a:latin typeface="Sylfaen" pitchFamily="18" charset="0"/>
                <a:cs typeface="Times New Roman" pitchFamily="18" charset="0"/>
              </a:rPr>
              <a:t> The most significant bit in the last octet </a:t>
            </a:r>
            <a:r>
              <a:rPr lang="en-US" sz="2000" kern="0" dirty="0">
                <a:solidFill>
                  <a:srgbClr val="FF0000"/>
                </a:solidFill>
                <a:latin typeface="Sylfaen" pitchFamily="18" charset="0"/>
                <a:cs typeface="Times New Roman" pitchFamily="18" charset="0"/>
              </a:rPr>
              <a:t>is used to distinguish between the two subnets.</a:t>
            </a:r>
          </a:p>
          <a:p>
            <a:pPr marL="800100" lvl="1" indent="-342900" defTabSz="814388" fontAlgn="base">
              <a:spcAft>
                <a:spcPct val="0"/>
              </a:spcAft>
              <a:buClr>
                <a:srgbClr val="708CA1"/>
              </a:buClr>
              <a:buFont typeface="Wingdings" pitchFamily="2" charset="2"/>
              <a:buChar char="Ø"/>
              <a:defRPr/>
            </a:pPr>
            <a:r>
              <a:rPr lang="en-US" sz="2000" kern="0" dirty="0">
                <a:latin typeface="Sylfaen" pitchFamily="18" charset="0"/>
                <a:cs typeface="Times New Roman" pitchFamily="18" charset="0"/>
              </a:rPr>
              <a:t> For one of the subnets, this bit is a "0" and for the other subnet this bit is a "1". </a:t>
            </a:r>
            <a:endParaRPr lang="en-US" sz="2000" kern="0" dirty="0">
              <a:latin typeface="Sylfaen" pitchFamily="18" charset="0"/>
            </a:endParaRPr>
          </a:p>
          <a:p>
            <a:pPr marL="0" indent="0" defTabSz="814388" fontAlgn="base">
              <a:lnSpc>
                <a:spcPct val="95000"/>
              </a:lnSpc>
              <a:spcAft>
                <a:spcPct val="0"/>
              </a:spcAft>
              <a:buClr>
                <a:srgbClr val="708CA1"/>
              </a:buClr>
              <a:buNone/>
              <a:defRPr/>
            </a:pPr>
            <a:r>
              <a:rPr lang="en-US" sz="2200" i="1" kern="0" dirty="0">
                <a:solidFill>
                  <a:srgbClr val="FF0000"/>
                </a:solidFill>
                <a:latin typeface="Sylfaen" pitchFamily="18" charset="0"/>
                <a:cs typeface="Times New Roman" pitchFamily="18" charset="0"/>
              </a:rPr>
              <a:t>Formula for calculating subnets we can create by borrowing bits of host address</a:t>
            </a:r>
          </a:p>
          <a:p>
            <a:pPr marL="800100" lvl="1" indent="-342900" defTabSz="814388" fontAlgn="base">
              <a:lnSpc>
                <a:spcPct val="95000"/>
              </a:lnSpc>
              <a:spcAft>
                <a:spcPct val="0"/>
              </a:spcAft>
              <a:buClr>
                <a:srgbClr val="708CA1"/>
              </a:buClr>
              <a:buFont typeface="Verdana" pitchFamily="34" charset="0"/>
              <a:buChar char="√"/>
              <a:defRPr/>
            </a:pPr>
            <a:r>
              <a:rPr lang="en-US" sz="2200" kern="0" dirty="0" smtClean="0">
                <a:latin typeface="Sylfaen" pitchFamily="18" charset="0"/>
                <a:cs typeface="Times New Roman" pitchFamily="18" charset="0"/>
              </a:rPr>
              <a:t>2</a:t>
            </a:r>
            <a:r>
              <a:rPr lang="en-US" sz="2200" kern="0" baseline="30000" dirty="0" smtClean="0">
                <a:latin typeface="Sylfaen" pitchFamily="18" charset="0"/>
                <a:cs typeface="Times New Roman" pitchFamily="18" charset="0"/>
              </a:rPr>
              <a:t>n</a:t>
            </a:r>
            <a:r>
              <a:rPr lang="en-US" sz="2200" kern="0" dirty="0" smtClean="0">
                <a:latin typeface="Sylfaen" pitchFamily="18" charset="0"/>
                <a:cs typeface="Times New Roman" pitchFamily="18" charset="0"/>
              </a:rPr>
              <a:t> </a:t>
            </a:r>
            <a:r>
              <a:rPr lang="en-US" sz="2200" kern="0" dirty="0">
                <a:latin typeface="Sylfaen" pitchFamily="18" charset="0"/>
                <a:cs typeface="Times New Roman" pitchFamily="18" charset="0"/>
              </a:rPr>
              <a:t>where n = the number of bits borrowed</a:t>
            </a:r>
          </a:p>
          <a:p>
            <a:pPr marL="457200" lvl="1" indent="0" defTabSz="814388" fontAlgn="base">
              <a:lnSpc>
                <a:spcPct val="95000"/>
              </a:lnSpc>
              <a:spcAft>
                <a:spcPct val="0"/>
              </a:spcAft>
              <a:buClr>
                <a:srgbClr val="708CA1"/>
              </a:buClr>
              <a:buNone/>
              <a:defRPr/>
            </a:pPr>
            <a:r>
              <a:rPr lang="en-US" sz="2200" kern="0" dirty="0">
                <a:latin typeface="Sylfaen" pitchFamily="18" charset="0"/>
                <a:cs typeface="Times New Roman" pitchFamily="18" charset="0"/>
              </a:rPr>
              <a:t>In this example, the calculation looks like this:</a:t>
            </a:r>
          </a:p>
          <a:p>
            <a:pPr marL="800100" lvl="1" indent="-342900" defTabSz="814388" fontAlgn="base">
              <a:lnSpc>
                <a:spcPct val="95000"/>
              </a:lnSpc>
              <a:spcAft>
                <a:spcPct val="0"/>
              </a:spcAft>
              <a:buClr>
                <a:srgbClr val="708CA1"/>
              </a:buClr>
              <a:buFont typeface="Verdana" pitchFamily="34" charset="0"/>
              <a:buChar char="√"/>
              <a:defRPr/>
            </a:pPr>
            <a:r>
              <a:rPr lang="en-US" sz="2200" kern="0" dirty="0" smtClean="0">
                <a:latin typeface="Sylfaen" pitchFamily="18" charset="0"/>
                <a:cs typeface="Times New Roman" pitchFamily="18" charset="0"/>
              </a:rPr>
              <a:t>2</a:t>
            </a:r>
            <a:r>
              <a:rPr lang="en-US" sz="2200" kern="0" baseline="30000" dirty="0" smtClean="0">
                <a:solidFill>
                  <a:srgbClr val="0070C0"/>
                </a:solidFill>
                <a:latin typeface="Sylfaen" pitchFamily="18" charset="0"/>
                <a:cs typeface="Times New Roman" pitchFamily="18" charset="0"/>
              </a:rPr>
              <a:t>1</a:t>
            </a:r>
            <a:r>
              <a:rPr lang="en-US" sz="2200" kern="0" dirty="0" smtClean="0">
                <a:latin typeface="Sylfaen" pitchFamily="18" charset="0"/>
                <a:cs typeface="Times New Roman" pitchFamily="18" charset="0"/>
              </a:rPr>
              <a:t> </a:t>
            </a:r>
            <a:r>
              <a:rPr lang="en-US" sz="2200" kern="0" dirty="0">
                <a:latin typeface="Sylfaen" pitchFamily="18" charset="0"/>
                <a:cs typeface="Times New Roman" pitchFamily="18" charset="0"/>
              </a:rPr>
              <a:t>= 2 subnets</a:t>
            </a: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39</a:t>
            </a:fld>
            <a:endParaRPr lang="en-US"/>
          </a:p>
        </p:txBody>
      </p:sp>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pic>
        <p:nvPicPr>
          <p:cNvPr id="7" name="Picture 5"/>
          <p:cNvPicPr>
            <a:picLocks noGrp="1" noChangeAspect="1" noChangeArrowheads="1"/>
          </p:cNvPicPr>
          <p:nvPr>
            <p:ph idx="1"/>
          </p:nvPr>
        </p:nvPicPr>
        <p:blipFill>
          <a:blip r:embed="rId3" cstate="print"/>
          <a:srcRect/>
          <a:stretch>
            <a:fillRect/>
          </a:stretch>
        </p:blipFill>
        <p:spPr bwMode="auto">
          <a:xfrm>
            <a:off x="1219200" y="1451307"/>
            <a:ext cx="7924800" cy="4717386"/>
          </a:xfrm>
          <a:prstGeom prst="rect">
            <a:avLst/>
          </a:prstGeom>
          <a:noFill/>
          <a:ln w="9525" algn="ctr">
            <a:noFill/>
            <a:miter lim="800000"/>
            <a:headEnd/>
            <a:tailEnd/>
          </a:ln>
          <a:effectLst/>
        </p:spPr>
      </p:pic>
      <p:sp>
        <p:nvSpPr>
          <p:cNvPr id="6" name="Slide Number Placeholder 5"/>
          <p:cNvSpPr>
            <a:spLocks noGrp="1"/>
          </p:cNvSpPr>
          <p:nvPr>
            <p:ph type="sldNum" sz="quarter" idx="12"/>
          </p:nvPr>
        </p:nvSpPr>
        <p:spPr/>
        <p:txBody>
          <a:bodyPr/>
          <a:lstStyle/>
          <a:p>
            <a:fld id="{65443D5E-E9D3-4D36-8129-09AFD79524BB}" type="slidenum">
              <a:rPr lang="en-US" smtClean="0"/>
              <a:t>4</a:t>
            </a:fld>
            <a:endParaRPr lang="en-US"/>
          </a:p>
        </p:txBody>
      </p:sp>
      <p:sp>
        <p:nvSpPr>
          <p:cNvPr id="4" name="Rectangle 3"/>
          <p:cNvSpPr/>
          <p:nvPr/>
        </p:nvSpPr>
        <p:spPr>
          <a:xfrm>
            <a:off x="4876800" y="6031468"/>
            <a:ext cx="1149674" cy="369332"/>
          </a:xfrm>
          <a:prstGeom prst="rect">
            <a:avLst/>
          </a:prstGeom>
        </p:spPr>
        <p:txBody>
          <a:bodyPr wrap="none">
            <a:spAutoFit/>
          </a:bodyPr>
          <a:lstStyle/>
          <a:p>
            <a:r>
              <a:rPr lang="en-US" b="1" dirty="0">
                <a:solidFill>
                  <a:srgbClr val="FF0000"/>
                </a:solidFill>
                <a:latin typeface="Sylfaen" pitchFamily="18" charset="0"/>
              </a:rPr>
              <a:t>Figure 7.1</a:t>
            </a:r>
            <a:endParaRPr lang="en-US" dirty="0"/>
          </a:p>
        </p:txBody>
      </p:sp>
    </p:spTree>
    <p:extLst>
      <p:ext uri="{BB962C8B-B14F-4D97-AF65-F5344CB8AC3E}">
        <p14:creationId xmlns:p14="http://schemas.microsoft.com/office/powerpoint/2010/main" val="16062619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85800" y="1143000"/>
            <a:ext cx="7924800" cy="5334000"/>
          </a:xfrm>
        </p:spPr>
        <p:txBody>
          <a:bodyPr>
            <a:noAutofit/>
          </a:bodyPr>
          <a:lstStyle/>
          <a:p>
            <a:pPr marL="0" indent="0" defTabSz="814388" fontAlgn="base">
              <a:lnSpc>
                <a:spcPct val="120000"/>
              </a:lnSpc>
              <a:spcAft>
                <a:spcPct val="0"/>
              </a:spcAft>
              <a:buClr>
                <a:srgbClr val="708CA1"/>
              </a:buClr>
              <a:buNone/>
              <a:defRPr/>
            </a:pPr>
            <a:r>
              <a:rPr lang="en-US" sz="2100" kern="0" dirty="0">
                <a:solidFill>
                  <a:srgbClr val="FF0000"/>
                </a:solidFill>
                <a:latin typeface="Sylfaen" pitchFamily="18" charset="0"/>
                <a:cs typeface="Times New Roman" pitchFamily="18" charset="0"/>
              </a:rPr>
              <a:t>Formula for calculating the number of </a:t>
            </a:r>
            <a:r>
              <a:rPr lang="en-US" sz="2100" i="1" kern="0" dirty="0">
                <a:solidFill>
                  <a:srgbClr val="FF0000"/>
                </a:solidFill>
                <a:latin typeface="Sylfaen" pitchFamily="18" charset="0"/>
                <a:cs typeface="Times New Roman" pitchFamily="18" charset="0"/>
              </a:rPr>
              <a:t>hosts in the subnet</a:t>
            </a:r>
          </a:p>
          <a:p>
            <a:pPr marL="800100" lvl="1" indent="-342900" defTabSz="814388" fontAlgn="base">
              <a:lnSpc>
                <a:spcPct val="120000"/>
              </a:lnSpc>
              <a:spcAft>
                <a:spcPct val="0"/>
              </a:spcAft>
              <a:buClr>
                <a:srgbClr val="708CA1"/>
              </a:buClr>
              <a:buFont typeface="Wingdings" pitchFamily="2" charset="2"/>
              <a:buChar char="Ø"/>
              <a:defRPr/>
            </a:pPr>
            <a:r>
              <a:rPr lang="en-US" sz="2100" kern="0" dirty="0" smtClean="0">
                <a:latin typeface="Sylfaen" pitchFamily="18" charset="0"/>
                <a:cs typeface="Times New Roman" pitchFamily="18" charset="0"/>
              </a:rPr>
              <a:t>2</a:t>
            </a:r>
            <a:r>
              <a:rPr lang="en-US" sz="2100" kern="0" baseline="30000" dirty="0" smtClean="0">
                <a:latin typeface="Sylfaen" pitchFamily="18" charset="0"/>
                <a:cs typeface="Times New Roman" pitchFamily="18" charset="0"/>
              </a:rPr>
              <a:t>n</a:t>
            </a:r>
            <a:r>
              <a:rPr lang="en-US" sz="2100" kern="0" dirty="0" smtClean="0">
                <a:latin typeface="Sylfaen" pitchFamily="18" charset="0"/>
                <a:cs typeface="Times New Roman" pitchFamily="18" charset="0"/>
              </a:rPr>
              <a:t> </a:t>
            </a:r>
            <a:r>
              <a:rPr lang="en-US" sz="2100" kern="0" dirty="0">
                <a:latin typeface="Sylfaen" pitchFamily="18" charset="0"/>
                <a:cs typeface="Times New Roman" pitchFamily="18" charset="0"/>
              </a:rPr>
              <a:t>- 2 where n = the number of bits left for hosts</a:t>
            </a:r>
          </a:p>
          <a:p>
            <a:pPr marL="800100" lvl="1" indent="-342900" defTabSz="814388" fontAlgn="base">
              <a:lnSpc>
                <a:spcPct val="120000"/>
              </a:lnSpc>
              <a:spcAft>
                <a:spcPct val="0"/>
              </a:spcAft>
              <a:buClr>
                <a:srgbClr val="708CA1"/>
              </a:buClr>
              <a:buFont typeface="Wingdings" pitchFamily="2" charset="2"/>
              <a:buChar char="Ø"/>
              <a:defRPr/>
            </a:pPr>
            <a:r>
              <a:rPr lang="en-US" sz="2100" kern="0" dirty="0">
                <a:latin typeface="Sylfaen" pitchFamily="18" charset="0"/>
                <a:cs typeface="Times New Roman" pitchFamily="18" charset="0"/>
              </a:rPr>
              <a:t>Applying this formula, (</a:t>
            </a:r>
            <a:r>
              <a:rPr lang="en-US" sz="2100" kern="0" dirty="0" smtClean="0">
                <a:latin typeface="Sylfaen" pitchFamily="18" charset="0"/>
                <a:cs typeface="Times New Roman" pitchFamily="18" charset="0"/>
              </a:rPr>
              <a:t>2</a:t>
            </a:r>
            <a:r>
              <a:rPr lang="en-US" sz="2100" kern="0" baseline="30000" dirty="0" smtClean="0">
                <a:solidFill>
                  <a:srgbClr val="0070C0"/>
                </a:solidFill>
                <a:latin typeface="Sylfaen" pitchFamily="18" charset="0"/>
                <a:cs typeface="Times New Roman" pitchFamily="18" charset="0"/>
              </a:rPr>
              <a:t>7</a:t>
            </a:r>
            <a:r>
              <a:rPr lang="en-US" sz="2100" kern="0" dirty="0" smtClean="0">
                <a:latin typeface="Sylfaen" pitchFamily="18" charset="0"/>
                <a:cs typeface="Times New Roman" pitchFamily="18" charset="0"/>
              </a:rPr>
              <a:t> </a:t>
            </a:r>
            <a:r>
              <a:rPr lang="en-US" sz="2100" kern="0" dirty="0">
                <a:latin typeface="Sylfaen" pitchFamily="18" charset="0"/>
                <a:cs typeface="Times New Roman" pitchFamily="18" charset="0"/>
              </a:rPr>
              <a:t>- 2 = 126) shows that each of these subnets can have </a:t>
            </a:r>
            <a:r>
              <a:rPr lang="en-US" sz="2100" kern="0" dirty="0">
                <a:solidFill>
                  <a:srgbClr val="FF0000"/>
                </a:solidFill>
                <a:latin typeface="Sylfaen" pitchFamily="18" charset="0"/>
                <a:cs typeface="Times New Roman" pitchFamily="18" charset="0"/>
              </a:rPr>
              <a:t>126 hosts.</a:t>
            </a:r>
          </a:p>
          <a:p>
            <a:pPr marL="800100" lvl="1" indent="-342900" defTabSz="814388" fontAlgn="base">
              <a:lnSpc>
                <a:spcPct val="120000"/>
              </a:lnSpc>
              <a:spcAft>
                <a:spcPct val="0"/>
              </a:spcAft>
              <a:buClr>
                <a:srgbClr val="708CA1"/>
              </a:buClr>
              <a:buFont typeface="Wingdings" pitchFamily="2" charset="2"/>
              <a:buChar char="Ø"/>
              <a:defRPr/>
            </a:pPr>
            <a:r>
              <a:rPr lang="en-US" sz="2100" kern="0" dirty="0">
                <a:latin typeface="Sylfaen" pitchFamily="18" charset="0"/>
                <a:cs typeface="Times New Roman" pitchFamily="18" charset="0"/>
              </a:rPr>
              <a:t>For each subnet, examine the last octet in binary. The values in these octets for the two networks are:</a:t>
            </a:r>
          </a:p>
          <a:p>
            <a:pPr marL="1257300" lvl="2" indent="-342900" defTabSz="814388" fontAlgn="base">
              <a:lnSpc>
                <a:spcPct val="120000"/>
              </a:lnSpc>
              <a:spcAft>
                <a:spcPct val="0"/>
              </a:spcAft>
              <a:buClr>
                <a:srgbClr val="708CA1"/>
              </a:buClr>
              <a:buFont typeface="Wingdings" pitchFamily="2" charset="2"/>
              <a:buChar char="ü"/>
              <a:defRPr/>
            </a:pPr>
            <a:r>
              <a:rPr lang="en-US" sz="2100" kern="0" dirty="0">
                <a:latin typeface="Sylfaen" pitchFamily="18" charset="0"/>
                <a:cs typeface="Times New Roman" pitchFamily="18" charset="0"/>
              </a:rPr>
              <a:t>Subnet 1: 00000000 = 0</a:t>
            </a:r>
          </a:p>
          <a:p>
            <a:pPr marL="1257300" lvl="2" indent="-342900" defTabSz="814388" fontAlgn="base">
              <a:lnSpc>
                <a:spcPct val="120000"/>
              </a:lnSpc>
              <a:spcAft>
                <a:spcPct val="0"/>
              </a:spcAft>
              <a:buClr>
                <a:srgbClr val="708CA1"/>
              </a:buClr>
              <a:buFont typeface="Wingdings" pitchFamily="2" charset="2"/>
              <a:buChar char="ü"/>
              <a:defRPr/>
            </a:pPr>
            <a:r>
              <a:rPr lang="en-US" sz="2100" kern="0" dirty="0">
                <a:latin typeface="Sylfaen" pitchFamily="18" charset="0"/>
                <a:cs typeface="Times New Roman" pitchFamily="18" charset="0"/>
              </a:rPr>
              <a:t>Subnet 2: 10000000 = 128</a:t>
            </a:r>
          </a:p>
          <a:p>
            <a:pPr marL="0" indent="0" defTabSz="814388" fontAlgn="base">
              <a:lnSpc>
                <a:spcPct val="120000"/>
              </a:lnSpc>
              <a:spcAft>
                <a:spcPct val="0"/>
              </a:spcAft>
              <a:buClr>
                <a:srgbClr val="708CA1"/>
              </a:buClr>
              <a:buNone/>
              <a:defRPr/>
            </a:pPr>
            <a:r>
              <a:rPr lang="en-US" sz="2100" kern="0" dirty="0">
                <a:solidFill>
                  <a:srgbClr val="0070C0"/>
                </a:solidFill>
                <a:latin typeface="Sylfaen" pitchFamily="18" charset="0"/>
                <a:cs typeface="Times New Roman" pitchFamily="18" charset="0"/>
              </a:rPr>
              <a:t>See</a:t>
            </a:r>
            <a:r>
              <a:rPr lang="en-US" sz="2100" kern="0" dirty="0">
                <a:latin typeface="Sylfaen" pitchFamily="18" charset="0"/>
                <a:cs typeface="Times New Roman" pitchFamily="18" charset="0"/>
              </a:rPr>
              <a:t> the figure for the addressing scheme for these networks</a:t>
            </a:r>
          </a:p>
          <a:p>
            <a:pPr algn="just">
              <a:buFont typeface="Wingdings" pitchFamily="2" charset="2"/>
              <a:buChar char="Ø"/>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40</a:t>
            </a:fld>
            <a:endParaRPr lang="en-US"/>
          </a:p>
        </p:txBody>
      </p:sp>
      <p:pic>
        <p:nvPicPr>
          <p:cNvPr id="7" name="Picture 2"/>
          <p:cNvPicPr>
            <a:picLocks noChangeAspect="1" noChangeArrowheads="1"/>
          </p:cNvPicPr>
          <p:nvPr/>
        </p:nvPicPr>
        <p:blipFill>
          <a:blip r:embed="rId3" cstate="print"/>
          <a:srcRect/>
          <a:stretch>
            <a:fillRect/>
          </a:stretch>
        </p:blipFill>
        <p:spPr bwMode="auto">
          <a:xfrm>
            <a:off x="1066800" y="5181600"/>
            <a:ext cx="8001000" cy="1295400"/>
          </a:xfrm>
          <a:prstGeom prst="rect">
            <a:avLst/>
          </a:prstGeom>
          <a:noFill/>
          <a:ln w="9525">
            <a:noFill/>
            <a:miter lim="800000"/>
            <a:headEnd/>
            <a:tailEnd/>
          </a:ln>
        </p:spPr>
      </p:pic>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sz="3600" i="1" dirty="0">
                <a:solidFill>
                  <a:srgbClr val="00B0F0"/>
                </a:solidFill>
                <a:effectLst/>
                <a:latin typeface="ITC Zapf Chancery" pitchFamily="66" charset="0"/>
              </a:rPr>
              <a:t>Defining the Subnet Numbers</a:t>
            </a:r>
            <a:endParaRPr lang="en-US" sz="3600" b="1" dirty="0">
              <a:solidFill>
                <a:srgbClr val="00B0F0"/>
              </a:solidFill>
              <a:effectLst/>
              <a:latin typeface="ITC Zapf Chancery" pitchFamily="66"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buNone/>
            </a:pPr>
            <a:r>
              <a:rPr lang="en-US" sz="2000" b="1" i="1" dirty="0">
                <a:latin typeface="Sylfaen" pitchFamily="18" charset="0"/>
              </a:rPr>
              <a:t>Subnet Example </a:t>
            </a:r>
            <a:r>
              <a:rPr lang="en-US" sz="2000" b="1" i="1" dirty="0" smtClean="0">
                <a:latin typeface="Sylfaen" pitchFamily="18" charset="0"/>
              </a:rPr>
              <a:t>#2</a:t>
            </a:r>
            <a:endParaRPr lang="en-US" sz="2000" b="1" i="1" dirty="0">
              <a:latin typeface="Sylfaen" pitchFamily="18" charset="0"/>
            </a:endParaRPr>
          </a:p>
          <a:p>
            <a:pPr marL="82296" indent="0">
              <a:buNone/>
            </a:pPr>
            <a:r>
              <a:rPr lang="en-US" sz="2000" b="1" dirty="0">
                <a:latin typeface="Sylfaen" pitchFamily="18" charset="0"/>
              </a:rPr>
              <a:t>Given: </a:t>
            </a:r>
            <a:r>
              <a:rPr lang="en-US" sz="2000" dirty="0">
                <a:latin typeface="Sylfaen" pitchFamily="18" charset="0"/>
              </a:rPr>
              <a:t>An organization is assigned the network number 193.1.1.0/24 and it needs to define six subnets. The largest subnet is required to support </a:t>
            </a:r>
            <a:r>
              <a:rPr lang="en-US" sz="2000" dirty="0" smtClean="0">
                <a:latin typeface="Sylfaen" pitchFamily="18" charset="0"/>
              </a:rPr>
              <a:t>25 hosts.</a:t>
            </a:r>
          </a:p>
          <a:p>
            <a:pPr algn="just">
              <a:buFont typeface="Wingdings" pitchFamily="2" charset="2"/>
              <a:buChar char="Ø"/>
            </a:pPr>
            <a:r>
              <a:rPr lang="en-US" sz="2000" dirty="0">
                <a:latin typeface="Sylfaen" pitchFamily="18" charset="0"/>
              </a:rPr>
              <a:t>Since a network address </a:t>
            </a:r>
            <a:r>
              <a:rPr lang="en-US" sz="2000" dirty="0" smtClean="0">
                <a:latin typeface="Sylfaen" pitchFamily="18" charset="0"/>
              </a:rPr>
              <a:t>can only </a:t>
            </a:r>
            <a:r>
              <a:rPr lang="en-US" sz="2000" dirty="0">
                <a:latin typeface="Sylfaen" pitchFamily="18" charset="0"/>
              </a:rPr>
              <a:t>be </a:t>
            </a:r>
            <a:r>
              <a:rPr lang="en-US" sz="2000" dirty="0" err="1">
                <a:latin typeface="Sylfaen" pitchFamily="18" charset="0"/>
              </a:rPr>
              <a:t>subnetted</a:t>
            </a:r>
            <a:r>
              <a:rPr lang="en-US" sz="2000" dirty="0">
                <a:latin typeface="Sylfaen" pitchFamily="18" charset="0"/>
              </a:rPr>
              <a:t> along binary boundaries, subnets must be created </a:t>
            </a:r>
            <a:r>
              <a:rPr lang="en-US" sz="2000" dirty="0" smtClean="0">
                <a:latin typeface="Sylfaen" pitchFamily="18" charset="0"/>
              </a:rPr>
              <a:t>in blocks </a:t>
            </a:r>
            <a:r>
              <a:rPr lang="en-US" sz="2000" dirty="0">
                <a:latin typeface="Sylfaen" pitchFamily="18" charset="0"/>
              </a:rPr>
              <a:t>of powers of two [2 (2</a:t>
            </a:r>
            <a:r>
              <a:rPr lang="en-US" sz="2000" baseline="30000" dirty="0">
                <a:latin typeface="Sylfaen" pitchFamily="18" charset="0"/>
              </a:rPr>
              <a:t>1</a:t>
            </a:r>
            <a:r>
              <a:rPr lang="en-US" sz="2000" dirty="0">
                <a:latin typeface="Sylfaen" pitchFamily="18" charset="0"/>
              </a:rPr>
              <a:t>), 4 (2</a:t>
            </a:r>
            <a:r>
              <a:rPr lang="en-US" sz="2000" baseline="30000" dirty="0">
                <a:latin typeface="Sylfaen" pitchFamily="18" charset="0"/>
              </a:rPr>
              <a:t>2</a:t>
            </a:r>
            <a:r>
              <a:rPr lang="en-US" sz="2000" dirty="0">
                <a:latin typeface="Sylfaen" pitchFamily="18" charset="0"/>
              </a:rPr>
              <a:t>), 8 (2</a:t>
            </a:r>
            <a:r>
              <a:rPr lang="en-US" sz="2000" baseline="30000" dirty="0">
                <a:latin typeface="Sylfaen" pitchFamily="18" charset="0"/>
              </a:rPr>
              <a:t>3</a:t>
            </a:r>
            <a:r>
              <a:rPr lang="en-US" sz="2000" dirty="0">
                <a:latin typeface="Sylfaen" pitchFamily="18" charset="0"/>
              </a:rPr>
              <a:t>), 16 (2</a:t>
            </a:r>
            <a:r>
              <a:rPr lang="en-US" sz="2000" baseline="30000" dirty="0">
                <a:latin typeface="Sylfaen" pitchFamily="18" charset="0"/>
              </a:rPr>
              <a:t>4</a:t>
            </a:r>
            <a:r>
              <a:rPr lang="en-US" sz="2000" dirty="0">
                <a:latin typeface="Sylfaen" pitchFamily="18" charset="0"/>
              </a:rPr>
              <a:t>), and so on]. </a:t>
            </a:r>
            <a:r>
              <a:rPr lang="en-US" sz="2000" dirty="0" smtClean="0">
                <a:latin typeface="Sylfaen" pitchFamily="18" charset="0"/>
              </a:rPr>
              <a:t>Thus, it </a:t>
            </a:r>
            <a:r>
              <a:rPr lang="en-US" sz="2000" dirty="0">
                <a:latin typeface="Sylfaen" pitchFamily="18" charset="0"/>
              </a:rPr>
              <a:t>is impossible to define an IP address block such that it </a:t>
            </a:r>
            <a:r>
              <a:rPr lang="en-US" sz="2000" dirty="0" smtClean="0">
                <a:latin typeface="Sylfaen" pitchFamily="18" charset="0"/>
              </a:rPr>
              <a:t>contains exactly </a:t>
            </a:r>
            <a:r>
              <a:rPr lang="en-US" sz="2000" dirty="0">
                <a:latin typeface="Sylfaen" pitchFamily="18" charset="0"/>
              </a:rPr>
              <a:t>six </a:t>
            </a:r>
            <a:r>
              <a:rPr lang="en-US" sz="2000" dirty="0" smtClean="0">
                <a:latin typeface="Sylfaen" pitchFamily="18" charset="0"/>
              </a:rPr>
              <a:t>subnets.</a:t>
            </a:r>
          </a:p>
          <a:p>
            <a:pPr algn="just">
              <a:buFont typeface="Wingdings" pitchFamily="2" charset="2"/>
              <a:buChar char="Ø"/>
            </a:pPr>
            <a:r>
              <a:rPr lang="en-US" sz="2000" dirty="0">
                <a:latin typeface="Sylfaen" pitchFamily="18" charset="0"/>
              </a:rPr>
              <a:t>For this example, the network administrator </a:t>
            </a:r>
            <a:r>
              <a:rPr lang="en-US" sz="2000" dirty="0" smtClean="0">
                <a:latin typeface="Sylfaen" pitchFamily="18" charset="0"/>
              </a:rPr>
              <a:t>must define </a:t>
            </a:r>
            <a:r>
              <a:rPr lang="en-US" sz="2000" dirty="0">
                <a:latin typeface="Sylfaen" pitchFamily="18" charset="0"/>
              </a:rPr>
              <a:t>a block of 8 (2</a:t>
            </a:r>
            <a:r>
              <a:rPr lang="en-US" sz="2000" baseline="30000" dirty="0">
                <a:latin typeface="Sylfaen" pitchFamily="18" charset="0"/>
              </a:rPr>
              <a:t>3</a:t>
            </a:r>
            <a:r>
              <a:rPr lang="en-US" sz="2000" dirty="0">
                <a:latin typeface="Sylfaen" pitchFamily="18" charset="0"/>
              </a:rPr>
              <a:t>) and have two unused subnets that can </a:t>
            </a:r>
            <a:r>
              <a:rPr lang="en-US" sz="2000" dirty="0" smtClean="0">
                <a:latin typeface="Sylfaen" pitchFamily="18" charset="0"/>
              </a:rPr>
              <a:t>be reserved </a:t>
            </a:r>
            <a:r>
              <a:rPr lang="en-US" sz="2000" dirty="0">
                <a:latin typeface="Sylfaen" pitchFamily="18" charset="0"/>
              </a:rPr>
              <a:t>for </a:t>
            </a:r>
            <a:r>
              <a:rPr lang="en-US" sz="2000" dirty="0" smtClean="0">
                <a:latin typeface="Sylfaen" pitchFamily="18" charset="0"/>
              </a:rPr>
              <a:t>future growth.</a:t>
            </a:r>
          </a:p>
          <a:p>
            <a:pPr algn="just">
              <a:buFont typeface="Wingdings" pitchFamily="2" charset="2"/>
              <a:buChar char="Ø"/>
            </a:pPr>
            <a:r>
              <a:rPr lang="en-US" sz="2000" dirty="0">
                <a:latin typeface="Sylfaen" pitchFamily="18" charset="0"/>
              </a:rPr>
              <a:t>In this example, the organization is </a:t>
            </a:r>
            <a:r>
              <a:rPr lang="en-US" sz="2000" dirty="0" err="1">
                <a:latin typeface="Sylfaen" pitchFamily="18" charset="0"/>
              </a:rPr>
              <a:t>subnetting</a:t>
            </a:r>
            <a:r>
              <a:rPr lang="en-US" sz="2000" dirty="0">
                <a:latin typeface="Sylfaen" pitchFamily="18" charset="0"/>
              </a:rPr>
              <a:t> a /24 so it </a:t>
            </a:r>
            <a:r>
              <a:rPr lang="en-US" sz="2000" dirty="0" smtClean="0">
                <a:latin typeface="Sylfaen" pitchFamily="18" charset="0"/>
              </a:rPr>
              <a:t>will need </a:t>
            </a:r>
            <a:r>
              <a:rPr lang="en-US" sz="2000" dirty="0">
                <a:latin typeface="Sylfaen" pitchFamily="18" charset="0"/>
              </a:rPr>
              <a:t>three more bits, or a /27, as the extended network prefix. </a:t>
            </a:r>
            <a:endParaRPr lang="en-US" sz="2000" dirty="0" smtClean="0">
              <a:latin typeface="Sylfaen" pitchFamily="18" charset="0"/>
            </a:endParaRPr>
          </a:p>
          <a:p>
            <a:pPr algn="just">
              <a:buFont typeface="Wingdings" pitchFamily="2" charset="2"/>
              <a:buChar char="Ø"/>
            </a:pPr>
            <a:r>
              <a:rPr lang="en-US" sz="2000" dirty="0" smtClean="0">
                <a:latin typeface="Sylfaen" pitchFamily="18" charset="0"/>
              </a:rPr>
              <a:t>A 27-bit extended </a:t>
            </a:r>
            <a:r>
              <a:rPr lang="en-US" sz="2000" dirty="0">
                <a:latin typeface="Sylfaen" pitchFamily="18" charset="0"/>
              </a:rPr>
              <a:t>network </a:t>
            </a:r>
            <a:r>
              <a:rPr lang="en-US" sz="2000" dirty="0" smtClean="0">
                <a:latin typeface="Sylfaen" pitchFamily="18" charset="0"/>
              </a:rPr>
              <a:t>prefix mask </a:t>
            </a:r>
            <a:r>
              <a:rPr lang="en-US" sz="2000" dirty="0">
                <a:latin typeface="Sylfaen" pitchFamily="18" charset="0"/>
              </a:rPr>
              <a:t>can be expressed in dotted-decimal </a:t>
            </a:r>
            <a:r>
              <a:rPr lang="en-US" sz="2000" dirty="0" smtClean="0">
                <a:latin typeface="Sylfaen" pitchFamily="18" charset="0"/>
              </a:rPr>
              <a:t>notation as </a:t>
            </a:r>
            <a:r>
              <a:rPr lang="en-US" sz="2000" dirty="0">
                <a:latin typeface="Sylfaen" pitchFamily="18" charset="0"/>
              </a:rPr>
              <a:t>255.255.255.224.</a:t>
            </a:r>
            <a:endParaRPr lang="en-US" sz="2000" dirty="0">
              <a:solidFill>
                <a:srgbClr val="FF0000"/>
              </a:solidFill>
              <a:latin typeface="Sylfaen" pitchFamily="18" charset="0"/>
              <a:cs typeface="Times New Roman" pitchFamily="18" charset="0"/>
            </a:endParaRPr>
          </a:p>
          <a:p>
            <a:pPr marL="82296" indent="0" algn="just">
              <a:buNone/>
            </a:pPr>
            <a:endParaRPr lang="en-US" sz="2000" dirty="0">
              <a:solidFill>
                <a:srgbClr val="FF0000"/>
              </a:solidFill>
              <a:latin typeface="Sylfaen" pitchFamily="18" charset="0"/>
              <a:cs typeface="Times New Roman" pitchFamily="18" charset="0"/>
            </a:endParaRP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41</a:t>
            </a:fld>
            <a:endParaRPr lang="en-US"/>
          </a:p>
        </p:txBody>
      </p:sp>
    </p:spTree>
    <p:extLst>
      <p:ext uri="{BB962C8B-B14F-4D97-AF65-F5344CB8AC3E}">
        <p14:creationId xmlns:p14="http://schemas.microsoft.com/office/powerpoint/2010/main" val="27262485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85800" y="1143000"/>
            <a:ext cx="7924800" cy="5334000"/>
          </a:xfrm>
        </p:spPr>
        <p:txBody>
          <a:bodyPr>
            <a:noAutofit/>
          </a:bodyPr>
          <a:lstStyle/>
          <a:p>
            <a:pPr>
              <a:buFont typeface="Wingdings" pitchFamily="2" charset="2"/>
              <a:buChar char="q"/>
            </a:pPr>
            <a:r>
              <a:rPr lang="en-US" sz="1800" dirty="0">
                <a:latin typeface="Sylfaen" pitchFamily="18" charset="0"/>
              </a:rPr>
              <a:t>A 27-bit extended network prefix leaves 5 bits to define host </a:t>
            </a:r>
            <a:r>
              <a:rPr lang="en-US" sz="1800" dirty="0" smtClean="0">
                <a:latin typeface="Sylfaen" pitchFamily="18" charset="0"/>
              </a:rPr>
              <a:t>addresses on </a:t>
            </a:r>
            <a:r>
              <a:rPr lang="en-US" sz="1800" dirty="0">
                <a:latin typeface="Sylfaen" pitchFamily="18" charset="0"/>
              </a:rPr>
              <a:t>each subnet. This means that each subnetwork with a 27-bit </a:t>
            </a:r>
            <a:r>
              <a:rPr lang="en-US" sz="1800" dirty="0" smtClean="0">
                <a:latin typeface="Sylfaen" pitchFamily="18" charset="0"/>
              </a:rPr>
              <a:t>prefix represents </a:t>
            </a:r>
            <a:r>
              <a:rPr lang="en-US" sz="1800" dirty="0">
                <a:latin typeface="Sylfaen" pitchFamily="18" charset="0"/>
              </a:rPr>
              <a:t>a contiguous block of 2</a:t>
            </a:r>
            <a:r>
              <a:rPr lang="en-US" sz="1800" baseline="30000" dirty="0">
                <a:latin typeface="Sylfaen" pitchFamily="18" charset="0"/>
              </a:rPr>
              <a:t>5</a:t>
            </a:r>
            <a:r>
              <a:rPr lang="en-US" sz="1800" dirty="0">
                <a:latin typeface="Sylfaen" pitchFamily="18" charset="0"/>
              </a:rPr>
              <a:t> (32) individual IP </a:t>
            </a:r>
            <a:r>
              <a:rPr lang="en-US" sz="1800" dirty="0" smtClean="0">
                <a:latin typeface="Sylfaen" pitchFamily="18" charset="0"/>
              </a:rPr>
              <a:t>addresses.</a:t>
            </a:r>
          </a:p>
          <a:p>
            <a:pPr>
              <a:buFont typeface="Wingdings" pitchFamily="2" charset="2"/>
              <a:buChar char="q"/>
            </a:pPr>
            <a:r>
              <a:rPr lang="en-US" sz="1800" dirty="0" smtClean="0">
                <a:latin typeface="Sylfaen" pitchFamily="18" charset="0"/>
              </a:rPr>
              <a:t>However, since </a:t>
            </a:r>
            <a:r>
              <a:rPr lang="en-US" sz="1800" dirty="0">
                <a:latin typeface="Sylfaen" pitchFamily="18" charset="0"/>
              </a:rPr>
              <a:t>the all-0s and all-1s host addresses cannot be allocated, </a:t>
            </a:r>
            <a:r>
              <a:rPr lang="en-US" sz="1800" dirty="0" smtClean="0">
                <a:latin typeface="Sylfaen" pitchFamily="18" charset="0"/>
              </a:rPr>
              <a:t>there are </a:t>
            </a:r>
            <a:r>
              <a:rPr lang="en-US" sz="1800" dirty="0">
                <a:latin typeface="Sylfaen" pitchFamily="18" charset="0"/>
              </a:rPr>
              <a:t>30 (2</a:t>
            </a:r>
            <a:r>
              <a:rPr lang="en-US" sz="1800" baseline="30000" dirty="0">
                <a:latin typeface="Sylfaen" pitchFamily="18" charset="0"/>
              </a:rPr>
              <a:t>5</a:t>
            </a:r>
            <a:r>
              <a:rPr lang="en-US" sz="1800" dirty="0">
                <a:latin typeface="Sylfaen" pitchFamily="18" charset="0"/>
              </a:rPr>
              <a:t>-2) assignable host addresses on each subnet</a:t>
            </a:r>
            <a:r>
              <a:rPr lang="en-US" sz="1800" dirty="0" smtClean="0">
                <a:latin typeface="Sylfaen" pitchFamily="18" charset="0"/>
              </a:rPr>
              <a:t>.</a:t>
            </a:r>
          </a:p>
          <a:p>
            <a:pPr>
              <a:buFont typeface="Wingdings" pitchFamily="2" charset="2"/>
              <a:buChar char="q"/>
            </a:pPr>
            <a:r>
              <a:rPr lang="en-US" sz="1800" dirty="0">
                <a:latin typeface="Sylfaen" pitchFamily="18" charset="0"/>
              </a:rPr>
              <a:t>The eight subnet numbers for this example are listed in the </a:t>
            </a:r>
            <a:r>
              <a:rPr lang="en-US" sz="1800" dirty="0" smtClean="0">
                <a:latin typeface="Sylfaen" pitchFamily="18" charset="0"/>
              </a:rPr>
              <a:t>following code </a:t>
            </a:r>
            <a:r>
              <a:rPr lang="en-US" sz="1800" dirty="0">
                <a:latin typeface="Sylfaen" pitchFamily="18" charset="0"/>
              </a:rPr>
              <a:t>sample. </a:t>
            </a:r>
            <a:r>
              <a:rPr lang="en-US" sz="1800" dirty="0" smtClean="0">
                <a:latin typeface="Sylfaen" pitchFamily="18" charset="0"/>
              </a:rPr>
              <a:t>The </a:t>
            </a:r>
            <a:r>
              <a:rPr lang="en-US" sz="1800" b="1" dirty="0">
                <a:solidFill>
                  <a:srgbClr val="00B050"/>
                </a:solidFill>
                <a:latin typeface="Sylfaen" pitchFamily="18" charset="0"/>
              </a:rPr>
              <a:t>underlined portion of each address </a:t>
            </a:r>
            <a:r>
              <a:rPr lang="en-US" sz="1800" dirty="0">
                <a:latin typeface="Sylfaen" pitchFamily="18" charset="0"/>
              </a:rPr>
              <a:t>identifies </a:t>
            </a:r>
            <a:r>
              <a:rPr lang="en-US" sz="1800" dirty="0" smtClean="0">
                <a:latin typeface="Sylfaen" pitchFamily="18" charset="0"/>
              </a:rPr>
              <a:t>the extended </a:t>
            </a:r>
            <a:r>
              <a:rPr lang="en-US" sz="1800" dirty="0">
                <a:latin typeface="Sylfaen" pitchFamily="18" charset="0"/>
              </a:rPr>
              <a:t>network prefix, while the </a:t>
            </a:r>
            <a:r>
              <a:rPr lang="en-US" sz="1800" b="1" dirty="0">
                <a:solidFill>
                  <a:srgbClr val="00B050"/>
                </a:solidFill>
                <a:latin typeface="Sylfaen" pitchFamily="18" charset="0"/>
              </a:rPr>
              <a:t>bold digits </a:t>
            </a:r>
            <a:r>
              <a:rPr lang="en-US" sz="1800" dirty="0">
                <a:latin typeface="Sylfaen" pitchFamily="18" charset="0"/>
              </a:rPr>
              <a:t>identify the 3 </a:t>
            </a:r>
            <a:r>
              <a:rPr lang="en-US" sz="1800" dirty="0" smtClean="0">
                <a:latin typeface="Sylfaen" pitchFamily="18" charset="0"/>
              </a:rPr>
              <a:t>bits representing</a:t>
            </a:r>
            <a:r>
              <a:rPr lang="en-US" sz="1800" dirty="0">
                <a:latin typeface="Sylfaen" pitchFamily="18" charset="0"/>
              </a:rPr>
              <a:t> </a:t>
            </a:r>
            <a:r>
              <a:rPr lang="en-US" sz="1800" dirty="0" smtClean="0">
                <a:latin typeface="Sylfaen" pitchFamily="18" charset="0"/>
              </a:rPr>
              <a:t>the </a:t>
            </a:r>
            <a:r>
              <a:rPr lang="en-US" sz="1800" dirty="0">
                <a:latin typeface="Sylfaen" pitchFamily="18" charset="0"/>
              </a:rPr>
              <a:t>subnet number field</a:t>
            </a:r>
            <a:r>
              <a:rPr lang="en-US" sz="2000" dirty="0">
                <a:latin typeface="Sylfaen" pitchFamily="18" charset="0"/>
              </a:rPr>
              <a:t>:</a:t>
            </a:r>
          </a:p>
          <a:p>
            <a:pPr marL="402336" lvl="1" indent="0">
              <a:buNone/>
            </a:pPr>
            <a:r>
              <a:rPr lang="en-US" sz="1400" dirty="0">
                <a:solidFill>
                  <a:srgbClr val="FF0000"/>
                </a:solidFill>
                <a:latin typeface="Sylfaen" pitchFamily="18" charset="0"/>
              </a:rPr>
              <a:t>Base Net: </a:t>
            </a:r>
            <a:r>
              <a:rPr lang="en-US" sz="1400" u="sng" dirty="0">
                <a:solidFill>
                  <a:srgbClr val="FF0000"/>
                </a:solidFill>
                <a:latin typeface="Sylfaen" pitchFamily="18" charset="0"/>
              </a:rPr>
              <a:t>11000001.00000001.00000001 .00000000 </a:t>
            </a:r>
            <a:r>
              <a:rPr lang="en-US" sz="1400" dirty="0">
                <a:solidFill>
                  <a:srgbClr val="FF0000"/>
                </a:solidFill>
                <a:latin typeface="Sylfaen" pitchFamily="18" charset="0"/>
              </a:rPr>
              <a:t>= 193.1.1.0/24</a:t>
            </a:r>
          </a:p>
          <a:p>
            <a:pPr marL="745236" lvl="1" indent="-342900">
              <a:buFont typeface="+mj-lt"/>
              <a:buAutoNum type="arabicPeriod"/>
            </a:pPr>
            <a:r>
              <a:rPr lang="en-US" sz="1400" dirty="0">
                <a:solidFill>
                  <a:srgbClr val="00B050"/>
                </a:solidFill>
                <a:latin typeface="Sylfaen" pitchFamily="18" charset="0"/>
              </a:rPr>
              <a:t>Subnet #0: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000 </a:t>
            </a:r>
            <a:r>
              <a:rPr lang="en-US" sz="1400" dirty="0">
                <a:solidFill>
                  <a:srgbClr val="00B050"/>
                </a:solidFill>
                <a:latin typeface="Sylfaen" pitchFamily="18" charset="0"/>
              </a:rPr>
              <a:t>00000 = 193.1.1.0/27</a:t>
            </a:r>
          </a:p>
          <a:p>
            <a:pPr marL="745236" lvl="1" indent="-342900">
              <a:buFont typeface="+mj-lt"/>
              <a:buAutoNum type="arabicPeriod"/>
            </a:pPr>
            <a:r>
              <a:rPr lang="en-US" sz="1400" dirty="0">
                <a:solidFill>
                  <a:srgbClr val="00B050"/>
                </a:solidFill>
                <a:latin typeface="Sylfaen" pitchFamily="18" charset="0"/>
              </a:rPr>
              <a:t>Subnet #1: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001</a:t>
            </a:r>
            <a:r>
              <a:rPr lang="en-US" sz="1400" b="1" dirty="0">
                <a:solidFill>
                  <a:srgbClr val="00B050"/>
                </a:solidFill>
                <a:latin typeface="Sylfaen" pitchFamily="18" charset="0"/>
              </a:rPr>
              <a:t> </a:t>
            </a:r>
            <a:r>
              <a:rPr lang="en-US" sz="1400" dirty="0">
                <a:solidFill>
                  <a:srgbClr val="00B050"/>
                </a:solidFill>
                <a:latin typeface="Sylfaen" pitchFamily="18" charset="0"/>
              </a:rPr>
              <a:t>00000 = 193.1.1.32/27</a:t>
            </a:r>
          </a:p>
          <a:p>
            <a:pPr marL="745236" lvl="1" indent="-342900">
              <a:buFont typeface="+mj-lt"/>
              <a:buAutoNum type="arabicPeriod"/>
            </a:pPr>
            <a:r>
              <a:rPr lang="en-US" sz="1400" dirty="0">
                <a:solidFill>
                  <a:srgbClr val="00B050"/>
                </a:solidFill>
                <a:latin typeface="Sylfaen" pitchFamily="18" charset="0"/>
              </a:rPr>
              <a:t>Subnet #2: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010</a:t>
            </a:r>
            <a:r>
              <a:rPr lang="en-US" sz="1400" b="1" dirty="0">
                <a:solidFill>
                  <a:srgbClr val="00B050"/>
                </a:solidFill>
                <a:latin typeface="Sylfaen" pitchFamily="18" charset="0"/>
              </a:rPr>
              <a:t> </a:t>
            </a:r>
            <a:r>
              <a:rPr lang="en-US" sz="1400" dirty="0">
                <a:solidFill>
                  <a:srgbClr val="00B050"/>
                </a:solidFill>
                <a:latin typeface="Sylfaen" pitchFamily="18" charset="0"/>
              </a:rPr>
              <a:t>00000 = 193.1.1.64/27</a:t>
            </a:r>
          </a:p>
          <a:p>
            <a:pPr marL="745236" lvl="1" indent="-342900">
              <a:buFont typeface="+mj-lt"/>
              <a:buAutoNum type="arabicPeriod"/>
            </a:pPr>
            <a:r>
              <a:rPr lang="en-US" sz="1400" dirty="0">
                <a:solidFill>
                  <a:srgbClr val="00B050"/>
                </a:solidFill>
                <a:latin typeface="Sylfaen" pitchFamily="18" charset="0"/>
              </a:rPr>
              <a:t>Subnet #3: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011</a:t>
            </a:r>
            <a:r>
              <a:rPr lang="en-US" sz="1400" b="1" dirty="0">
                <a:solidFill>
                  <a:srgbClr val="00B050"/>
                </a:solidFill>
                <a:latin typeface="Sylfaen" pitchFamily="18" charset="0"/>
              </a:rPr>
              <a:t> </a:t>
            </a:r>
            <a:r>
              <a:rPr lang="en-US" sz="1400" dirty="0">
                <a:solidFill>
                  <a:srgbClr val="00B050"/>
                </a:solidFill>
                <a:latin typeface="Sylfaen" pitchFamily="18" charset="0"/>
              </a:rPr>
              <a:t>00000 = 193.1.1.96/27</a:t>
            </a:r>
          </a:p>
          <a:p>
            <a:pPr marL="745236" lvl="1" indent="-342900">
              <a:buFont typeface="+mj-lt"/>
              <a:buAutoNum type="arabicPeriod"/>
            </a:pPr>
            <a:r>
              <a:rPr lang="en-US" sz="1400" dirty="0">
                <a:solidFill>
                  <a:srgbClr val="00B050"/>
                </a:solidFill>
                <a:latin typeface="Sylfaen" pitchFamily="18" charset="0"/>
              </a:rPr>
              <a:t>Subnet #4: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100</a:t>
            </a:r>
            <a:r>
              <a:rPr lang="en-US" sz="1400" b="1" dirty="0">
                <a:solidFill>
                  <a:srgbClr val="00B050"/>
                </a:solidFill>
                <a:latin typeface="Sylfaen" pitchFamily="18" charset="0"/>
              </a:rPr>
              <a:t> </a:t>
            </a:r>
            <a:r>
              <a:rPr lang="en-US" sz="1400" dirty="0">
                <a:solidFill>
                  <a:srgbClr val="00B050"/>
                </a:solidFill>
                <a:latin typeface="Sylfaen" pitchFamily="18" charset="0"/>
              </a:rPr>
              <a:t>00000 = 193.1.1.128/27</a:t>
            </a:r>
          </a:p>
          <a:p>
            <a:pPr marL="745236" lvl="1" indent="-342900">
              <a:buFont typeface="+mj-lt"/>
              <a:buAutoNum type="arabicPeriod"/>
            </a:pPr>
            <a:r>
              <a:rPr lang="en-US" sz="1400" dirty="0">
                <a:solidFill>
                  <a:srgbClr val="00B050"/>
                </a:solidFill>
                <a:latin typeface="Sylfaen" pitchFamily="18" charset="0"/>
              </a:rPr>
              <a:t>Subnet #5: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101</a:t>
            </a:r>
            <a:r>
              <a:rPr lang="en-US" sz="1400" b="1" dirty="0">
                <a:solidFill>
                  <a:srgbClr val="00B050"/>
                </a:solidFill>
                <a:latin typeface="Sylfaen" pitchFamily="18" charset="0"/>
              </a:rPr>
              <a:t> </a:t>
            </a:r>
            <a:r>
              <a:rPr lang="en-US" sz="1400" dirty="0">
                <a:solidFill>
                  <a:srgbClr val="00B050"/>
                </a:solidFill>
                <a:latin typeface="Sylfaen" pitchFamily="18" charset="0"/>
              </a:rPr>
              <a:t>00000 = 193.1.1.160/27</a:t>
            </a:r>
          </a:p>
          <a:p>
            <a:pPr marL="745236" lvl="1" indent="-342900">
              <a:buFont typeface="+mj-lt"/>
              <a:buAutoNum type="arabicPeriod"/>
            </a:pPr>
            <a:r>
              <a:rPr lang="en-US" sz="1400" dirty="0">
                <a:solidFill>
                  <a:srgbClr val="00B050"/>
                </a:solidFill>
                <a:latin typeface="Sylfaen" pitchFamily="18" charset="0"/>
              </a:rPr>
              <a:t>Subnet #6: </a:t>
            </a:r>
            <a:r>
              <a:rPr lang="en-US" sz="1400" u="sng" dirty="0">
                <a:solidFill>
                  <a:srgbClr val="00B050"/>
                </a:solidFill>
                <a:latin typeface="Sylfaen" pitchFamily="18" charset="0"/>
              </a:rPr>
              <a:t>11000001.00000001.00000001.</a:t>
            </a:r>
            <a:r>
              <a:rPr lang="en-US" sz="1400" b="1" u="sng" dirty="0">
                <a:solidFill>
                  <a:srgbClr val="00B050"/>
                </a:solidFill>
                <a:latin typeface="Sylfaen" pitchFamily="18" charset="0"/>
              </a:rPr>
              <a:t>110</a:t>
            </a:r>
            <a:r>
              <a:rPr lang="en-US" sz="1400" b="1" dirty="0">
                <a:solidFill>
                  <a:srgbClr val="00B050"/>
                </a:solidFill>
                <a:latin typeface="Sylfaen" pitchFamily="18" charset="0"/>
              </a:rPr>
              <a:t> </a:t>
            </a:r>
            <a:r>
              <a:rPr lang="en-US" sz="1400" dirty="0">
                <a:solidFill>
                  <a:srgbClr val="00B050"/>
                </a:solidFill>
                <a:latin typeface="Sylfaen" pitchFamily="18" charset="0"/>
              </a:rPr>
              <a:t>00000 = 193.1.1.192/27</a:t>
            </a:r>
          </a:p>
          <a:p>
            <a:pPr marL="745236" lvl="1" indent="-342900">
              <a:buFont typeface="+mj-lt"/>
              <a:buAutoNum type="arabicPeriod"/>
            </a:pPr>
            <a:r>
              <a:rPr lang="en-US" sz="1400" dirty="0">
                <a:solidFill>
                  <a:srgbClr val="00B050"/>
                </a:solidFill>
                <a:latin typeface="Sylfaen" pitchFamily="18" charset="0"/>
              </a:rPr>
              <a:t>Subnet #7: </a:t>
            </a:r>
            <a:r>
              <a:rPr lang="en-US" sz="1400" u="sng" dirty="0" smtClean="0">
                <a:solidFill>
                  <a:srgbClr val="00B050"/>
                </a:solidFill>
                <a:latin typeface="Sylfaen" pitchFamily="18" charset="0"/>
              </a:rPr>
              <a:t>11000001.00000001.00000001.</a:t>
            </a:r>
            <a:r>
              <a:rPr lang="en-US" sz="1400" b="1" u="sng" dirty="0" smtClean="0">
                <a:solidFill>
                  <a:srgbClr val="00B050"/>
                </a:solidFill>
                <a:latin typeface="Sylfaen" pitchFamily="18" charset="0"/>
              </a:rPr>
              <a:t>111 </a:t>
            </a:r>
            <a:r>
              <a:rPr lang="en-US" sz="1400" dirty="0">
                <a:solidFill>
                  <a:srgbClr val="00B050"/>
                </a:solidFill>
                <a:latin typeface="Sylfaen" pitchFamily="18" charset="0"/>
              </a:rPr>
              <a:t>00000 = 193.1.1.224/27</a:t>
            </a:r>
            <a:endParaRPr lang="en-US" sz="1400" dirty="0">
              <a:solidFill>
                <a:srgbClr val="00B05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42</a:t>
            </a:fld>
            <a:endParaRPr lang="en-US"/>
          </a:p>
        </p:txBody>
      </p:sp>
    </p:spTree>
    <p:extLst>
      <p:ext uri="{BB962C8B-B14F-4D97-AF65-F5344CB8AC3E}">
        <p14:creationId xmlns:p14="http://schemas.microsoft.com/office/powerpoint/2010/main" val="25775784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fontScale="90000"/>
          </a:bodyPr>
          <a:lstStyle/>
          <a:p>
            <a:r>
              <a:rPr lang="en-US" sz="3600" i="1" dirty="0">
                <a:solidFill>
                  <a:srgbClr val="00B0F0"/>
                </a:solidFill>
                <a:effectLst/>
                <a:latin typeface="ITC Zapf Chancery" pitchFamily="66" charset="0"/>
              </a:rPr>
              <a:t>Defining Host Addresses for Each </a:t>
            </a:r>
            <a:r>
              <a:rPr lang="en-US" sz="3600" i="1" dirty="0" smtClean="0">
                <a:solidFill>
                  <a:srgbClr val="00B0F0"/>
                </a:solidFill>
                <a:effectLst/>
                <a:latin typeface="ITC Zapf Chancery" pitchFamily="66" charset="0"/>
              </a:rPr>
              <a:t>Subnet</a:t>
            </a:r>
            <a:endParaRPr lang="en-US" sz="3600" b="1" dirty="0">
              <a:solidFill>
                <a:srgbClr val="00B0F0"/>
              </a:solidFill>
              <a:effectLst/>
              <a:latin typeface="ITC Zapf Chancery" pitchFamily="66" charset="0"/>
            </a:endParaRPr>
          </a:p>
        </p:txBody>
      </p:sp>
      <p:sp>
        <p:nvSpPr>
          <p:cNvPr id="3" name="Content Placeholder 2"/>
          <p:cNvSpPr>
            <a:spLocks noGrp="1"/>
          </p:cNvSpPr>
          <p:nvPr>
            <p:ph idx="1"/>
          </p:nvPr>
        </p:nvSpPr>
        <p:spPr>
          <a:xfrm>
            <a:off x="685800" y="1143000"/>
            <a:ext cx="7924800" cy="5334000"/>
          </a:xfrm>
        </p:spPr>
        <p:txBody>
          <a:bodyPr>
            <a:noAutofit/>
          </a:bodyPr>
          <a:lstStyle/>
          <a:p>
            <a:pPr algn="just">
              <a:buFont typeface="Wingdings" pitchFamily="2" charset="2"/>
              <a:buChar char="Ø"/>
            </a:pPr>
            <a:r>
              <a:rPr lang="en-US" sz="2000" dirty="0">
                <a:latin typeface="Sylfaen" pitchFamily="18" charset="0"/>
              </a:rPr>
              <a:t>According to Internet practices, the host number field of an IP </a:t>
            </a:r>
            <a:r>
              <a:rPr lang="en-US" sz="2000" dirty="0" smtClean="0">
                <a:latin typeface="Sylfaen" pitchFamily="18" charset="0"/>
              </a:rPr>
              <a:t>address cannot </a:t>
            </a:r>
            <a:r>
              <a:rPr lang="en-US" sz="2000" dirty="0">
                <a:latin typeface="Sylfaen" pitchFamily="18" charset="0"/>
              </a:rPr>
              <a:t>contain all 0-bits or all 1-bits</a:t>
            </a:r>
            <a:r>
              <a:rPr lang="en-US" sz="2000" dirty="0" smtClean="0">
                <a:latin typeface="Sylfaen" pitchFamily="18" charset="0"/>
              </a:rPr>
              <a:t>.</a:t>
            </a:r>
          </a:p>
          <a:p>
            <a:pPr algn="just">
              <a:buFont typeface="Wingdings" pitchFamily="2" charset="2"/>
              <a:buChar char="Ø"/>
            </a:pPr>
            <a:r>
              <a:rPr lang="en-US" sz="2000" dirty="0">
                <a:latin typeface="Sylfaen" pitchFamily="18" charset="0"/>
              </a:rPr>
              <a:t>The all-0s host number </a:t>
            </a:r>
            <a:r>
              <a:rPr lang="en-US" sz="2000" dirty="0" smtClean="0">
                <a:latin typeface="Sylfaen" pitchFamily="18" charset="0"/>
              </a:rPr>
              <a:t>identifies the </a:t>
            </a:r>
            <a:r>
              <a:rPr lang="en-US" sz="2000" dirty="0">
                <a:latin typeface="Sylfaen" pitchFamily="18" charset="0"/>
              </a:rPr>
              <a:t>base network (or subnetwork) number, while the all-1s host </a:t>
            </a:r>
            <a:r>
              <a:rPr lang="en-US" sz="2000" dirty="0" smtClean="0">
                <a:latin typeface="Sylfaen" pitchFamily="18" charset="0"/>
              </a:rPr>
              <a:t>number represents </a:t>
            </a:r>
            <a:r>
              <a:rPr lang="en-US" sz="2000" dirty="0">
                <a:latin typeface="Sylfaen" pitchFamily="18" charset="0"/>
              </a:rPr>
              <a:t>the broadcast address for the network (or subnetwork</a:t>
            </a:r>
            <a:r>
              <a:rPr lang="en-US" sz="2000" dirty="0" smtClean="0">
                <a:latin typeface="Sylfaen" pitchFamily="18" charset="0"/>
              </a:rPr>
              <a:t>).</a:t>
            </a:r>
          </a:p>
          <a:p>
            <a:pPr algn="just">
              <a:buFont typeface="Wingdings" pitchFamily="2" charset="2"/>
              <a:buChar char="Ø"/>
            </a:pPr>
            <a:r>
              <a:rPr lang="en-US" sz="2000" dirty="0">
                <a:latin typeface="Sylfaen" pitchFamily="18" charset="0"/>
              </a:rPr>
              <a:t>In our current example, there are 5 bits in the host number field of </a:t>
            </a:r>
            <a:r>
              <a:rPr lang="en-US" sz="2000" dirty="0" smtClean="0">
                <a:latin typeface="Sylfaen" pitchFamily="18" charset="0"/>
              </a:rPr>
              <a:t>each subnet </a:t>
            </a:r>
            <a:r>
              <a:rPr lang="en-US" sz="2000" dirty="0">
                <a:latin typeface="Sylfaen" pitchFamily="18" charset="0"/>
              </a:rPr>
              <a:t>address. This means that each subnet represents a block of </a:t>
            </a:r>
            <a:r>
              <a:rPr lang="en-US" sz="2000" dirty="0" smtClean="0">
                <a:latin typeface="Sylfaen" pitchFamily="18" charset="0"/>
              </a:rPr>
              <a:t>30 host </a:t>
            </a:r>
            <a:r>
              <a:rPr lang="en-US" sz="2000" dirty="0">
                <a:latin typeface="Sylfaen" pitchFamily="18" charset="0"/>
              </a:rPr>
              <a:t>addresses (2</a:t>
            </a:r>
            <a:r>
              <a:rPr lang="en-US" sz="2000" baseline="30000" dirty="0">
                <a:latin typeface="Sylfaen" pitchFamily="18" charset="0"/>
              </a:rPr>
              <a:t>5</a:t>
            </a:r>
            <a:r>
              <a:rPr lang="en-US" sz="2000" dirty="0">
                <a:latin typeface="Sylfaen" pitchFamily="18" charset="0"/>
              </a:rPr>
              <a:t> -2 = 30, note that the 2 is subtracted because </a:t>
            </a:r>
            <a:r>
              <a:rPr lang="en-US" sz="2000" dirty="0" smtClean="0">
                <a:latin typeface="Sylfaen" pitchFamily="18" charset="0"/>
              </a:rPr>
              <a:t>the all-0s </a:t>
            </a:r>
            <a:r>
              <a:rPr lang="en-US" sz="2000" dirty="0">
                <a:latin typeface="Sylfaen" pitchFamily="18" charset="0"/>
              </a:rPr>
              <a:t>and the all-1s host addresses cannot be used). The hosts on </a:t>
            </a:r>
            <a:r>
              <a:rPr lang="en-US" sz="2000" dirty="0" smtClean="0">
                <a:latin typeface="Sylfaen" pitchFamily="18" charset="0"/>
              </a:rPr>
              <a:t>each subnet </a:t>
            </a:r>
            <a:r>
              <a:rPr lang="en-US" sz="2000" dirty="0">
                <a:latin typeface="Sylfaen" pitchFamily="18" charset="0"/>
              </a:rPr>
              <a:t>are numbered 1 through 30.</a:t>
            </a: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43</a:t>
            </a:fld>
            <a:endParaRPr lang="en-US"/>
          </a:p>
        </p:txBody>
      </p:sp>
    </p:spTree>
    <p:extLst>
      <p:ext uri="{BB962C8B-B14F-4D97-AF65-F5344CB8AC3E}">
        <p14:creationId xmlns:p14="http://schemas.microsoft.com/office/powerpoint/2010/main" val="739959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lgn="just">
              <a:buFont typeface="Wingdings" pitchFamily="2" charset="2"/>
              <a:buChar char="Ø"/>
            </a:pPr>
            <a:r>
              <a:rPr lang="en-US" sz="2000" dirty="0">
                <a:latin typeface="Sylfaen" pitchFamily="18" charset="0"/>
              </a:rPr>
              <a:t>In general, to define the address assigned to Host #N of a </a:t>
            </a:r>
            <a:r>
              <a:rPr lang="en-US" sz="2000" dirty="0" smtClean="0">
                <a:latin typeface="Sylfaen" pitchFamily="18" charset="0"/>
              </a:rPr>
              <a:t>particular subnet, the network administrator places the binary representation of N into </a:t>
            </a:r>
            <a:r>
              <a:rPr lang="en-US" sz="2000" dirty="0">
                <a:latin typeface="Sylfaen" pitchFamily="18" charset="0"/>
              </a:rPr>
              <a:t>the subnet’s host number field. For example, to define the </a:t>
            </a:r>
            <a:r>
              <a:rPr lang="en-US" sz="2000" dirty="0" smtClean="0">
                <a:latin typeface="Sylfaen" pitchFamily="18" charset="0"/>
              </a:rPr>
              <a:t>address assigned </a:t>
            </a:r>
            <a:r>
              <a:rPr lang="en-US" sz="2000" dirty="0">
                <a:latin typeface="Sylfaen" pitchFamily="18" charset="0"/>
              </a:rPr>
              <a:t>to Host #15 on Subnet #2, the network administrator </a:t>
            </a:r>
            <a:r>
              <a:rPr lang="en-US" sz="2000" dirty="0" smtClean="0">
                <a:latin typeface="Sylfaen" pitchFamily="18" charset="0"/>
              </a:rPr>
              <a:t>simply places </a:t>
            </a:r>
            <a:r>
              <a:rPr lang="en-US" sz="2000" dirty="0">
                <a:latin typeface="Sylfaen" pitchFamily="18" charset="0"/>
              </a:rPr>
              <a:t>the binary representation of 15 (01111</a:t>
            </a:r>
            <a:r>
              <a:rPr lang="en-US" sz="2000" baseline="-25000" dirty="0">
                <a:latin typeface="Sylfaen" pitchFamily="18" charset="0"/>
              </a:rPr>
              <a:t>2</a:t>
            </a:r>
            <a:r>
              <a:rPr lang="en-US" sz="2000" dirty="0">
                <a:latin typeface="Sylfaen" pitchFamily="18" charset="0"/>
              </a:rPr>
              <a:t> ) into the 5-bits of </a:t>
            </a:r>
            <a:r>
              <a:rPr lang="en-US" sz="2000" dirty="0" smtClean="0">
                <a:latin typeface="Sylfaen" pitchFamily="18" charset="0"/>
              </a:rPr>
              <a:t>Subnet #2’s </a:t>
            </a:r>
            <a:r>
              <a:rPr lang="en-US" sz="2000" dirty="0">
                <a:latin typeface="Sylfaen" pitchFamily="18" charset="0"/>
              </a:rPr>
              <a:t>host number field</a:t>
            </a:r>
            <a:r>
              <a:rPr lang="en-US" sz="2000" dirty="0" smtClean="0">
                <a:latin typeface="Sylfaen" pitchFamily="18" charset="0"/>
              </a:rPr>
              <a:t>.</a:t>
            </a:r>
          </a:p>
          <a:p>
            <a:pPr algn="just">
              <a:buFont typeface="Wingdings" pitchFamily="2" charset="2"/>
              <a:buChar char="Ø"/>
            </a:pPr>
            <a:r>
              <a:rPr lang="en-US" sz="2000" dirty="0">
                <a:latin typeface="Sylfaen" pitchFamily="18" charset="0"/>
              </a:rPr>
              <a:t>The valid host addresses for Subnet #2 in this example are listed in </a:t>
            </a:r>
            <a:r>
              <a:rPr lang="en-US" sz="2000" dirty="0" smtClean="0">
                <a:latin typeface="Sylfaen" pitchFamily="18" charset="0"/>
              </a:rPr>
              <a:t>the following </a:t>
            </a:r>
            <a:r>
              <a:rPr lang="en-US" sz="2000" dirty="0">
                <a:latin typeface="Sylfaen" pitchFamily="18" charset="0"/>
              </a:rPr>
              <a:t>sample code. The underlined portion of each address </a:t>
            </a:r>
            <a:r>
              <a:rPr lang="en-US" sz="2000" dirty="0" smtClean="0">
                <a:latin typeface="Sylfaen" pitchFamily="18" charset="0"/>
              </a:rPr>
              <a:t>identifies the </a:t>
            </a:r>
            <a:r>
              <a:rPr lang="en-US" sz="2000" dirty="0">
                <a:latin typeface="Sylfaen" pitchFamily="18" charset="0"/>
              </a:rPr>
              <a:t>extended network prefix, while the bold digits identify </a:t>
            </a:r>
            <a:r>
              <a:rPr lang="en-US" sz="2000" dirty="0" smtClean="0">
                <a:latin typeface="Sylfaen" pitchFamily="18" charset="0"/>
              </a:rPr>
              <a:t>the 5-bit </a:t>
            </a:r>
            <a:r>
              <a:rPr lang="en-US" sz="2000" dirty="0">
                <a:latin typeface="Sylfaen" pitchFamily="18" charset="0"/>
              </a:rPr>
              <a:t>host number field</a:t>
            </a:r>
            <a:r>
              <a:rPr lang="en-US" sz="2000" dirty="0" smtClean="0">
                <a:latin typeface="Sylfaen" pitchFamily="18" charset="0"/>
              </a:rPr>
              <a:t>:</a:t>
            </a:r>
          </a:p>
          <a:p>
            <a:pPr marL="82296" indent="0">
              <a:buNone/>
            </a:pPr>
            <a:r>
              <a:rPr lang="en-US" sz="2000" dirty="0">
                <a:solidFill>
                  <a:srgbClr val="FF0000"/>
                </a:solidFill>
                <a:latin typeface="Sylfaen" pitchFamily="18" charset="0"/>
              </a:rPr>
              <a:t>Subnet #2: </a:t>
            </a:r>
            <a:r>
              <a:rPr lang="en-US" sz="2000" u="sng" dirty="0">
                <a:solidFill>
                  <a:srgbClr val="FF0000"/>
                </a:solidFill>
                <a:latin typeface="Sylfaen" pitchFamily="18" charset="0"/>
              </a:rPr>
              <a:t>11000001.00000001.00000001.010</a:t>
            </a:r>
            <a:r>
              <a:rPr lang="en-US" sz="2000" dirty="0">
                <a:solidFill>
                  <a:srgbClr val="FF0000"/>
                </a:solidFill>
                <a:latin typeface="Sylfaen" pitchFamily="18" charset="0"/>
              </a:rPr>
              <a:t> </a:t>
            </a:r>
            <a:r>
              <a:rPr lang="en-US" sz="2000" b="1" dirty="0">
                <a:solidFill>
                  <a:srgbClr val="FF0000"/>
                </a:solidFill>
                <a:latin typeface="Sylfaen" pitchFamily="18" charset="0"/>
              </a:rPr>
              <a:t>00000 </a:t>
            </a:r>
            <a:r>
              <a:rPr lang="en-US" sz="2000" dirty="0">
                <a:solidFill>
                  <a:srgbClr val="FF0000"/>
                </a:solidFill>
                <a:latin typeface="Sylfaen" pitchFamily="18" charset="0"/>
              </a:rPr>
              <a:t>= 193.1.1.64/27</a:t>
            </a:r>
          </a:p>
          <a:p>
            <a:r>
              <a:rPr lang="en-US" sz="2000" dirty="0">
                <a:solidFill>
                  <a:srgbClr val="0070C0"/>
                </a:solidFill>
                <a:latin typeface="Sylfaen" pitchFamily="18" charset="0"/>
              </a:rPr>
              <a:t>Host #1: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00001 </a:t>
            </a:r>
            <a:r>
              <a:rPr lang="en-US" sz="2000" dirty="0">
                <a:solidFill>
                  <a:srgbClr val="0070C0"/>
                </a:solidFill>
                <a:latin typeface="Sylfaen" pitchFamily="18" charset="0"/>
              </a:rPr>
              <a:t>= 193.1.1.65/27</a:t>
            </a:r>
          </a:p>
          <a:p>
            <a:r>
              <a:rPr lang="en-US" sz="2000" dirty="0">
                <a:solidFill>
                  <a:srgbClr val="0070C0"/>
                </a:solidFill>
                <a:latin typeface="Sylfaen" pitchFamily="18" charset="0"/>
              </a:rPr>
              <a:t>Host #2: </a:t>
            </a:r>
            <a:r>
              <a:rPr lang="en-US" sz="2000" u="sng" dirty="0">
                <a:solidFill>
                  <a:srgbClr val="0070C0"/>
                </a:solidFill>
                <a:latin typeface="Sylfaen" pitchFamily="18" charset="0"/>
              </a:rPr>
              <a:t>11000001.00000001.00000001.010</a:t>
            </a:r>
            <a:r>
              <a:rPr lang="en-US" sz="2000" dirty="0">
                <a:solidFill>
                  <a:srgbClr val="0070C0"/>
                </a:solidFill>
                <a:latin typeface="Sylfaen" pitchFamily="18" charset="0"/>
              </a:rPr>
              <a:t> </a:t>
            </a:r>
            <a:r>
              <a:rPr lang="en-US" sz="2000" b="1" dirty="0">
                <a:solidFill>
                  <a:srgbClr val="0070C0"/>
                </a:solidFill>
                <a:latin typeface="Sylfaen" pitchFamily="18" charset="0"/>
              </a:rPr>
              <a:t>00010 </a:t>
            </a:r>
            <a:r>
              <a:rPr lang="en-US" sz="2000" dirty="0">
                <a:solidFill>
                  <a:srgbClr val="0070C0"/>
                </a:solidFill>
                <a:latin typeface="Sylfaen" pitchFamily="18" charset="0"/>
              </a:rPr>
              <a:t>= 193.1.1.66/27</a:t>
            </a:r>
          </a:p>
          <a:p>
            <a:pPr algn="just">
              <a:buFont typeface="Wingdings" pitchFamily="2" charset="2"/>
              <a:buChar char="Ø"/>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44</a:t>
            </a:fld>
            <a:endParaRPr lang="en-US"/>
          </a:p>
        </p:txBody>
      </p:sp>
    </p:spTree>
    <p:extLst>
      <p:ext uri="{BB962C8B-B14F-4D97-AF65-F5344CB8AC3E}">
        <p14:creationId xmlns:p14="http://schemas.microsoft.com/office/powerpoint/2010/main" val="739959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marL="82296" indent="0">
              <a:buNone/>
            </a:pPr>
            <a:r>
              <a:rPr lang="en-US" sz="2000" dirty="0" smtClean="0">
                <a:solidFill>
                  <a:srgbClr val="0070C0"/>
                </a:solidFill>
                <a:latin typeface="Sylfaen" pitchFamily="18" charset="0"/>
              </a:rPr>
              <a:t>Host </a:t>
            </a:r>
            <a:r>
              <a:rPr lang="en-US" sz="2000" dirty="0">
                <a:solidFill>
                  <a:srgbClr val="0070C0"/>
                </a:solidFill>
                <a:latin typeface="Sylfaen" pitchFamily="18" charset="0"/>
              </a:rPr>
              <a:t>#3: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00011</a:t>
            </a:r>
            <a:r>
              <a:rPr lang="en-US" sz="2000" b="1" u="sng" dirty="0">
                <a:solidFill>
                  <a:srgbClr val="0070C0"/>
                </a:solidFill>
                <a:latin typeface="Sylfaen" pitchFamily="18" charset="0"/>
              </a:rPr>
              <a:t> </a:t>
            </a:r>
            <a:r>
              <a:rPr lang="en-US" sz="2000" dirty="0">
                <a:solidFill>
                  <a:srgbClr val="0070C0"/>
                </a:solidFill>
                <a:latin typeface="Sylfaen" pitchFamily="18" charset="0"/>
              </a:rPr>
              <a:t>= 193.1.1.67/27</a:t>
            </a:r>
          </a:p>
          <a:p>
            <a:pPr marL="82296" indent="0">
              <a:buNone/>
            </a:pPr>
            <a:r>
              <a:rPr lang="en-US" sz="2000" dirty="0">
                <a:solidFill>
                  <a:srgbClr val="0070C0"/>
                </a:solidFill>
                <a:latin typeface="Sylfaen" pitchFamily="18" charset="0"/>
              </a:rPr>
              <a:t>Host #4: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00100 </a:t>
            </a:r>
            <a:r>
              <a:rPr lang="en-US" sz="2000" dirty="0">
                <a:solidFill>
                  <a:srgbClr val="0070C0"/>
                </a:solidFill>
                <a:latin typeface="Sylfaen" pitchFamily="18" charset="0"/>
              </a:rPr>
              <a:t>= 193.1.1.68/27</a:t>
            </a:r>
          </a:p>
          <a:p>
            <a:pPr marL="82296" indent="0">
              <a:buNone/>
            </a:pPr>
            <a:r>
              <a:rPr lang="en-US" sz="2000" dirty="0">
                <a:solidFill>
                  <a:srgbClr val="0070C0"/>
                </a:solidFill>
                <a:latin typeface="Sylfaen" pitchFamily="18" charset="0"/>
              </a:rPr>
              <a:t>Host #5: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00101 </a:t>
            </a:r>
            <a:r>
              <a:rPr lang="en-US" sz="2000" dirty="0">
                <a:solidFill>
                  <a:srgbClr val="0070C0"/>
                </a:solidFill>
                <a:latin typeface="Sylfaen" pitchFamily="18" charset="0"/>
              </a:rPr>
              <a:t>= 193.1.1.69/27</a:t>
            </a:r>
          </a:p>
          <a:p>
            <a:pPr marL="82296" indent="0">
              <a:buNone/>
            </a:pPr>
            <a:r>
              <a:rPr lang="en-US" sz="2000" dirty="0">
                <a:solidFill>
                  <a:srgbClr val="0070C0"/>
                </a:solidFill>
                <a:latin typeface="Sylfaen" pitchFamily="18" charset="0"/>
              </a:rPr>
              <a:t>.</a:t>
            </a:r>
          </a:p>
          <a:p>
            <a:pPr marL="82296" indent="0">
              <a:buNone/>
            </a:pPr>
            <a:r>
              <a:rPr lang="en-US" sz="2000" dirty="0">
                <a:solidFill>
                  <a:srgbClr val="0070C0"/>
                </a:solidFill>
                <a:latin typeface="Sylfaen" pitchFamily="18" charset="0"/>
              </a:rPr>
              <a:t>.</a:t>
            </a:r>
          </a:p>
          <a:p>
            <a:pPr marL="82296" indent="0">
              <a:buNone/>
            </a:pPr>
            <a:r>
              <a:rPr lang="en-US" sz="2000" dirty="0">
                <a:solidFill>
                  <a:srgbClr val="0070C0"/>
                </a:solidFill>
                <a:latin typeface="Sylfaen" pitchFamily="18" charset="0"/>
              </a:rPr>
              <a:t>Host #15: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01111 </a:t>
            </a:r>
            <a:r>
              <a:rPr lang="en-US" sz="2000" dirty="0">
                <a:solidFill>
                  <a:srgbClr val="0070C0"/>
                </a:solidFill>
                <a:latin typeface="Sylfaen" pitchFamily="18" charset="0"/>
              </a:rPr>
              <a:t>= 193.1.1.79/27</a:t>
            </a:r>
          </a:p>
          <a:p>
            <a:pPr marL="82296" indent="0">
              <a:buNone/>
            </a:pPr>
            <a:r>
              <a:rPr lang="en-US" sz="2000" dirty="0">
                <a:solidFill>
                  <a:srgbClr val="0070C0"/>
                </a:solidFill>
                <a:latin typeface="Sylfaen" pitchFamily="18" charset="0"/>
              </a:rPr>
              <a:t>Host #16: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10000 </a:t>
            </a:r>
            <a:r>
              <a:rPr lang="en-US" sz="2000" dirty="0">
                <a:solidFill>
                  <a:srgbClr val="0070C0"/>
                </a:solidFill>
                <a:latin typeface="Sylfaen" pitchFamily="18" charset="0"/>
              </a:rPr>
              <a:t>= 193.1.1.80/27</a:t>
            </a:r>
          </a:p>
          <a:p>
            <a:pPr marL="82296" indent="0">
              <a:buNone/>
            </a:pPr>
            <a:r>
              <a:rPr lang="en-US" sz="2000" dirty="0">
                <a:solidFill>
                  <a:srgbClr val="0070C0"/>
                </a:solidFill>
                <a:latin typeface="Sylfaen" pitchFamily="18" charset="0"/>
              </a:rPr>
              <a:t>.</a:t>
            </a:r>
          </a:p>
          <a:p>
            <a:pPr marL="82296" indent="0">
              <a:buNone/>
            </a:pPr>
            <a:r>
              <a:rPr lang="en-US" sz="2000" dirty="0">
                <a:solidFill>
                  <a:srgbClr val="0070C0"/>
                </a:solidFill>
                <a:latin typeface="Sylfaen" pitchFamily="18" charset="0"/>
              </a:rPr>
              <a:t>.</a:t>
            </a:r>
          </a:p>
          <a:p>
            <a:pPr marL="82296" indent="0">
              <a:buNone/>
            </a:pPr>
            <a:r>
              <a:rPr lang="en-US" sz="2000" dirty="0">
                <a:solidFill>
                  <a:srgbClr val="0070C0"/>
                </a:solidFill>
                <a:latin typeface="Sylfaen" pitchFamily="18" charset="0"/>
              </a:rPr>
              <a:t>Host #27: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11011</a:t>
            </a:r>
            <a:r>
              <a:rPr lang="en-US" sz="2000" b="1" u="sng" dirty="0">
                <a:solidFill>
                  <a:srgbClr val="0070C0"/>
                </a:solidFill>
                <a:latin typeface="Sylfaen" pitchFamily="18" charset="0"/>
              </a:rPr>
              <a:t> </a:t>
            </a:r>
            <a:r>
              <a:rPr lang="en-US" sz="2000" dirty="0">
                <a:solidFill>
                  <a:srgbClr val="0070C0"/>
                </a:solidFill>
                <a:latin typeface="Sylfaen" pitchFamily="18" charset="0"/>
              </a:rPr>
              <a:t>= 193.1.1.91/27</a:t>
            </a:r>
          </a:p>
          <a:p>
            <a:pPr marL="82296" indent="0">
              <a:buNone/>
            </a:pPr>
            <a:r>
              <a:rPr lang="en-US" sz="2000" dirty="0">
                <a:solidFill>
                  <a:srgbClr val="0070C0"/>
                </a:solidFill>
                <a:latin typeface="Sylfaen" pitchFamily="18" charset="0"/>
              </a:rPr>
              <a:t>Host #28: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11100 </a:t>
            </a:r>
            <a:r>
              <a:rPr lang="en-US" sz="2000" dirty="0">
                <a:solidFill>
                  <a:srgbClr val="0070C0"/>
                </a:solidFill>
                <a:latin typeface="Sylfaen" pitchFamily="18" charset="0"/>
              </a:rPr>
              <a:t>= 193.1.1.92/27</a:t>
            </a:r>
          </a:p>
          <a:p>
            <a:pPr marL="82296" indent="0">
              <a:buNone/>
            </a:pPr>
            <a:r>
              <a:rPr lang="en-US" sz="2000" dirty="0">
                <a:solidFill>
                  <a:srgbClr val="0070C0"/>
                </a:solidFill>
                <a:latin typeface="Sylfaen" pitchFamily="18" charset="0"/>
              </a:rPr>
              <a:t>Host #29: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11101</a:t>
            </a:r>
            <a:r>
              <a:rPr lang="en-US" sz="2000" b="1" u="sng" dirty="0">
                <a:solidFill>
                  <a:srgbClr val="0070C0"/>
                </a:solidFill>
                <a:latin typeface="Sylfaen" pitchFamily="18" charset="0"/>
              </a:rPr>
              <a:t> </a:t>
            </a:r>
            <a:r>
              <a:rPr lang="en-US" sz="2000" dirty="0">
                <a:solidFill>
                  <a:srgbClr val="0070C0"/>
                </a:solidFill>
                <a:latin typeface="Sylfaen" pitchFamily="18" charset="0"/>
              </a:rPr>
              <a:t>= 193.1.1.93/27</a:t>
            </a:r>
          </a:p>
          <a:p>
            <a:pPr marL="82296" indent="0">
              <a:buNone/>
            </a:pPr>
            <a:r>
              <a:rPr lang="en-US" sz="2000" dirty="0">
                <a:solidFill>
                  <a:srgbClr val="0070C0"/>
                </a:solidFill>
                <a:latin typeface="Sylfaen" pitchFamily="18" charset="0"/>
              </a:rPr>
              <a:t>Host #30: </a:t>
            </a:r>
            <a:r>
              <a:rPr lang="en-US" sz="2000" u="sng" dirty="0">
                <a:solidFill>
                  <a:srgbClr val="0070C0"/>
                </a:solidFill>
                <a:latin typeface="Sylfaen" pitchFamily="18" charset="0"/>
              </a:rPr>
              <a:t>11000001.00000001.00000001.010 </a:t>
            </a:r>
            <a:r>
              <a:rPr lang="en-US" sz="2000" b="1" dirty="0">
                <a:solidFill>
                  <a:srgbClr val="0070C0"/>
                </a:solidFill>
                <a:latin typeface="Sylfaen" pitchFamily="18" charset="0"/>
              </a:rPr>
              <a:t>11110 </a:t>
            </a:r>
            <a:r>
              <a:rPr lang="en-US" sz="2000" dirty="0">
                <a:solidFill>
                  <a:srgbClr val="0070C0"/>
                </a:solidFill>
                <a:latin typeface="Sylfaen" pitchFamily="18" charset="0"/>
              </a:rPr>
              <a:t>= 193.1.1.94/27</a:t>
            </a:r>
            <a:endParaRPr lang="en-US" sz="2000" dirty="0">
              <a:solidFill>
                <a:srgbClr val="0070C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45</a:t>
            </a:fld>
            <a:endParaRPr lang="en-US"/>
          </a:p>
        </p:txBody>
      </p:sp>
    </p:spTree>
    <p:extLst>
      <p:ext uri="{BB962C8B-B14F-4D97-AF65-F5344CB8AC3E}">
        <p14:creationId xmlns:p14="http://schemas.microsoft.com/office/powerpoint/2010/main" val="739959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marL="82296" indent="0">
              <a:buNone/>
            </a:pPr>
            <a:r>
              <a:rPr lang="en-US" sz="2000" b="1" i="1" dirty="0" smtClean="0">
                <a:latin typeface="Sylfaen" pitchFamily="18" charset="0"/>
              </a:rPr>
              <a:t>Note: The </a:t>
            </a:r>
            <a:r>
              <a:rPr lang="en-US" sz="2000" b="1" i="1" dirty="0">
                <a:latin typeface="Sylfaen" pitchFamily="18" charset="0"/>
              </a:rPr>
              <a:t>All-0s Subnet and All-1s </a:t>
            </a:r>
            <a:r>
              <a:rPr lang="en-US" sz="2000" b="1" i="1" dirty="0" smtClean="0">
                <a:latin typeface="Sylfaen" pitchFamily="18" charset="0"/>
              </a:rPr>
              <a:t>Subnet</a:t>
            </a:r>
            <a:r>
              <a:rPr lang="en-US" sz="2000" i="1" dirty="0" smtClean="0">
                <a:latin typeface="Sylfaen" pitchFamily="18" charset="0"/>
              </a:rPr>
              <a:t> </a:t>
            </a:r>
          </a:p>
          <a:p>
            <a:pPr>
              <a:buFont typeface="Wingdings" pitchFamily="2" charset="2"/>
              <a:buChar char="q"/>
            </a:pPr>
            <a:r>
              <a:rPr lang="en-US" sz="2000" i="1" dirty="0" smtClean="0">
                <a:latin typeface="Times New Roman" pitchFamily="18" charset="0"/>
                <a:cs typeface="Times New Roman" pitchFamily="18" charset="0"/>
              </a:rPr>
              <a:t>When </a:t>
            </a:r>
            <a:r>
              <a:rPr lang="en-US" sz="2000" i="1" dirty="0" err="1">
                <a:latin typeface="Times New Roman" pitchFamily="18" charset="0"/>
                <a:cs typeface="Times New Roman" pitchFamily="18" charset="0"/>
              </a:rPr>
              <a:t>subnetting</a:t>
            </a:r>
            <a:r>
              <a:rPr lang="en-US" sz="2000" i="1" dirty="0">
                <a:latin typeface="Times New Roman" pitchFamily="18" charset="0"/>
                <a:cs typeface="Times New Roman" pitchFamily="18" charset="0"/>
              </a:rPr>
              <a:t> was first defined in RFC 950, it prohibited the use </a:t>
            </a:r>
            <a:r>
              <a:rPr lang="en-US" sz="2000" i="1" dirty="0" smtClean="0">
                <a:latin typeface="Times New Roman" pitchFamily="18" charset="0"/>
                <a:cs typeface="Times New Roman" pitchFamily="18" charset="0"/>
              </a:rPr>
              <a:t>of the </a:t>
            </a:r>
            <a:r>
              <a:rPr lang="en-US" sz="2000" i="1" dirty="0">
                <a:latin typeface="Times New Roman" pitchFamily="18" charset="0"/>
                <a:cs typeface="Times New Roman" pitchFamily="18" charset="0"/>
              </a:rPr>
              <a:t>all-0s and the all-1s subnets. The reason for this restriction was </a:t>
            </a:r>
            <a:r>
              <a:rPr lang="en-US" sz="2000" i="1" dirty="0" smtClean="0">
                <a:latin typeface="Times New Roman" pitchFamily="18" charset="0"/>
                <a:cs typeface="Times New Roman" pitchFamily="18" charset="0"/>
              </a:rPr>
              <a:t>to eliminate </a:t>
            </a:r>
            <a:r>
              <a:rPr lang="en-US" sz="2000" i="1" dirty="0">
                <a:latin typeface="Times New Roman" pitchFamily="18" charset="0"/>
                <a:cs typeface="Times New Roman" pitchFamily="18" charset="0"/>
              </a:rPr>
              <a:t>situations that could potentially confuse a </a:t>
            </a:r>
            <a:r>
              <a:rPr lang="en-US" sz="2000" i="1" dirty="0" err="1">
                <a:latin typeface="Times New Roman" pitchFamily="18" charset="0"/>
                <a:cs typeface="Times New Roman" pitchFamily="18" charset="0"/>
              </a:rPr>
              <a:t>classful</a:t>
            </a:r>
            <a:r>
              <a:rPr lang="en-US" sz="2000" i="1" dirty="0">
                <a:latin typeface="Times New Roman" pitchFamily="18" charset="0"/>
                <a:cs typeface="Times New Roman" pitchFamily="18" charset="0"/>
              </a:rPr>
              <a:t> router</a:t>
            </a:r>
            <a:r>
              <a:rPr lang="en-US" sz="2000" i="1" dirty="0" smtClean="0">
                <a:latin typeface="Times New Roman" pitchFamily="18" charset="0"/>
                <a:cs typeface="Times New Roman" pitchFamily="18" charset="0"/>
              </a:rPr>
              <a:t>.</a:t>
            </a:r>
          </a:p>
          <a:p>
            <a:pPr>
              <a:buFont typeface="Wingdings" pitchFamily="2" charset="2"/>
              <a:buChar char="q"/>
            </a:pPr>
            <a:r>
              <a:rPr lang="en-US" sz="2000" i="1" dirty="0">
                <a:latin typeface="Times New Roman" pitchFamily="18" charset="0"/>
                <a:cs typeface="Times New Roman" pitchFamily="18" charset="0"/>
              </a:rPr>
              <a:t>Some devices would not allow the </a:t>
            </a:r>
            <a:r>
              <a:rPr lang="en-US" sz="2000" i="1" dirty="0" smtClean="0">
                <a:latin typeface="Times New Roman" pitchFamily="18" charset="0"/>
                <a:cs typeface="Times New Roman" pitchFamily="18" charset="0"/>
              </a:rPr>
              <a:t>use of </a:t>
            </a:r>
            <a:r>
              <a:rPr lang="en-US" sz="2000" i="1" dirty="0">
                <a:latin typeface="Times New Roman" pitchFamily="18" charset="0"/>
                <a:cs typeface="Times New Roman" pitchFamily="18" charset="0"/>
              </a:rPr>
              <a:t>these subnets. Cisco Systems devices allow the use of these subnets when the </a:t>
            </a:r>
            <a:r>
              <a:rPr lang="en-US" sz="2000" b="1" i="1" dirty="0" err="1">
                <a:latin typeface="Times New Roman" pitchFamily="18" charset="0"/>
                <a:cs typeface="Times New Roman" pitchFamily="18" charset="0"/>
              </a:rPr>
              <a:t>ip</a:t>
            </a:r>
            <a:r>
              <a:rPr lang="en-US" sz="2000" b="1" i="1" dirty="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subnet zero </a:t>
            </a:r>
            <a:r>
              <a:rPr lang="en-US" sz="2000" i="1" dirty="0">
                <a:latin typeface="Times New Roman" pitchFamily="18" charset="0"/>
                <a:cs typeface="Times New Roman" pitchFamily="18" charset="0"/>
              </a:rPr>
              <a:t>command is configured</a:t>
            </a:r>
            <a:r>
              <a:rPr lang="en-US" sz="2000" i="1" dirty="0" smtClean="0">
                <a:latin typeface="Times New Roman" pitchFamily="18" charset="0"/>
                <a:cs typeface="Times New Roman" pitchFamily="18" charset="0"/>
              </a:rPr>
              <a:t>.</a:t>
            </a:r>
            <a:endParaRPr lang="en-US" sz="2000" i="1" dirty="0">
              <a:latin typeface="Times New Roman" pitchFamily="18" charset="0"/>
              <a:cs typeface="Times New Roman" pitchFamily="18" charset="0"/>
            </a:endParaRPr>
          </a:p>
          <a:p>
            <a:pPr>
              <a:buFont typeface="Wingdings" pitchFamily="2" charset="2"/>
              <a:buChar char="q"/>
            </a:pPr>
            <a:r>
              <a:rPr lang="en-US" sz="2000" i="1" dirty="0">
                <a:latin typeface="Times New Roman" pitchFamily="18" charset="0"/>
                <a:cs typeface="Times New Roman" pitchFamily="18" charset="0"/>
              </a:rPr>
              <a:t>Today a router can be both classless and </a:t>
            </a:r>
            <a:r>
              <a:rPr lang="en-US" sz="2000" i="1" dirty="0" err="1">
                <a:latin typeface="Times New Roman" pitchFamily="18" charset="0"/>
                <a:cs typeface="Times New Roman" pitchFamily="18" charset="0"/>
              </a:rPr>
              <a:t>classful</a:t>
            </a:r>
            <a:r>
              <a:rPr lang="en-US" sz="2000" i="1" dirty="0">
                <a:latin typeface="Times New Roman" pitchFamily="18" charset="0"/>
                <a:cs typeface="Times New Roman" pitchFamily="18" charset="0"/>
              </a:rPr>
              <a:t> at the same </a:t>
            </a:r>
            <a:r>
              <a:rPr lang="en-US" sz="2000" i="1" dirty="0" smtClean="0">
                <a:latin typeface="Times New Roman" pitchFamily="18" charset="0"/>
                <a:cs typeface="Times New Roman" pitchFamily="18" charset="0"/>
              </a:rPr>
              <a:t>time-it could </a:t>
            </a:r>
            <a:r>
              <a:rPr lang="en-US" sz="2000" i="1" dirty="0">
                <a:latin typeface="Times New Roman" pitchFamily="18" charset="0"/>
                <a:cs typeface="Times New Roman" pitchFamily="18" charset="0"/>
              </a:rPr>
              <a:t>be running RIP-1 (</a:t>
            </a:r>
            <a:r>
              <a:rPr lang="en-US" sz="2000" i="1" dirty="0" err="1">
                <a:latin typeface="Times New Roman" pitchFamily="18" charset="0"/>
                <a:cs typeface="Times New Roman" pitchFamily="18" charset="0"/>
              </a:rPr>
              <a:t>classful</a:t>
            </a:r>
            <a:r>
              <a:rPr lang="en-US" sz="2000" i="1" dirty="0">
                <a:latin typeface="Times New Roman" pitchFamily="18" charset="0"/>
                <a:cs typeface="Times New Roman" pitchFamily="18" charset="0"/>
              </a:rPr>
              <a:t> protocol) and BGP-4 (Border </a:t>
            </a:r>
            <a:r>
              <a:rPr lang="en-US" sz="2000" i="1" dirty="0" smtClean="0">
                <a:latin typeface="Times New Roman" pitchFamily="18" charset="0"/>
                <a:cs typeface="Times New Roman" pitchFamily="18" charset="0"/>
              </a:rPr>
              <a:t>Gateway Protocol </a:t>
            </a:r>
            <a:r>
              <a:rPr lang="en-US" sz="2000" i="1" dirty="0">
                <a:latin typeface="Times New Roman" pitchFamily="18" charset="0"/>
                <a:cs typeface="Times New Roman" pitchFamily="18" charset="0"/>
              </a:rPr>
              <a:t>Version 4-a classless protocol) at the same </a:t>
            </a:r>
            <a:r>
              <a:rPr lang="en-US" sz="2000" i="1" dirty="0" smtClean="0">
                <a:latin typeface="Times New Roman" pitchFamily="18" charset="0"/>
                <a:cs typeface="Times New Roman" pitchFamily="18" charset="0"/>
              </a:rPr>
              <a:t>time.</a:t>
            </a:r>
          </a:p>
        </p:txBody>
      </p:sp>
      <p:sp>
        <p:nvSpPr>
          <p:cNvPr id="6" name="Slide Number Placeholder 5"/>
          <p:cNvSpPr>
            <a:spLocks noGrp="1"/>
          </p:cNvSpPr>
          <p:nvPr>
            <p:ph type="sldNum" sz="quarter" idx="12"/>
          </p:nvPr>
        </p:nvSpPr>
        <p:spPr/>
        <p:txBody>
          <a:bodyPr/>
          <a:lstStyle/>
          <a:p>
            <a:fld id="{65443D5E-E9D3-4D36-8129-09AFD79524BB}" type="slidenum">
              <a:rPr lang="en-US" smtClean="0"/>
              <a:t>46</a:t>
            </a:fld>
            <a:endParaRPr lang="en-US"/>
          </a:p>
        </p:txBody>
      </p:sp>
    </p:spTree>
    <p:extLst>
      <p:ext uri="{BB962C8B-B14F-4D97-AF65-F5344CB8AC3E}">
        <p14:creationId xmlns:p14="http://schemas.microsoft.com/office/powerpoint/2010/main" val="739959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153400" cy="990600"/>
          </a:xfrm>
        </p:spPr>
        <p:txBody>
          <a:bodyPr>
            <a:noAutofit/>
          </a:bodyPr>
          <a:lstStyle/>
          <a:p>
            <a:r>
              <a:rPr lang="en-US" sz="3200" b="1" dirty="0" err="1" smtClean="0">
                <a:solidFill>
                  <a:srgbClr val="FF0000"/>
                </a:solidFill>
                <a:effectLst/>
                <a:latin typeface="Sylfaen" pitchFamily="18" charset="0"/>
              </a:rPr>
              <a:t>Cont</a:t>
            </a:r>
            <a:r>
              <a:rPr lang="en-US" sz="3200" b="1" dirty="0" smtClean="0">
                <a:solidFill>
                  <a:srgbClr val="FF0000"/>
                </a:solidFill>
                <a:effectLst/>
                <a:latin typeface="Sylfaen" pitchFamily="18" charset="0"/>
              </a:rPr>
              <a:t>… </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685800" y="1219200"/>
            <a:ext cx="7924800" cy="5334000"/>
          </a:xfrm>
        </p:spPr>
        <p:txBody>
          <a:bodyPr>
            <a:noAutofit/>
          </a:bodyPr>
          <a:lstStyle/>
          <a:p>
            <a:pPr marL="82296" indent="0">
              <a:buNone/>
            </a:pPr>
            <a:r>
              <a:rPr lang="en-US" sz="2000" b="1" i="1" dirty="0">
                <a:latin typeface="Sylfaen" pitchFamily="18" charset="0"/>
              </a:rPr>
              <a:t>Subnet Example </a:t>
            </a:r>
            <a:r>
              <a:rPr lang="en-US" sz="2000" b="1" i="1" dirty="0" smtClean="0">
                <a:latin typeface="Sylfaen" pitchFamily="18" charset="0"/>
              </a:rPr>
              <a:t>#3</a:t>
            </a:r>
            <a:endParaRPr lang="en-US" sz="2000" b="1" i="1" dirty="0">
              <a:latin typeface="Sylfaen" pitchFamily="18" charset="0"/>
            </a:endParaRPr>
          </a:p>
          <a:p>
            <a:pPr marL="82296" indent="0">
              <a:buNone/>
            </a:pPr>
            <a:r>
              <a:rPr lang="en-US" sz="2000" dirty="0" smtClean="0">
                <a:latin typeface="Sylfaen" pitchFamily="18" charset="0"/>
              </a:rPr>
              <a:t>Given </a:t>
            </a:r>
            <a:r>
              <a:rPr lang="en-US" sz="2000" dirty="0">
                <a:latin typeface="Sylfaen" pitchFamily="18" charset="0"/>
              </a:rPr>
              <a:t>the Class C network of 204.15.5.0/24, subnet the network in order to create the network </a:t>
            </a:r>
            <a:r>
              <a:rPr lang="en-US" sz="2000" dirty="0" smtClean="0">
                <a:latin typeface="Sylfaen" pitchFamily="18" charset="0"/>
              </a:rPr>
              <a:t>in Figure below  </a:t>
            </a:r>
            <a:r>
              <a:rPr lang="en-US" sz="2000" dirty="0">
                <a:latin typeface="Sylfaen" pitchFamily="18" charset="0"/>
              </a:rPr>
              <a:t>with the </a:t>
            </a:r>
            <a:r>
              <a:rPr lang="en-US" sz="2000" dirty="0" smtClean="0">
                <a:latin typeface="Sylfaen" pitchFamily="18" charset="0"/>
              </a:rPr>
              <a:t>host requirements shown.</a:t>
            </a:r>
          </a:p>
          <a:p>
            <a:pPr marL="82296" indent="0">
              <a:buNone/>
            </a:pPr>
            <a:endParaRPr lang="en-US" sz="20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47</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667000"/>
            <a:ext cx="670560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290525" y="5810250"/>
            <a:ext cx="3382657" cy="369332"/>
          </a:xfrm>
          <a:prstGeom prst="rect">
            <a:avLst/>
          </a:prstGeom>
        </p:spPr>
        <p:txBody>
          <a:bodyPr wrap="none">
            <a:spAutoFit/>
          </a:bodyPr>
          <a:lstStyle/>
          <a:p>
            <a:r>
              <a:rPr lang="en-US" b="1" dirty="0">
                <a:solidFill>
                  <a:srgbClr val="FF0000"/>
                </a:solidFill>
                <a:latin typeface="Sylfaen" pitchFamily="18" charset="0"/>
              </a:rPr>
              <a:t>Figure 7.6</a:t>
            </a:r>
            <a:r>
              <a:rPr lang="en-US" b="1" dirty="0" smtClean="0">
                <a:solidFill>
                  <a:srgbClr val="FF0000"/>
                </a:solidFill>
                <a:latin typeface="Sylfaen" pitchFamily="18" charset="0"/>
              </a:rPr>
              <a:t>: Subnetting </a:t>
            </a:r>
            <a:r>
              <a:rPr lang="en-US" b="1" dirty="0">
                <a:solidFill>
                  <a:srgbClr val="FF0000"/>
                </a:solidFill>
                <a:latin typeface="Sylfaen" pitchFamily="18" charset="0"/>
              </a:rPr>
              <a:t>Example </a:t>
            </a:r>
            <a:r>
              <a:rPr lang="en-US" b="1" dirty="0" smtClean="0">
                <a:solidFill>
                  <a:srgbClr val="FF0000"/>
                </a:solidFill>
                <a:latin typeface="Sylfaen" pitchFamily="18" charset="0"/>
              </a:rPr>
              <a:t>3</a:t>
            </a:r>
            <a:endParaRPr lang="en-US" dirty="0"/>
          </a:p>
        </p:txBody>
      </p:sp>
    </p:spTree>
    <p:extLst>
      <p:ext uri="{BB962C8B-B14F-4D97-AF65-F5344CB8AC3E}">
        <p14:creationId xmlns:p14="http://schemas.microsoft.com/office/powerpoint/2010/main" val="22464427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Autofit/>
          </a:bodyPr>
          <a:lstStyle/>
          <a:p>
            <a:r>
              <a:rPr lang="en-US" sz="3200" b="1" dirty="0" err="1" smtClean="0">
                <a:solidFill>
                  <a:srgbClr val="FF0000"/>
                </a:solidFill>
                <a:effectLst/>
                <a:latin typeface="Sylfaen" pitchFamily="18" charset="0"/>
              </a:rPr>
              <a:t>Cont</a:t>
            </a:r>
            <a:r>
              <a:rPr lang="en-US" sz="3200" b="1" dirty="0" smtClean="0">
                <a:solidFill>
                  <a:srgbClr val="FF0000"/>
                </a:solidFill>
                <a:effectLst/>
                <a:latin typeface="Sylfaen" pitchFamily="18" charset="0"/>
              </a:rPr>
              <a:t>… </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685800" y="1143000"/>
            <a:ext cx="7924800" cy="5334000"/>
          </a:xfrm>
        </p:spPr>
        <p:txBody>
          <a:bodyPr>
            <a:noAutofit/>
          </a:bodyPr>
          <a:lstStyle/>
          <a:p>
            <a:pPr>
              <a:buFont typeface="Wingdings" pitchFamily="2" charset="2"/>
              <a:buChar char="q"/>
            </a:pPr>
            <a:r>
              <a:rPr lang="en-US" sz="2000" dirty="0">
                <a:latin typeface="Sylfaen" pitchFamily="18" charset="0"/>
              </a:rPr>
              <a:t>Looking at the network shown in Figure </a:t>
            </a:r>
            <a:r>
              <a:rPr lang="en-US" sz="2000" dirty="0" smtClean="0">
                <a:latin typeface="Sylfaen" pitchFamily="18" charset="0"/>
              </a:rPr>
              <a:t>above, </a:t>
            </a:r>
            <a:r>
              <a:rPr lang="en-US" sz="2000" dirty="0">
                <a:latin typeface="Sylfaen" pitchFamily="18" charset="0"/>
              </a:rPr>
              <a:t>you can see that you are required to create </a:t>
            </a:r>
            <a:r>
              <a:rPr lang="en-US" sz="2000" dirty="0" smtClean="0">
                <a:solidFill>
                  <a:srgbClr val="FF0000"/>
                </a:solidFill>
                <a:latin typeface="Sylfaen" pitchFamily="18" charset="0"/>
              </a:rPr>
              <a:t>five</a:t>
            </a:r>
            <a:r>
              <a:rPr lang="en-US" sz="2000" dirty="0" smtClean="0">
                <a:latin typeface="Sylfaen" pitchFamily="18" charset="0"/>
              </a:rPr>
              <a:t> subnets</a:t>
            </a:r>
            <a:r>
              <a:rPr lang="en-US" sz="2000" dirty="0">
                <a:latin typeface="Sylfaen" pitchFamily="18" charset="0"/>
              </a:rPr>
              <a:t>. The largest subnet must support 28 host addresses. Is this possible with a Class </a:t>
            </a:r>
            <a:r>
              <a:rPr lang="en-US" sz="2000" dirty="0" smtClean="0">
                <a:latin typeface="Sylfaen" pitchFamily="18" charset="0"/>
              </a:rPr>
              <a:t>C network</a:t>
            </a:r>
            <a:r>
              <a:rPr lang="en-US" sz="2000" dirty="0">
                <a:latin typeface="Sylfaen" pitchFamily="18" charset="0"/>
              </a:rPr>
              <a:t>? and if so, then </a:t>
            </a:r>
            <a:r>
              <a:rPr lang="en-US" sz="2000" dirty="0" smtClean="0">
                <a:latin typeface="Sylfaen" pitchFamily="18" charset="0"/>
              </a:rPr>
              <a:t>how?</a:t>
            </a:r>
          </a:p>
          <a:p>
            <a:pPr>
              <a:buFont typeface="Wingdings" pitchFamily="2" charset="2"/>
              <a:buChar char="q"/>
            </a:pPr>
            <a:r>
              <a:rPr lang="en-US" sz="2000" dirty="0" smtClean="0">
                <a:latin typeface="Sylfaen" pitchFamily="18" charset="0"/>
              </a:rPr>
              <a:t>You </a:t>
            </a:r>
            <a:r>
              <a:rPr lang="en-US" sz="2000" dirty="0">
                <a:latin typeface="Sylfaen" pitchFamily="18" charset="0"/>
              </a:rPr>
              <a:t>can start by looking at the subnet requirement. In order to create the five needed subnets </a:t>
            </a:r>
            <a:r>
              <a:rPr lang="en-US" sz="2000" dirty="0" smtClean="0">
                <a:latin typeface="Sylfaen" pitchFamily="18" charset="0"/>
              </a:rPr>
              <a:t>you would </a:t>
            </a:r>
            <a:r>
              <a:rPr lang="en-US" sz="2000" dirty="0">
                <a:latin typeface="Sylfaen" pitchFamily="18" charset="0"/>
              </a:rPr>
              <a:t>need to use three bits from </a:t>
            </a:r>
            <a:r>
              <a:rPr lang="en-US" sz="2000" dirty="0" smtClean="0">
                <a:latin typeface="Sylfaen" pitchFamily="18" charset="0"/>
              </a:rPr>
              <a:t>the Class </a:t>
            </a:r>
            <a:r>
              <a:rPr lang="en-US" sz="2000" dirty="0">
                <a:latin typeface="Sylfaen" pitchFamily="18" charset="0"/>
              </a:rPr>
              <a:t>C host </a:t>
            </a:r>
            <a:r>
              <a:rPr lang="en-US" sz="2000" dirty="0" smtClean="0">
                <a:latin typeface="Sylfaen" pitchFamily="18" charset="0"/>
              </a:rPr>
              <a:t>bits.</a:t>
            </a:r>
          </a:p>
          <a:p>
            <a:pPr>
              <a:buFont typeface="Wingdings" pitchFamily="2" charset="2"/>
              <a:buChar char="q"/>
            </a:pPr>
            <a:r>
              <a:rPr lang="en-US" sz="2000" dirty="0" smtClean="0">
                <a:latin typeface="Sylfaen" pitchFamily="18" charset="0"/>
              </a:rPr>
              <a:t>Two </a:t>
            </a:r>
            <a:r>
              <a:rPr lang="en-US" sz="2000" dirty="0">
                <a:latin typeface="Sylfaen" pitchFamily="18" charset="0"/>
              </a:rPr>
              <a:t>bits would only allow you </a:t>
            </a:r>
            <a:r>
              <a:rPr lang="en-US" sz="2000" dirty="0" smtClean="0">
                <a:latin typeface="Sylfaen" pitchFamily="18" charset="0"/>
              </a:rPr>
              <a:t>four subnets </a:t>
            </a:r>
            <a:r>
              <a:rPr lang="en-US" sz="2000" dirty="0">
                <a:latin typeface="Sylfaen" pitchFamily="18" charset="0"/>
              </a:rPr>
              <a:t>(2</a:t>
            </a:r>
            <a:r>
              <a:rPr lang="en-US" sz="2000" baseline="30000" dirty="0">
                <a:latin typeface="Sylfaen" pitchFamily="18" charset="0"/>
              </a:rPr>
              <a:t>2</a:t>
            </a:r>
            <a:r>
              <a:rPr lang="en-US" sz="2000" dirty="0" smtClean="0">
                <a:latin typeface="Sylfaen" pitchFamily="18" charset="0"/>
              </a:rPr>
              <a:t>).</a:t>
            </a:r>
          </a:p>
          <a:p>
            <a:pPr>
              <a:buFont typeface="Wingdings" pitchFamily="2" charset="2"/>
              <a:buChar char="q"/>
            </a:pPr>
            <a:r>
              <a:rPr lang="en-US" sz="2000" dirty="0" smtClean="0">
                <a:latin typeface="Sylfaen" pitchFamily="18" charset="0"/>
              </a:rPr>
              <a:t>Since </a:t>
            </a:r>
            <a:r>
              <a:rPr lang="en-US" sz="2000" dirty="0">
                <a:latin typeface="Sylfaen" pitchFamily="18" charset="0"/>
              </a:rPr>
              <a:t>you need three subnet bits, that leaves you with five bits for the host portion of the </a:t>
            </a:r>
            <a:r>
              <a:rPr lang="en-US" sz="2000" dirty="0" smtClean="0">
                <a:latin typeface="Sylfaen" pitchFamily="18" charset="0"/>
              </a:rPr>
              <a:t>address.</a:t>
            </a:r>
          </a:p>
          <a:p>
            <a:pPr>
              <a:buFont typeface="Wingdings" pitchFamily="2" charset="2"/>
              <a:buChar char="q"/>
            </a:pPr>
            <a:r>
              <a:rPr lang="en-US" sz="2000" dirty="0" smtClean="0">
                <a:latin typeface="Sylfaen" pitchFamily="18" charset="0"/>
              </a:rPr>
              <a:t>How </a:t>
            </a:r>
            <a:r>
              <a:rPr lang="en-US" sz="2000" dirty="0">
                <a:latin typeface="Sylfaen" pitchFamily="18" charset="0"/>
              </a:rPr>
              <a:t>many hosts does this support? 2</a:t>
            </a:r>
            <a:r>
              <a:rPr lang="en-US" sz="2000" baseline="30000" dirty="0">
                <a:latin typeface="Sylfaen" pitchFamily="18" charset="0"/>
              </a:rPr>
              <a:t>5</a:t>
            </a:r>
            <a:r>
              <a:rPr lang="en-US" sz="2000" dirty="0">
                <a:latin typeface="Sylfaen" pitchFamily="18" charset="0"/>
              </a:rPr>
              <a:t> = 32 (30 usable). This meets the requirement.</a:t>
            </a:r>
            <a:endParaRPr lang="en-US" sz="20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48</a:t>
            </a:fld>
            <a:endParaRPr lang="en-US"/>
          </a:p>
        </p:txBody>
      </p:sp>
    </p:spTree>
    <p:extLst>
      <p:ext uri="{BB962C8B-B14F-4D97-AF65-F5344CB8AC3E}">
        <p14:creationId xmlns:p14="http://schemas.microsoft.com/office/powerpoint/2010/main" val="35109584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153400" cy="990600"/>
          </a:xfrm>
        </p:spPr>
        <p:txBody>
          <a:bodyPr>
            <a:noAutofit/>
          </a:bodyPr>
          <a:lstStyle/>
          <a:p>
            <a:r>
              <a:rPr lang="en-US" sz="3200" b="1" dirty="0" err="1" smtClean="0">
                <a:solidFill>
                  <a:srgbClr val="FF0000"/>
                </a:solidFill>
                <a:effectLst/>
                <a:latin typeface="Sylfaen" pitchFamily="18" charset="0"/>
              </a:rPr>
              <a:t>Cont</a:t>
            </a:r>
            <a:r>
              <a:rPr lang="en-US" sz="3200" b="1" dirty="0" smtClean="0">
                <a:solidFill>
                  <a:srgbClr val="FF0000"/>
                </a:solidFill>
                <a:effectLst/>
                <a:latin typeface="Sylfaen" pitchFamily="18" charset="0"/>
              </a:rPr>
              <a:t>… </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buClr>
                <a:srgbClr val="FF0000"/>
              </a:buClr>
              <a:buSzPct val="100000"/>
              <a:buFont typeface="Wingdings 2" pitchFamily="18" charset="2"/>
              <a:buChar char="E"/>
            </a:pPr>
            <a:r>
              <a:rPr lang="en-US" sz="2000" dirty="0">
                <a:latin typeface="Sylfaen" pitchFamily="18" charset="0"/>
              </a:rPr>
              <a:t>Therefore you have determined that it is possible to create </a:t>
            </a:r>
            <a:r>
              <a:rPr lang="en-US" sz="2000" dirty="0" smtClean="0">
                <a:latin typeface="Sylfaen" pitchFamily="18" charset="0"/>
              </a:rPr>
              <a:t>this network </a:t>
            </a:r>
            <a:r>
              <a:rPr lang="en-US" sz="2000" dirty="0">
                <a:latin typeface="Sylfaen" pitchFamily="18" charset="0"/>
              </a:rPr>
              <a:t>with a Class C network.</a:t>
            </a:r>
          </a:p>
          <a:p>
            <a:pPr marL="82296" indent="0">
              <a:buNone/>
            </a:pPr>
            <a:r>
              <a:rPr lang="en-US" sz="2000" dirty="0">
                <a:latin typeface="Sylfaen" pitchFamily="18" charset="0"/>
              </a:rPr>
              <a:t>An example of how you might assign the </a:t>
            </a:r>
            <a:r>
              <a:rPr lang="en-US" sz="2000" dirty="0" err="1">
                <a:latin typeface="Sylfaen" pitchFamily="18" charset="0"/>
              </a:rPr>
              <a:t>subnetworks</a:t>
            </a:r>
            <a:r>
              <a:rPr lang="en-US" sz="2000" dirty="0">
                <a:latin typeface="Sylfaen" pitchFamily="18" charset="0"/>
              </a:rPr>
              <a:t> is:</a:t>
            </a:r>
          </a:p>
          <a:p>
            <a:pPr marL="539496" indent="-457200">
              <a:buFont typeface="+mj-lt"/>
              <a:buAutoNum type="arabicPeriod"/>
            </a:pPr>
            <a:r>
              <a:rPr lang="en-US" sz="2000" dirty="0">
                <a:latin typeface="Sylfaen" pitchFamily="18" charset="0"/>
              </a:rPr>
              <a:t>netA: 204.15.5.0/27 host address range 1 to 30</a:t>
            </a:r>
          </a:p>
          <a:p>
            <a:pPr marL="539496" indent="-457200">
              <a:buFont typeface="+mj-lt"/>
              <a:buAutoNum type="arabicPeriod"/>
            </a:pPr>
            <a:r>
              <a:rPr lang="en-US" sz="2000" dirty="0">
                <a:latin typeface="Sylfaen" pitchFamily="18" charset="0"/>
              </a:rPr>
              <a:t>netB: 204.15.5.32/27 host address range 33 to 62</a:t>
            </a:r>
          </a:p>
          <a:p>
            <a:pPr marL="539496" indent="-457200">
              <a:buFont typeface="+mj-lt"/>
              <a:buAutoNum type="arabicPeriod"/>
            </a:pPr>
            <a:r>
              <a:rPr lang="en-US" sz="2000" dirty="0">
                <a:latin typeface="Sylfaen" pitchFamily="18" charset="0"/>
              </a:rPr>
              <a:t>netC: 204.15.5.64/27 host address range 65 to 94</a:t>
            </a:r>
          </a:p>
          <a:p>
            <a:pPr marL="539496" indent="-457200">
              <a:buFont typeface="+mj-lt"/>
              <a:buAutoNum type="arabicPeriod"/>
            </a:pPr>
            <a:r>
              <a:rPr lang="en-US" sz="2000" dirty="0">
                <a:latin typeface="Sylfaen" pitchFamily="18" charset="0"/>
              </a:rPr>
              <a:t>netD: 204.15.5.96/27 host address range 97 to 126</a:t>
            </a:r>
          </a:p>
          <a:p>
            <a:pPr marL="539496" indent="-457200">
              <a:buFont typeface="+mj-lt"/>
              <a:buAutoNum type="arabicPeriod"/>
            </a:pPr>
            <a:r>
              <a:rPr lang="en-US" sz="2000" dirty="0">
                <a:latin typeface="Sylfaen" pitchFamily="18" charset="0"/>
              </a:rPr>
              <a:t>netE: 204.15.5.128/27 host address range 129 to 158</a:t>
            </a:r>
            <a:endParaRPr lang="en-US" sz="20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49</a:t>
            </a:fld>
            <a:endParaRPr lang="en-US"/>
          </a:p>
        </p:txBody>
      </p:sp>
    </p:spTree>
    <p:extLst>
      <p:ext uri="{BB962C8B-B14F-4D97-AF65-F5344CB8AC3E}">
        <p14:creationId xmlns:p14="http://schemas.microsoft.com/office/powerpoint/2010/main" val="1740601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1066800"/>
            <a:ext cx="7924800" cy="5334000"/>
          </a:xfrm>
        </p:spPr>
        <p:txBody>
          <a:bodyPr>
            <a:noAutofit/>
          </a:bodyPr>
          <a:lstStyle/>
          <a:p>
            <a:pPr marL="236538" lvl="0" indent="-236538" algn="just" defTabSz="814388" fontAlgn="base">
              <a:spcAft>
                <a:spcPct val="0"/>
              </a:spcAft>
              <a:buClr>
                <a:srgbClr val="708CA1"/>
              </a:buClr>
              <a:buFont typeface="Wingdings" pitchFamily="2" charset="2"/>
              <a:buChar char="§"/>
            </a:pPr>
            <a:r>
              <a:rPr lang="en-US" sz="2000" b="1" i="1" kern="0" dirty="0">
                <a:solidFill>
                  <a:srgbClr val="FF0000"/>
                </a:solidFill>
                <a:latin typeface="Sylfaen" pitchFamily="18" charset="0"/>
                <a:cs typeface="Times New Roman" pitchFamily="18" charset="0"/>
              </a:rPr>
              <a:t>Addresses for Servers and Peripherals</a:t>
            </a:r>
            <a:r>
              <a:rPr lang="en-US" sz="2000" i="1" kern="0" dirty="0">
                <a:solidFill>
                  <a:srgbClr val="000000"/>
                </a:solidFill>
                <a:latin typeface="Sylfaen" pitchFamily="18" charset="0"/>
                <a:cs typeface="Times New Roman" pitchFamily="18" charset="0"/>
              </a:rPr>
              <a:t>: </a:t>
            </a:r>
            <a:r>
              <a:rPr lang="en-US" sz="2000" kern="0" dirty="0">
                <a:solidFill>
                  <a:srgbClr val="000000"/>
                </a:solidFill>
                <a:latin typeface="Sylfaen" pitchFamily="18" charset="0"/>
                <a:cs typeface="Times New Roman" pitchFamily="18" charset="0"/>
              </a:rPr>
              <a:t>are a concentration point for network traffic. </a:t>
            </a:r>
          </a:p>
          <a:p>
            <a:pPr marL="693738" lvl="1" indent="-236538" algn="just" defTabSz="814388" fontAlgn="base">
              <a:spcAft>
                <a:spcPct val="0"/>
              </a:spcAft>
              <a:buClr>
                <a:srgbClr val="708CA1"/>
              </a:buClr>
              <a:buFont typeface="Wingdings" pitchFamily="2" charset="2"/>
              <a:buChar char="§"/>
            </a:pPr>
            <a:r>
              <a:rPr lang="en-US" sz="2000" kern="0" dirty="0">
                <a:solidFill>
                  <a:srgbClr val="000000"/>
                </a:solidFill>
                <a:latin typeface="Sylfaen" pitchFamily="18" charset="0"/>
                <a:cs typeface="Times New Roman" pitchFamily="18" charset="0"/>
              </a:rPr>
              <a:t>Should have a </a:t>
            </a:r>
            <a:r>
              <a:rPr lang="en-US" sz="2000" kern="0" dirty="0">
                <a:solidFill>
                  <a:srgbClr val="FF0000"/>
                </a:solidFill>
                <a:latin typeface="Sylfaen" pitchFamily="18" charset="0"/>
                <a:cs typeface="Times New Roman" pitchFamily="18" charset="0"/>
              </a:rPr>
              <a:t>static/predictable addresses</a:t>
            </a:r>
            <a:endParaRPr lang="en-US" sz="2000" i="1" kern="0" dirty="0">
              <a:solidFill>
                <a:srgbClr val="FF0000"/>
              </a:solidFill>
              <a:latin typeface="Sylfaen" pitchFamily="18" charset="0"/>
              <a:cs typeface="Times New Roman" pitchFamily="18" charset="0"/>
            </a:endParaRPr>
          </a:p>
          <a:p>
            <a:pPr marL="236538" lvl="0" indent="-236538" algn="just" defTabSz="814388" fontAlgn="base">
              <a:spcAft>
                <a:spcPct val="0"/>
              </a:spcAft>
              <a:buClr>
                <a:srgbClr val="708CA1"/>
              </a:buClr>
              <a:buFont typeface="Wingdings" pitchFamily="2" charset="2"/>
              <a:buChar char="§"/>
            </a:pPr>
            <a:r>
              <a:rPr lang="en-US" sz="2000" b="1" i="1" kern="0" dirty="0">
                <a:solidFill>
                  <a:srgbClr val="FF0000"/>
                </a:solidFill>
                <a:latin typeface="Sylfaen" pitchFamily="18" charset="0"/>
                <a:cs typeface="Times New Roman" pitchFamily="18" charset="0"/>
              </a:rPr>
              <a:t>Addresses for Hosts that are Accessible from Internet</a:t>
            </a:r>
          </a:p>
          <a:p>
            <a:pPr marL="693738" lvl="1" indent="-236538" algn="just" defTabSz="814388" fontAlgn="base">
              <a:spcAft>
                <a:spcPct val="0"/>
              </a:spcAft>
              <a:buClr>
                <a:srgbClr val="708CA1"/>
              </a:buClr>
              <a:buFont typeface="Wingdings" pitchFamily="2" charset="2"/>
              <a:buChar char="§"/>
            </a:pPr>
            <a:r>
              <a:rPr lang="en-US" sz="2000" kern="0" dirty="0">
                <a:solidFill>
                  <a:srgbClr val="000000"/>
                </a:solidFill>
                <a:latin typeface="Sylfaen" pitchFamily="18" charset="0"/>
                <a:cs typeface="Times New Roman" pitchFamily="18" charset="0"/>
              </a:rPr>
              <a:t>These devices are usually servers of some type </a:t>
            </a:r>
          </a:p>
          <a:p>
            <a:pPr marL="693738" lvl="1" indent="-236538" algn="just" defTabSz="814388" fontAlgn="base">
              <a:spcAft>
                <a:spcPct val="0"/>
              </a:spcAft>
              <a:buClr>
                <a:srgbClr val="708CA1"/>
              </a:buClr>
              <a:buFont typeface="Wingdings" pitchFamily="2" charset="2"/>
              <a:buChar char="§"/>
            </a:pPr>
            <a:r>
              <a:rPr lang="en-US" sz="2000" kern="0" dirty="0">
                <a:solidFill>
                  <a:srgbClr val="000000"/>
                </a:solidFill>
                <a:latin typeface="Sylfaen" pitchFamily="18" charset="0"/>
                <a:cs typeface="Times New Roman" pitchFamily="18" charset="0"/>
              </a:rPr>
              <a:t>the addresses should be </a:t>
            </a:r>
            <a:r>
              <a:rPr lang="en-US" sz="2000" kern="0" dirty="0">
                <a:solidFill>
                  <a:srgbClr val="FF0000"/>
                </a:solidFill>
                <a:latin typeface="Sylfaen" pitchFamily="18" charset="0"/>
                <a:cs typeface="Times New Roman" pitchFamily="18" charset="0"/>
              </a:rPr>
              <a:t>static &amp; public space addresses</a:t>
            </a:r>
            <a:endParaRPr lang="en-US" sz="2000" i="1" kern="0" dirty="0">
              <a:solidFill>
                <a:srgbClr val="FF0000"/>
              </a:solidFill>
              <a:latin typeface="Sylfaen" pitchFamily="18" charset="0"/>
              <a:cs typeface="Times New Roman" pitchFamily="18" charset="0"/>
            </a:endParaRPr>
          </a:p>
          <a:p>
            <a:pPr marL="236538" lvl="0" indent="-236538" algn="just" defTabSz="814388" fontAlgn="base">
              <a:spcAft>
                <a:spcPct val="0"/>
              </a:spcAft>
              <a:buClr>
                <a:srgbClr val="708CA1"/>
              </a:buClr>
              <a:buFont typeface="Wingdings" pitchFamily="2" charset="2"/>
              <a:buChar char="§"/>
            </a:pPr>
            <a:r>
              <a:rPr lang="en-US" sz="2000" i="1" kern="0" dirty="0">
                <a:solidFill>
                  <a:srgbClr val="FF0000"/>
                </a:solidFill>
                <a:latin typeface="Sylfaen" pitchFamily="18" charset="0"/>
                <a:cs typeface="Times New Roman" pitchFamily="18" charset="0"/>
              </a:rPr>
              <a:t>Addresses for Intermediary Devices</a:t>
            </a:r>
            <a:r>
              <a:rPr lang="en-US" sz="2000" i="1" kern="0" dirty="0">
                <a:solidFill>
                  <a:srgbClr val="000000"/>
                </a:solidFill>
                <a:latin typeface="Sylfaen" pitchFamily="18" charset="0"/>
                <a:cs typeface="Times New Roman" pitchFamily="18" charset="0"/>
              </a:rPr>
              <a:t>: </a:t>
            </a:r>
            <a:r>
              <a:rPr lang="en-US" sz="2000" kern="0" dirty="0">
                <a:solidFill>
                  <a:srgbClr val="000000"/>
                </a:solidFill>
                <a:latin typeface="Sylfaen" pitchFamily="18" charset="0"/>
                <a:cs typeface="Times New Roman" pitchFamily="18" charset="0"/>
              </a:rPr>
              <a:t>concentration point for network traffic </a:t>
            </a:r>
          </a:p>
          <a:p>
            <a:pPr marL="693738" lvl="1" indent="-236538" algn="just" defTabSz="814388" fontAlgn="base">
              <a:spcAft>
                <a:spcPct val="0"/>
              </a:spcAft>
              <a:buClr>
                <a:srgbClr val="708CA1"/>
              </a:buClr>
              <a:buFont typeface="Wingdings" pitchFamily="2" charset="2"/>
              <a:buChar char="§"/>
            </a:pPr>
            <a:r>
              <a:rPr lang="en-US" sz="2000" kern="0" dirty="0">
                <a:solidFill>
                  <a:srgbClr val="000000"/>
                </a:solidFill>
                <a:latin typeface="Sylfaen" pitchFamily="18" charset="0"/>
                <a:cs typeface="Times New Roman" pitchFamily="18" charset="0"/>
              </a:rPr>
              <a:t>Devices such </a:t>
            </a:r>
            <a:r>
              <a:rPr lang="en-US" sz="2000" kern="0" dirty="0">
                <a:solidFill>
                  <a:srgbClr val="FF0000"/>
                </a:solidFill>
                <a:latin typeface="Sylfaen" pitchFamily="18" charset="0"/>
                <a:cs typeface="Times New Roman" pitchFamily="18" charset="0"/>
              </a:rPr>
              <a:t>as hubs, switches, and wireless access points </a:t>
            </a:r>
            <a:r>
              <a:rPr lang="en-US" sz="2000" kern="0" dirty="0">
                <a:solidFill>
                  <a:srgbClr val="0070C0"/>
                </a:solidFill>
                <a:latin typeface="Sylfaen" pitchFamily="18" charset="0"/>
                <a:cs typeface="Times New Roman" pitchFamily="18" charset="0"/>
              </a:rPr>
              <a:t>do not </a:t>
            </a:r>
            <a:r>
              <a:rPr lang="en-US" sz="2000" kern="0" dirty="0">
                <a:solidFill>
                  <a:srgbClr val="000000"/>
                </a:solidFill>
                <a:latin typeface="Sylfaen" pitchFamily="18" charset="0"/>
                <a:cs typeface="Times New Roman" pitchFamily="18" charset="0"/>
              </a:rPr>
              <a:t>require IPv4 addresses to operate as intermediary devices. However, if we need to access these devices as hosts to </a:t>
            </a:r>
            <a:r>
              <a:rPr lang="en-US" sz="2000" kern="0" dirty="0">
                <a:solidFill>
                  <a:srgbClr val="FF0000"/>
                </a:solidFill>
                <a:latin typeface="Sylfaen" pitchFamily="18" charset="0"/>
                <a:cs typeface="Times New Roman" pitchFamily="18" charset="0"/>
              </a:rPr>
              <a:t>configure, monitor, or troubleshoot </a:t>
            </a:r>
            <a:r>
              <a:rPr lang="en-US" sz="2000" kern="0" dirty="0">
                <a:solidFill>
                  <a:srgbClr val="000000"/>
                </a:solidFill>
                <a:latin typeface="Sylfaen" pitchFamily="18" charset="0"/>
                <a:cs typeface="Times New Roman" pitchFamily="18" charset="0"/>
              </a:rPr>
              <a:t>network operation, </a:t>
            </a:r>
            <a:r>
              <a:rPr lang="en-US" sz="2000" kern="0" dirty="0">
                <a:solidFill>
                  <a:srgbClr val="FF0000"/>
                </a:solidFill>
                <a:latin typeface="Sylfaen" pitchFamily="18" charset="0"/>
                <a:cs typeface="Times New Roman" pitchFamily="18" charset="0"/>
              </a:rPr>
              <a:t>they need to have addresses. </a:t>
            </a:r>
          </a:p>
          <a:p>
            <a:pPr marL="693738" lvl="1" indent="-236538" algn="just" defTabSz="814388" fontAlgn="base">
              <a:spcAft>
                <a:spcPct val="0"/>
              </a:spcAft>
              <a:buClr>
                <a:srgbClr val="708CA1"/>
              </a:buClr>
              <a:buFont typeface="Wingdings" pitchFamily="2" charset="2"/>
              <a:buChar char="§"/>
            </a:pPr>
            <a:r>
              <a:rPr lang="en-US" sz="2000" kern="0" dirty="0">
                <a:solidFill>
                  <a:srgbClr val="000000"/>
                </a:solidFill>
                <a:latin typeface="Sylfaen" pitchFamily="18" charset="0"/>
                <a:cs typeface="Times New Roman" pitchFamily="18" charset="0"/>
              </a:rPr>
              <a:t>they should have predictable addresses &amp; should be in a different range within the </a:t>
            </a:r>
            <a:r>
              <a:rPr lang="en-US" sz="2000" kern="0" dirty="0">
                <a:solidFill>
                  <a:srgbClr val="FF0000"/>
                </a:solidFill>
                <a:latin typeface="Sylfaen" pitchFamily="18" charset="0"/>
                <a:cs typeface="Times New Roman" pitchFamily="18" charset="0"/>
              </a:rPr>
              <a:t>network block than user device addresses </a:t>
            </a:r>
          </a:p>
          <a:p>
            <a:pPr marL="457200" lvl="1" indent="0" algn="just" defTabSz="814388" fontAlgn="base">
              <a:spcAft>
                <a:spcPct val="0"/>
              </a:spcAft>
              <a:buClr>
                <a:srgbClr val="708CA1"/>
              </a:buClr>
              <a:buNone/>
            </a:pPr>
            <a:endParaRPr lang="en-US" sz="2000" kern="0" dirty="0">
              <a:solidFill>
                <a:srgbClr val="000000"/>
              </a:solidFill>
              <a:latin typeface="Sylfaen" pitchFamily="18" charset="0"/>
              <a:cs typeface="Times New Roman" pitchFamily="18" charset="0"/>
            </a:endParaRPr>
          </a:p>
          <a:p>
            <a:pPr marL="82296" indent="0" algn="just">
              <a:buNone/>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a:t>
            </a:fld>
            <a:endParaRPr lang="en-US"/>
          </a:p>
        </p:txBody>
      </p:sp>
    </p:spTree>
    <p:extLst>
      <p:ext uri="{BB962C8B-B14F-4D97-AF65-F5344CB8AC3E}">
        <p14:creationId xmlns:p14="http://schemas.microsoft.com/office/powerpoint/2010/main" val="10819257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Autofit/>
          </a:bodyPr>
          <a:lstStyle/>
          <a:p>
            <a:r>
              <a:rPr lang="en-US" sz="3200" b="1" dirty="0">
                <a:solidFill>
                  <a:srgbClr val="FF0000"/>
                </a:solidFill>
                <a:effectLst/>
                <a:latin typeface="Sylfaen" pitchFamily="18" charset="0"/>
              </a:rPr>
              <a:t>7.2.2 Variable Length Subnet Masking(VLSM)</a:t>
            </a:r>
          </a:p>
        </p:txBody>
      </p:sp>
      <p:sp>
        <p:nvSpPr>
          <p:cNvPr id="3" name="Content Placeholder 2"/>
          <p:cNvSpPr>
            <a:spLocks noGrp="1"/>
          </p:cNvSpPr>
          <p:nvPr>
            <p:ph idx="1"/>
          </p:nvPr>
        </p:nvSpPr>
        <p:spPr>
          <a:xfrm>
            <a:off x="381000" y="1143000"/>
            <a:ext cx="7924800" cy="5334000"/>
          </a:xfrm>
        </p:spPr>
        <p:txBody>
          <a:bodyPr>
            <a:noAutofit/>
          </a:bodyPr>
          <a:lstStyle/>
          <a:p>
            <a:pPr algn="just">
              <a:buFont typeface="Wingdings" pitchFamily="2" charset="2"/>
              <a:buChar char="Ø"/>
            </a:pPr>
            <a:r>
              <a:rPr lang="en-US" sz="2000" i="1" dirty="0" smtClean="0">
                <a:latin typeface="Sylfaen" pitchFamily="18" charset="0"/>
                <a:cs typeface="Times New Roman" pitchFamily="18" charset="0"/>
              </a:rPr>
              <a:t>VLSM is a technique that network administrators  </a:t>
            </a:r>
            <a:r>
              <a:rPr lang="en-US" sz="2000" dirty="0" smtClean="0">
                <a:latin typeface="Sylfaen" pitchFamily="18" charset="0"/>
              </a:rPr>
              <a:t>employ </a:t>
            </a:r>
            <a:r>
              <a:rPr lang="en-US" sz="2000" dirty="0">
                <a:latin typeface="Sylfaen" pitchFamily="18" charset="0"/>
              </a:rPr>
              <a:t>in order to use their IP subnet(s) in a more effective manner. </a:t>
            </a:r>
          </a:p>
          <a:p>
            <a:pPr algn="just">
              <a:buFont typeface="Wingdings" pitchFamily="2" charset="2"/>
              <a:buChar char="Ø"/>
            </a:pPr>
            <a:r>
              <a:rPr lang="en-US" sz="2000" dirty="0" smtClean="0">
                <a:latin typeface="Sylfaen" pitchFamily="18" charset="0"/>
              </a:rPr>
              <a:t>By </a:t>
            </a:r>
            <a:r>
              <a:rPr lang="en-US" sz="2000" dirty="0">
                <a:latin typeface="Sylfaen" pitchFamily="18" charset="0"/>
              </a:rPr>
              <a:t>using VLSM, a long mask can be used on a network that has a few hosts and a short net mask on subnets that have a large number of hosts. </a:t>
            </a:r>
            <a:endParaRPr lang="en-US" sz="2000" dirty="0" smtClean="0">
              <a:latin typeface="Sylfaen" pitchFamily="18" charset="0"/>
            </a:endParaRPr>
          </a:p>
          <a:p>
            <a:pPr algn="just">
              <a:buFont typeface="Wingdings" pitchFamily="2" charset="2"/>
              <a:buChar char="Ø"/>
            </a:pPr>
            <a:r>
              <a:rPr lang="en-US" sz="2000" dirty="0" smtClean="0">
                <a:latin typeface="Sylfaen" pitchFamily="18" charset="0"/>
              </a:rPr>
              <a:t>To </a:t>
            </a:r>
            <a:r>
              <a:rPr lang="en-US" sz="2000" dirty="0">
                <a:latin typeface="Sylfaen" pitchFamily="18" charset="0"/>
              </a:rPr>
              <a:t>use VLSM, however, a routing </a:t>
            </a:r>
            <a:r>
              <a:rPr lang="en-US" sz="2000" dirty="0" smtClean="0">
                <a:latin typeface="Sylfaen" pitchFamily="18" charset="0"/>
              </a:rPr>
              <a:t>protocol that </a:t>
            </a:r>
            <a:r>
              <a:rPr lang="en-US" sz="2000" dirty="0">
                <a:latin typeface="Sylfaen" pitchFamily="18" charset="0"/>
              </a:rPr>
              <a:t>supports it has to be used. Cisco routers support the concept with the following protocols: Integrated IS-IS (Integrated Intermediate System to Intermediate System), EIGRP (Enhanced Interior Gateway Routing Protocol</a:t>
            </a:r>
            <a:r>
              <a:rPr lang="en-US" sz="2000" dirty="0" smtClean="0">
                <a:latin typeface="Sylfaen" pitchFamily="18" charset="0"/>
              </a:rPr>
              <a:t>), RIPv2</a:t>
            </a:r>
            <a:r>
              <a:rPr lang="en-US" sz="2000" dirty="0">
                <a:latin typeface="Sylfaen" pitchFamily="18" charset="0"/>
              </a:rPr>
              <a:t>, Open Shortest Path First (OSPF), and static routing. </a:t>
            </a:r>
            <a:endParaRPr lang="en-US" sz="2000" dirty="0" smtClean="0">
              <a:latin typeface="Sylfaen" pitchFamily="18" charset="0"/>
            </a:endParaRPr>
          </a:p>
          <a:p>
            <a:pPr algn="just">
              <a:buFont typeface="Wingdings" pitchFamily="2" charset="2"/>
              <a:buChar char="Ø"/>
            </a:pPr>
            <a:r>
              <a:rPr lang="en-US" sz="2000" dirty="0">
                <a:latin typeface="Sylfaen" pitchFamily="18" charset="0"/>
              </a:rPr>
              <a:t>VLSM allows networks to have different subnet masks if the routing protocol on the network on which it is employed supports it. </a:t>
            </a:r>
            <a:r>
              <a:rPr lang="en-US" sz="2000" i="1" dirty="0">
                <a:latin typeface="Sylfaen" pitchFamily="18" charset="0"/>
              </a:rPr>
              <a:t> </a:t>
            </a:r>
            <a:endParaRPr lang="en-US" sz="2000" dirty="0" smtClean="0">
              <a:latin typeface="Sylfaen" pitchFamily="18" charset="0"/>
            </a:endParaRPr>
          </a:p>
          <a:p>
            <a:pPr algn="just">
              <a:buFont typeface="Wingdings" pitchFamily="2" charset="2"/>
              <a:buChar char="Ø"/>
            </a:pPr>
            <a:r>
              <a:rPr lang="en-US" sz="2000" i="1" dirty="0" smtClean="0">
                <a:solidFill>
                  <a:srgbClr val="FF0000"/>
                </a:solidFill>
                <a:latin typeface="Sylfaen" pitchFamily="18" charset="0"/>
              </a:rPr>
              <a:t>VLSM </a:t>
            </a:r>
            <a:r>
              <a:rPr lang="en-US" sz="2000" i="1" dirty="0">
                <a:solidFill>
                  <a:srgbClr val="FF0000"/>
                </a:solidFill>
                <a:latin typeface="Sylfaen" pitchFamily="18" charset="0"/>
              </a:rPr>
              <a:t>also allows more than one subnet mask within the same network address space, which is also referred to as “</a:t>
            </a:r>
            <a:r>
              <a:rPr lang="en-US" sz="2000" i="1" dirty="0" err="1">
                <a:solidFill>
                  <a:srgbClr val="FF0000"/>
                </a:solidFill>
                <a:latin typeface="Sylfaen" pitchFamily="18" charset="0"/>
              </a:rPr>
              <a:t>subnetting</a:t>
            </a:r>
            <a:r>
              <a:rPr lang="en-US" sz="2000" i="1" dirty="0">
                <a:solidFill>
                  <a:srgbClr val="FF0000"/>
                </a:solidFill>
                <a:latin typeface="Sylfaen" pitchFamily="18" charset="0"/>
              </a:rPr>
              <a:t> a subnet</a:t>
            </a:r>
            <a:r>
              <a:rPr lang="en-US" sz="2000" i="1" dirty="0" smtClean="0">
                <a:solidFill>
                  <a:srgbClr val="FF0000"/>
                </a:solidFill>
                <a:latin typeface="Sylfaen" pitchFamily="18" charset="0"/>
              </a:rPr>
              <a:t>.”</a:t>
            </a:r>
          </a:p>
          <a:p>
            <a:pPr marL="82296" indent="0">
              <a:buNone/>
            </a:pPr>
            <a:r>
              <a:rPr lang="en-US" sz="2000" dirty="0" smtClean="0"/>
              <a:t> </a:t>
            </a:r>
            <a:endParaRPr lang="en-US" sz="20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50</a:t>
            </a:fld>
            <a:endParaRPr lang="en-US"/>
          </a:p>
        </p:txBody>
      </p:sp>
    </p:spTree>
    <p:extLst>
      <p:ext uri="{BB962C8B-B14F-4D97-AF65-F5344CB8AC3E}">
        <p14:creationId xmlns:p14="http://schemas.microsoft.com/office/powerpoint/2010/main" val="30709023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153400" cy="990600"/>
          </a:xfrm>
        </p:spPr>
        <p:txBody>
          <a:bodyPr>
            <a:noAutofit/>
          </a:bodyPr>
          <a:lstStyle/>
          <a:p>
            <a:r>
              <a:rPr lang="en-US" sz="3200" b="1" dirty="0" smtClean="0">
                <a:solidFill>
                  <a:srgbClr val="FF0000"/>
                </a:solidFill>
                <a:effectLst/>
                <a:latin typeface="Sylfaen" pitchFamily="18" charset="0"/>
              </a:rPr>
              <a:t>(VLSM)…</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lgn="just">
              <a:buNone/>
            </a:pPr>
            <a:r>
              <a:rPr lang="en-US" sz="2800" b="1" dirty="0">
                <a:latin typeface="Sylfaen" pitchFamily="18" charset="0"/>
              </a:rPr>
              <a:t>VLSM Example</a:t>
            </a:r>
            <a:endParaRPr lang="en-US" sz="2800" dirty="0" smtClean="0">
              <a:latin typeface="Sylfaen" pitchFamily="18" charset="0"/>
            </a:endParaRPr>
          </a:p>
          <a:p>
            <a:pPr algn="just">
              <a:buFont typeface="Wingdings" pitchFamily="2" charset="2"/>
              <a:buChar char="q"/>
            </a:pPr>
            <a:r>
              <a:rPr lang="en-US" sz="2000" dirty="0" smtClean="0">
                <a:latin typeface="Sylfaen" pitchFamily="18" charset="0"/>
              </a:rPr>
              <a:t>In </a:t>
            </a:r>
            <a:r>
              <a:rPr lang="en-US" sz="2000" dirty="0">
                <a:latin typeface="Sylfaen" pitchFamily="18" charset="0"/>
              </a:rPr>
              <a:t>all of the previous examples of </a:t>
            </a:r>
            <a:r>
              <a:rPr lang="en-US" sz="2000" dirty="0" smtClean="0">
                <a:latin typeface="Sylfaen" pitchFamily="18" charset="0"/>
              </a:rPr>
              <a:t>Subnetting, </a:t>
            </a:r>
            <a:r>
              <a:rPr lang="en-US" sz="2000" dirty="0">
                <a:latin typeface="Sylfaen" pitchFamily="18" charset="0"/>
              </a:rPr>
              <a:t>notice that the same subnet mask was applied for </a:t>
            </a:r>
            <a:r>
              <a:rPr lang="en-US" sz="2000" dirty="0" smtClean="0">
                <a:latin typeface="Sylfaen" pitchFamily="18" charset="0"/>
              </a:rPr>
              <a:t>all the </a:t>
            </a:r>
            <a:r>
              <a:rPr lang="en-US" sz="2000" dirty="0">
                <a:latin typeface="Sylfaen" pitchFamily="18" charset="0"/>
              </a:rPr>
              <a:t>subnets. This means that each subnet has the same number of available host addresses. </a:t>
            </a:r>
            <a:endParaRPr lang="en-US" sz="2000" dirty="0" smtClean="0">
              <a:latin typeface="Sylfaen" pitchFamily="18" charset="0"/>
            </a:endParaRPr>
          </a:p>
          <a:p>
            <a:pPr algn="just">
              <a:buFont typeface="Wingdings" pitchFamily="2" charset="2"/>
              <a:buChar char="q"/>
            </a:pPr>
            <a:r>
              <a:rPr lang="en-US" sz="2000" dirty="0" smtClean="0">
                <a:latin typeface="Sylfaen" pitchFamily="18" charset="0"/>
              </a:rPr>
              <a:t>You can </a:t>
            </a:r>
            <a:r>
              <a:rPr lang="en-US" sz="2000" dirty="0">
                <a:latin typeface="Sylfaen" pitchFamily="18" charset="0"/>
              </a:rPr>
              <a:t>need this in some cases, but, in most cases, having the same subnet mask for all </a:t>
            </a:r>
            <a:r>
              <a:rPr lang="en-US" sz="2000" dirty="0" smtClean="0">
                <a:latin typeface="Sylfaen" pitchFamily="18" charset="0"/>
              </a:rPr>
              <a:t>subnets ends </a:t>
            </a:r>
            <a:r>
              <a:rPr lang="en-US" sz="2000" dirty="0">
                <a:latin typeface="Sylfaen" pitchFamily="18" charset="0"/>
              </a:rPr>
              <a:t>up wasting address space. </a:t>
            </a:r>
          </a:p>
          <a:p>
            <a:pPr algn="just">
              <a:buFont typeface="Wingdings" pitchFamily="2" charset="2"/>
              <a:buChar char="q"/>
            </a:pPr>
            <a:r>
              <a:rPr lang="en-US" sz="2000" dirty="0" smtClean="0">
                <a:latin typeface="Sylfaen" pitchFamily="18" charset="0"/>
              </a:rPr>
              <a:t>For </a:t>
            </a:r>
            <a:r>
              <a:rPr lang="en-US" sz="2000" dirty="0">
                <a:latin typeface="Sylfaen" pitchFamily="18" charset="0"/>
              </a:rPr>
              <a:t>example, in the </a:t>
            </a:r>
            <a:r>
              <a:rPr lang="en-US" sz="2000" b="1" i="1" dirty="0">
                <a:latin typeface="Sylfaen" pitchFamily="18" charset="0"/>
              </a:rPr>
              <a:t>Subnet Example #</a:t>
            </a:r>
            <a:r>
              <a:rPr lang="en-US" sz="2000" b="1" i="1" dirty="0" smtClean="0">
                <a:latin typeface="Sylfaen" pitchFamily="18" charset="0"/>
              </a:rPr>
              <a:t>3  </a:t>
            </a:r>
            <a:r>
              <a:rPr lang="en-US" sz="2000" dirty="0" smtClean="0">
                <a:latin typeface="Sylfaen" pitchFamily="18" charset="0"/>
              </a:rPr>
              <a:t>section</a:t>
            </a:r>
            <a:r>
              <a:rPr lang="en-US" sz="2000" dirty="0">
                <a:latin typeface="Sylfaen" pitchFamily="18" charset="0"/>
              </a:rPr>
              <a:t>, a class </a:t>
            </a:r>
            <a:r>
              <a:rPr lang="en-US" sz="2000" dirty="0" smtClean="0">
                <a:latin typeface="Sylfaen" pitchFamily="18" charset="0"/>
              </a:rPr>
              <a:t>C network </a:t>
            </a:r>
            <a:r>
              <a:rPr lang="en-US" sz="2000" dirty="0">
                <a:latin typeface="Sylfaen" pitchFamily="18" charset="0"/>
              </a:rPr>
              <a:t>was split into eight equal-size subnets; however, each subnet did not utilize all </a:t>
            </a:r>
            <a:r>
              <a:rPr lang="en-US" sz="2000" dirty="0" smtClean="0">
                <a:latin typeface="Sylfaen" pitchFamily="18" charset="0"/>
              </a:rPr>
              <a:t>available host </a:t>
            </a:r>
            <a:r>
              <a:rPr lang="en-US" sz="2000" dirty="0">
                <a:latin typeface="Sylfaen" pitchFamily="18" charset="0"/>
              </a:rPr>
              <a:t>addresses</a:t>
            </a:r>
            <a:r>
              <a:rPr lang="en-US" sz="2000" dirty="0" smtClean="0">
                <a:latin typeface="Sylfaen" pitchFamily="18" charset="0"/>
              </a:rPr>
              <a:t>,</a:t>
            </a:r>
            <a:r>
              <a:rPr lang="en-US" sz="2000" dirty="0">
                <a:latin typeface="Sylfaen" pitchFamily="18" charset="0"/>
              </a:rPr>
              <a:t> which results in wasted address space. Figure </a:t>
            </a:r>
            <a:r>
              <a:rPr lang="en-US" sz="2000" dirty="0" smtClean="0">
                <a:latin typeface="Sylfaen" pitchFamily="18" charset="0"/>
              </a:rPr>
              <a:t>7.7 </a:t>
            </a:r>
            <a:r>
              <a:rPr lang="en-US" sz="2000" dirty="0">
                <a:latin typeface="Sylfaen" pitchFamily="18" charset="0"/>
              </a:rPr>
              <a:t>illustrates this wasted </a:t>
            </a:r>
            <a:r>
              <a:rPr lang="en-US" sz="2000" dirty="0" smtClean="0">
                <a:latin typeface="Sylfaen" pitchFamily="18" charset="0"/>
              </a:rPr>
              <a:t>address space</a:t>
            </a:r>
            <a:r>
              <a:rPr lang="en-US" sz="2000" dirty="0">
                <a:latin typeface="Sylfaen" pitchFamily="18" charset="0"/>
              </a:rPr>
              <a:t>.</a:t>
            </a:r>
          </a:p>
          <a:p>
            <a:pPr algn="just">
              <a:buFont typeface="Wingdings" pitchFamily="2" charset="2"/>
              <a:buChar char="q"/>
            </a:pPr>
            <a:endParaRPr lang="en-US" sz="20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51</a:t>
            </a:fld>
            <a:endParaRPr lang="en-US"/>
          </a:p>
        </p:txBody>
      </p:sp>
    </p:spTree>
    <p:extLst>
      <p:ext uri="{BB962C8B-B14F-4D97-AF65-F5344CB8AC3E}">
        <p14:creationId xmlns:p14="http://schemas.microsoft.com/office/powerpoint/2010/main" val="22269397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Autofit/>
          </a:bodyPr>
          <a:lstStyle/>
          <a:p>
            <a:r>
              <a:rPr lang="en-US" sz="3200" b="1" dirty="0" smtClean="0">
                <a:solidFill>
                  <a:srgbClr val="FF0000"/>
                </a:solidFill>
                <a:effectLst/>
                <a:latin typeface="Sylfaen" pitchFamily="18" charset="0"/>
              </a:rPr>
              <a:t>(VLSM)…</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buNone/>
            </a:pPr>
            <a:r>
              <a:rPr lang="en-US" sz="2400" dirty="0" smtClean="0">
                <a:latin typeface="Sylfaen" pitchFamily="18" charset="0"/>
              </a:rPr>
              <a:t>Figure 7.8: the </a:t>
            </a:r>
            <a:r>
              <a:rPr lang="en-US" sz="2400" dirty="0">
                <a:latin typeface="Sylfaen" pitchFamily="18" charset="0"/>
              </a:rPr>
              <a:t>subnets that are being used, NetA, NetC, and NetD have a lot </a:t>
            </a:r>
            <a:r>
              <a:rPr lang="en-US" sz="2400" dirty="0" smtClean="0">
                <a:latin typeface="Sylfaen" pitchFamily="18" charset="0"/>
              </a:rPr>
              <a:t>of unused </a:t>
            </a:r>
            <a:r>
              <a:rPr lang="en-US" sz="2400" dirty="0">
                <a:latin typeface="Sylfaen" pitchFamily="18" charset="0"/>
              </a:rPr>
              <a:t>host address space.</a:t>
            </a:r>
            <a:endParaRPr lang="en-US" sz="24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52</a:t>
            </a:fld>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1" y="1981200"/>
            <a:ext cx="6553200" cy="459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93769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Autofit/>
          </a:bodyPr>
          <a:lstStyle/>
          <a:p>
            <a:r>
              <a:rPr lang="en-US" sz="3200" b="1" dirty="0" smtClean="0">
                <a:solidFill>
                  <a:srgbClr val="FF0000"/>
                </a:solidFill>
                <a:effectLst/>
                <a:latin typeface="Sylfaen" pitchFamily="18" charset="0"/>
              </a:rPr>
              <a:t>(VLSM)…</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lgn="just">
              <a:buClr>
                <a:srgbClr val="00B050"/>
              </a:buClr>
              <a:buSzPct val="104000"/>
              <a:buFont typeface="Verdana" pitchFamily="34" charset="0"/>
              <a:buChar char="√"/>
            </a:pPr>
            <a:r>
              <a:rPr lang="en-US" sz="1800" dirty="0" smtClean="0">
                <a:latin typeface="Sylfaen" pitchFamily="18" charset="0"/>
              </a:rPr>
              <a:t>VLSM </a:t>
            </a:r>
            <a:r>
              <a:rPr lang="en-US" sz="1800" dirty="0">
                <a:latin typeface="Sylfaen" pitchFamily="18" charset="0"/>
              </a:rPr>
              <a:t>allows you to use different masks for each subnet, </a:t>
            </a:r>
            <a:r>
              <a:rPr lang="en-US" sz="1800" dirty="0" smtClean="0">
                <a:latin typeface="Sylfaen" pitchFamily="18" charset="0"/>
              </a:rPr>
              <a:t>thereby using </a:t>
            </a:r>
            <a:r>
              <a:rPr lang="en-US" sz="1800" dirty="0">
                <a:latin typeface="Sylfaen" pitchFamily="18" charset="0"/>
              </a:rPr>
              <a:t>address space </a:t>
            </a:r>
            <a:r>
              <a:rPr lang="en-US" sz="1800" dirty="0" smtClean="0">
                <a:latin typeface="Sylfaen" pitchFamily="18" charset="0"/>
              </a:rPr>
              <a:t>efficiently.</a:t>
            </a:r>
          </a:p>
          <a:p>
            <a:pPr marL="82296" indent="0">
              <a:buNone/>
            </a:pPr>
            <a:r>
              <a:rPr lang="en-US" sz="1800" dirty="0">
                <a:latin typeface="Sylfaen" pitchFamily="18" charset="0"/>
              </a:rPr>
              <a:t>Given the same network and requirements as in </a:t>
            </a:r>
            <a:r>
              <a:rPr lang="en-US" sz="1800" b="1" dirty="0">
                <a:latin typeface="Sylfaen" pitchFamily="18" charset="0"/>
              </a:rPr>
              <a:t>Subnet Example </a:t>
            </a:r>
            <a:r>
              <a:rPr lang="en-US" sz="1800" b="1" dirty="0" smtClean="0">
                <a:latin typeface="Sylfaen" pitchFamily="18" charset="0"/>
              </a:rPr>
              <a:t>#3 </a:t>
            </a:r>
            <a:r>
              <a:rPr lang="en-US" sz="1800" dirty="0" smtClean="0">
                <a:latin typeface="Sylfaen" pitchFamily="18" charset="0"/>
              </a:rPr>
              <a:t>develop </a:t>
            </a:r>
            <a:r>
              <a:rPr lang="en-US" sz="1800" dirty="0">
                <a:latin typeface="Sylfaen" pitchFamily="18" charset="0"/>
              </a:rPr>
              <a:t>a </a:t>
            </a:r>
            <a:r>
              <a:rPr lang="en-US" sz="1800" dirty="0" err="1">
                <a:latin typeface="Sylfaen" pitchFamily="18" charset="0"/>
              </a:rPr>
              <a:t>subnetting</a:t>
            </a:r>
            <a:r>
              <a:rPr lang="en-US" sz="1800" dirty="0">
                <a:latin typeface="Sylfaen" pitchFamily="18" charset="0"/>
              </a:rPr>
              <a:t> </a:t>
            </a:r>
            <a:r>
              <a:rPr lang="en-US" sz="1800" dirty="0" smtClean="0">
                <a:latin typeface="Sylfaen" pitchFamily="18" charset="0"/>
              </a:rPr>
              <a:t>scheme with </a:t>
            </a:r>
            <a:r>
              <a:rPr lang="en-US" sz="1800" dirty="0">
                <a:latin typeface="Sylfaen" pitchFamily="18" charset="0"/>
              </a:rPr>
              <a:t>the use of VLSM, given:</a:t>
            </a:r>
          </a:p>
          <a:p>
            <a:pPr lvl="2">
              <a:buFont typeface="+mj-lt"/>
              <a:buAutoNum type="arabicPeriod"/>
            </a:pPr>
            <a:r>
              <a:rPr lang="en-US" sz="1800" dirty="0">
                <a:latin typeface="Sylfaen" pitchFamily="18" charset="0"/>
              </a:rPr>
              <a:t>netA: must support 14 hosts</a:t>
            </a:r>
          </a:p>
          <a:p>
            <a:pPr lvl="2">
              <a:buFont typeface="+mj-lt"/>
              <a:buAutoNum type="arabicPeriod"/>
            </a:pPr>
            <a:r>
              <a:rPr lang="en-US" sz="1800" dirty="0">
                <a:latin typeface="Sylfaen" pitchFamily="18" charset="0"/>
              </a:rPr>
              <a:t>netB: must support 28 hosts</a:t>
            </a:r>
          </a:p>
          <a:p>
            <a:pPr lvl="2">
              <a:buFont typeface="+mj-lt"/>
              <a:buAutoNum type="arabicPeriod"/>
            </a:pPr>
            <a:r>
              <a:rPr lang="en-US" sz="1800" dirty="0">
                <a:latin typeface="Sylfaen" pitchFamily="18" charset="0"/>
              </a:rPr>
              <a:t>netC: must support 2 hosts</a:t>
            </a:r>
          </a:p>
          <a:p>
            <a:pPr lvl="2">
              <a:buFont typeface="+mj-lt"/>
              <a:buAutoNum type="arabicPeriod"/>
            </a:pPr>
            <a:r>
              <a:rPr lang="en-US" sz="1800" dirty="0">
                <a:latin typeface="Sylfaen" pitchFamily="18" charset="0"/>
              </a:rPr>
              <a:t>netD: must support 7 hosts</a:t>
            </a:r>
          </a:p>
          <a:p>
            <a:pPr lvl="2">
              <a:buFont typeface="+mj-lt"/>
              <a:buAutoNum type="arabicPeriod"/>
            </a:pPr>
            <a:r>
              <a:rPr lang="en-US" sz="1800" dirty="0">
                <a:latin typeface="Sylfaen" pitchFamily="18" charset="0"/>
              </a:rPr>
              <a:t>netE: must support 28 </a:t>
            </a:r>
            <a:r>
              <a:rPr lang="en-US" sz="1800" dirty="0" smtClean="0">
                <a:latin typeface="Sylfaen" pitchFamily="18" charset="0"/>
              </a:rPr>
              <a:t>host.</a:t>
            </a:r>
            <a:endParaRPr lang="en-US" sz="1800" dirty="0" smtClean="0">
              <a:latin typeface="Sylfaen" pitchFamily="18" charset="0"/>
              <a:cs typeface="Times New Roman" pitchFamily="18" charset="0"/>
            </a:endParaRPr>
          </a:p>
          <a:p>
            <a:pPr marL="82296" lvl="2" indent="0">
              <a:spcBef>
                <a:spcPts val="600"/>
              </a:spcBef>
              <a:buClr>
                <a:schemeClr val="accent1"/>
              </a:buClr>
              <a:buSzPct val="80000"/>
              <a:buNone/>
            </a:pPr>
            <a:r>
              <a:rPr lang="en-US" sz="1800" dirty="0">
                <a:latin typeface="Sylfaen" pitchFamily="18" charset="0"/>
              </a:rPr>
              <a:t>Determine what mask allows the required number of hosts</a:t>
            </a:r>
            <a:r>
              <a:rPr lang="en-US" sz="1800" dirty="0" smtClean="0">
                <a:latin typeface="Sylfaen" pitchFamily="18" charset="0"/>
              </a:rPr>
              <a:t>.</a:t>
            </a:r>
          </a:p>
          <a:p>
            <a:pPr marL="425196" indent="-342900">
              <a:buFont typeface="+mj-lt"/>
              <a:buAutoNum type="arabicPeriod"/>
            </a:pPr>
            <a:r>
              <a:rPr lang="en-US" sz="1600" dirty="0" smtClean="0">
                <a:solidFill>
                  <a:srgbClr val="00B050"/>
                </a:solidFill>
                <a:latin typeface="Sylfaen" pitchFamily="18" charset="0"/>
              </a:rPr>
              <a:t>netA</a:t>
            </a:r>
            <a:r>
              <a:rPr lang="en-US" sz="1600" dirty="0">
                <a:solidFill>
                  <a:srgbClr val="00B050"/>
                </a:solidFill>
                <a:latin typeface="Sylfaen" pitchFamily="18" charset="0"/>
              </a:rPr>
              <a:t>: requires a /28 (255.255.255.240) mask to support 14 hosts</a:t>
            </a:r>
          </a:p>
          <a:p>
            <a:pPr marL="425196" indent="-342900">
              <a:buFont typeface="+mj-lt"/>
              <a:buAutoNum type="arabicPeriod"/>
            </a:pPr>
            <a:r>
              <a:rPr lang="en-US" sz="1600" dirty="0">
                <a:solidFill>
                  <a:srgbClr val="00B050"/>
                </a:solidFill>
                <a:latin typeface="Sylfaen" pitchFamily="18" charset="0"/>
              </a:rPr>
              <a:t>netB: requires a /27 (255.255.255.224) mask to support 28 hosts</a:t>
            </a:r>
          </a:p>
          <a:p>
            <a:pPr marL="425196" indent="-342900">
              <a:buFont typeface="+mj-lt"/>
              <a:buAutoNum type="arabicPeriod"/>
            </a:pPr>
            <a:r>
              <a:rPr lang="en-US" sz="1600" dirty="0">
                <a:solidFill>
                  <a:srgbClr val="00B050"/>
                </a:solidFill>
                <a:latin typeface="Sylfaen" pitchFamily="18" charset="0"/>
              </a:rPr>
              <a:t>netC: requires a /30 (255.255.255.252) mask to support 2 hosts</a:t>
            </a:r>
          </a:p>
          <a:p>
            <a:pPr marL="425196" indent="-342900">
              <a:buFont typeface="+mj-lt"/>
              <a:buAutoNum type="arabicPeriod"/>
            </a:pPr>
            <a:r>
              <a:rPr lang="en-US" sz="1600" dirty="0">
                <a:solidFill>
                  <a:srgbClr val="00B050"/>
                </a:solidFill>
                <a:latin typeface="Sylfaen" pitchFamily="18" charset="0"/>
              </a:rPr>
              <a:t>netD*: requires a /28 (255.255.255.240) mask to support 7 hosts</a:t>
            </a:r>
          </a:p>
          <a:p>
            <a:pPr marL="425196" indent="-342900">
              <a:buFont typeface="+mj-lt"/>
              <a:buAutoNum type="arabicPeriod"/>
            </a:pPr>
            <a:r>
              <a:rPr lang="en-US" sz="1600" dirty="0">
                <a:solidFill>
                  <a:srgbClr val="00B050"/>
                </a:solidFill>
                <a:latin typeface="Sylfaen" pitchFamily="18" charset="0"/>
              </a:rPr>
              <a:t>netE: requires a /27 (255.255.255.224) mask to support 28 hosts</a:t>
            </a:r>
          </a:p>
          <a:p>
            <a:pPr marL="82296" indent="0">
              <a:buNone/>
            </a:pPr>
            <a:r>
              <a:rPr lang="en-US" sz="1600" dirty="0">
                <a:solidFill>
                  <a:srgbClr val="00B050"/>
                </a:solidFill>
                <a:latin typeface="Sylfaen" pitchFamily="18" charset="0"/>
              </a:rPr>
              <a:t>* a /29 (255.255.255.248) would only allow 6 usable host </a:t>
            </a:r>
            <a:r>
              <a:rPr lang="en-US" sz="1600" dirty="0" smtClean="0">
                <a:solidFill>
                  <a:srgbClr val="00B050"/>
                </a:solidFill>
                <a:latin typeface="Sylfaen" pitchFamily="18" charset="0"/>
              </a:rPr>
              <a:t>addresses therefore </a:t>
            </a:r>
            <a:r>
              <a:rPr lang="en-US" sz="1600" dirty="0">
                <a:solidFill>
                  <a:srgbClr val="00B050"/>
                </a:solidFill>
                <a:latin typeface="Sylfaen" pitchFamily="18" charset="0"/>
              </a:rPr>
              <a:t>netD requires a /28 mask</a:t>
            </a:r>
            <a:r>
              <a:rPr lang="en-US" sz="1800" dirty="0">
                <a:solidFill>
                  <a:srgbClr val="00B050"/>
                </a:solidFill>
                <a:latin typeface="Sylfaen" pitchFamily="18" charset="0"/>
              </a:rPr>
              <a:t>.</a:t>
            </a:r>
            <a:endParaRPr lang="en-US" sz="1800" dirty="0" smtClean="0">
              <a:solidFill>
                <a:srgbClr val="00B050"/>
              </a:solidFill>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53</a:t>
            </a:fld>
            <a:endParaRPr lang="en-US"/>
          </a:p>
        </p:txBody>
      </p:sp>
    </p:spTree>
    <p:extLst>
      <p:ext uri="{BB962C8B-B14F-4D97-AF65-F5344CB8AC3E}">
        <p14:creationId xmlns:p14="http://schemas.microsoft.com/office/powerpoint/2010/main" val="13793769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Autofit/>
          </a:bodyPr>
          <a:lstStyle/>
          <a:p>
            <a:r>
              <a:rPr lang="en-US" sz="3200" b="1" dirty="0" smtClean="0">
                <a:solidFill>
                  <a:srgbClr val="FF0000"/>
                </a:solidFill>
                <a:effectLst/>
                <a:latin typeface="Sylfaen" pitchFamily="18" charset="0"/>
              </a:rPr>
              <a:t>(VLSM)…</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buFont typeface="Wingdings" pitchFamily="2" charset="2"/>
              <a:buChar char="q"/>
            </a:pPr>
            <a:r>
              <a:rPr lang="en-US" sz="2000" dirty="0">
                <a:latin typeface="Sylfaen" pitchFamily="18" charset="0"/>
              </a:rPr>
              <a:t>The easiest way to assign the subnets is to assign the largest first. </a:t>
            </a:r>
            <a:endParaRPr lang="en-US" sz="2000" dirty="0" smtClean="0">
              <a:latin typeface="Sylfaen" pitchFamily="18" charset="0"/>
            </a:endParaRPr>
          </a:p>
          <a:p>
            <a:pPr marL="82296" indent="0">
              <a:buNone/>
            </a:pPr>
            <a:r>
              <a:rPr lang="en-US" sz="2000" dirty="0" smtClean="0">
                <a:latin typeface="Sylfaen" pitchFamily="18" charset="0"/>
              </a:rPr>
              <a:t>For </a:t>
            </a:r>
            <a:r>
              <a:rPr lang="en-US" sz="2000" dirty="0">
                <a:latin typeface="Sylfaen" pitchFamily="18" charset="0"/>
              </a:rPr>
              <a:t>example, you can assign </a:t>
            </a:r>
            <a:r>
              <a:rPr lang="en-US" sz="2000" dirty="0" smtClean="0">
                <a:latin typeface="Sylfaen" pitchFamily="18" charset="0"/>
              </a:rPr>
              <a:t>in this </a:t>
            </a:r>
            <a:r>
              <a:rPr lang="en-US" sz="2000" dirty="0">
                <a:latin typeface="Sylfaen" pitchFamily="18" charset="0"/>
              </a:rPr>
              <a:t>manner:</a:t>
            </a:r>
          </a:p>
          <a:p>
            <a:pPr marL="539496" indent="-457200">
              <a:buFont typeface="+mj-lt"/>
              <a:buAutoNum type="arabicPeriod"/>
            </a:pPr>
            <a:r>
              <a:rPr lang="en-US" sz="2000" dirty="0">
                <a:latin typeface="Sylfaen" pitchFamily="18" charset="0"/>
              </a:rPr>
              <a:t>netB: 204.15.5.0/27 host address range 1 to 30</a:t>
            </a:r>
          </a:p>
          <a:p>
            <a:pPr marL="539496" indent="-457200">
              <a:buFont typeface="+mj-lt"/>
              <a:buAutoNum type="arabicPeriod"/>
            </a:pPr>
            <a:r>
              <a:rPr lang="en-US" sz="2000" dirty="0">
                <a:latin typeface="Sylfaen" pitchFamily="18" charset="0"/>
              </a:rPr>
              <a:t>netE: 204.15.5.32/27 host address range 33 to 62</a:t>
            </a:r>
          </a:p>
          <a:p>
            <a:pPr marL="539496" indent="-457200">
              <a:buFont typeface="+mj-lt"/>
              <a:buAutoNum type="arabicPeriod"/>
            </a:pPr>
            <a:r>
              <a:rPr lang="en-US" sz="2000" dirty="0">
                <a:latin typeface="Sylfaen" pitchFamily="18" charset="0"/>
              </a:rPr>
              <a:t>netA: 204.15.5.64/28 host address range 65 to 78</a:t>
            </a:r>
          </a:p>
          <a:p>
            <a:pPr marL="539496" indent="-457200">
              <a:buFont typeface="+mj-lt"/>
              <a:buAutoNum type="arabicPeriod"/>
            </a:pPr>
            <a:r>
              <a:rPr lang="en-US" sz="2000" dirty="0">
                <a:latin typeface="Sylfaen" pitchFamily="18" charset="0"/>
              </a:rPr>
              <a:t>netD: 204.15.5.80/28 host address range 81 to 94</a:t>
            </a:r>
          </a:p>
          <a:p>
            <a:pPr marL="539496" indent="-457200">
              <a:buFont typeface="+mj-lt"/>
              <a:buAutoNum type="arabicPeriod"/>
            </a:pPr>
            <a:r>
              <a:rPr lang="en-US" sz="2000" dirty="0">
                <a:latin typeface="Sylfaen" pitchFamily="18" charset="0"/>
              </a:rPr>
              <a:t>netC: 204.15.5.96/30 host address range 97 to 98</a:t>
            </a:r>
            <a:endParaRPr lang="en-US" sz="20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54</a:t>
            </a:fld>
            <a:endParaRPr lang="en-US"/>
          </a:p>
        </p:txBody>
      </p:sp>
    </p:spTree>
    <p:extLst>
      <p:ext uri="{BB962C8B-B14F-4D97-AF65-F5344CB8AC3E}">
        <p14:creationId xmlns:p14="http://schemas.microsoft.com/office/powerpoint/2010/main" val="13793769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Autofit/>
          </a:bodyPr>
          <a:lstStyle/>
          <a:p>
            <a:r>
              <a:rPr lang="en-US" sz="3200" b="1" dirty="0" smtClean="0">
                <a:solidFill>
                  <a:srgbClr val="FF0000"/>
                </a:solidFill>
                <a:effectLst/>
                <a:latin typeface="Sylfaen" pitchFamily="18" charset="0"/>
              </a:rPr>
              <a:t>(VLSM)…</a:t>
            </a:r>
            <a:endParaRPr lang="en-US" sz="3200" b="1" dirty="0">
              <a:solidFill>
                <a:srgbClr val="FF0000"/>
              </a:solidFill>
              <a:effectLst/>
              <a:latin typeface="Sylfaen" pitchFamily="18" charset="0"/>
            </a:endParaRPr>
          </a:p>
        </p:txBody>
      </p:sp>
      <p:sp>
        <p:nvSpPr>
          <p:cNvPr id="3" name="Content Placeholder 2"/>
          <p:cNvSpPr>
            <a:spLocks noGrp="1"/>
          </p:cNvSpPr>
          <p:nvPr>
            <p:ph idx="1"/>
          </p:nvPr>
        </p:nvSpPr>
        <p:spPr>
          <a:xfrm>
            <a:off x="685800" y="1143000"/>
            <a:ext cx="7924800" cy="5334000"/>
          </a:xfrm>
        </p:spPr>
        <p:txBody>
          <a:bodyPr>
            <a:noAutofit/>
          </a:bodyPr>
          <a:lstStyle/>
          <a:p>
            <a:pPr marL="82296" indent="0" algn="just">
              <a:buNone/>
            </a:pPr>
            <a:r>
              <a:rPr lang="en-US" sz="2000" dirty="0">
                <a:latin typeface="Sylfaen" pitchFamily="18" charset="0"/>
              </a:rPr>
              <a:t>This can be graphically represented as shown </a:t>
            </a:r>
            <a:r>
              <a:rPr lang="en-US" sz="2000" dirty="0" smtClean="0">
                <a:latin typeface="Sylfaen" pitchFamily="18" charset="0"/>
              </a:rPr>
              <a:t>in Figure 7.9</a:t>
            </a:r>
          </a:p>
          <a:p>
            <a:pPr marL="82296" indent="0" algn="just">
              <a:buNone/>
            </a:pPr>
            <a:endParaRPr lang="en-US" sz="2000" i="1" dirty="0" smtClean="0">
              <a:latin typeface="Sylfaen" pitchFamily="18" charset="0"/>
              <a:cs typeface="Times New Roman" pitchFamily="18" charset="0"/>
            </a:endParaRPr>
          </a:p>
          <a:p>
            <a:pPr marL="82296" indent="0" algn="just">
              <a:buNone/>
            </a:pPr>
            <a:endParaRPr lang="en-US" sz="2000" i="1" dirty="0" smtClean="0">
              <a:latin typeface="Sylfaen" pitchFamily="18" charset="0"/>
              <a:cs typeface="Times New Roman" pitchFamily="18" charset="0"/>
            </a:endParaRPr>
          </a:p>
          <a:p>
            <a:pPr marL="82296" indent="0" algn="just">
              <a:buNone/>
            </a:pPr>
            <a:endParaRPr lang="en-US" sz="2000" i="1" dirty="0">
              <a:latin typeface="Sylfaen" pitchFamily="18" charset="0"/>
              <a:cs typeface="Times New Roman" pitchFamily="18" charset="0"/>
            </a:endParaRPr>
          </a:p>
          <a:p>
            <a:pPr marL="82296" indent="0" algn="just">
              <a:buNone/>
            </a:pPr>
            <a:endParaRPr lang="en-US" sz="2000" i="1" dirty="0" smtClean="0">
              <a:latin typeface="Sylfaen" pitchFamily="18" charset="0"/>
              <a:cs typeface="Times New Roman" pitchFamily="18" charset="0"/>
            </a:endParaRPr>
          </a:p>
          <a:p>
            <a:pPr marL="82296" indent="0" algn="just">
              <a:buNone/>
            </a:pPr>
            <a:endParaRPr lang="en-US" sz="2000" i="1" dirty="0">
              <a:latin typeface="Sylfaen" pitchFamily="18" charset="0"/>
              <a:cs typeface="Times New Roman" pitchFamily="18" charset="0"/>
            </a:endParaRPr>
          </a:p>
          <a:p>
            <a:pPr marL="82296" indent="0" algn="just">
              <a:buNone/>
            </a:pPr>
            <a:endParaRPr lang="en-US" sz="2000" i="1" dirty="0" smtClean="0">
              <a:latin typeface="Sylfaen" pitchFamily="18" charset="0"/>
              <a:cs typeface="Times New Roman" pitchFamily="18" charset="0"/>
            </a:endParaRPr>
          </a:p>
          <a:p>
            <a:pPr marL="82296" indent="0" algn="just">
              <a:buNone/>
            </a:pPr>
            <a:endParaRPr lang="en-US" sz="2000" i="1" dirty="0">
              <a:latin typeface="Sylfaen" pitchFamily="18" charset="0"/>
              <a:cs typeface="Times New Roman" pitchFamily="18" charset="0"/>
            </a:endParaRPr>
          </a:p>
          <a:p>
            <a:pPr marL="82296" indent="0" algn="just">
              <a:buNone/>
            </a:pPr>
            <a:endParaRPr lang="en-US" sz="2000" i="1" dirty="0" smtClean="0">
              <a:latin typeface="Sylfaen" pitchFamily="18" charset="0"/>
              <a:cs typeface="Times New Roman" pitchFamily="18" charset="0"/>
            </a:endParaRPr>
          </a:p>
          <a:p>
            <a:pPr marL="82296" indent="0" algn="just">
              <a:buNone/>
            </a:pPr>
            <a:endParaRPr lang="en-US" sz="2000" i="1" dirty="0">
              <a:latin typeface="Sylfaen" pitchFamily="18" charset="0"/>
              <a:cs typeface="Times New Roman" pitchFamily="18" charset="0"/>
            </a:endParaRPr>
          </a:p>
          <a:p>
            <a:pPr marL="82296" indent="0" algn="just">
              <a:buNone/>
            </a:pPr>
            <a:endParaRPr lang="en-US" sz="2000" i="1" dirty="0" smtClean="0">
              <a:latin typeface="Sylfaen" pitchFamily="18" charset="0"/>
              <a:cs typeface="Times New Roman" pitchFamily="18" charset="0"/>
            </a:endParaRPr>
          </a:p>
          <a:p>
            <a:pPr marL="82296" indent="0" algn="just">
              <a:buNone/>
            </a:pPr>
            <a:endParaRPr lang="en-US" sz="2000" dirty="0" smtClean="0">
              <a:latin typeface="Sylfaen" pitchFamily="18" charset="0"/>
            </a:endParaRPr>
          </a:p>
          <a:p>
            <a:pPr marL="82296" indent="0" algn="just">
              <a:buNone/>
            </a:pPr>
            <a:r>
              <a:rPr lang="en-US" sz="1800" dirty="0" smtClean="0">
                <a:latin typeface="Sylfaen" pitchFamily="18" charset="0"/>
              </a:rPr>
              <a:t>Figure 7.9 illustrates </a:t>
            </a:r>
            <a:r>
              <a:rPr lang="en-US" sz="1800" dirty="0">
                <a:latin typeface="Sylfaen" pitchFamily="18" charset="0"/>
              </a:rPr>
              <a:t>how using VLSM helped save more than half of the address space.</a:t>
            </a:r>
            <a:endParaRPr lang="en-US" sz="1800" i="1"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55</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828800"/>
            <a:ext cx="61722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18979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685800"/>
          </a:xfrm>
        </p:spPr>
        <p:txBody>
          <a:bodyPr>
            <a:normAutofit/>
          </a:bodyPr>
          <a:lstStyle/>
          <a:p>
            <a:pPr marL="82296" indent="0"/>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1219200" y="914400"/>
            <a:ext cx="7772400" cy="5562600"/>
          </a:xfrm>
          <a:scene3d>
            <a:camera prst="isometricRightUp"/>
            <a:lightRig rig="threePt" dir="t"/>
          </a:scene3d>
        </p:spPr>
        <p:txBody>
          <a:bodyPr>
            <a:noAutofit/>
          </a:bodyPr>
          <a:lstStyle/>
          <a:p>
            <a:pPr marL="1847088" lvl="8" indent="0">
              <a:buNone/>
            </a:pPr>
            <a:endParaRPr lang="en-US" sz="6600" dirty="0" smtClean="0">
              <a:solidFill>
                <a:srgbClr val="FF0000"/>
              </a:solidFill>
              <a:latin typeface="Algerian" pitchFamily="82" charset="0"/>
            </a:endParaRPr>
          </a:p>
          <a:p>
            <a:pPr marL="1847088" lvl="8" indent="0">
              <a:buNone/>
            </a:pPr>
            <a:endParaRPr lang="en-US" sz="6600" dirty="0">
              <a:solidFill>
                <a:srgbClr val="FF0000"/>
              </a:solidFill>
              <a:latin typeface="Algerian" pitchFamily="82" charset="0"/>
            </a:endParaRPr>
          </a:p>
          <a:p>
            <a:pPr marL="1847088" lvl="8" indent="0">
              <a:buNone/>
            </a:pPr>
            <a:r>
              <a:rPr lang="en-US" sz="6600" dirty="0" smtClean="0">
                <a:solidFill>
                  <a:srgbClr val="FF0000"/>
                </a:solidFill>
                <a:latin typeface="Algerian" pitchFamily="82" charset="0"/>
              </a:rPr>
              <a:t>CHAPTER </a:t>
            </a:r>
            <a:r>
              <a:rPr lang="en-US" sz="6600" dirty="0">
                <a:solidFill>
                  <a:srgbClr val="FF0000"/>
                </a:solidFill>
                <a:latin typeface="Algerian" pitchFamily="82" charset="0"/>
              </a:rPr>
              <a:t>END</a:t>
            </a:r>
          </a:p>
          <a:p>
            <a:pPr marL="1847088" lvl="8" indent="0">
              <a:buNone/>
            </a:pPr>
            <a:r>
              <a:rPr lang="en-US" sz="6600" dirty="0">
                <a:solidFill>
                  <a:srgbClr val="FF0000"/>
                </a:solidFill>
                <a:latin typeface="Algerian" pitchFamily="82" charset="0"/>
              </a:rPr>
              <a:t>  ???</a:t>
            </a:r>
          </a:p>
          <a:p>
            <a:pPr marL="82296" indent="0" algn="just">
              <a:lnSpc>
                <a:spcPct val="120000"/>
              </a:lnSpc>
              <a:buNone/>
            </a:pPr>
            <a:endParaRPr lang="en-US" sz="20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56</a:t>
            </a:fld>
            <a:endParaRPr lang="en-US"/>
          </a:p>
        </p:txBody>
      </p:sp>
    </p:spTree>
    <p:extLst>
      <p:ext uri="{BB962C8B-B14F-4D97-AF65-F5344CB8AC3E}">
        <p14:creationId xmlns:p14="http://schemas.microsoft.com/office/powerpoint/2010/main" val="17022310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marL="342900" lvl="0" indent="-342900" algn="just" defTabSz="814388" fontAlgn="base">
              <a:lnSpc>
                <a:spcPct val="95000"/>
              </a:lnSpc>
              <a:spcBef>
                <a:spcPct val="50000"/>
              </a:spcBef>
              <a:spcAft>
                <a:spcPct val="0"/>
              </a:spcAft>
              <a:buClr>
                <a:srgbClr val="708CA1"/>
              </a:buClr>
              <a:buFont typeface="Wingdings" pitchFamily="2" charset="2"/>
              <a:buChar char="Ø"/>
              <a:defRPr/>
            </a:pPr>
            <a:r>
              <a:rPr lang="en-US" sz="2200" b="1" kern="0" dirty="0">
                <a:solidFill>
                  <a:srgbClr val="000000"/>
                </a:solidFill>
                <a:latin typeface="Times New Roman" pitchFamily="18" charset="0"/>
                <a:cs typeface="Times New Roman" pitchFamily="18" charset="0"/>
              </a:rPr>
              <a:t>Who assigns the different addresses:</a:t>
            </a:r>
            <a:r>
              <a:rPr lang="en-US" sz="2200" kern="0" dirty="0">
                <a:solidFill>
                  <a:srgbClr val="000000"/>
                </a:solidFill>
                <a:latin typeface="Times New Roman" pitchFamily="18" charset="0"/>
                <a:cs typeface="Times New Roman" pitchFamily="18" charset="0"/>
              </a:rPr>
              <a:t>( http://www.iana.net ) </a:t>
            </a:r>
            <a:endParaRPr lang="en-US" sz="2200" b="1" kern="0" dirty="0">
              <a:solidFill>
                <a:srgbClr val="000000"/>
              </a:solidFill>
              <a:latin typeface="Times New Roman" pitchFamily="18" charset="0"/>
              <a:cs typeface="Times New Roman" pitchFamily="18" charset="0"/>
            </a:endParaRPr>
          </a:p>
          <a:p>
            <a:pPr marL="342900" indent="-342900" algn="just" defTabSz="814388" fontAlgn="base">
              <a:lnSpc>
                <a:spcPct val="95000"/>
              </a:lnSpc>
              <a:spcAft>
                <a:spcPct val="0"/>
              </a:spcAft>
              <a:buClr>
                <a:srgbClr val="708CA1"/>
              </a:buClr>
              <a:buFont typeface="Wingdings" pitchFamily="2" charset="2"/>
              <a:buChar char="Ø"/>
              <a:defRPr/>
            </a:pPr>
            <a:r>
              <a:rPr lang="en-US" sz="2200" kern="0" dirty="0">
                <a:solidFill>
                  <a:srgbClr val="FF0000"/>
                </a:solidFill>
                <a:latin typeface="Times New Roman" pitchFamily="18" charset="0"/>
                <a:cs typeface="Times New Roman" pitchFamily="18" charset="0"/>
              </a:rPr>
              <a:t>Internet Assigned Numbers Authority(IANA): </a:t>
            </a:r>
            <a:r>
              <a:rPr lang="en-US" sz="2200" kern="0" dirty="0">
                <a:solidFill>
                  <a:srgbClr val="000000"/>
                </a:solidFill>
                <a:latin typeface="Times New Roman" pitchFamily="18" charset="0"/>
                <a:cs typeface="Times New Roman" pitchFamily="18" charset="0"/>
              </a:rPr>
              <a:t>is the master holder of the IP addresses.</a:t>
            </a:r>
          </a:p>
          <a:p>
            <a:pPr marL="342900" indent="-342900" algn="just" defTabSz="814388" fontAlgn="base">
              <a:lnSpc>
                <a:spcPct val="95000"/>
              </a:lnSpc>
              <a:spcAft>
                <a:spcPct val="0"/>
              </a:spcAft>
              <a:buClr>
                <a:srgbClr val="708CA1"/>
              </a:buClr>
              <a:buFont typeface="Wingdings" pitchFamily="2" charset="2"/>
              <a:buChar char="Ø"/>
              <a:defRPr/>
            </a:pPr>
            <a:r>
              <a:rPr lang="en-US" sz="2200" kern="0" dirty="0">
                <a:solidFill>
                  <a:srgbClr val="000000"/>
                </a:solidFill>
                <a:latin typeface="Times New Roman" pitchFamily="18" charset="0"/>
                <a:cs typeface="Times New Roman" pitchFamily="18" charset="0"/>
              </a:rPr>
              <a:t> The IP </a:t>
            </a:r>
            <a:r>
              <a:rPr lang="en-US" sz="2200" kern="0" dirty="0">
                <a:solidFill>
                  <a:srgbClr val="FF0000"/>
                </a:solidFill>
                <a:latin typeface="Times New Roman" pitchFamily="18" charset="0"/>
                <a:cs typeface="Times New Roman" pitchFamily="18" charset="0"/>
              </a:rPr>
              <a:t>multicast addresses </a:t>
            </a:r>
            <a:r>
              <a:rPr lang="en-US" sz="2200" kern="0" dirty="0">
                <a:latin typeface="Times New Roman" pitchFamily="18" charset="0"/>
                <a:cs typeface="Times New Roman" pitchFamily="18" charset="0"/>
              </a:rPr>
              <a:t>and</a:t>
            </a:r>
            <a:r>
              <a:rPr lang="en-US" sz="2200" kern="0" dirty="0">
                <a:solidFill>
                  <a:srgbClr val="FF0000"/>
                </a:solidFill>
                <a:latin typeface="Times New Roman" pitchFamily="18" charset="0"/>
                <a:cs typeface="Times New Roman" pitchFamily="18" charset="0"/>
              </a:rPr>
              <a:t> the IPv6 addresses </a:t>
            </a:r>
            <a:r>
              <a:rPr lang="en-US" sz="2200" kern="0" dirty="0">
                <a:solidFill>
                  <a:srgbClr val="000000"/>
                </a:solidFill>
                <a:latin typeface="Times New Roman" pitchFamily="18" charset="0"/>
                <a:cs typeface="Times New Roman" pitchFamily="18" charset="0"/>
              </a:rPr>
              <a:t>are obtained directly from IANA. </a:t>
            </a:r>
          </a:p>
          <a:p>
            <a:pPr marL="342900" indent="-342900" algn="just" defTabSz="814388" fontAlgn="base">
              <a:lnSpc>
                <a:spcPct val="95000"/>
              </a:lnSpc>
              <a:spcAft>
                <a:spcPct val="0"/>
              </a:spcAft>
              <a:buClr>
                <a:srgbClr val="708CA1"/>
              </a:buClr>
              <a:buFont typeface="Wingdings" pitchFamily="2" charset="2"/>
              <a:buChar char="Ø"/>
              <a:defRPr/>
            </a:pPr>
            <a:r>
              <a:rPr lang="en-US" sz="2200" kern="0" dirty="0">
                <a:solidFill>
                  <a:srgbClr val="000000"/>
                </a:solidFill>
                <a:latin typeface="Times New Roman" pitchFamily="18" charset="0"/>
                <a:cs typeface="Times New Roman" pitchFamily="18" charset="0"/>
              </a:rPr>
              <a:t>Until the </a:t>
            </a:r>
            <a:r>
              <a:rPr lang="en-US" sz="2200" kern="0" dirty="0">
                <a:solidFill>
                  <a:srgbClr val="FF0000"/>
                </a:solidFill>
                <a:latin typeface="Times New Roman" pitchFamily="18" charset="0"/>
                <a:cs typeface="Times New Roman" pitchFamily="18" charset="0"/>
              </a:rPr>
              <a:t>mid-1990s</a:t>
            </a:r>
            <a:r>
              <a:rPr lang="en-US" sz="2200" kern="0" dirty="0">
                <a:solidFill>
                  <a:srgbClr val="000000"/>
                </a:solidFill>
                <a:latin typeface="Times New Roman" pitchFamily="18" charset="0"/>
                <a:cs typeface="Times New Roman" pitchFamily="18" charset="0"/>
              </a:rPr>
              <a:t>, all IPv4 address space was managed directly by the IANA</a:t>
            </a:r>
            <a:r>
              <a:rPr lang="en-US" sz="2200" kern="0" dirty="0" smtClean="0">
                <a:solidFill>
                  <a:srgbClr val="000000"/>
                </a:solidFill>
                <a:latin typeface="Times New Roman" pitchFamily="18" charset="0"/>
                <a:cs typeface="Times New Roman" pitchFamily="18" charset="0"/>
              </a:rPr>
              <a:t>.</a:t>
            </a:r>
          </a:p>
          <a:p>
            <a:pPr marL="342900" indent="-342900" algn="just" defTabSz="814388" fontAlgn="base">
              <a:lnSpc>
                <a:spcPct val="95000"/>
              </a:lnSpc>
              <a:spcAft>
                <a:spcPct val="0"/>
              </a:spcAft>
              <a:buClr>
                <a:srgbClr val="708CA1"/>
              </a:buClr>
              <a:buFont typeface="Wingdings" pitchFamily="2" charset="2"/>
              <a:buChar char="Ø"/>
              <a:defRPr/>
            </a:pPr>
            <a:r>
              <a:rPr lang="en-US" sz="2200" kern="0" dirty="0" smtClean="0">
                <a:solidFill>
                  <a:srgbClr val="000000"/>
                </a:solidFill>
                <a:latin typeface="Times New Roman" pitchFamily="18" charset="0"/>
                <a:cs typeface="Times New Roman" pitchFamily="18" charset="0"/>
              </a:rPr>
              <a:t> </a:t>
            </a:r>
            <a:r>
              <a:rPr lang="en-US" sz="2200" kern="0" dirty="0">
                <a:solidFill>
                  <a:srgbClr val="000000"/>
                </a:solidFill>
                <a:latin typeface="Times New Roman" pitchFamily="18" charset="0"/>
                <a:cs typeface="Times New Roman" pitchFamily="18" charset="0"/>
              </a:rPr>
              <a:t>At that time, the remaining IPv4 address space was allocated to various other </a:t>
            </a:r>
            <a:r>
              <a:rPr lang="en-US" sz="2200" kern="0" dirty="0">
                <a:solidFill>
                  <a:srgbClr val="FF0000"/>
                </a:solidFill>
                <a:latin typeface="Times New Roman" pitchFamily="18" charset="0"/>
                <a:cs typeface="Times New Roman" pitchFamily="18" charset="0"/>
              </a:rPr>
              <a:t>registries to manage for particular purposes or for regional areas.</a:t>
            </a:r>
          </a:p>
          <a:p>
            <a:pPr marL="342900" indent="-342900" algn="just" defTabSz="814388" fontAlgn="base">
              <a:lnSpc>
                <a:spcPct val="95000"/>
              </a:lnSpc>
              <a:spcAft>
                <a:spcPct val="0"/>
              </a:spcAft>
              <a:buClr>
                <a:srgbClr val="708CA1"/>
              </a:buClr>
              <a:buFont typeface="Wingdings" pitchFamily="2" charset="2"/>
              <a:buChar char="Ø"/>
              <a:defRPr/>
            </a:pPr>
            <a:r>
              <a:rPr lang="en-US" sz="2200" kern="0" dirty="0">
                <a:solidFill>
                  <a:srgbClr val="000000"/>
                </a:solidFill>
                <a:latin typeface="Times New Roman" pitchFamily="18" charset="0"/>
                <a:cs typeface="Times New Roman" pitchFamily="18" charset="0"/>
              </a:rPr>
              <a:t> These registration companies are called </a:t>
            </a:r>
            <a:r>
              <a:rPr lang="en-US" sz="2200" kern="0" dirty="0">
                <a:solidFill>
                  <a:srgbClr val="FF0000"/>
                </a:solidFill>
                <a:latin typeface="Times New Roman" pitchFamily="18" charset="0"/>
                <a:cs typeface="Times New Roman" pitchFamily="18" charset="0"/>
              </a:rPr>
              <a:t>Regional Internet Registries (RIRs</a:t>
            </a:r>
            <a:r>
              <a:rPr lang="en-US" sz="2200" kern="0" dirty="0">
                <a:solidFill>
                  <a:srgbClr val="000000"/>
                </a:solidFill>
                <a:latin typeface="Times New Roman" pitchFamily="18" charset="0"/>
                <a:cs typeface="Times New Roman" pitchFamily="18" charset="0"/>
              </a:rPr>
              <a:t>):</a:t>
            </a:r>
            <a:endParaRPr lang="en-US" sz="2200" b="1" kern="0" dirty="0">
              <a:solidFill>
                <a:srgbClr val="000000"/>
              </a:solidFill>
              <a:latin typeface="Times New Roman" pitchFamily="18" charset="0"/>
              <a:cs typeface="Times New Roman" pitchFamily="18" charset="0"/>
            </a:endParaRPr>
          </a:p>
          <a:p>
            <a:pPr algn="just">
              <a:buFont typeface="Wingdings" pitchFamily="2" charset="2"/>
              <a:buChar char="Ø"/>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6</a:t>
            </a:fld>
            <a:endParaRPr lang="en-US"/>
          </a:p>
        </p:txBody>
      </p:sp>
    </p:spTree>
    <p:extLst>
      <p:ext uri="{BB962C8B-B14F-4D97-AF65-F5344CB8AC3E}">
        <p14:creationId xmlns:p14="http://schemas.microsoft.com/office/powerpoint/2010/main" val="31308701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pic>
        <p:nvPicPr>
          <p:cNvPr id="7" name="Picture 2"/>
          <p:cNvPicPr>
            <a:picLocks noGrp="1" noChangeAspect="1" noChangeArrowheads="1"/>
          </p:cNvPicPr>
          <p:nvPr>
            <p:ph idx="1"/>
          </p:nvPr>
        </p:nvPicPr>
        <p:blipFill>
          <a:blip r:embed="rId3" cstate="print"/>
          <a:srcRect/>
          <a:stretch>
            <a:fillRect/>
          </a:stretch>
        </p:blipFill>
        <p:spPr bwMode="auto">
          <a:xfrm>
            <a:off x="1295400" y="990600"/>
            <a:ext cx="7543800" cy="38862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65443D5E-E9D3-4D36-8129-09AFD79524BB}" type="slidenum">
              <a:rPr lang="en-US" smtClean="0"/>
              <a:t>7</a:t>
            </a:fld>
            <a:endParaRPr lang="en-US"/>
          </a:p>
        </p:txBody>
      </p:sp>
    </p:spTree>
    <p:extLst>
      <p:ext uri="{BB962C8B-B14F-4D97-AF65-F5344CB8AC3E}">
        <p14:creationId xmlns:p14="http://schemas.microsoft.com/office/powerpoint/2010/main" val="11394371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0" lvl="0" indent="0" algn="just" defTabSz="814388" fontAlgn="base">
              <a:lnSpc>
                <a:spcPct val="95000"/>
              </a:lnSpc>
              <a:spcBef>
                <a:spcPct val="50000"/>
              </a:spcBef>
              <a:spcAft>
                <a:spcPct val="0"/>
              </a:spcAft>
              <a:buClr>
                <a:srgbClr val="708CA1"/>
              </a:buClr>
              <a:buNone/>
              <a:defRPr/>
            </a:pPr>
            <a:r>
              <a:rPr lang="en-US" sz="2400" b="1" kern="0" dirty="0">
                <a:solidFill>
                  <a:srgbClr val="FF0000"/>
                </a:solidFill>
                <a:latin typeface="Sylfaen" pitchFamily="18" charset="0"/>
                <a:cs typeface="Times New Roman" pitchFamily="18" charset="0"/>
              </a:rPr>
              <a:t>Internet Service Provider/ISP’s:</a:t>
            </a:r>
          </a:p>
          <a:p>
            <a:pPr marL="342900" lvl="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Sylfaen" pitchFamily="18" charset="0"/>
                <a:cs typeface="Times New Roman" pitchFamily="18" charset="0"/>
              </a:rPr>
              <a:t>An ISP will generally </a:t>
            </a:r>
            <a:r>
              <a:rPr lang="en-US" sz="2000" kern="0" dirty="0">
                <a:solidFill>
                  <a:srgbClr val="0070C0"/>
                </a:solidFill>
                <a:latin typeface="Sylfaen" pitchFamily="18" charset="0"/>
                <a:cs typeface="Times New Roman" pitchFamily="18" charset="0"/>
              </a:rPr>
              <a:t>supply </a:t>
            </a:r>
            <a:r>
              <a:rPr lang="en-US" sz="2000" kern="0" dirty="0">
                <a:solidFill>
                  <a:srgbClr val="000000"/>
                </a:solidFill>
                <a:latin typeface="Sylfaen" pitchFamily="18" charset="0"/>
                <a:cs typeface="Times New Roman" pitchFamily="18" charset="0"/>
              </a:rPr>
              <a:t>a small number of </a:t>
            </a:r>
            <a:r>
              <a:rPr lang="en-US" sz="2000" kern="0" dirty="0">
                <a:solidFill>
                  <a:srgbClr val="FF0000"/>
                </a:solidFill>
                <a:latin typeface="Sylfaen" pitchFamily="18" charset="0"/>
                <a:cs typeface="Times New Roman" pitchFamily="18" charset="0"/>
              </a:rPr>
              <a:t>usable IPv4 addresses </a:t>
            </a:r>
            <a:r>
              <a:rPr lang="en-US" sz="2000" kern="0" dirty="0">
                <a:solidFill>
                  <a:srgbClr val="000000"/>
                </a:solidFill>
                <a:latin typeface="Sylfaen" pitchFamily="18" charset="0"/>
                <a:cs typeface="Times New Roman" pitchFamily="18" charset="0"/>
              </a:rPr>
              <a:t>to their customers as a part of their services, </a:t>
            </a:r>
            <a:r>
              <a:rPr lang="en-US" sz="2000" kern="0" dirty="0">
                <a:solidFill>
                  <a:srgbClr val="0070C0"/>
                </a:solidFill>
                <a:latin typeface="Sylfaen" pitchFamily="18" charset="0"/>
                <a:cs typeface="Times New Roman" pitchFamily="18" charset="0"/>
              </a:rPr>
              <a:t>loans or rents</a:t>
            </a:r>
            <a:r>
              <a:rPr lang="en-US" sz="2000" kern="0" dirty="0">
                <a:solidFill>
                  <a:srgbClr val="000000"/>
                </a:solidFill>
                <a:latin typeface="Sylfaen" pitchFamily="18" charset="0"/>
                <a:cs typeface="Times New Roman" pitchFamily="18" charset="0"/>
              </a:rPr>
              <a:t>.</a:t>
            </a:r>
          </a:p>
          <a:p>
            <a:pPr marL="342900" lvl="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70C0"/>
                </a:solidFill>
                <a:latin typeface="Sylfaen" pitchFamily="18" charset="0"/>
                <a:cs typeface="Times New Roman" pitchFamily="18" charset="0"/>
              </a:rPr>
              <a:t>To get access </a:t>
            </a:r>
            <a:r>
              <a:rPr lang="en-US" sz="2000" kern="0" dirty="0">
                <a:solidFill>
                  <a:srgbClr val="000000"/>
                </a:solidFill>
                <a:latin typeface="Sylfaen" pitchFamily="18" charset="0"/>
                <a:cs typeface="Times New Roman" pitchFamily="18" charset="0"/>
              </a:rPr>
              <a:t>to the services of the Internet, we have to connect our data network to the </a:t>
            </a:r>
            <a:r>
              <a:rPr lang="en-US" sz="2000" b="1" kern="0" dirty="0">
                <a:solidFill>
                  <a:srgbClr val="FF0000"/>
                </a:solidFill>
                <a:latin typeface="Sylfaen" pitchFamily="18" charset="0"/>
                <a:cs typeface="Times New Roman" pitchFamily="18" charset="0"/>
              </a:rPr>
              <a:t>Internet using an Internet Service Provider (ISP). </a:t>
            </a:r>
          </a:p>
          <a:p>
            <a:pPr marL="342900" lvl="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70C0"/>
                </a:solidFill>
                <a:latin typeface="Sylfaen" pitchFamily="18" charset="0"/>
                <a:cs typeface="Times New Roman" pitchFamily="18" charset="0"/>
              </a:rPr>
              <a:t>Other services </a:t>
            </a:r>
            <a:r>
              <a:rPr lang="en-US" sz="2000" kern="0" dirty="0">
                <a:solidFill>
                  <a:srgbClr val="000000"/>
                </a:solidFill>
                <a:latin typeface="Sylfaen" pitchFamily="18" charset="0"/>
                <a:cs typeface="Times New Roman" pitchFamily="18" charset="0"/>
              </a:rPr>
              <a:t>that an ISP generally provides to its customers are </a:t>
            </a:r>
            <a:r>
              <a:rPr lang="en-US" sz="2000" kern="0" dirty="0">
                <a:solidFill>
                  <a:srgbClr val="FF0000"/>
                </a:solidFill>
                <a:latin typeface="Sylfaen" pitchFamily="18" charset="0"/>
                <a:cs typeface="Times New Roman" pitchFamily="18" charset="0"/>
              </a:rPr>
              <a:t>DNS services, e-mail services, and a website. </a:t>
            </a:r>
          </a:p>
          <a:p>
            <a:pPr marL="342900" lvl="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Sylfaen" pitchFamily="18" charset="0"/>
                <a:cs typeface="Times New Roman" pitchFamily="18" charset="0"/>
              </a:rPr>
              <a:t>Depending on the level of service required and available, </a:t>
            </a:r>
            <a:r>
              <a:rPr lang="en-US" sz="2000" kern="0" dirty="0">
                <a:solidFill>
                  <a:srgbClr val="FF0000"/>
                </a:solidFill>
                <a:latin typeface="Sylfaen" pitchFamily="18" charset="0"/>
                <a:cs typeface="Times New Roman" pitchFamily="18" charset="0"/>
              </a:rPr>
              <a:t>customers use different tiers of an ISP</a:t>
            </a:r>
            <a:r>
              <a:rPr lang="en-US" sz="2000" kern="0" dirty="0" smtClean="0">
                <a:solidFill>
                  <a:srgbClr val="FF0000"/>
                </a:solidFill>
                <a:latin typeface="Sylfaen" pitchFamily="18" charset="0"/>
                <a:cs typeface="Times New Roman" pitchFamily="18" charset="0"/>
              </a:rPr>
              <a:t>.</a:t>
            </a:r>
          </a:p>
          <a:p>
            <a:pPr marL="342900" indent="-342900" algn="just" defTabSz="814388" fontAlgn="base">
              <a:lnSpc>
                <a:spcPct val="95000"/>
              </a:lnSpc>
              <a:spcAft>
                <a:spcPct val="0"/>
              </a:spcAft>
              <a:buClr>
                <a:srgbClr val="708CA1"/>
              </a:buClr>
              <a:buFont typeface="Wingdings" pitchFamily="2" charset="2"/>
              <a:buChar char="Ø"/>
              <a:defRPr/>
            </a:pPr>
            <a:r>
              <a:rPr lang="en-US" sz="2000" kern="0" dirty="0">
                <a:solidFill>
                  <a:srgbClr val="000000"/>
                </a:solidFill>
                <a:latin typeface="Times New Roman" pitchFamily="18" charset="0"/>
                <a:cs typeface="Times New Roman" pitchFamily="18" charset="0"/>
              </a:rPr>
              <a:t>ISPs are designated by </a:t>
            </a:r>
            <a:r>
              <a:rPr lang="en-US" sz="2000" kern="0" dirty="0">
                <a:solidFill>
                  <a:srgbClr val="FF0000"/>
                </a:solidFill>
                <a:latin typeface="Times New Roman" pitchFamily="18" charset="0"/>
                <a:cs typeface="Times New Roman" pitchFamily="18" charset="0"/>
              </a:rPr>
              <a:t>a hierarchy based on their level of connectivity to the Internet backbone</a:t>
            </a:r>
            <a:r>
              <a:rPr lang="en-US" sz="2000" kern="0" dirty="0">
                <a:solidFill>
                  <a:srgbClr val="000000"/>
                </a:solidFill>
                <a:latin typeface="Times New Roman" pitchFamily="18" charset="0"/>
                <a:cs typeface="Times New Roman" pitchFamily="18" charset="0"/>
              </a:rPr>
              <a:t>. Each lower tier obtains connectivity </a:t>
            </a:r>
            <a:r>
              <a:rPr lang="en-US" sz="2000" kern="0" dirty="0">
                <a:solidFill>
                  <a:srgbClr val="FF0000"/>
                </a:solidFill>
                <a:latin typeface="Times New Roman" pitchFamily="18" charset="0"/>
                <a:cs typeface="Times New Roman" pitchFamily="18" charset="0"/>
              </a:rPr>
              <a:t>to the backbone via a connection to a higher tier ISP</a:t>
            </a:r>
          </a:p>
          <a:p>
            <a:pPr marL="342900" lvl="0" indent="-342900" algn="just" defTabSz="814388" fontAlgn="base">
              <a:lnSpc>
                <a:spcPct val="95000"/>
              </a:lnSpc>
              <a:spcAft>
                <a:spcPct val="0"/>
              </a:spcAft>
              <a:buClr>
                <a:srgbClr val="708CA1"/>
              </a:buClr>
              <a:buFont typeface="Wingdings" pitchFamily="2" charset="2"/>
              <a:buChar char="Ø"/>
              <a:defRPr/>
            </a:pPr>
            <a:endParaRPr lang="en-US" sz="2000" kern="0" dirty="0">
              <a:solidFill>
                <a:srgbClr val="FF0000"/>
              </a:solidFill>
              <a:latin typeface="Sylfaen" pitchFamily="18" charset="0"/>
              <a:cs typeface="Times New Roman" pitchFamily="18" charset="0"/>
            </a:endParaRPr>
          </a:p>
          <a:p>
            <a:pPr marL="82296" indent="0" algn="just">
              <a:buNone/>
            </a:pPr>
            <a:endParaRPr lang="en-US" sz="20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8</a:t>
            </a:fld>
            <a:endParaRPr lang="en-US"/>
          </a:p>
        </p:txBody>
      </p:sp>
    </p:spTree>
    <p:extLst>
      <p:ext uri="{BB962C8B-B14F-4D97-AF65-F5344CB8AC3E}">
        <p14:creationId xmlns:p14="http://schemas.microsoft.com/office/powerpoint/2010/main" val="6243828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873436" y="1143000"/>
            <a:ext cx="7924800" cy="5334000"/>
          </a:xfrm>
        </p:spPr>
        <p:txBody>
          <a:bodyPr>
            <a:noAutofit/>
          </a:bodyPr>
          <a:lstStyle/>
          <a:p>
            <a:pPr marL="342900" lvl="0" indent="-342900" defTabSz="814388" fontAlgn="base">
              <a:lnSpc>
                <a:spcPct val="95000"/>
              </a:lnSpc>
              <a:spcAft>
                <a:spcPct val="0"/>
              </a:spcAft>
              <a:buClr>
                <a:srgbClr val="708CA1"/>
              </a:buClr>
              <a:buFont typeface="Wingdings" pitchFamily="2" charset="2"/>
              <a:buChar char="Ø"/>
              <a:defRPr/>
            </a:pPr>
            <a:r>
              <a:rPr lang="en-US" sz="2400" kern="0" dirty="0">
                <a:solidFill>
                  <a:srgbClr val="000000"/>
                </a:solidFill>
                <a:latin typeface="Sylfaen" pitchFamily="18" charset="0"/>
                <a:cs typeface="Times New Roman" pitchFamily="18" charset="0"/>
              </a:rPr>
              <a:t>At the top of the ISP hierarchy are </a:t>
            </a:r>
            <a:r>
              <a:rPr lang="en-US" sz="2400" kern="0" dirty="0" smtClean="0">
                <a:solidFill>
                  <a:srgbClr val="0070C0"/>
                </a:solidFill>
                <a:latin typeface="Sylfaen" pitchFamily="18" charset="0"/>
                <a:cs typeface="Times New Roman" pitchFamily="18" charset="0"/>
              </a:rPr>
              <a:t>Tier </a:t>
            </a:r>
            <a:r>
              <a:rPr lang="en-US" sz="2400" kern="0" dirty="0">
                <a:solidFill>
                  <a:srgbClr val="0070C0"/>
                </a:solidFill>
                <a:latin typeface="Sylfaen" pitchFamily="18" charset="0"/>
                <a:cs typeface="Times New Roman" pitchFamily="18" charset="0"/>
              </a:rPr>
              <a:t>1 ISPs</a:t>
            </a:r>
            <a:r>
              <a:rPr lang="en-US" sz="2400" kern="0" dirty="0">
                <a:solidFill>
                  <a:srgbClr val="000000"/>
                </a:solidFill>
                <a:latin typeface="Sylfaen" pitchFamily="18" charset="0"/>
                <a:cs typeface="Times New Roman" pitchFamily="18" charset="0"/>
              </a:rPr>
              <a:t>. </a:t>
            </a:r>
            <a:endParaRPr lang="en-US" sz="2400" kern="0" dirty="0" smtClean="0">
              <a:solidFill>
                <a:srgbClr val="000000"/>
              </a:solidFill>
              <a:latin typeface="Sylfaen" pitchFamily="18" charset="0"/>
              <a:cs typeface="Times New Roman" pitchFamily="18" charset="0"/>
            </a:endParaRPr>
          </a:p>
          <a:p>
            <a:pPr marL="342900" lvl="0" indent="-342900" defTabSz="814388" fontAlgn="base">
              <a:lnSpc>
                <a:spcPct val="95000"/>
              </a:lnSpc>
              <a:spcAft>
                <a:spcPct val="0"/>
              </a:spcAft>
              <a:buClr>
                <a:srgbClr val="708CA1"/>
              </a:buClr>
              <a:buFont typeface="Wingdings" pitchFamily="2" charset="2"/>
              <a:buChar char="Ø"/>
              <a:defRPr/>
            </a:pPr>
            <a:r>
              <a:rPr lang="en-US" sz="2400" kern="0" dirty="0" smtClean="0">
                <a:solidFill>
                  <a:srgbClr val="000000"/>
                </a:solidFill>
                <a:latin typeface="Sylfaen" pitchFamily="18" charset="0"/>
                <a:cs typeface="Times New Roman" pitchFamily="18" charset="0"/>
              </a:rPr>
              <a:t>These </a:t>
            </a:r>
            <a:r>
              <a:rPr lang="en-US" sz="2400" kern="0" dirty="0">
                <a:solidFill>
                  <a:srgbClr val="000000"/>
                </a:solidFill>
                <a:latin typeface="Sylfaen" pitchFamily="18" charset="0"/>
                <a:cs typeface="Times New Roman" pitchFamily="18" charset="0"/>
              </a:rPr>
              <a:t>ISPs are large </a:t>
            </a:r>
            <a:r>
              <a:rPr lang="en-US" sz="2400" kern="0" dirty="0" smtClean="0">
                <a:solidFill>
                  <a:srgbClr val="000000"/>
                </a:solidFill>
                <a:latin typeface="Sylfaen" pitchFamily="18" charset="0"/>
                <a:cs typeface="Times New Roman" pitchFamily="18" charset="0"/>
              </a:rPr>
              <a:t>national </a:t>
            </a:r>
            <a:r>
              <a:rPr lang="en-US" sz="2400" kern="0" dirty="0">
                <a:solidFill>
                  <a:srgbClr val="000000"/>
                </a:solidFill>
                <a:latin typeface="Sylfaen" pitchFamily="18" charset="0"/>
                <a:cs typeface="Times New Roman" pitchFamily="18" charset="0"/>
              </a:rPr>
              <a:t>or international ISPs </a:t>
            </a:r>
            <a:r>
              <a:rPr lang="en-US" sz="2400" kern="0" dirty="0" smtClean="0">
                <a:solidFill>
                  <a:srgbClr val="000000"/>
                </a:solidFill>
                <a:latin typeface="Sylfaen" pitchFamily="18" charset="0"/>
                <a:cs typeface="Times New Roman" pitchFamily="18" charset="0"/>
              </a:rPr>
              <a:t>that are </a:t>
            </a:r>
            <a:r>
              <a:rPr lang="en-US" sz="2400" kern="0" dirty="0">
                <a:solidFill>
                  <a:srgbClr val="000000"/>
                </a:solidFill>
                <a:latin typeface="Sylfaen" pitchFamily="18" charset="0"/>
                <a:cs typeface="Times New Roman" pitchFamily="18" charset="0"/>
              </a:rPr>
              <a:t>directly connected to the </a:t>
            </a:r>
            <a:r>
              <a:rPr lang="en-US" sz="2400" kern="0" dirty="0" smtClean="0">
                <a:solidFill>
                  <a:srgbClr val="000000"/>
                </a:solidFill>
                <a:latin typeface="Sylfaen" pitchFamily="18" charset="0"/>
                <a:cs typeface="Times New Roman" pitchFamily="18" charset="0"/>
              </a:rPr>
              <a:t>Internet </a:t>
            </a:r>
            <a:r>
              <a:rPr lang="en-US" sz="2400" kern="0" dirty="0">
                <a:solidFill>
                  <a:srgbClr val="000000"/>
                </a:solidFill>
                <a:latin typeface="Sylfaen" pitchFamily="18" charset="0"/>
                <a:cs typeface="Times New Roman" pitchFamily="18" charset="0"/>
              </a:rPr>
              <a:t>backbone. </a:t>
            </a:r>
            <a:endParaRPr lang="en-US" sz="2400" kern="0" dirty="0" smtClean="0">
              <a:solidFill>
                <a:srgbClr val="000000"/>
              </a:solidFill>
              <a:latin typeface="Sylfaen" pitchFamily="18" charset="0"/>
              <a:cs typeface="Times New Roman" pitchFamily="18" charset="0"/>
            </a:endParaRPr>
          </a:p>
          <a:p>
            <a:pPr marL="342900" lvl="0" indent="-342900" defTabSz="814388" fontAlgn="base">
              <a:lnSpc>
                <a:spcPct val="95000"/>
              </a:lnSpc>
              <a:spcAft>
                <a:spcPct val="0"/>
              </a:spcAft>
              <a:buClr>
                <a:srgbClr val="708CA1"/>
              </a:buClr>
              <a:buFont typeface="Wingdings" pitchFamily="2" charset="2"/>
              <a:buChar char="Ø"/>
              <a:defRPr/>
            </a:pPr>
            <a:r>
              <a:rPr lang="en-US" sz="2400" kern="0" dirty="0" smtClean="0">
                <a:solidFill>
                  <a:srgbClr val="000000"/>
                </a:solidFill>
                <a:latin typeface="Sylfaen" pitchFamily="18" charset="0"/>
                <a:cs typeface="Times New Roman" pitchFamily="18" charset="0"/>
              </a:rPr>
              <a:t>Their </a:t>
            </a:r>
            <a:r>
              <a:rPr lang="en-US" sz="2400" kern="0" dirty="0" smtClean="0">
                <a:solidFill>
                  <a:srgbClr val="0070C0"/>
                </a:solidFill>
                <a:latin typeface="Sylfaen" pitchFamily="18" charset="0"/>
                <a:cs typeface="Times New Roman" pitchFamily="18" charset="0"/>
              </a:rPr>
              <a:t>advantages </a:t>
            </a:r>
            <a:r>
              <a:rPr lang="en-US" sz="2400" kern="0" dirty="0">
                <a:solidFill>
                  <a:srgbClr val="000000"/>
                </a:solidFill>
                <a:latin typeface="Sylfaen" pitchFamily="18" charset="0"/>
                <a:cs typeface="Times New Roman" pitchFamily="18" charset="0"/>
              </a:rPr>
              <a:t>a</a:t>
            </a:r>
            <a:r>
              <a:rPr lang="en-US" sz="2400" kern="0" dirty="0" smtClean="0">
                <a:solidFill>
                  <a:srgbClr val="000000"/>
                </a:solidFill>
                <a:latin typeface="Sylfaen" pitchFamily="18" charset="0"/>
                <a:cs typeface="Times New Roman" pitchFamily="18" charset="0"/>
              </a:rPr>
              <a:t>re Speed </a:t>
            </a:r>
            <a:r>
              <a:rPr lang="en-US" sz="2400" kern="0" dirty="0">
                <a:solidFill>
                  <a:srgbClr val="000000"/>
                </a:solidFill>
                <a:latin typeface="Sylfaen" pitchFamily="18" charset="0"/>
                <a:cs typeface="Times New Roman" pitchFamily="18" charset="0"/>
              </a:rPr>
              <a:t>&amp; Reliability</a:t>
            </a:r>
          </a:p>
          <a:p>
            <a:pPr marL="82296" indent="0" algn="just">
              <a:buNone/>
            </a:pPr>
            <a:endParaRPr lang="en-US" sz="2200" dirty="0">
              <a:solidFill>
                <a:srgbClr val="FF0000"/>
              </a:solidFill>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9</a:t>
            </a:fld>
            <a:endParaRPr lang="en-US"/>
          </a:p>
        </p:txBody>
      </p:sp>
      <p:pic>
        <p:nvPicPr>
          <p:cNvPr id="7" name="Picture 2"/>
          <p:cNvPicPr>
            <a:picLocks noChangeAspect="1" noChangeArrowheads="1"/>
          </p:cNvPicPr>
          <p:nvPr/>
        </p:nvPicPr>
        <p:blipFill>
          <a:blip r:embed="rId3" cstate="print"/>
          <a:srcRect/>
          <a:stretch>
            <a:fillRect/>
          </a:stretch>
        </p:blipFill>
        <p:spPr bwMode="auto">
          <a:xfrm>
            <a:off x="1752600" y="2971800"/>
            <a:ext cx="6858000" cy="3429000"/>
          </a:xfrm>
          <a:prstGeom prst="rect">
            <a:avLst/>
          </a:prstGeom>
          <a:noFill/>
          <a:ln w="9525">
            <a:noFill/>
            <a:miter lim="800000"/>
            <a:headEnd/>
            <a:tailEnd/>
          </a:ln>
        </p:spPr>
      </p:pic>
      <p:sp>
        <p:nvSpPr>
          <p:cNvPr id="9" name="Rectangle 8"/>
          <p:cNvSpPr/>
          <p:nvPr/>
        </p:nvSpPr>
        <p:spPr>
          <a:xfrm>
            <a:off x="4038600" y="5846802"/>
            <a:ext cx="4759636" cy="369332"/>
          </a:xfrm>
          <a:prstGeom prst="rect">
            <a:avLst/>
          </a:prstGeom>
        </p:spPr>
        <p:txBody>
          <a:bodyPr wrap="none">
            <a:spAutoFit/>
          </a:bodyPr>
          <a:lstStyle/>
          <a:p>
            <a:r>
              <a:rPr lang="en-US" b="1" dirty="0">
                <a:solidFill>
                  <a:srgbClr val="FF0000"/>
                </a:solidFill>
                <a:latin typeface="Sylfaen" pitchFamily="18" charset="0"/>
              </a:rPr>
              <a:t>Figure </a:t>
            </a:r>
            <a:r>
              <a:rPr lang="en-US" b="1" dirty="0" smtClean="0">
                <a:solidFill>
                  <a:srgbClr val="FF0000"/>
                </a:solidFill>
                <a:latin typeface="Sylfaen" pitchFamily="18" charset="0"/>
              </a:rPr>
              <a:t>7.2 : The 3 Tiers of ISPs </a:t>
            </a:r>
            <a:r>
              <a:rPr lang="en-US" b="1" dirty="0" err="1" smtClean="0">
                <a:solidFill>
                  <a:srgbClr val="FF0000"/>
                </a:solidFill>
                <a:latin typeface="Sylfaen" pitchFamily="18" charset="0"/>
              </a:rPr>
              <a:t>intenet</a:t>
            </a:r>
            <a:r>
              <a:rPr lang="en-US" b="1" dirty="0" smtClean="0">
                <a:solidFill>
                  <a:srgbClr val="FF0000"/>
                </a:solidFill>
                <a:latin typeface="Sylfaen" pitchFamily="18" charset="0"/>
              </a:rPr>
              <a:t> </a:t>
            </a:r>
            <a:r>
              <a:rPr lang="en-US" b="1" dirty="0" err="1" smtClean="0">
                <a:solidFill>
                  <a:srgbClr val="FF0000"/>
                </a:solidFill>
                <a:latin typeface="Sylfaen" pitchFamily="18" charset="0"/>
              </a:rPr>
              <a:t>backbon</a:t>
            </a:r>
            <a:endParaRPr lang="en-US" dirty="0"/>
          </a:p>
        </p:txBody>
      </p:sp>
    </p:spTree>
    <p:extLst>
      <p:ext uri="{BB962C8B-B14F-4D97-AF65-F5344CB8AC3E}">
        <p14:creationId xmlns:p14="http://schemas.microsoft.com/office/powerpoint/2010/main" val="34281084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7502</TotalTime>
  <Words>6222</Words>
  <Application>Microsoft Office PowerPoint</Application>
  <PresentationFormat>On-screen Show (4:3)</PresentationFormat>
  <Paragraphs>632</Paragraphs>
  <Slides>56</Slides>
  <Notes>55</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Office Theme</vt:lpstr>
      <vt:lpstr>PowerPoint Presentation</vt:lpstr>
      <vt:lpstr>        Chapter 07:  7.0 Introduction to IP  Addressing and Subnetting  </vt:lpstr>
      <vt:lpstr>Cont… </vt:lpstr>
      <vt:lpstr>Cont… </vt:lpstr>
      <vt:lpstr>Cont… </vt:lpstr>
      <vt:lpstr>Cont… </vt:lpstr>
      <vt:lpstr>Cont… </vt:lpstr>
      <vt:lpstr>Cont… </vt:lpstr>
      <vt:lpstr>Cont… </vt:lpstr>
      <vt:lpstr>IPV4 Addresses</vt:lpstr>
      <vt:lpstr>Cont… </vt:lpstr>
      <vt:lpstr>IP Address… </vt:lpstr>
      <vt:lpstr>Cont… </vt:lpstr>
      <vt:lpstr>IP Addressing </vt:lpstr>
      <vt:lpstr>IPv4 Classes</vt:lpstr>
      <vt:lpstr>Cont… </vt:lpstr>
      <vt:lpstr>Cont.</vt:lpstr>
      <vt:lpstr>Class A Networks(/8 Prefix) </vt:lpstr>
      <vt:lpstr>Class B Networks (/16 Prefixes) </vt:lpstr>
      <vt:lpstr>Class D Networks</vt:lpstr>
      <vt:lpstr>Class E Networks </vt:lpstr>
      <vt:lpstr>Short Summary for IP Address Classes</vt:lpstr>
      <vt:lpstr>Basic Class A, B, and C Networks</vt:lpstr>
      <vt:lpstr>Dotted Decimal Notation</vt:lpstr>
      <vt:lpstr>Cont… </vt:lpstr>
      <vt:lpstr>Classless Addressing </vt:lpstr>
      <vt:lpstr>Classless Addressing </vt:lpstr>
      <vt:lpstr>Classless Addressing … </vt:lpstr>
      <vt:lpstr>Classless Addressing </vt:lpstr>
      <vt:lpstr>Network Masks </vt:lpstr>
      <vt:lpstr>Cont… </vt:lpstr>
      <vt:lpstr>Cont… </vt:lpstr>
      <vt:lpstr>Cont… </vt:lpstr>
      <vt:lpstr>7.2 Subnetting and Variable Length Subnet Masking(VLSM)</vt:lpstr>
      <vt:lpstr>Cont… </vt:lpstr>
      <vt:lpstr>How to create subnet</vt:lpstr>
      <vt:lpstr>Subnet Design Considerations</vt:lpstr>
      <vt:lpstr>Cont… </vt:lpstr>
      <vt:lpstr>Calculating Addresses </vt:lpstr>
      <vt:lpstr>Cont… </vt:lpstr>
      <vt:lpstr>Defining the Subnet Numbers</vt:lpstr>
      <vt:lpstr>Cont… </vt:lpstr>
      <vt:lpstr>Defining Host Addresses for Each Subnet</vt:lpstr>
      <vt:lpstr>Cont… </vt:lpstr>
      <vt:lpstr>Cont… </vt:lpstr>
      <vt:lpstr>Cont… </vt:lpstr>
      <vt:lpstr>Cont… </vt:lpstr>
      <vt:lpstr>Cont… </vt:lpstr>
      <vt:lpstr>Cont… </vt:lpstr>
      <vt:lpstr>7.2.2 Variable Length Subnet Masking(VLSM)</vt:lpstr>
      <vt:lpstr>(VLSM)…</vt:lpstr>
      <vt:lpstr>(VLSM)…</vt:lpstr>
      <vt:lpstr>(VLSM)…</vt:lpstr>
      <vt:lpstr>(VLSM)…</vt:lpstr>
      <vt:lpstr>(VLSM)…</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ABU MUAZ</dc:creator>
  <cp:lastModifiedBy>YULI</cp:lastModifiedBy>
  <cp:revision>188</cp:revision>
  <dcterms:created xsi:type="dcterms:W3CDTF">2017-12-21T17:09:15Z</dcterms:created>
  <dcterms:modified xsi:type="dcterms:W3CDTF">2020-05-20T19:13:02Z</dcterms:modified>
</cp:coreProperties>
</file>