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303" r:id="rId2"/>
    <p:sldId id="300" r:id="rId3"/>
    <p:sldId id="258" r:id="rId4"/>
    <p:sldId id="259" r:id="rId5"/>
    <p:sldId id="260" r:id="rId6"/>
    <p:sldId id="261" r:id="rId7"/>
    <p:sldId id="262" r:id="rId8"/>
    <p:sldId id="263" r:id="rId9"/>
    <p:sldId id="301" r:id="rId10"/>
    <p:sldId id="307" r:id="rId11"/>
    <p:sldId id="302" r:id="rId12"/>
    <p:sldId id="308" r:id="rId13"/>
    <p:sldId id="309" r:id="rId14"/>
    <p:sldId id="265" r:id="rId15"/>
    <p:sldId id="266" r:id="rId16"/>
    <p:sldId id="267" r:id="rId17"/>
    <p:sldId id="268" r:id="rId18"/>
    <p:sldId id="269" r:id="rId19"/>
    <p:sldId id="270" r:id="rId20"/>
    <p:sldId id="271" r:id="rId21"/>
    <p:sldId id="310" r:id="rId22"/>
    <p:sldId id="274" r:id="rId23"/>
    <p:sldId id="275" r:id="rId24"/>
    <p:sldId id="311" r:id="rId25"/>
    <p:sldId id="276" r:id="rId26"/>
    <p:sldId id="312" r:id="rId27"/>
    <p:sldId id="277" r:id="rId28"/>
    <p:sldId id="279" r:id="rId29"/>
    <p:sldId id="304" r:id="rId30"/>
    <p:sldId id="313" r:id="rId31"/>
    <p:sldId id="280" r:id="rId32"/>
    <p:sldId id="315" r:id="rId33"/>
    <p:sldId id="314" r:id="rId34"/>
    <p:sldId id="282"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99FF3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3F4CA3-7B81-4FE0-91CE-1386CE2A3958}" type="datetimeFigureOut">
              <a:rPr lang="en-US" smtClean="0"/>
              <a:pPr/>
              <a:t>8/16/2018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AAF13C-A9A9-4B19-B5E1-93DA4079E744}" type="slidenum">
              <a:rPr lang="en-GB" smtClean="0"/>
              <a:pPr/>
              <a:t>‹#›</a:t>
            </a:fld>
            <a:endParaRPr lang="en-GB"/>
          </a:p>
        </p:txBody>
      </p:sp>
    </p:spTree>
    <p:extLst>
      <p:ext uri="{BB962C8B-B14F-4D97-AF65-F5344CB8AC3E}">
        <p14:creationId xmlns:p14="http://schemas.microsoft.com/office/powerpoint/2010/main" val="3803265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bjfhukfh7</a:t>
            </a:r>
            <a:endParaRPr lang="en-US" dirty="0"/>
          </a:p>
        </p:txBody>
      </p:sp>
      <p:sp>
        <p:nvSpPr>
          <p:cNvPr id="4" name="Slide Number Placeholder 3"/>
          <p:cNvSpPr>
            <a:spLocks noGrp="1"/>
          </p:cNvSpPr>
          <p:nvPr>
            <p:ph type="sldNum" sz="quarter" idx="10"/>
          </p:nvPr>
        </p:nvSpPr>
        <p:spPr/>
        <p:txBody>
          <a:bodyPr/>
          <a:lstStyle/>
          <a:p>
            <a:fld id="{D7AAF13C-A9A9-4B19-B5E1-93DA4079E744}" type="slidenum">
              <a:rPr lang="en-GB" smtClean="0"/>
              <a:pPr/>
              <a:t>7</a:t>
            </a:fld>
            <a:endParaRPr lang="en-GB"/>
          </a:p>
        </p:txBody>
      </p:sp>
    </p:spTree>
    <p:extLst>
      <p:ext uri="{BB962C8B-B14F-4D97-AF65-F5344CB8AC3E}">
        <p14:creationId xmlns:p14="http://schemas.microsoft.com/office/powerpoint/2010/main" val="2759642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AAF13C-A9A9-4B19-B5E1-93DA4079E744}" type="slidenum">
              <a:rPr lang="en-GB" smtClean="0"/>
              <a:pPr/>
              <a:t>17</a:t>
            </a:fld>
            <a:endParaRPr lang="en-GB"/>
          </a:p>
        </p:txBody>
      </p:sp>
    </p:spTree>
    <p:extLst>
      <p:ext uri="{BB962C8B-B14F-4D97-AF65-F5344CB8AC3E}">
        <p14:creationId xmlns:p14="http://schemas.microsoft.com/office/powerpoint/2010/main" val="1212290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80FC0FB-13F2-4B4F-A57C-62598696D3FC}" type="datetime1">
              <a:rPr lang="en-US" smtClean="0"/>
              <a:pPr/>
              <a:t>8/16/2018</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9EF9712-67EF-4736-B85A-9479A0652D4C}" type="slidenum">
              <a:rPr lang="en-GB" smtClean="0"/>
              <a:pPr/>
              <a:t>‹#›</a:t>
            </a:fld>
            <a:endParaRPr lang="en-GB"/>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95A19F9-3D0C-4C9B-AC49-6E9C4527EA57}" type="datetime1">
              <a:rPr lang="en-US" smtClean="0"/>
              <a:pPr/>
              <a:t>8/16/2018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F9712-67EF-4736-B85A-9479A0652D4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7AE39BF-E0C5-4D6C-A881-E4D254F1FAD3}" type="datetime1">
              <a:rPr lang="en-US" smtClean="0"/>
              <a:pPr/>
              <a:t>8/16/2018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F9712-67EF-4736-B85A-9479A0652D4C}"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C21C617-1C75-468E-A39C-1D1B5A5850DF}" type="datetime1">
              <a:rPr lang="en-US" smtClean="0"/>
              <a:pPr/>
              <a:t>8/16/2018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F9712-67EF-4736-B85A-9479A0652D4C}"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BF1269-313E-42F4-96B0-4C911A6CC842}" type="datetime1">
              <a:rPr lang="en-US" smtClean="0"/>
              <a:pPr/>
              <a:t>8/16/2018</a:t>
            </a:fld>
            <a:endParaRPr lang="en-GB"/>
          </a:p>
        </p:txBody>
      </p:sp>
      <p:sp>
        <p:nvSpPr>
          <p:cNvPr id="5" name="Footer Placeholder 4"/>
          <p:cNvSpPr>
            <a:spLocks noGrp="1"/>
          </p:cNvSpPr>
          <p:nvPr>
            <p:ph type="ftr" sz="quarter" idx="11"/>
          </p:nvPr>
        </p:nvSpPr>
        <p:spPr>
          <a:xfrm>
            <a:off x="800100" y="6172200"/>
            <a:ext cx="4000500" cy="457200"/>
          </a:xfrm>
        </p:spPr>
        <p:txBody>
          <a:bodyPr/>
          <a:lstStyle/>
          <a:p>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9EF9712-67EF-4736-B85A-9479A0652D4C}"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BBEE44B-51DF-4D56-B0C7-D9614787E30D}" type="datetime1">
              <a:rPr lang="en-US" smtClean="0"/>
              <a:pPr/>
              <a:t>8/16/2018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EF9712-67EF-4736-B85A-9479A0652D4C}"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B21432C-8334-4AEA-9EF1-8049C02257B1}" type="datetime1">
              <a:rPr lang="en-US" smtClean="0"/>
              <a:pPr/>
              <a:t>8/16/2018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9EF9712-67EF-4736-B85A-9479A0652D4C}"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89B3282-73A1-4C19-B573-1399C75DE0C2}" type="datetime1">
              <a:rPr lang="en-US" smtClean="0"/>
              <a:pPr/>
              <a:t>8/16/2018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9EF9712-67EF-4736-B85A-9479A0652D4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F963C4-0C4E-452A-A19E-A504F4D97EDB}" type="datetime1">
              <a:rPr lang="en-US" smtClean="0"/>
              <a:pPr/>
              <a:t>8/16/2018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9EF9712-67EF-4736-B85A-9479A0652D4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4F51085-000B-4EBA-8112-836F36867CCF}" type="datetime1">
              <a:rPr lang="en-US" smtClean="0"/>
              <a:pPr/>
              <a:t>8/16/2018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EF9712-67EF-4736-B85A-9479A0652D4C}" type="slidenum">
              <a:rPr lang="en-GB" smtClean="0"/>
              <a:pPr/>
              <a:t>‹#›</a:t>
            </a:fld>
            <a:endParaRPr lang="en-GB"/>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A9000C8-FF65-428E-A3D8-7E3BF937CA82}" type="datetime1">
              <a:rPr lang="en-US" smtClean="0"/>
              <a:pPr/>
              <a:t>8/16/2018</a:t>
            </a:fld>
            <a:endParaRPr lang="en-GB"/>
          </a:p>
        </p:txBody>
      </p:sp>
      <p:sp>
        <p:nvSpPr>
          <p:cNvPr id="6" name="Footer Placeholder 5"/>
          <p:cNvSpPr>
            <a:spLocks noGrp="1"/>
          </p:cNvSpPr>
          <p:nvPr>
            <p:ph type="ftr" sz="quarter" idx="11"/>
          </p:nvPr>
        </p:nvSpPr>
        <p:spPr>
          <a:xfrm>
            <a:off x="914400" y="6172200"/>
            <a:ext cx="3886200" cy="457200"/>
          </a:xfrm>
        </p:spPr>
        <p:txBody>
          <a:bodyPr/>
          <a:lstStyle/>
          <a:p>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99EF9712-67EF-4736-B85A-9479A0652D4C}"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8ADCB44-6A06-4BBD-8163-092479247F05}" type="datetime1">
              <a:rPr lang="en-US" smtClean="0"/>
              <a:pPr/>
              <a:t>8/16/2018</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9EF9712-67EF-4736-B85A-9479A0652D4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ctrTitle"/>
          </p:nvPr>
        </p:nvSpPr>
        <p:spPr>
          <a:xfrm>
            <a:off x="134910" y="1505930"/>
            <a:ext cx="8915400" cy="1470025"/>
          </a:xfrm>
        </p:spPr>
        <p:txBody>
          <a:bodyPr>
            <a:noAutofit/>
          </a:bodyPr>
          <a:lstStyle/>
          <a:p>
            <a:pPr>
              <a:spcBef>
                <a:spcPct val="20000"/>
              </a:spcBef>
            </a:pPr>
            <a:r>
              <a:rPr sz="3600" b="1" dirty="0" smtClean="0">
                <a:latin typeface="Times New Roman" pitchFamily="18" charset="0"/>
              </a:rPr>
              <a:t>Chapter One</a:t>
            </a:r>
            <a:br>
              <a:rPr sz="3600" b="1" dirty="0" smtClean="0">
                <a:latin typeface="Times New Roman" pitchFamily="18" charset="0"/>
              </a:rPr>
            </a:br>
            <a:r>
              <a:rPr sz="1200" b="1" dirty="0" smtClean="0">
                <a:latin typeface="Times New Roman" pitchFamily="18" charset="0"/>
              </a:rPr>
              <a:t/>
            </a:r>
            <a:br>
              <a:rPr sz="1200" b="1" dirty="0" smtClean="0">
                <a:latin typeface="Times New Roman" pitchFamily="18" charset="0"/>
              </a:rPr>
            </a:br>
            <a:r>
              <a:rPr sz="3200" b="1" dirty="0" smtClean="0">
                <a:latin typeface="Times New Roman" pitchFamily="18" charset="0"/>
              </a:rPr>
              <a:t>Data Communication Basics</a:t>
            </a:r>
          </a:p>
        </p:txBody>
      </p:sp>
      <p:sp>
        <p:nvSpPr>
          <p:cNvPr id="6148" name="Rectangle 4"/>
          <p:cNvSpPr>
            <a:spLocks noChangeArrowheads="1"/>
          </p:cNvSpPr>
          <p:nvPr/>
        </p:nvSpPr>
        <p:spPr bwMode="auto">
          <a:xfrm>
            <a:off x="1259632" y="5373216"/>
            <a:ext cx="7427168" cy="1143000"/>
          </a:xfrm>
          <a:prstGeom prst="rect">
            <a:avLst/>
          </a:prstGeom>
          <a:noFill/>
          <a:ln w="9525">
            <a:noFill/>
            <a:miter lim="800000"/>
            <a:headEnd/>
            <a:tailEnd/>
          </a:ln>
        </p:spPr>
        <p:txBody>
          <a:bodyPr/>
          <a:lstStyle/>
          <a:p>
            <a:pPr algn="ctr">
              <a:spcBef>
                <a:spcPct val="20000"/>
              </a:spcBef>
            </a:pPr>
            <a:r>
              <a:rPr lang="en-US" sz="3200" dirty="0" smtClean="0"/>
              <a:t>Data Communication and Computer Networks</a:t>
            </a:r>
          </a:p>
          <a:p>
            <a:pPr algn="ctr">
              <a:spcBef>
                <a:spcPct val="20000"/>
              </a:spcBef>
            </a:pPr>
            <a:r>
              <a:rPr lang="en-US" sz="3200" dirty="0" smtClean="0"/>
              <a:t>(</a:t>
            </a:r>
            <a:r>
              <a:rPr lang="en-US" sz="3200" dirty="0" err="1" smtClean="0"/>
              <a:t>InTc</a:t>
            </a:r>
            <a:r>
              <a:rPr lang="en-US" sz="3200" dirty="0" smtClean="0"/>
              <a:t> </a:t>
            </a:r>
            <a:r>
              <a:rPr lang="en-US" sz="3200" dirty="0" smtClean="0"/>
              <a:t>2112</a:t>
            </a:r>
            <a:r>
              <a:rPr lang="en-US" sz="3200" dirty="0" smtClean="0"/>
              <a:t>) </a:t>
            </a:r>
            <a:r>
              <a:rPr lang="en-US" sz="3200" dirty="0" smtClean="0">
                <a:latin typeface="Times New Roman" pitchFamily="18" charset="0"/>
              </a:rPr>
              <a:t> </a:t>
            </a:r>
            <a:endParaRPr lang="en-US" sz="3200" dirty="0">
              <a:latin typeface="Times New Roman" pitchFamily="18" charset="0"/>
            </a:endParaRPr>
          </a:p>
        </p:txBody>
      </p:sp>
    </p:spTree>
    <p:extLst>
      <p:ext uri="{BB962C8B-B14F-4D97-AF65-F5344CB8AC3E}">
        <p14:creationId xmlns:p14="http://schemas.microsoft.com/office/powerpoint/2010/main" val="33651263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648072"/>
          </a:xfrm>
        </p:spPr>
        <p:txBody>
          <a:bodyPr>
            <a:normAutofit/>
          </a:bodyPr>
          <a:lstStyle/>
          <a:p>
            <a:pPr algn="l"/>
            <a:r>
              <a:rPr lang="en-US" sz="3200" b="1" dirty="0" smtClean="0">
                <a:solidFill>
                  <a:srgbClr val="00B050"/>
                </a:solidFill>
              </a:rPr>
              <a:t>Contd.</a:t>
            </a:r>
            <a:endParaRPr lang="en-GB" sz="3200" b="1" dirty="0">
              <a:solidFill>
                <a:srgbClr val="0070C0"/>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10</a:t>
            </a:fld>
            <a:endParaRPr lang="en-GB"/>
          </a:p>
        </p:txBody>
      </p:sp>
      <p:sp>
        <p:nvSpPr>
          <p:cNvPr id="3" name="Content Placeholder 2"/>
          <p:cNvSpPr>
            <a:spLocks noGrp="1"/>
          </p:cNvSpPr>
          <p:nvPr>
            <p:ph sz="quarter" idx="1"/>
          </p:nvPr>
        </p:nvSpPr>
        <p:spPr>
          <a:xfrm>
            <a:off x="179512" y="664932"/>
            <a:ext cx="8712968" cy="5688632"/>
          </a:xfrm>
        </p:spPr>
        <p:txBody>
          <a:bodyPr>
            <a:noAutofit/>
          </a:bodyPr>
          <a:lstStyle/>
          <a:p>
            <a:pPr marL="398463" lvl="0" indent="-398463" algn="just">
              <a:lnSpc>
                <a:spcPct val="150000"/>
              </a:lnSpc>
              <a:buFont typeface="Webdings" pitchFamily="18" charset="2"/>
              <a:buChar char=""/>
            </a:pPr>
            <a:endParaRPr lang="en-US" sz="2200" dirty="0" smtClean="0"/>
          </a:p>
          <a:p>
            <a:pPr marL="398463" lvl="0" indent="-398463" algn="just">
              <a:lnSpc>
                <a:spcPct val="150000"/>
              </a:lnSpc>
              <a:buFont typeface="Webdings" pitchFamily="18" charset="2"/>
              <a:buChar char=""/>
            </a:pPr>
            <a:endParaRPr lang="en-US" sz="2200" dirty="0"/>
          </a:p>
          <a:p>
            <a:pPr marL="398463" lvl="0" indent="-398463" algn="just">
              <a:lnSpc>
                <a:spcPct val="150000"/>
              </a:lnSpc>
              <a:buFont typeface="Webdings" pitchFamily="18" charset="2"/>
              <a:buChar char=""/>
            </a:pPr>
            <a:endParaRPr lang="en-US" sz="2200" dirty="0" smtClean="0"/>
          </a:p>
          <a:p>
            <a:pPr marL="0" lvl="0" indent="0" algn="just">
              <a:lnSpc>
                <a:spcPct val="150000"/>
              </a:lnSpc>
              <a:buNone/>
            </a:pPr>
            <a:endParaRPr lang="en-US" sz="2200" dirty="0"/>
          </a:p>
          <a:p>
            <a:pPr marL="398463" lvl="0" indent="-398463" algn="just">
              <a:lnSpc>
                <a:spcPct val="150000"/>
              </a:lnSpc>
              <a:buFont typeface="Webdings" pitchFamily="18" charset="2"/>
              <a:buChar char=""/>
            </a:pPr>
            <a:endParaRPr lang="en-US" sz="1050" dirty="0" smtClean="0"/>
          </a:p>
          <a:p>
            <a:pPr marL="398463" lvl="0" indent="-398463" algn="just">
              <a:lnSpc>
                <a:spcPct val="150000"/>
              </a:lnSpc>
              <a:buFont typeface="Webdings" pitchFamily="18" charset="2"/>
              <a:buChar char=""/>
            </a:pPr>
            <a:r>
              <a:rPr lang="en-US" sz="2200" dirty="0" smtClean="0"/>
              <a:t>Radio</a:t>
            </a:r>
            <a:r>
              <a:rPr lang="en-US" sz="2200" dirty="0"/>
              <a:t>, telephone and recording </a:t>
            </a:r>
            <a:r>
              <a:rPr lang="en-US" sz="2200" dirty="0" smtClean="0"/>
              <a:t>equipment </a:t>
            </a:r>
            <a:r>
              <a:rPr lang="en-US" sz="2200" dirty="0"/>
              <a:t>historically have been analog, but they are beginning to change –due to large to computers to the other types of </a:t>
            </a:r>
            <a:r>
              <a:rPr lang="en-US" sz="2200" dirty="0" smtClean="0"/>
              <a:t>signals-digitals</a:t>
            </a:r>
          </a:p>
          <a:p>
            <a:pPr marL="398463" lvl="0" indent="-398463" algn="just">
              <a:lnSpc>
                <a:spcPct val="150000"/>
              </a:lnSpc>
              <a:buFont typeface="Webdings" pitchFamily="18" charset="2"/>
              <a:buChar char=""/>
            </a:pPr>
            <a:r>
              <a:rPr lang="en-US" sz="2200" b="1" dirty="0"/>
              <a:t>The disadvantage of analogue signals</a:t>
            </a:r>
            <a:r>
              <a:rPr lang="en-US" sz="2200" dirty="0"/>
              <a:t> is</a:t>
            </a:r>
            <a:r>
              <a:rPr lang="en-US" sz="2200" dirty="0">
                <a:solidFill>
                  <a:srgbClr val="FF0000"/>
                </a:solidFill>
              </a:rPr>
              <a:t> that any </a:t>
            </a:r>
            <a:r>
              <a:rPr lang="en-US" sz="2200" b="1" dirty="0">
                <a:solidFill>
                  <a:srgbClr val="FF0000"/>
                </a:solidFill>
              </a:rPr>
              <a:t>'noise'</a:t>
            </a:r>
            <a:r>
              <a:rPr lang="en-US" sz="2200" dirty="0">
                <a:solidFill>
                  <a:srgbClr val="FF0000"/>
                </a:solidFill>
              </a:rPr>
              <a:t>, interference,</a:t>
            </a:r>
            <a:r>
              <a:rPr lang="en-US" sz="2200" dirty="0"/>
              <a:t> added to the signal at any point cannot be removed from the audio signal and this </a:t>
            </a:r>
            <a:r>
              <a:rPr lang="en-US" sz="2200" dirty="0">
                <a:solidFill>
                  <a:srgbClr val="FF0000"/>
                </a:solidFill>
              </a:rPr>
              <a:t>degrades the audio quality of the signal or causes 'hiss</a:t>
            </a:r>
            <a:r>
              <a:rPr lang="en-US" sz="2200" dirty="0"/>
              <a:t>'.</a:t>
            </a:r>
          </a:p>
        </p:txBody>
      </p:sp>
      <p:pic>
        <p:nvPicPr>
          <p:cNvPr id="6" name="Picture 2" descr="http://www.cyberphysics.co.uk/topics/waves/analogue.gif"/>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763688" y="522733"/>
            <a:ext cx="5535538" cy="2762251"/>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pic>
    </p:spTree>
    <p:extLst>
      <p:ext uri="{BB962C8B-B14F-4D97-AF65-F5344CB8AC3E}">
        <p14:creationId xmlns:p14="http://schemas.microsoft.com/office/powerpoint/2010/main" val="2383758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648072"/>
          </a:xfrm>
        </p:spPr>
        <p:txBody>
          <a:bodyPr>
            <a:normAutofit/>
          </a:bodyPr>
          <a:lstStyle/>
          <a:p>
            <a:pPr algn="l"/>
            <a:r>
              <a:rPr lang="en-GB" sz="3200" b="1" dirty="0" smtClean="0">
                <a:solidFill>
                  <a:srgbClr val="00B050"/>
                </a:solidFill>
              </a:rPr>
              <a:t>Digital Signals</a:t>
            </a:r>
            <a:endParaRPr lang="en-GB" sz="3200" b="1" dirty="0">
              <a:solidFill>
                <a:srgbClr val="00B050"/>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11</a:t>
            </a:fld>
            <a:endParaRPr lang="en-GB"/>
          </a:p>
        </p:txBody>
      </p:sp>
      <p:sp>
        <p:nvSpPr>
          <p:cNvPr id="3" name="Content Placeholder 2"/>
          <p:cNvSpPr>
            <a:spLocks noGrp="1"/>
          </p:cNvSpPr>
          <p:nvPr>
            <p:ph sz="quarter" idx="1"/>
          </p:nvPr>
        </p:nvSpPr>
        <p:spPr>
          <a:xfrm>
            <a:off x="179512" y="836712"/>
            <a:ext cx="8712968" cy="5688632"/>
          </a:xfrm>
        </p:spPr>
        <p:txBody>
          <a:bodyPr>
            <a:noAutofit/>
          </a:bodyPr>
          <a:lstStyle/>
          <a:p>
            <a:pPr marL="342900" lvl="1" indent="-342900" algn="just">
              <a:lnSpc>
                <a:spcPct val="200000"/>
              </a:lnSpc>
              <a:buFont typeface="Webdings" pitchFamily="18" charset="2"/>
              <a:buChar char=""/>
            </a:pPr>
            <a:r>
              <a:rPr lang="en-US" sz="2300" dirty="0"/>
              <a:t>are a discrete series of pulses - either </a:t>
            </a:r>
            <a:r>
              <a:rPr lang="en-US" sz="2300" b="1" dirty="0"/>
              <a:t>high or low - on or off</a:t>
            </a:r>
            <a:r>
              <a:rPr lang="en-US" sz="2300" dirty="0"/>
              <a:t> - sometimes expressed as binary code 1s and 0s.</a:t>
            </a:r>
          </a:p>
          <a:p>
            <a:pPr marL="342900" lvl="1" indent="-342900" algn="just">
              <a:lnSpc>
                <a:spcPct val="200000"/>
              </a:lnSpc>
              <a:buFont typeface="Webdings" pitchFamily="18" charset="2"/>
              <a:buChar char=""/>
            </a:pPr>
            <a:r>
              <a:rPr lang="en-US" sz="2300" dirty="0" smtClean="0"/>
              <a:t>It </a:t>
            </a:r>
            <a:r>
              <a:rPr lang="en-US" sz="2300" dirty="0"/>
              <a:t>counts but not measures</a:t>
            </a:r>
          </a:p>
          <a:p>
            <a:pPr marL="342900" lvl="1" indent="-342900" algn="just">
              <a:lnSpc>
                <a:spcPct val="200000"/>
              </a:lnSpc>
              <a:buFont typeface="Webdings" pitchFamily="18" charset="2"/>
              <a:buChar char=""/>
            </a:pPr>
            <a:r>
              <a:rPr lang="en-US" sz="2300" dirty="0"/>
              <a:t>Discrete pluses of data transmission rather than continues wave</a:t>
            </a:r>
          </a:p>
          <a:p>
            <a:pPr marL="342900" lvl="1" indent="-342900" algn="just">
              <a:lnSpc>
                <a:spcPct val="200000"/>
              </a:lnSpc>
              <a:buFont typeface="Webdings" pitchFamily="18" charset="2"/>
              <a:buChar char=""/>
            </a:pPr>
            <a:r>
              <a:rPr lang="en-US" sz="2300" dirty="0">
                <a:solidFill>
                  <a:srgbClr val="FF0000"/>
                </a:solidFill>
              </a:rPr>
              <a:t>More prevalent in computer based devices</a:t>
            </a:r>
          </a:p>
          <a:p>
            <a:pPr marL="342900" lvl="1" indent="-342900" algn="just">
              <a:lnSpc>
                <a:spcPct val="200000"/>
              </a:lnSpc>
              <a:buFont typeface="Webdings" pitchFamily="18" charset="2"/>
              <a:buChar char=""/>
            </a:pPr>
            <a:r>
              <a:rPr lang="en-US" sz="2300" b="1" dirty="0"/>
              <a:t>Flashing light and telegraph message </a:t>
            </a:r>
            <a:r>
              <a:rPr lang="en-US" sz="2300" dirty="0"/>
              <a:t>are traditional examples of on-off pluses, although not in binary </a:t>
            </a:r>
            <a:r>
              <a:rPr lang="en-US" sz="2300" dirty="0" smtClean="0"/>
              <a:t>code.</a:t>
            </a:r>
          </a:p>
        </p:txBody>
      </p:sp>
    </p:spTree>
    <p:extLst>
      <p:ext uri="{BB962C8B-B14F-4D97-AF65-F5344CB8AC3E}">
        <p14:creationId xmlns:p14="http://schemas.microsoft.com/office/powerpoint/2010/main" val="15535539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648072"/>
          </a:xfrm>
        </p:spPr>
        <p:txBody>
          <a:bodyPr>
            <a:normAutofit/>
          </a:bodyPr>
          <a:lstStyle/>
          <a:p>
            <a:pPr algn="l"/>
            <a:r>
              <a:rPr lang="en-GB" sz="3200" b="1" dirty="0" smtClean="0">
                <a:solidFill>
                  <a:srgbClr val="00B050"/>
                </a:solidFill>
              </a:rPr>
              <a:t>Contd.</a:t>
            </a:r>
            <a:endParaRPr lang="en-GB" sz="3200" b="1" dirty="0">
              <a:solidFill>
                <a:srgbClr val="00B050"/>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12</a:t>
            </a:fld>
            <a:endParaRPr lang="en-GB"/>
          </a:p>
        </p:txBody>
      </p:sp>
      <p:sp>
        <p:nvSpPr>
          <p:cNvPr id="3" name="Content Placeholder 2"/>
          <p:cNvSpPr>
            <a:spLocks noGrp="1"/>
          </p:cNvSpPr>
          <p:nvPr>
            <p:ph sz="quarter" idx="1"/>
          </p:nvPr>
        </p:nvSpPr>
        <p:spPr>
          <a:xfrm>
            <a:off x="179512" y="620688"/>
            <a:ext cx="8712968" cy="5688632"/>
          </a:xfrm>
        </p:spPr>
        <p:txBody>
          <a:bodyPr>
            <a:noAutofit/>
          </a:bodyPr>
          <a:lstStyle/>
          <a:p>
            <a:pPr marL="0" lvl="1" indent="0" algn="just">
              <a:lnSpc>
                <a:spcPct val="200000"/>
              </a:lnSpc>
              <a:buNone/>
            </a:pPr>
            <a:r>
              <a:rPr lang="en-US" sz="2300" b="1" dirty="0" smtClean="0"/>
              <a:t>The </a:t>
            </a:r>
            <a:r>
              <a:rPr lang="en-US" sz="2300" b="1" dirty="0"/>
              <a:t>advantage of digital signals is that </a:t>
            </a:r>
          </a:p>
          <a:p>
            <a:pPr marL="457200" lvl="1" indent="-457200" algn="just">
              <a:lnSpc>
                <a:spcPct val="150000"/>
              </a:lnSpc>
              <a:buFont typeface="+mj-lt"/>
              <a:buAutoNum type="arabicPeriod"/>
            </a:pPr>
            <a:r>
              <a:rPr lang="en-US" dirty="0"/>
              <a:t>they are </a:t>
            </a:r>
            <a:r>
              <a:rPr lang="en-US" dirty="0">
                <a:solidFill>
                  <a:srgbClr val="FF0000"/>
                </a:solidFill>
              </a:rPr>
              <a:t>much less likely to be degraded by interference (noise). </a:t>
            </a:r>
          </a:p>
          <a:p>
            <a:pPr marL="457200" lvl="1" indent="-457200" algn="just">
              <a:lnSpc>
                <a:spcPct val="150000"/>
              </a:lnSpc>
              <a:buFont typeface="+mj-lt"/>
              <a:buAutoNum type="arabicPeriod"/>
            </a:pPr>
            <a:r>
              <a:rPr lang="en-US" dirty="0"/>
              <a:t>also it is possible to send a </a:t>
            </a:r>
            <a:r>
              <a:rPr lang="en-US" dirty="0">
                <a:solidFill>
                  <a:schemeClr val="tx2"/>
                </a:solidFill>
              </a:rPr>
              <a:t>lot more information digitally</a:t>
            </a:r>
            <a:r>
              <a:rPr lang="en-US" dirty="0"/>
              <a:t> (e.g. more television channels) than using analogue technology.</a:t>
            </a:r>
          </a:p>
          <a:p>
            <a:pPr marL="457200" lvl="1" indent="-457200" algn="just">
              <a:lnSpc>
                <a:spcPct val="150000"/>
              </a:lnSpc>
              <a:buFont typeface="+mj-lt"/>
              <a:buAutoNum type="arabicPeriod"/>
            </a:pPr>
            <a:r>
              <a:rPr lang="en-US" dirty="0">
                <a:solidFill>
                  <a:srgbClr val="0000FF"/>
                </a:solidFill>
              </a:rPr>
              <a:t>They can be transmitted effectively along </a:t>
            </a:r>
            <a:r>
              <a:rPr lang="en-US" dirty="0" err="1" smtClean="0">
                <a:solidFill>
                  <a:srgbClr val="0000FF"/>
                </a:solidFill>
              </a:rPr>
              <a:t>fibreoptic</a:t>
            </a:r>
            <a:r>
              <a:rPr lang="en-US" dirty="0" smtClean="0">
                <a:solidFill>
                  <a:srgbClr val="0000FF"/>
                </a:solidFill>
              </a:rPr>
              <a:t> </a:t>
            </a:r>
            <a:r>
              <a:rPr lang="en-US" dirty="0">
                <a:solidFill>
                  <a:srgbClr val="0000FF"/>
                </a:solidFill>
              </a:rPr>
              <a:t>cables</a:t>
            </a:r>
            <a:r>
              <a:rPr lang="en-US" dirty="0"/>
              <a:t>. (on - light signal, off - no light signal) and these are cheaper to manufacture than copper wiring and can cope with multiple signals without interference between them</a:t>
            </a:r>
            <a:r>
              <a:rPr lang="en-US" dirty="0" smtClean="0"/>
              <a:t>.</a:t>
            </a:r>
          </a:p>
          <a:p>
            <a:pPr marL="457200" lvl="1" indent="-457200" algn="just">
              <a:lnSpc>
                <a:spcPct val="150000"/>
              </a:lnSpc>
              <a:buFont typeface="+mj-lt"/>
              <a:buAutoNum type="arabicPeriod"/>
            </a:pPr>
            <a:r>
              <a:rPr lang="en-US" dirty="0" smtClean="0">
                <a:solidFill>
                  <a:srgbClr val="7030A0"/>
                </a:solidFill>
              </a:rPr>
              <a:t>They </a:t>
            </a:r>
            <a:r>
              <a:rPr lang="en-US" sz="2300" dirty="0" smtClean="0">
                <a:solidFill>
                  <a:srgbClr val="7030A0"/>
                </a:solidFill>
              </a:rPr>
              <a:t>can </a:t>
            </a:r>
            <a:r>
              <a:rPr lang="en-US" sz="2300" dirty="0">
                <a:solidFill>
                  <a:srgbClr val="7030A0"/>
                </a:solidFill>
              </a:rPr>
              <a:t>be sent directly to computers which use digital systems themselves</a:t>
            </a:r>
            <a:r>
              <a:rPr lang="en-US" sz="2300" dirty="0" smtClean="0">
                <a:solidFill>
                  <a:srgbClr val="7030A0"/>
                </a:solidFill>
              </a:rPr>
              <a:t>.</a:t>
            </a:r>
            <a:endParaRPr lang="en-US" sz="2300" dirty="0">
              <a:solidFill>
                <a:srgbClr val="7030A0"/>
              </a:solidFill>
            </a:endParaRPr>
          </a:p>
        </p:txBody>
      </p:sp>
    </p:spTree>
    <p:extLst>
      <p:ext uri="{BB962C8B-B14F-4D97-AF65-F5344CB8AC3E}">
        <p14:creationId xmlns:p14="http://schemas.microsoft.com/office/powerpoint/2010/main" val="20749094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648072"/>
          </a:xfrm>
        </p:spPr>
        <p:txBody>
          <a:bodyPr>
            <a:normAutofit/>
          </a:bodyPr>
          <a:lstStyle/>
          <a:p>
            <a:pPr algn="l"/>
            <a:r>
              <a:rPr lang="en-GB" sz="3200" b="1" dirty="0" smtClean="0">
                <a:solidFill>
                  <a:srgbClr val="00B050"/>
                </a:solidFill>
              </a:rPr>
              <a:t>Contd.</a:t>
            </a:r>
            <a:endParaRPr lang="en-GB" sz="3200" b="1" dirty="0">
              <a:solidFill>
                <a:srgbClr val="00B050"/>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13</a:t>
            </a:fld>
            <a:endParaRPr lang="en-GB"/>
          </a:p>
        </p:txBody>
      </p:sp>
      <p:sp>
        <p:nvSpPr>
          <p:cNvPr id="3" name="Content Placeholder 2"/>
          <p:cNvSpPr>
            <a:spLocks noGrp="1"/>
          </p:cNvSpPr>
          <p:nvPr>
            <p:ph sz="quarter" idx="1"/>
          </p:nvPr>
        </p:nvSpPr>
        <p:spPr>
          <a:xfrm>
            <a:off x="179512" y="620688"/>
            <a:ext cx="8712968" cy="5688632"/>
          </a:xfrm>
        </p:spPr>
        <p:txBody>
          <a:bodyPr>
            <a:noAutofit/>
          </a:bodyPr>
          <a:lstStyle/>
          <a:p>
            <a:pPr marL="342900" lvl="1" indent="-342900" algn="just">
              <a:lnSpc>
                <a:spcPct val="200000"/>
              </a:lnSpc>
              <a:buFont typeface="Webdings" pitchFamily="18" charset="2"/>
              <a:buChar char=""/>
            </a:pPr>
            <a:endParaRPr lang="en-US" sz="2300" dirty="0" smtClean="0"/>
          </a:p>
          <a:p>
            <a:pPr marL="342900" lvl="1" indent="-342900" algn="just">
              <a:lnSpc>
                <a:spcPct val="200000"/>
              </a:lnSpc>
              <a:buFont typeface="Webdings" pitchFamily="18" charset="2"/>
              <a:buChar char=""/>
            </a:pPr>
            <a:endParaRPr lang="en-US" sz="2300" dirty="0"/>
          </a:p>
          <a:p>
            <a:pPr marL="342900" lvl="1" indent="-342900" algn="just">
              <a:lnSpc>
                <a:spcPct val="200000"/>
              </a:lnSpc>
              <a:buFont typeface="Webdings" pitchFamily="18" charset="2"/>
              <a:buChar char=""/>
            </a:pPr>
            <a:endParaRPr lang="en-US" sz="2300" dirty="0" smtClean="0"/>
          </a:p>
          <a:p>
            <a:pPr marL="342900" lvl="1" indent="-342900" algn="just">
              <a:lnSpc>
                <a:spcPct val="200000"/>
              </a:lnSpc>
              <a:buFont typeface="Webdings" pitchFamily="18" charset="2"/>
              <a:buChar char=""/>
            </a:pPr>
            <a:endParaRPr lang="en-US" sz="2300" dirty="0"/>
          </a:p>
          <a:p>
            <a:pPr marL="342900" lvl="1" indent="-342900" algn="just">
              <a:lnSpc>
                <a:spcPct val="200000"/>
              </a:lnSpc>
              <a:buFont typeface="Webdings" pitchFamily="18" charset="2"/>
              <a:buChar char=""/>
            </a:pPr>
            <a:r>
              <a:rPr lang="en-US" sz="2300" b="1" dirty="0" smtClean="0">
                <a:solidFill>
                  <a:srgbClr val="7030A0"/>
                </a:solidFill>
                <a:effectLst>
                  <a:outerShdw blurRad="38100" dist="38100" dir="2700000" algn="tl">
                    <a:srgbClr val="000000">
                      <a:alpha val="43137"/>
                    </a:srgbClr>
                  </a:outerShdw>
                </a:effectLst>
              </a:rPr>
              <a:t>The </a:t>
            </a:r>
            <a:r>
              <a:rPr lang="en-US" sz="2300" b="1" dirty="0">
                <a:solidFill>
                  <a:srgbClr val="7030A0"/>
                </a:solidFill>
                <a:effectLst>
                  <a:outerShdw blurRad="38100" dist="38100" dir="2700000" algn="tl">
                    <a:srgbClr val="000000">
                      <a:alpha val="43137"/>
                    </a:srgbClr>
                  </a:outerShdw>
                </a:effectLst>
              </a:rPr>
              <a:t>signals from a satellite are digital.</a:t>
            </a:r>
            <a:r>
              <a:rPr lang="en-US" sz="2300" dirty="0"/>
              <a:t> They use a system called </a:t>
            </a:r>
            <a:r>
              <a:rPr lang="en-US" sz="2300" dirty="0">
                <a:solidFill>
                  <a:srgbClr val="FF0000"/>
                </a:solidFill>
              </a:rPr>
              <a:t>'packet switching' </a:t>
            </a:r>
            <a:r>
              <a:rPr lang="en-US" sz="2300" dirty="0"/>
              <a:t>which is the same as used in computer networks and for the internet. This system is particularly effective for </a:t>
            </a:r>
            <a:r>
              <a:rPr lang="en-US" sz="2300" b="1" dirty="0">
                <a:solidFill>
                  <a:srgbClr val="FF0000"/>
                </a:solidFill>
              </a:rPr>
              <a:t>dealing with noise elimination</a:t>
            </a:r>
            <a:r>
              <a:rPr lang="en-US" sz="2300" dirty="0"/>
              <a:t>.</a:t>
            </a:r>
          </a:p>
          <a:p>
            <a:pPr marL="342900" lvl="1" indent="-342900" algn="just">
              <a:lnSpc>
                <a:spcPct val="200000"/>
              </a:lnSpc>
              <a:buFont typeface="Webdings" pitchFamily="18" charset="2"/>
              <a:buChar char=""/>
            </a:pPr>
            <a:endParaRPr lang="en-US" sz="2300" dirty="0"/>
          </a:p>
        </p:txBody>
      </p:sp>
      <p:pic>
        <p:nvPicPr>
          <p:cNvPr id="2050" name="Picture 2" descr="http://www.cyberphysics.co.uk/topics/waves/digital.gif"/>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331640" y="836713"/>
            <a:ext cx="6480720" cy="288032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pic>
    </p:spTree>
    <p:extLst>
      <p:ext uri="{BB962C8B-B14F-4D97-AF65-F5344CB8AC3E}">
        <p14:creationId xmlns:p14="http://schemas.microsoft.com/office/powerpoint/2010/main" val="8339511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41160"/>
            <a:ext cx="8784976" cy="723544"/>
          </a:xfrm>
        </p:spPr>
        <p:txBody>
          <a:bodyPr>
            <a:normAutofit/>
          </a:bodyPr>
          <a:lstStyle/>
          <a:p>
            <a:pPr algn="l"/>
            <a:r>
              <a:rPr lang="en-GB" sz="2800" b="1" dirty="0" smtClean="0">
                <a:solidFill>
                  <a:srgbClr val="00B050"/>
                </a:solidFill>
              </a:rPr>
              <a:t>Contd.</a:t>
            </a:r>
            <a:endParaRPr lang="en-GB" sz="2800" b="1" dirty="0">
              <a:solidFill>
                <a:srgbClr val="00B050"/>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14</a:t>
            </a:fld>
            <a:endParaRPr lang="en-GB"/>
          </a:p>
        </p:txBody>
      </p:sp>
      <p:sp>
        <p:nvSpPr>
          <p:cNvPr id="3" name="Content Placeholder 2"/>
          <p:cNvSpPr>
            <a:spLocks noGrp="1"/>
          </p:cNvSpPr>
          <p:nvPr>
            <p:ph sz="quarter" idx="1"/>
          </p:nvPr>
        </p:nvSpPr>
        <p:spPr>
          <a:xfrm>
            <a:off x="214282" y="620688"/>
            <a:ext cx="8822214" cy="6048672"/>
          </a:xfrm>
        </p:spPr>
        <p:txBody>
          <a:bodyPr>
            <a:normAutofit lnSpcReduction="10000"/>
          </a:bodyPr>
          <a:lstStyle/>
          <a:p>
            <a:pPr marL="0" indent="0" algn="just">
              <a:lnSpc>
                <a:spcPct val="170000"/>
              </a:lnSpc>
              <a:buNone/>
            </a:pPr>
            <a:r>
              <a:rPr lang="en-GB" sz="2400" b="1" dirty="0"/>
              <a:t>Which of the following  signals are Analog  and which are Digital? </a:t>
            </a:r>
            <a:endParaRPr lang="en-GB" sz="2400" dirty="0"/>
          </a:p>
          <a:p>
            <a:pPr marL="742950" lvl="2" indent="-342900" algn="just">
              <a:lnSpc>
                <a:spcPct val="170000"/>
              </a:lnSpc>
              <a:buFont typeface="Webdings" pitchFamily="18" charset="2"/>
              <a:buChar char=""/>
            </a:pPr>
            <a:r>
              <a:rPr lang="en-GB" sz="2400" dirty="0"/>
              <a:t>Volume control on a radio</a:t>
            </a:r>
          </a:p>
          <a:p>
            <a:pPr marL="742950" lvl="2" indent="-342900" algn="just">
              <a:lnSpc>
                <a:spcPct val="170000"/>
              </a:lnSpc>
              <a:buFont typeface="Webdings" pitchFamily="18" charset="2"/>
              <a:buChar char=""/>
            </a:pPr>
            <a:r>
              <a:rPr lang="en-GB" sz="2400" dirty="0"/>
              <a:t>Traffic lights</a:t>
            </a:r>
          </a:p>
          <a:p>
            <a:pPr marL="742950" lvl="2" indent="-342900" algn="just">
              <a:lnSpc>
                <a:spcPct val="170000"/>
              </a:lnSpc>
              <a:buFont typeface="Webdings" pitchFamily="18" charset="2"/>
              <a:buChar char=""/>
            </a:pPr>
            <a:r>
              <a:rPr lang="en-GB" sz="2400" dirty="0"/>
              <a:t>Motor bike </a:t>
            </a:r>
            <a:r>
              <a:rPr lang="en-GB" sz="2400" dirty="0" smtClean="0"/>
              <a:t>throttle</a:t>
            </a:r>
          </a:p>
          <a:p>
            <a:pPr marL="742950" lvl="2" indent="-342900" algn="just">
              <a:lnSpc>
                <a:spcPct val="170000"/>
              </a:lnSpc>
              <a:buFont typeface="Webdings" pitchFamily="18" charset="2"/>
              <a:buChar char=""/>
            </a:pPr>
            <a:r>
              <a:rPr lang="en-GB" sz="2400" dirty="0"/>
              <a:t>Water tap</a:t>
            </a:r>
          </a:p>
          <a:p>
            <a:pPr marL="742950" lvl="2" indent="-342900" algn="just">
              <a:lnSpc>
                <a:spcPct val="170000"/>
              </a:lnSpc>
              <a:buFont typeface="Webdings" pitchFamily="18" charset="2"/>
              <a:buChar char=""/>
            </a:pPr>
            <a:r>
              <a:rPr lang="en-GB" sz="2400" dirty="0" smtClean="0"/>
              <a:t>Dimmer </a:t>
            </a:r>
            <a:r>
              <a:rPr lang="en-GB" sz="2400" dirty="0"/>
              <a:t>switch</a:t>
            </a:r>
            <a:endParaRPr lang="en-GB" sz="2100" dirty="0" smtClean="0"/>
          </a:p>
          <a:p>
            <a:pPr marL="742950" lvl="2" indent="-342900" algn="just">
              <a:lnSpc>
                <a:spcPct val="170000"/>
              </a:lnSpc>
              <a:buFont typeface="Webdings" pitchFamily="18" charset="2"/>
              <a:buChar char=""/>
            </a:pPr>
            <a:r>
              <a:rPr lang="en-GB" sz="2400" dirty="0"/>
              <a:t>Light switch</a:t>
            </a:r>
            <a:endParaRPr lang="en-GB" sz="2100" dirty="0" smtClean="0"/>
          </a:p>
          <a:p>
            <a:pPr marL="742950" lvl="2" indent="-342900" algn="just">
              <a:lnSpc>
                <a:spcPct val="170000"/>
              </a:lnSpc>
              <a:buFont typeface="Webdings" pitchFamily="18" charset="2"/>
              <a:buChar char=""/>
            </a:pPr>
            <a:r>
              <a:rPr lang="en-GB" sz="2100" dirty="0" smtClean="0"/>
              <a:t>In </a:t>
            </a:r>
            <a:r>
              <a:rPr lang="en-GB" sz="2400" dirty="0"/>
              <a:t>Music on a </a:t>
            </a:r>
            <a:r>
              <a:rPr lang="en-GB" sz="2400" dirty="0" smtClean="0"/>
              <a:t>CD</a:t>
            </a:r>
          </a:p>
          <a:p>
            <a:pPr marL="742950" lvl="2" indent="-342900" algn="just">
              <a:lnSpc>
                <a:spcPct val="170000"/>
              </a:lnSpc>
              <a:buFont typeface="Webdings" pitchFamily="18" charset="2"/>
              <a:buChar char=""/>
            </a:pPr>
            <a:r>
              <a:rPr lang="en-GB" sz="2400" dirty="0"/>
              <a:t>Music on a tape</a:t>
            </a:r>
          </a:p>
          <a:p>
            <a:pPr marL="742950" lvl="2" indent="-342900" algn="just">
              <a:lnSpc>
                <a:spcPct val="170000"/>
              </a:lnSpc>
              <a:buFont typeface="Webdings" pitchFamily="18" charset="2"/>
              <a:buChar char=""/>
            </a:pPr>
            <a:endParaRPr lang="en-GB" sz="2100" dirty="0"/>
          </a:p>
        </p:txBody>
      </p:sp>
      <p:sp>
        <p:nvSpPr>
          <p:cNvPr id="7" name="Rectangle 6"/>
          <p:cNvSpPr/>
          <p:nvPr/>
        </p:nvSpPr>
        <p:spPr>
          <a:xfrm>
            <a:off x="4569054" y="1320432"/>
            <a:ext cx="1011058" cy="450892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91440" tIns="45720" rIns="91440" bIns="45720">
            <a:prstTxWarp prst="textPlain">
              <a:avLst/>
            </a:prstTxWarp>
            <a:spAutoFit/>
          </a:bodyPr>
          <a:lstStyle/>
          <a:p>
            <a:pPr algn="ctr"/>
            <a:r>
              <a:rPr lang="en-US" sz="287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en-US" sz="287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 y="260648"/>
            <a:ext cx="8579296" cy="648072"/>
          </a:xfrm>
        </p:spPr>
        <p:txBody>
          <a:bodyPr>
            <a:normAutofit/>
          </a:bodyPr>
          <a:lstStyle/>
          <a:p>
            <a:pPr algn="l"/>
            <a:r>
              <a:rPr lang="en-GB" sz="2800" b="1" dirty="0">
                <a:solidFill>
                  <a:srgbClr val="00B050"/>
                </a:solidFill>
              </a:rPr>
              <a:t>Modes of data transmission</a:t>
            </a:r>
          </a:p>
        </p:txBody>
      </p:sp>
      <p:sp>
        <p:nvSpPr>
          <p:cNvPr id="4" name="Slide Number Placeholder 3"/>
          <p:cNvSpPr>
            <a:spLocks noGrp="1"/>
          </p:cNvSpPr>
          <p:nvPr>
            <p:ph type="sldNum" sz="quarter" idx="12"/>
          </p:nvPr>
        </p:nvSpPr>
        <p:spPr/>
        <p:txBody>
          <a:bodyPr/>
          <a:lstStyle/>
          <a:p>
            <a:fld id="{99EF9712-67EF-4736-B85A-9479A0652D4C}" type="slidenum">
              <a:rPr lang="en-GB" smtClean="0"/>
              <a:pPr/>
              <a:t>15</a:t>
            </a:fld>
            <a:endParaRPr lang="en-GB"/>
          </a:p>
        </p:txBody>
      </p:sp>
      <p:sp>
        <p:nvSpPr>
          <p:cNvPr id="3" name="Content Placeholder 2"/>
          <p:cNvSpPr>
            <a:spLocks noGrp="1"/>
          </p:cNvSpPr>
          <p:nvPr>
            <p:ph sz="quarter" idx="1"/>
          </p:nvPr>
        </p:nvSpPr>
        <p:spPr>
          <a:xfrm>
            <a:off x="251520" y="692696"/>
            <a:ext cx="8712968" cy="5505475"/>
          </a:xfrm>
        </p:spPr>
        <p:txBody>
          <a:bodyPr>
            <a:noAutofit/>
          </a:bodyPr>
          <a:lstStyle/>
          <a:p>
            <a:pPr algn="just">
              <a:lnSpc>
                <a:spcPct val="200000"/>
              </a:lnSpc>
              <a:buFont typeface="Wingdings" pitchFamily="2" charset="2"/>
              <a:buChar char="v"/>
            </a:pPr>
            <a:r>
              <a:rPr lang="en-GB" sz="2500" dirty="0" smtClean="0"/>
              <a:t>There are 3 different transmission modes characterized according to the direction of the exchanges:</a:t>
            </a:r>
          </a:p>
          <a:p>
            <a:pPr marL="514350" indent="-514350" algn="just">
              <a:lnSpc>
                <a:spcPct val="200000"/>
              </a:lnSpc>
              <a:buFont typeface="+mj-lt"/>
              <a:buAutoNum type="arabicPeriod"/>
            </a:pPr>
            <a:r>
              <a:rPr lang="en-GB" sz="2500" b="1" dirty="0" smtClean="0">
                <a:solidFill>
                  <a:srgbClr val="FF0000"/>
                </a:solidFill>
              </a:rPr>
              <a:t>A simplex connection</a:t>
            </a:r>
            <a:r>
              <a:rPr lang="en-GB" sz="2500" dirty="0" smtClean="0"/>
              <a:t> is a connection in which the data flows in only </a:t>
            </a:r>
            <a:r>
              <a:rPr lang="en-GB" sz="2500" b="1" dirty="0" smtClean="0"/>
              <a:t>one direction</a:t>
            </a:r>
            <a:r>
              <a:rPr lang="en-GB" sz="2500" dirty="0" smtClean="0"/>
              <a:t>, from the transmitter to the receiver.</a:t>
            </a:r>
          </a:p>
          <a:p>
            <a:pPr marL="855663" lvl="1" indent="-514350" algn="just">
              <a:lnSpc>
                <a:spcPct val="200000"/>
              </a:lnSpc>
              <a:buFont typeface="Wingdings" pitchFamily="2" charset="2"/>
              <a:buChar char="v"/>
            </a:pPr>
            <a:r>
              <a:rPr lang="en-GB" sz="2500" dirty="0" smtClean="0"/>
              <a:t>This type of connection is useful if the data do not need to flow in both directions (</a:t>
            </a:r>
            <a:r>
              <a:rPr lang="en-GB" sz="2500" b="1" dirty="0" smtClean="0">
                <a:solidFill>
                  <a:srgbClr val="33CC33"/>
                </a:solidFill>
              </a:rPr>
              <a:t>for example, from your computer to the printer or from the mouse to your computer...).</a:t>
            </a:r>
            <a:endParaRPr lang="en-GB" sz="2500" b="1" dirty="0">
              <a:solidFill>
                <a:srgbClr val="33CC33"/>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EF9712-67EF-4736-B85A-9479A0652D4C}" type="slidenum">
              <a:rPr lang="en-GB" smtClean="0"/>
              <a:pPr/>
              <a:t>16</a:t>
            </a:fld>
            <a:endParaRPr lang="en-GB"/>
          </a:p>
        </p:txBody>
      </p:sp>
      <p:sp>
        <p:nvSpPr>
          <p:cNvPr id="3" name="Content Placeholder 2"/>
          <p:cNvSpPr>
            <a:spLocks noGrp="1"/>
          </p:cNvSpPr>
          <p:nvPr>
            <p:ph sz="quarter" idx="1"/>
          </p:nvPr>
        </p:nvSpPr>
        <p:spPr>
          <a:xfrm>
            <a:off x="179512" y="908720"/>
            <a:ext cx="8640960" cy="5904656"/>
          </a:xfrm>
        </p:spPr>
        <p:txBody>
          <a:bodyPr>
            <a:normAutofit fontScale="77500" lnSpcReduction="20000"/>
          </a:bodyPr>
          <a:lstStyle/>
          <a:p>
            <a:pPr marL="514350" indent="-514350" algn="just">
              <a:lnSpc>
                <a:spcPct val="170000"/>
              </a:lnSpc>
              <a:buFont typeface="+mj-lt"/>
              <a:buAutoNum type="arabicPeriod" startAt="2"/>
            </a:pPr>
            <a:r>
              <a:rPr lang="en-GB" b="1" dirty="0" smtClean="0">
                <a:solidFill>
                  <a:srgbClr val="FF0000"/>
                </a:solidFill>
              </a:rPr>
              <a:t>A half-duplex connection </a:t>
            </a:r>
            <a:r>
              <a:rPr lang="en-GB" dirty="0" smtClean="0"/>
              <a:t>(sometimes called an </a:t>
            </a:r>
            <a:r>
              <a:rPr lang="en-GB" i="1" dirty="0" smtClean="0">
                <a:solidFill>
                  <a:srgbClr val="00B050"/>
                </a:solidFill>
              </a:rPr>
              <a:t>alternating connection or semi-duplex</a:t>
            </a:r>
            <a:r>
              <a:rPr lang="en-GB" i="1" dirty="0" smtClean="0"/>
              <a:t>) is a connection </a:t>
            </a:r>
            <a:r>
              <a:rPr lang="en-GB" dirty="0" smtClean="0"/>
              <a:t>in which the data flows in one direction or the other, but not both at the same time. </a:t>
            </a:r>
          </a:p>
          <a:p>
            <a:pPr marL="796925" lvl="1" indent="-339725" algn="just">
              <a:lnSpc>
                <a:spcPct val="170000"/>
              </a:lnSpc>
              <a:buFont typeface="Wingdings" pitchFamily="2" charset="2"/>
              <a:buChar char="Ø"/>
            </a:pPr>
            <a:r>
              <a:rPr lang="en-GB" sz="2900" dirty="0"/>
              <a:t>With this type of connection, each end of the connection transmits in turn. </a:t>
            </a:r>
          </a:p>
          <a:p>
            <a:pPr marL="796925" lvl="1" indent="-339725" algn="just">
              <a:lnSpc>
                <a:spcPct val="170000"/>
              </a:lnSpc>
              <a:buFont typeface="Wingdings" pitchFamily="2" charset="2"/>
              <a:buChar char="Ø"/>
            </a:pPr>
            <a:r>
              <a:rPr lang="en-GB" sz="2900" dirty="0"/>
              <a:t>This type of connection makes it possible to have bidirectional communications using the full capacity of the line.</a:t>
            </a:r>
          </a:p>
          <a:p>
            <a:pPr marL="796925" lvl="1" indent="-339725" algn="just">
              <a:lnSpc>
                <a:spcPct val="170000"/>
              </a:lnSpc>
              <a:buFont typeface="Wingdings" pitchFamily="2" charset="2"/>
              <a:buChar char="Ø"/>
            </a:pPr>
            <a:r>
              <a:rPr lang="en-GB" dirty="0" smtClean="0"/>
              <a:t>In a half-duplex transmission, the entire capacity of a channel is taken over by whichever of the two devices is transmitting at the time.</a:t>
            </a:r>
          </a:p>
          <a:p>
            <a:pPr marL="796925" lvl="1" indent="-339725" algn="just">
              <a:lnSpc>
                <a:spcPct val="170000"/>
              </a:lnSpc>
              <a:buFont typeface="Wingdings" pitchFamily="2" charset="2"/>
              <a:buChar char="Ø"/>
            </a:pPr>
            <a:r>
              <a:rPr lang="en-GB" dirty="0" smtClean="0">
                <a:solidFill>
                  <a:srgbClr val="33CC33"/>
                </a:solidFill>
              </a:rPr>
              <a:t>Walkie-talkies and CB (citizens band) radios are both half-duplex systems.</a:t>
            </a:r>
          </a:p>
          <a:p>
            <a:pPr marL="796925" lvl="1" indent="-339725" algn="just">
              <a:lnSpc>
                <a:spcPct val="170000"/>
              </a:lnSpc>
              <a:buFont typeface="Wingdings" pitchFamily="2" charset="2"/>
              <a:buChar char="Ø"/>
            </a:pPr>
            <a:r>
              <a:rPr lang="en-GB" dirty="0" smtClean="0"/>
              <a:t>The half-duplex mode is used in cases where there is no need for communication in both directions at the same time; the entire capacity of the channel can be utilized for each direction.</a:t>
            </a:r>
            <a:endParaRPr lang="en-GB" dirty="0"/>
          </a:p>
        </p:txBody>
      </p:sp>
      <p:sp>
        <p:nvSpPr>
          <p:cNvPr id="5" name="Title 1"/>
          <p:cNvSpPr>
            <a:spLocks noGrp="1"/>
          </p:cNvSpPr>
          <p:nvPr/>
        </p:nvSpPr>
        <p:spPr>
          <a:xfrm>
            <a:off x="251520" y="-27384"/>
            <a:ext cx="8229600" cy="850106"/>
          </a:xfrm>
          <a:prstGeom prst="rect">
            <a:avLst/>
          </a:prstGeom>
        </p:spPr>
        <p:txBody>
          <a:bodyPr bIns="91440" anchor="b" anchorCtr="0">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l"/>
            <a:r>
              <a:rPr lang="en-US" sz="2800" b="1" dirty="0" smtClean="0">
                <a:solidFill>
                  <a:srgbClr val="00B050"/>
                </a:solidFill>
              </a:rPr>
              <a:t>Contd.</a:t>
            </a:r>
            <a:endParaRPr lang="en-GB" sz="2800" b="1" dirty="0">
              <a:solidFill>
                <a:srgbClr val="00B05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EF9712-67EF-4736-B85A-9479A0652D4C}" type="slidenum">
              <a:rPr lang="en-GB" smtClean="0"/>
              <a:pPr/>
              <a:t>17</a:t>
            </a:fld>
            <a:endParaRPr lang="en-GB"/>
          </a:p>
        </p:txBody>
      </p:sp>
      <p:sp>
        <p:nvSpPr>
          <p:cNvPr id="3" name="Content Placeholder 2"/>
          <p:cNvSpPr>
            <a:spLocks noGrp="1"/>
          </p:cNvSpPr>
          <p:nvPr>
            <p:ph sz="quarter" idx="1"/>
          </p:nvPr>
        </p:nvSpPr>
        <p:spPr>
          <a:xfrm>
            <a:off x="107504" y="764704"/>
            <a:ext cx="8856984" cy="5877272"/>
          </a:xfrm>
        </p:spPr>
        <p:txBody>
          <a:bodyPr>
            <a:noAutofit/>
          </a:bodyPr>
          <a:lstStyle/>
          <a:p>
            <a:pPr marL="514350" indent="-514350" algn="just">
              <a:lnSpc>
                <a:spcPct val="170000"/>
              </a:lnSpc>
              <a:buFont typeface="+mj-lt"/>
              <a:buAutoNum type="arabicPeriod" startAt="3"/>
            </a:pPr>
            <a:r>
              <a:rPr lang="en-GB" sz="2000" b="1" i="1" dirty="0" smtClean="0"/>
              <a:t>Full-Duplex: </a:t>
            </a:r>
            <a:r>
              <a:rPr lang="en-GB" sz="2000" dirty="0" smtClean="0"/>
              <a:t>In full-duplex mode (also called duplex), both stations can transmit and receive simultaneously</a:t>
            </a:r>
          </a:p>
          <a:p>
            <a:pPr marL="633413" lvl="1" indent="-352425" algn="just">
              <a:lnSpc>
                <a:spcPct val="170000"/>
              </a:lnSpc>
              <a:buFont typeface="Wingdings" pitchFamily="2" charset="2"/>
              <a:buChar char="Ø"/>
            </a:pPr>
            <a:r>
              <a:rPr lang="en-GB" sz="1700" dirty="0" smtClean="0"/>
              <a:t>The full-duplex mode is like a two-way street with traffic flowing in both directions at the same time.</a:t>
            </a:r>
          </a:p>
          <a:p>
            <a:pPr marL="633413" lvl="1" indent="-352425" algn="just">
              <a:lnSpc>
                <a:spcPct val="170000"/>
              </a:lnSpc>
              <a:buFont typeface="Wingdings" pitchFamily="2" charset="2"/>
              <a:buChar char="Ø"/>
            </a:pPr>
            <a:r>
              <a:rPr lang="en-GB" sz="1700" dirty="0" smtClean="0"/>
              <a:t>In full-duplex mode, signals going in one direction share the capacity of the link: with signals going in the other direction.</a:t>
            </a:r>
          </a:p>
          <a:p>
            <a:pPr marL="633413" lvl="1" indent="-352425" algn="just">
              <a:lnSpc>
                <a:spcPct val="170000"/>
              </a:lnSpc>
              <a:buFont typeface="Wingdings" pitchFamily="2" charset="2"/>
              <a:buChar char="Ø"/>
            </a:pPr>
            <a:r>
              <a:rPr lang="en-GB" sz="1700" dirty="0" smtClean="0">
                <a:solidFill>
                  <a:srgbClr val="0000FF"/>
                </a:solidFill>
              </a:rPr>
              <a:t>This sharing can occur in two ways: Either the link must contain two physically separate transmission paths, one for sending and the other for receiving; or the capacity of the channel is divided between signals travelling in both directions.</a:t>
            </a:r>
          </a:p>
          <a:p>
            <a:pPr marL="633413" lvl="1" indent="-352425" algn="just">
              <a:lnSpc>
                <a:spcPct val="170000"/>
              </a:lnSpc>
              <a:buFont typeface="Wingdings" pitchFamily="2" charset="2"/>
              <a:buChar char="Ø"/>
            </a:pPr>
            <a:r>
              <a:rPr lang="en-GB" sz="1800" dirty="0" smtClean="0">
                <a:solidFill>
                  <a:srgbClr val="FF0000"/>
                </a:solidFill>
              </a:rPr>
              <a:t>One common example of full-duplex communication is the telephone network. When two people are communicating by a telephone line, both can talk and listen at the same time.</a:t>
            </a:r>
          </a:p>
          <a:p>
            <a:pPr marL="633413" lvl="1" indent="-352425" algn="just">
              <a:lnSpc>
                <a:spcPct val="170000"/>
              </a:lnSpc>
              <a:buFont typeface="Wingdings" pitchFamily="2" charset="2"/>
              <a:buChar char="Ø"/>
            </a:pPr>
            <a:r>
              <a:rPr lang="en-GB" sz="1700" dirty="0" smtClean="0"/>
              <a:t>The full-duplex mode is used when communication in both directions is required all the time.</a:t>
            </a:r>
          </a:p>
          <a:p>
            <a:pPr marL="633413" lvl="1" indent="-352425" algn="just">
              <a:lnSpc>
                <a:spcPct val="170000"/>
              </a:lnSpc>
              <a:buFont typeface="Wingdings" pitchFamily="2" charset="2"/>
              <a:buChar char="Ø"/>
            </a:pPr>
            <a:r>
              <a:rPr lang="en-GB" sz="1700" dirty="0" smtClean="0"/>
              <a:t>The capacity of the channel, however, must be divided between the two directions.</a:t>
            </a:r>
            <a:endParaRPr lang="en-GB" sz="1700" dirty="0"/>
          </a:p>
        </p:txBody>
      </p:sp>
      <p:sp>
        <p:nvSpPr>
          <p:cNvPr id="5" name="Title 1"/>
          <p:cNvSpPr>
            <a:spLocks noGrp="1"/>
          </p:cNvSpPr>
          <p:nvPr/>
        </p:nvSpPr>
        <p:spPr>
          <a:xfrm>
            <a:off x="179512" y="58614"/>
            <a:ext cx="8229600" cy="850106"/>
          </a:xfrm>
          <a:prstGeom prst="rect">
            <a:avLst/>
          </a:prstGeom>
        </p:spPr>
        <p:txBody>
          <a:bodyPr bIns="91440" anchor="b" anchorCtr="0">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l"/>
            <a:r>
              <a:rPr lang="en-US" sz="2800" b="1" dirty="0" smtClean="0">
                <a:solidFill>
                  <a:srgbClr val="00B050"/>
                </a:solidFill>
              </a:rPr>
              <a:t>Contd.</a:t>
            </a:r>
            <a:endParaRPr lang="en-GB" sz="2800" b="1" dirty="0">
              <a:solidFill>
                <a:srgbClr val="00B05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9EF9712-67EF-4736-B85A-9479A0652D4C}" type="slidenum">
              <a:rPr lang="en-GB" smtClean="0"/>
              <a:pPr/>
              <a:t>18</a:t>
            </a:fld>
            <a:endParaRPr lang="en-GB"/>
          </a:p>
        </p:txBody>
      </p:sp>
      <p:pic>
        <p:nvPicPr>
          <p:cNvPr id="3074" name="Picture 2"/>
          <p:cNvPicPr>
            <a:picLocks noGrp="1" noChangeAspect="1" noChangeArrowheads="1"/>
          </p:cNvPicPr>
          <p:nvPr>
            <p:ph sz="quarter" idx="1"/>
          </p:nvPr>
        </p:nvPicPr>
        <p:blipFill>
          <a:blip r:embed="rId2" cstate="print"/>
          <a:srcRect l="56212" t="23044" r="3854" b="23290"/>
          <a:stretch>
            <a:fillRect/>
          </a:stretch>
        </p:blipFill>
        <p:spPr bwMode="auto">
          <a:xfrm>
            <a:off x="467544" y="1006378"/>
            <a:ext cx="8532440" cy="5374950"/>
          </a:xfrm>
          <a:prstGeom prst="rect">
            <a:avLst/>
          </a:prstGeom>
          <a:noFill/>
          <a:ln w="9525">
            <a:noFill/>
            <a:miter lim="800000"/>
            <a:headEnd/>
            <a:tailEnd/>
          </a:ln>
          <a:effectLst/>
        </p:spPr>
      </p:pic>
      <p:sp>
        <p:nvSpPr>
          <p:cNvPr id="4" name="Title 1"/>
          <p:cNvSpPr>
            <a:spLocks noGrp="1"/>
          </p:cNvSpPr>
          <p:nvPr/>
        </p:nvSpPr>
        <p:spPr>
          <a:xfrm>
            <a:off x="251520" y="130622"/>
            <a:ext cx="8229600" cy="850106"/>
          </a:xfrm>
          <a:prstGeom prst="rect">
            <a:avLst/>
          </a:prstGeom>
        </p:spPr>
        <p:txBody>
          <a:bodyPr bIns="91440" anchor="b" anchorCtr="0">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l"/>
            <a:r>
              <a:rPr lang="en-US" sz="2800" b="1" dirty="0" smtClean="0">
                <a:solidFill>
                  <a:srgbClr val="00B050"/>
                </a:solidFill>
              </a:rPr>
              <a:t>Contd.</a:t>
            </a:r>
            <a:endParaRPr lang="en-GB" sz="2800" b="1" dirty="0">
              <a:solidFill>
                <a:srgbClr val="00B05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507288" cy="490066"/>
          </a:xfrm>
        </p:spPr>
        <p:txBody>
          <a:bodyPr>
            <a:noAutofit/>
          </a:bodyPr>
          <a:lstStyle/>
          <a:p>
            <a:pPr algn="l"/>
            <a:r>
              <a:rPr lang="en-GB" sz="2800" b="1" dirty="0">
                <a:solidFill>
                  <a:srgbClr val="00B050"/>
                </a:solidFill>
              </a:rPr>
              <a:t>Signal Encoding techniques</a:t>
            </a:r>
          </a:p>
        </p:txBody>
      </p:sp>
      <p:sp>
        <p:nvSpPr>
          <p:cNvPr id="4" name="Slide Number Placeholder 3"/>
          <p:cNvSpPr>
            <a:spLocks noGrp="1"/>
          </p:cNvSpPr>
          <p:nvPr>
            <p:ph type="sldNum" sz="quarter" idx="12"/>
          </p:nvPr>
        </p:nvSpPr>
        <p:spPr/>
        <p:txBody>
          <a:bodyPr/>
          <a:lstStyle/>
          <a:p>
            <a:fld id="{99EF9712-67EF-4736-B85A-9479A0652D4C}" type="slidenum">
              <a:rPr lang="en-GB" smtClean="0"/>
              <a:pPr/>
              <a:t>19</a:t>
            </a:fld>
            <a:endParaRPr lang="en-GB"/>
          </a:p>
        </p:txBody>
      </p:sp>
      <p:sp>
        <p:nvSpPr>
          <p:cNvPr id="3" name="Content Placeholder 2"/>
          <p:cNvSpPr>
            <a:spLocks noGrp="1"/>
          </p:cNvSpPr>
          <p:nvPr>
            <p:ph sz="quarter" idx="1"/>
          </p:nvPr>
        </p:nvSpPr>
        <p:spPr>
          <a:xfrm>
            <a:off x="251520" y="836712"/>
            <a:ext cx="8712968" cy="5616624"/>
          </a:xfrm>
        </p:spPr>
        <p:txBody>
          <a:bodyPr>
            <a:normAutofit/>
          </a:bodyPr>
          <a:lstStyle/>
          <a:p>
            <a:pPr marL="342900" lvl="1" indent="-342900" algn="just">
              <a:lnSpc>
                <a:spcPct val="200000"/>
              </a:lnSpc>
              <a:buFont typeface="Webdings" pitchFamily="18" charset="2"/>
              <a:buChar char=""/>
            </a:pPr>
            <a:r>
              <a:rPr lang="en-GB" sz="2300" b="1" dirty="0"/>
              <a:t>Digital data:- </a:t>
            </a:r>
            <a:r>
              <a:rPr lang="en-GB" sz="2300" dirty="0"/>
              <a:t>information that has discrete states</a:t>
            </a:r>
          </a:p>
          <a:p>
            <a:pPr marL="342900" lvl="1" indent="-342900" algn="just">
              <a:lnSpc>
                <a:spcPct val="200000"/>
              </a:lnSpc>
              <a:buFont typeface="Webdings" pitchFamily="18" charset="2"/>
              <a:buChar char=""/>
            </a:pPr>
            <a:r>
              <a:rPr lang="en-GB" sz="2300" b="1" dirty="0"/>
              <a:t>Analog Data:- </a:t>
            </a:r>
            <a:r>
              <a:rPr lang="en-GB" sz="2300" dirty="0"/>
              <a:t>information that is continuous</a:t>
            </a:r>
          </a:p>
          <a:p>
            <a:pPr marL="342900" lvl="1" indent="-342900" algn="just">
              <a:lnSpc>
                <a:spcPct val="200000"/>
              </a:lnSpc>
              <a:buFont typeface="Webdings" pitchFamily="18" charset="2"/>
              <a:buChar char=""/>
            </a:pPr>
            <a:r>
              <a:rPr lang="en-GB" sz="2300" b="1" dirty="0"/>
              <a:t>Digital Signal:- </a:t>
            </a:r>
            <a:r>
              <a:rPr lang="en-GB" sz="2300" dirty="0"/>
              <a:t>can have only a limited number of defined values.</a:t>
            </a:r>
          </a:p>
          <a:p>
            <a:pPr marL="742950" lvl="2" indent="-342900" algn="just">
              <a:lnSpc>
                <a:spcPct val="200000"/>
              </a:lnSpc>
              <a:buFont typeface="Webdings" pitchFamily="18" charset="2"/>
              <a:buChar char=""/>
            </a:pPr>
            <a:r>
              <a:rPr lang="en-GB" sz="2300" dirty="0"/>
              <a:t>Although each value can be any number, it is often as simple as 1 and 0.</a:t>
            </a:r>
          </a:p>
          <a:p>
            <a:pPr marL="342900" lvl="1" indent="-342900" algn="just">
              <a:lnSpc>
                <a:spcPct val="200000"/>
              </a:lnSpc>
              <a:buFont typeface="Webdings" pitchFamily="18" charset="2"/>
              <a:buChar char=""/>
            </a:pPr>
            <a:r>
              <a:rPr lang="en-GB" sz="2300" b="1" dirty="0"/>
              <a:t>Analog signal</a:t>
            </a:r>
            <a:r>
              <a:rPr lang="en-GB" sz="2300" dirty="0"/>
              <a:t>:- has infinitely many levels of intensity over a period of time.</a:t>
            </a:r>
          </a:p>
          <a:p>
            <a:pPr marL="742950" lvl="2" indent="-342900" algn="just">
              <a:lnSpc>
                <a:spcPct val="200000"/>
              </a:lnSpc>
              <a:buFont typeface="Webdings" pitchFamily="18" charset="2"/>
              <a:buChar char=""/>
            </a:pPr>
            <a:r>
              <a:rPr lang="en-GB" sz="2300" dirty="0"/>
              <a:t>As the wave moves from value A to value B, it passes through and includes an infinite number of values along its path.</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840" y="116252"/>
            <a:ext cx="8229600" cy="648452"/>
          </a:xfrm>
        </p:spPr>
        <p:txBody>
          <a:bodyPr>
            <a:normAutofit/>
          </a:bodyPr>
          <a:lstStyle/>
          <a:p>
            <a:pPr algn="l"/>
            <a:r>
              <a:rPr lang="en-GB" sz="2800" b="1" dirty="0" smtClean="0">
                <a:solidFill>
                  <a:srgbClr val="00B050"/>
                </a:solidFill>
              </a:rPr>
              <a:t>             Communication </a:t>
            </a:r>
            <a:r>
              <a:rPr lang="en-GB" sz="2800" b="1" dirty="0">
                <a:solidFill>
                  <a:srgbClr val="00B050"/>
                </a:solidFill>
              </a:rPr>
              <a:t>Basics</a:t>
            </a:r>
          </a:p>
        </p:txBody>
      </p:sp>
      <p:sp>
        <p:nvSpPr>
          <p:cNvPr id="4" name="Slide Number Placeholder 3"/>
          <p:cNvSpPr>
            <a:spLocks noGrp="1"/>
          </p:cNvSpPr>
          <p:nvPr>
            <p:ph type="sldNum" sz="quarter" idx="12"/>
          </p:nvPr>
        </p:nvSpPr>
        <p:spPr/>
        <p:txBody>
          <a:bodyPr/>
          <a:lstStyle/>
          <a:p>
            <a:fld id="{99EF9712-67EF-4736-B85A-9479A0652D4C}" type="slidenum">
              <a:rPr lang="en-GB" smtClean="0"/>
              <a:pPr/>
              <a:t>2</a:t>
            </a:fld>
            <a:endParaRPr lang="en-GB"/>
          </a:p>
        </p:txBody>
      </p:sp>
      <p:sp>
        <p:nvSpPr>
          <p:cNvPr id="3" name="Content Placeholder 2"/>
          <p:cNvSpPr>
            <a:spLocks noGrp="1"/>
          </p:cNvSpPr>
          <p:nvPr>
            <p:ph sz="quarter" idx="1"/>
          </p:nvPr>
        </p:nvSpPr>
        <p:spPr>
          <a:xfrm>
            <a:off x="251520" y="692696"/>
            <a:ext cx="8712968" cy="5832648"/>
          </a:xfrm>
        </p:spPr>
        <p:txBody>
          <a:bodyPr>
            <a:noAutofit/>
          </a:bodyPr>
          <a:lstStyle/>
          <a:p>
            <a:pPr algn="just">
              <a:lnSpc>
                <a:spcPct val="150000"/>
              </a:lnSpc>
              <a:buFont typeface="Wingdings" pitchFamily="2" charset="2"/>
              <a:buChar char="v"/>
            </a:pPr>
            <a:r>
              <a:rPr lang="en-GB" sz="2000" b="1" dirty="0" smtClean="0"/>
              <a:t>Data communications </a:t>
            </a:r>
            <a:r>
              <a:rPr lang="en-GB" sz="2000" dirty="0" smtClean="0"/>
              <a:t>are the exchange of data between two devices via some form of transmission medium such as a wire cable.</a:t>
            </a:r>
          </a:p>
          <a:p>
            <a:pPr lvl="0">
              <a:lnSpc>
                <a:spcPct val="150000"/>
              </a:lnSpc>
              <a:buFont typeface="Wingdings" pitchFamily="2" charset="2"/>
              <a:buChar char="v"/>
            </a:pPr>
            <a:r>
              <a:rPr lang="en-US" sz="2000" dirty="0"/>
              <a:t>It includes :</a:t>
            </a:r>
          </a:p>
          <a:p>
            <a:pPr lvl="1">
              <a:lnSpc>
                <a:spcPct val="150000"/>
              </a:lnSpc>
              <a:buFont typeface="Wingdings" pitchFamily="2" charset="2"/>
              <a:buChar char="Ø"/>
            </a:pPr>
            <a:r>
              <a:rPr lang="en-US" sz="1800" dirty="0"/>
              <a:t>Writing and talking</a:t>
            </a:r>
          </a:p>
          <a:p>
            <a:pPr lvl="1">
              <a:lnSpc>
                <a:spcPct val="150000"/>
              </a:lnSpc>
              <a:buFont typeface="Wingdings" pitchFamily="2" charset="2"/>
              <a:buChar char="Ø"/>
            </a:pPr>
            <a:r>
              <a:rPr lang="en-US" sz="1800" dirty="0"/>
              <a:t>Nonverbal communication (such as facial expressions, body language or gestures)</a:t>
            </a:r>
          </a:p>
          <a:p>
            <a:pPr lvl="1">
              <a:lnSpc>
                <a:spcPct val="150000"/>
              </a:lnSpc>
              <a:buFont typeface="Wingdings" pitchFamily="2" charset="2"/>
              <a:buChar char="Ø"/>
            </a:pPr>
            <a:r>
              <a:rPr lang="en-US" sz="1800" dirty="0"/>
              <a:t>Visual communication (the use of images or pictures such as painting, photography, video or film)</a:t>
            </a:r>
          </a:p>
          <a:p>
            <a:pPr lvl="1">
              <a:lnSpc>
                <a:spcPct val="150000"/>
              </a:lnSpc>
              <a:buFont typeface="Wingdings" pitchFamily="2" charset="2"/>
              <a:buChar char="Ø"/>
            </a:pPr>
            <a:r>
              <a:rPr lang="en-US" sz="1800" dirty="0"/>
              <a:t>Electronic Communication such as telephone calls, electronic mail, cable television, satellite broadcasts.</a:t>
            </a:r>
          </a:p>
          <a:p>
            <a:pPr algn="just">
              <a:lnSpc>
                <a:spcPct val="150000"/>
              </a:lnSpc>
              <a:buFont typeface="Wingdings" pitchFamily="2" charset="2"/>
              <a:buChar char="v"/>
            </a:pPr>
            <a:r>
              <a:rPr lang="en-GB" sz="2000" dirty="0" smtClean="0"/>
              <a:t>For data communications to occur, the communicating devices must be part of a communication system made up of a combination of </a:t>
            </a:r>
            <a:r>
              <a:rPr lang="en-GB" sz="2000" dirty="0" smtClean="0">
                <a:solidFill>
                  <a:srgbClr val="0070C0"/>
                </a:solidFill>
              </a:rPr>
              <a:t>hardware (physical equipment) and software (programs). </a:t>
            </a:r>
            <a:endParaRPr lang="en-GB" sz="2000" dirty="0">
              <a:solidFill>
                <a:srgbClr val="0070C0"/>
              </a:solidFill>
            </a:endParaRPr>
          </a:p>
        </p:txBody>
      </p:sp>
    </p:spTree>
    <p:extLst>
      <p:ext uri="{BB962C8B-B14F-4D97-AF65-F5344CB8AC3E}">
        <p14:creationId xmlns:p14="http://schemas.microsoft.com/office/powerpoint/2010/main" val="20950181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9EF9712-67EF-4736-B85A-9479A0652D4C}" type="slidenum">
              <a:rPr lang="en-GB" smtClean="0"/>
              <a:pPr/>
              <a:t>20</a:t>
            </a:fld>
            <a:endParaRPr lang="en-GB"/>
          </a:p>
        </p:txBody>
      </p:sp>
      <p:pic>
        <p:nvPicPr>
          <p:cNvPr id="4098" name="Picture 2"/>
          <p:cNvPicPr>
            <a:picLocks noGrp="1" noChangeAspect="1" noChangeArrowheads="1"/>
          </p:cNvPicPr>
          <p:nvPr>
            <p:ph sz="quarter" idx="1"/>
          </p:nvPr>
        </p:nvPicPr>
        <p:blipFill>
          <a:blip r:embed="rId2" cstate="print"/>
          <a:srcRect l="53550" t="21466" r="5629" b="35917"/>
          <a:stretch>
            <a:fillRect/>
          </a:stretch>
        </p:blipFill>
        <p:spPr bwMode="auto">
          <a:xfrm>
            <a:off x="358298" y="1268760"/>
            <a:ext cx="8174142" cy="4869160"/>
          </a:xfrm>
          <a:prstGeom prst="rect">
            <a:avLst/>
          </a:prstGeom>
          <a:noFill/>
          <a:ln w="9525">
            <a:noFill/>
            <a:miter lim="800000"/>
            <a:headEnd/>
            <a:tailEnd/>
          </a:ln>
          <a:effectLst/>
        </p:spPr>
      </p:pic>
      <p:sp>
        <p:nvSpPr>
          <p:cNvPr id="4" name="Title 1"/>
          <p:cNvSpPr>
            <a:spLocks noGrp="1"/>
          </p:cNvSpPr>
          <p:nvPr/>
        </p:nvSpPr>
        <p:spPr>
          <a:xfrm>
            <a:off x="107504" y="58614"/>
            <a:ext cx="8229600" cy="850106"/>
          </a:xfrm>
          <a:prstGeom prst="rect">
            <a:avLst/>
          </a:prstGeom>
        </p:spPr>
        <p:txBody>
          <a:bodyPr bIns="91440" anchor="b" anchorCtr="0">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l"/>
            <a:r>
              <a:rPr lang="en-US" sz="2800" b="1" dirty="0" smtClean="0">
                <a:solidFill>
                  <a:srgbClr val="00B050"/>
                </a:solidFill>
              </a:rPr>
              <a:t>Contd.</a:t>
            </a:r>
            <a:endParaRPr lang="en-GB" sz="2800" b="1" dirty="0">
              <a:solidFill>
                <a:srgbClr val="00B05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EF9712-67EF-4736-B85A-9479A0652D4C}" type="slidenum">
              <a:rPr lang="en-GB" smtClean="0"/>
              <a:pPr/>
              <a:t>21</a:t>
            </a:fld>
            <a:endParaRPr lang="en-GB"/>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3355" y="476673"/>
            <a:ext cx="4429125" cy="5766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16260"/>
            <a:ext cx="4086225" cy="5505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81699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a:bodyPr>
          <a:lstStyle/>
          <a:p>
            <a:pPr algn="l"/>
            <a:r>
              <a:rPr lang="en-GB" sz="2800" b="1" dirty="0">
                <a:solidFill>
                  <a:srgbClr val="00B050"/>
                </a:solidFill>
              </a:rPr>
              <a:t>DIGITAL DATA, ANALOG SIGNALS</a:t>
            </a:r>
          </a:p>
        </p:txBody>
      </p:sp>
      <p:sp>
        <p:nvSpPr>
          <p:cNvPr id="4" name="Slide Number Placeholder 3"/>
          <p:cNvSpPr>
            <a:spLocks noGrp="1"/>
          </p:cNvSpPr>
          <p:nvPr>
            <p:ph type="sldNum" sz="quarter" idx="12"/>
          </p:nvPr>
        </p:nvSpPr>
        <p:spPr/>
        <p:txBody>
          <a:bodyPr/>
          <a:lstStyle/>
          <a:p>
            <a:fld id="{99EF9712-67EF-4736-B85A-9479A0652D4C}" type="slidenum">
              <a:rPr lang="en-GB" smtClean="0"/>
              <a:pPr/>
              <a:t>22</a:t>
            </a:fld>
            <a:endParaRPr lang="en-GB"/>
          </a:p>
        </p:txBody>
      </p:sp>
      <p:sp>
        <p:nvSpPr>
          <p:cNvPr id="3" name="Content Placeholder 2"/>
          <p:cNvSpPr>
            <a:spLocks noGrp="1"/>
          </p:cNvSpPr>
          <p:nvPr>
            <p:ph sz="quarter" idx="1"/>
          </p:nvPr>
        </p:nvSpPr>
        <p:spPr>
          <a:xfrm>
            <a:off x="323528" y="1124744"/>
            <a:ext cx="8496944" cy="5256584"/>
          </a:xfrm>
        </p:spPr>
        <p:txBody>
          <a:bodyPr>
            <a:noAutofit/>
          </a:bodyPr>
          <a:lstStyle/>
          <a:p>
            <a:pPr marL="398463" indent="-398463" algn="just">
              <a:lnSpc>
                <a:spcPct val="200000"/>
              </a:lnSpc>
              <a:buFont typeface="Webdings" pitchFamily="18" charset="2"/>
              <a:buChar char="ÿ"/>
            </a:pPr>
            <a:r>
              <a:rPr lang="en-GB" sz="2300" dirty="0" smtClean="0"/>
              <a:t>The most familiar use of this transformation is for transmitting digital data through the public telephone network.</a:t>
            </a:r>
          </a:p>
          <a:p>
            <a:pPr marL="398463" indent="-398463" algn="just">
              <a:lnSpc>
                <a:spcPct val="200000"/>
              </a:lnSpc>
              <a:buFont typeface="Webdings" pitchFamily="18" charset="2"/>
              <a:buChar char="ÿ"/>
            </a:pPr>
            <a:r>
              <a:rPr lang="en-GB" sz="2300" dirty="0" smtClean="0"/>
              <a:t>The telephone network was designed to receive, switch, and transmit analog signals in the voice- voice frequency range of about 300 to 3400 Hz.</a:t>
            </a:r>
          </a:p>
          <a:p>
            <a:pPr marL="398463" indent="-398463" algn="just">
              <a:lnSpc>
                <a:spcPct val="200000"/>
              </a:lnSpc>
              <a:buFont typeface="Webdings" pitchFamily="18" charset="2"/>
              <a:buChar char="ÿ"/>
            </a:pPr>
            <a:r>
              <a:rPr lang="en-GB" sz="2300" dirty="0" smtClean="0"/>
              <a:t>digital devices are attached to the network via a modem (modulator-demodulator), which converts digital data to analog signals, and vice versa.</a:t>
            </a:r>
            <a:endParaRPr lang="en-GB" sz="23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a:bodyPr>
          <a:lstStyle/>
          <a:p>
            <a:pPr algn="l"/>
            <a:r>
              <a:rPr lang="en-GB" sz="2800" b="1" dirty="0" smtClean="0">
                <a:solidFill>
                  <a:srgbClr val="00B050"/>
                </a:solidFill>
              </a:rPr>
              <a:t>Digital Data to Analog Signal </a:t>
            </a:r>
            <a:r>
              <a:rPr lang="en-GB" sz="2800" b="1" dirty="0">
                <a:solidFill>
                  <a:srgbClr val="00B050"/>
                </a:solidFill>
              </a:rPr>
              <a:t>Encoding Techniques</a:t>
            </a:r>
          </a:p>
        </p:txBody>
      </p:sp>
      <p:sp>
        <p:nvSpPr>
          <p:cNvPr id="4" name="Slide Number Placeholder 3"/>
          <p:cNvSpPr>
            <a:spLocks noGrp="1"/>
          </p:cNvSpPr>
          <p:nvPr>
            <p:ph type="sldNum" sz="quarter" idx="12"/>
          </p:nvPr>
        </p:nvSpPr>
        <p:spPr/>
        <p:txBody>
          <a:bodyPr/>
          <a:lstStyle/>
          <a:p>
            <a:fld id="{99EF9712-67EF-4736-B85A-9479A0652D4C}" type="slidenum">
              <a:rPr lang="en-GB" smtClean="0"/>
              <a:pPr/>
              <a:t>23</a:t>
            </a:fld>
            <a:endParaRPr lang="en-GB"/>
          </a:p>
        </p:txBody>
      </p:sp>
      <p:sp>
        <p:nvSpPr>
          <p:cNvPr id="3" name="Content Placeholder 2"/>
          <p:cNvSpPr>
            <a:spLocks noGrp="1"/>
          </p:cNvSpPr>
          <p:nvPr>
            <p:ph sz="quarter" idx="1"/>
          </p:nvPr>
        </p:nvSpPr>
        <p:spPr>
          <a:xfrm>
            <a:off x="313184" y="980728"/>
            <a:ext cx="8435280" cy="5544616"/>
          </a:xfrm>
        </p:spPr>
        <p:txBody>
          <a:bodyPr>
            <a:normAutofit fontScale="92500"/>
          </a:bodyPr>
          <a:lstStyle/>
          <a:p>
            <a:pPr algn="just">
              <a:lnSpc>
                <a:spcPct val="160000"/>
              </a:lnSpc>
              <a:buFont typeface="Wingdings" pitchFamily="2" charset="2"/>
              <a:buChar char="Ø"/>
            </a:pPr>
            <a:r>
              <a:rPr lang="en-GB" dirty="0" smtClean="0"/>
              <a:t>Modulation involves operation on one or more of the three characteristics of a carrier signal: </a:t>
            </a:r>
            <a:r>
              <a:rPr lang="en-GB" b="1" dirty="0" smtClean="0"/>
              <a:t>amplitude, frequency, and phase</a:t>
            </a:r>
            <a:r>
              <a:rPr lang="en-GB" dirty="0" smtClean="0"/>
              <a:t>.</a:t>
            </a:r>
          </a:p>
          <a:p>
            <a:pPr algn="just">
              <a:lnSpc>
                <a:spcPct val="160000"/>
              </a:lnSpc>
              <a:buFont typeface="Wingdings" pitchFamily="2" charset="2"/>
              <a:buChar char="Ø"/>
            </a:pPr>
            <a:r>
              <a:rPr lang="en-GB" dirty="0" smtClean="0"/>
              <a:t>Accordingly, there are three basic encoding or </a:t>
            </a:r>
            <a:r>
              <a:rPr lang="fr-FR" dirty="0" smtClean="0"/>
              <a:t>modulation techniques for transforming digital </a:t>
            </a:r>
            <a:r>
              <a:rPr lang="en-GB" dirty="0" smtClean="0"/>
              <a:t>data into analog signals</a:t>
            </a:r>
          </a:p>
          <a:p>
            <a:pPr marL="777240" lvl="1" indent="-457200" algn="just">
              <a:lnSpc>
                <a:spcPct val="160000"/>
              </a:lnSpc>
              <a:buFont typeface="+mj-lt"/>
              <a:buAutoNum type="arabicPeriod"/>
            </a:pPr>
            <a:r>
              <a:rPr lang="en-GB" dirty="0" smtClean="0"/>
              <a:t>Amplitude-shift keying (ASK)</a:t>
            </a:r>
          </a:p>
          <a:p>
            <a:pPr marL="777240" lvl="1" indent="-457200" algn="just">
              <a:lnSpc>
                <a:spcPct val="160000"/>
              </a:lnSpc>
              <a:buFont typeface="+mj-lt"/>
              <a:buAutoNum type="arabicPeriod"/>
            </a:pPr>
            <a:r>
              <a:rPr lang="en-GB" dirty="0" smtClean="0"/>
              <a:t>Frequency-shift keying (FSK)</a:t>
            </a:r>
          </a:p>
          <a:p>
            <a:pPr marL="777240" lvl="1" indent="-457200" algn="just">
              <a:lnSpc>
                <a:spcPct val="160000"/>
              </a:lnSpc>
              <a:buFont typeface="+mj-lt"/>
              <a:buAutoNum type="arabicPeriod"/>
            </a:pPr>
            <a:r>
              <a:rPr lang="en-GB" dirty="0" smtClean="0"/>
              <a:t>Phase-shift keying (PSK)</a:t>
            </a:r>
          </a:p>
          <a:p>
            <a:pPr marL="0" indent="0" algn="just">
              <a:lnSpc>
                <a:spcPct val="160000"/>
              </a:lnSpc>
              <a:buNone/>
            </a:pPr>
            <a:r>
              <a:rPr lang="en-GB" sz="3200" dirty="0" smtClean="0">
                <a:solidFill>
                  <a:srgbClr val="FF0000"/>
                </a:solidFill>
              </a:rPr>
              <a:t>	Read about these techniques</a:t>
            </a:r>
            <a:endParaRPr lang="en-GB" sz="3200" dirty="0">
              <a:solidFill>
                <a:srgbClr val="FF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9EF9712-67EF-4736-B85A-9479A0652D4C}" type="slidenum">
              <a:rPr lang="en-GB" smtClean="0"/>
              <a:pPr/>
              <a:t>24</a:t>
            </a:fld>
            <a:endParaRPr lang="en-GB"/>
          </a:p>
        </p:txBody>
      </p:sp>
      <p:pic>
        <p:nvPicPr>
          <p:cNvPr id="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r="4257" b="15930"/>
          <a:stretch>
            <a:fillRect/>
          </a:stretch>
        </p:blipFill>
        <p:spPr bwMode="auto">
          <a:xfrm>
            <a:off x="611560" y="745257"/>
            <a:ext cx="7992888" cy="5780087"/>
          </a:xfrm>
          <a:prstGeom prst="rect">
            <a:avLst/>
          </a:prstGeom>
          <a:solidFill>
            <a:srgbClr val="FFFFFF">
              <a:shade val="85000"/>
            </a:srgbClr>
          </a:solidFill>
          <a:ln w="88900" cap="sq">
            <a:noFill/>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493121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704" y="215646"/>
            <a:ext cx="8229600" cy="850106"/>
          </a:xfrm>
        </p:spPr>
        <p:txBody>
          <a:bodyPr>
            <a:normAutofit/>
          </a:bodyPr>
          <a:lstStyle/>
          <a:p>
            <a:r>
              <a:rPr lang="en-US" sz="3200" b="1" dirty="0" smtClean="0">
                <a:solidFill>
                  <a:srgbClr val="00B050"/>
                </a:solidFill>
              </a:rPr>
              <a:t>Multiplexing</a:t>
            </a:r>
            <a:endParaRPr lang="en-GB" sz="3200" b="1" dirty="0">
              <a:solidFill>
                <a:srgbClr val="00B050"/>
              </a:solidFill>
            </a:endParaRPr>
          </a:p>
        </p:txBody>
      </p:sp>
      <p:sp>
        <p:nvSpPr>
          <p:cNvPr id="5" name="Slide Number Placeholder 4"/>
          <p:cNvSpPr>
            <a:spLocks noGrp="1"/>
          </p:cNvSpPr>
          <p:nvPr>
            <p:ph type="sldNum" sz="quarter" idx="12"/>
          </p:nvPr>
        </p:nvSpPr>
        <p:spPr/>
        <p:txBody>
          <a:bodyPr/>
          <a:lstStyle/>
          <a:p>
            <a:fld id="{99EF9712-67EF-4736-B85A-9479A0652D4C}" type="slidenum">
              <a:rPr lang="en-GB" smtClean="0"/>
              <a:pPr/>
              <a:t>25</a:t>
            </a:fld>
            <a:endParaRPr lang="en-GB"/>
          </a:p>
        </p:txBody>
      </p:sp>
      <p:sp>
        <p:nvSpPr>
          <p:cNvPr id="3" name="Content Placeholder 2"/>
          <p:cNvSpPr>
            <a:spLocks noGrp="1"/>
          </p:cNvSpPr>
          <p:nvPr>
            <p:ph sz="quarter" idx="1"/>
          </p:nvPr>
        </p:nvSpPr>
        <p:spPr>
          <a:xfrm>
            <a:off x="192528" y="1023241"/>
            <a:ext cx="8555936" cy="5142063"/>
          </a:xfrm>
        </p:spPr>
        <p:txBody>
          <a:bodyPr>
            <a:noAutofit/>
          </a:bodyPr>
          <a:lstStyle/>
          <a:p>
            <a:pPr marL="594360" indent="-457200" algn="just">
              <a:lnSpc>
                <a:spcPct val="170000"/>
              </a:lnSpc>
              <a:buClr>
                <a:schemeClr val="tx1">
                  <a:shade val="95000"/>
                </a:schemeClr>
              </a:buClr>
              <a:buFont typeface="Wingdings" pitchFamily="2" charset="2"/>
              <a:buChar char="v"/>
              <a:defRPr/>
            </a:pPr>
            <a:r>
              <a:rPr lang="en-US" sz="2400" dirty="0"/>
              <a:t>In data communication, there might be a need to </a:t>
            </a:r>
            <a:r>
              <a:rPr lang="en-US" sz="2400" b="1" dirty="0"/>
              <a:t>share a single media for multiple communication</a:t>
            </a:r>
            <a:r>
              <a:rPr lang="en-US" sz="2400" dirty="0"/>
              <a:t> (</a:t>
            </a:r>
            <a:r>
              <a:rPr lang="en-US" sz="2400" dirty="0" smtClean="0"/>
              <a:t>media/bandwidth </a:t>
            </a:r>
            <a:r>
              <a:rPr lang="en-US" sz="2400" dirty="0"/>
              <a:t>sharing</a:t>
            </a:r>
            <a:r>
              <a:rPr lang="en-US" sz="2400" dirty="0" smtClean="0"/>
              <a:t>) in order to utilize the </a:t>
            </a:r>
            <a:r>
              <a:rPr lang="en-US" sz="2400" dirty="0"/>
              <a:t>available</a:t>
            </a:r>
            <a:r>
              <a:rPr lang="en-US" sz="2400" dirty="0" smtClean="0"/>
              <a:t> bandwidth wisely to achieve specific goals.</a:t>
            </a:r>
          </a:p>
          <a:p>
            <a:pPr marL="594360" indent="-457200" algn="just">
              <a:lnSpc>
                <a:spcPct val="170000"/>
              </a:lnSpc>
              <a:buClr>
                <a:schemeClr val="tx1">
                  <a:shade val="95000"/>
                </a:schemeClr>
              </a:buClr>
              <a:buFont typeface="Wingdings" pitchFamily="2" charset="2"/>
              <a:buChar char="v"/>
              <a:defRPr/>
            </a:pPr>
            <a:r>
              <a:rPr lang="en-US" sz="2400" dirty="0" smtClean="0">
                <a:solidFill>
                  <a:srgbClr val="FF0000"/>
                </a:solidFill>
              </a:rPr>
              <a:t>Sharing </a:t>
            </a:r>
            <a:r>
              <a:rPr lang="en-US" sz="2400" dirty="0">
                <a:solidFill>
                  <a:srgbClr val="FF0000"/>
                </a:solidFill>
              </a:rPr>
              <a:t>of a single media (fiber, coaxial, microwave,..) is known as </a:t>
            </a:r>
            <a:r>
              <a:rPr lang="en-US" sz="2400" b="1" dirty="0">
                <a:solidFill>
                  <a:srgbClr val="FF0000"/>
                </a:solidFill>
              </a:rPr>
              <a:t>multiplexing</a:t>
            </a:r>
            <a:r>
              <a:rPr lang="en-US" sz="2400" dirty="0" smtClean="0">
                <a:solidFill>
                  <a:srgbClr val="FF0000"/>
                </a:solidFill>
              </a:rPr>
              <a:t>.</a:t>
            </a:r>
          </a:p>
          <a:p>
            <a:pPr marL="594360" indent="-457200" algn="just">
              <a:lnSpc>
                <a:spcPct val="170000"/>
              </a:lnSpc>
              <a:buClr>
                <a:schemeClr val="tx1">
                  <a:shade val="95000"/>
                </a:schemeClr>
              </a:buClr>
              <a:buFont typeface="Wingdings" pitchFamily="2" charset="2"/>
              <a:buChar char="v"/>
              <a:defRPr/>
            </a:pPr>
            <a:r>
              <a:rPr lang="en-US" sz="2400" dirty="0"/>
              <a:t>Whenever the bandwidth of a medium linking two devices is greater than the bandwidth needs of the devices, the link can be shared. </a:t>
            </a:r>
            <a:endParaRPr lang="en-US" sz="2400" dirty="0" smtClean="0"/>
          </a:p>
          <a:p>
            <a:pPr marL="594360" indent="-457200" algn="just">
              <a:lnSpc>
                <a:spcPct val="170000"/>
              </a:lnSpc>
              <a:buClr>
                <a:schemeClr val="tx1">
                  <a:shade val="95000"/>
                </a:schemeClr>
              </a:buClr>
              <a:buFont typeface="Wingdings" pitchFamily="2" charset="2"/>
              <a:buChar char="v"/>
              <a:defRPr/>
            </a:pPr>
            <a:endParaRPr lang="en-US" sz="2400" dirty="0"/>
          </a:p>
          <a:p>
            <a:pPr marL="594360" indent="-457200" algn="just">
              <a:lnSpc>
                <a:spcPct val="170000"/>
              </a:lnSpc>
              <a:buClr>
                <a:schemeClr val="tx1">
                  <a:shade val="95000"/>
                </a:schemeClr>
              </a:buClr>
              <a:buFont typeface="Wingdings" pitchFamily="2" charset="2"/>
              <a:buChar char="v"/>
              <a:defRPr/>
            </a:pPr>
            <a:endParaRPr lang="en-US" sz="2300" dirty="0"/>
          </a:p>
          <a:p>
            <a:pPr marL="594360" indent="-457200" algn="just">
              <a:lnSpc>
                <a:spcPct val="170000"/>
              </a:lnSpc>
              <a:buClr>
                <a:schemeClr val="tx1">
                  <a:shade val="95000"/>
                </a:schemeClr>
              </a:buClr>
              <a:buFont typeface="Wingdings" pitchFamily="2" charset="2"/>
              <a:buChar char="v"/>
              <a:defRPr/>
            </a:pPr>
            <a:endParaRPr lang="en-US" sz="2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15646"/>
            <a:ext cx="8229600" cy="765082"/>
          </a:xfrm>
        </p:spPr>
        <p:txBody>
          <a:bodyPr>
            <a:normAutofit/>
          </a:bodyPr>
          <a:lstStyle/>
          <a:p>
            <a:r>
              <a:rPr lang="en-US" sz="3200" b="1" dirty="0" smtClean="0">
                <a:solidFill>
                  <a:srgbClr val="00B050"/>
                </a:solidFill>
              </a:rPr>
              <a:t>Contd.</a:t>
            </a:r>
            <a:endParaRPr lang="en-GB" sz="3200" b="1" dirty="0">
              <a:solidFill>
                <a:srgbClr val="00B050"/>
              </a:solidFill>
            </a:endParaRPr>
          </a:p>
        </p:txBody>
      </p:sp>
      <p:sp>
        <p:nvSpPr>
          <p:cNvPr id="5" name="Slide Number Placeholder 4"/>
          <p:cNvSpPr>
            <a:spLocks noGrp="1"/>
          </p:cNvSpPr>
          <p:nvPr>
            <p:ph type="sldNum" sz="quarter" idx="12"/>
          </p:nvPr>
        </p:nvSpPr>
        <p:spPr/>
        <p:txBody>
          <a:bodyPr/>
          <a:lstStyle/>
          <a:p>
            <a:fld id="{99EF9712-67EF-4736-B85A-9479A0652D4C}" type="slidenum">
              <a:rPr lang="en-GB" smtClean="0"/>
              <a:pPr/>
              <a:t>26</a:t>
            </a:fld>
            <a:endParaRPr lang="en-GB"/>
          </a:p>
        </p:txBody>
      </p:sp>
      <p:sp>
        <p:nvSpPr>
          <p:cNvPr id="3" name="Content Placeholder 2"/>
          <p:cNvSpPr>
            <a:spLocks noGrp="1"/>
          </p:cNvSpPr>
          <p:nvPr>
            <p:ph sz="quarter" idx="1"/>
          </p:nvPr>
        </p:nvSpPr>
        <p:spPr>
          <a:xfrm>
            <a:off x="192528" y="1023241"/>
            <a:ext cx="8496944" cy="2333751"/>
          </a:xfrm>
        </p:spPr>
        <p:txBody>
          <a:bodyPr>
            <a:noAutofit/>
          </a:bodyPr>
          <a:lstStyle/>
          <a:p>
            <a:pPr marL="594360" indent="-457200" algn="just">
              <a:lnSpc>
                <a:spcPct val="170000"/>
              </a:lnSpc>
              <a:buClr>
                <a:schemeClr val="tx1">
                  <a:shade val="95000"/>
                </a:schemeClr>
              </a:buClr>
              <a:buFont typeface="Wingdings" pitchFamily="2" charset="2"/>
              <a:buChar char="v"/>
              <a:defRPr/>
            </a:pPr>
            <a:r>
              <a:rPr lang="en-US" sz="2500" dirty="0"/>
              <a:t>Multiplexing is the set of techniques that allows the (simultaneous) transmission of multiple signals across a single data link. </a:t>
            </a:r>
            <a:endParaRPr lang="en-US" sz="2500" dirty="0" smtClean="0"/>
          </a:p>
          <a:p>
            <a:pPr marL="594360" indent="-457200" algn="just">
              <a:lnSpc>
                <a:spcPct val="170000"/>
              </a:lnSpc>
              <a:buClr>
                <a:schemeClr val="tx1">
                  <a:shade val="95000"/>
                </a:schemeClr>
              </a:buClr>
              <a:buFont typeface="Wingdings" pitchFamily="2" charset="2"/>
              <a:buChar char="v"/>
              <a:defRPr/>
            </a:pPr>
            <a:r>
              <a:rPr lang="en-US" sz="2500" dirty="0" smtClean="0"/>
              <a:t>As </a:t>
            </a:r>
            <a:r>
              <a:rPr lang="en-US" sz="2500" dirty="0"/>
              <a:t>data and telecommunications use increases, so does traffic.</a:t>
            </a:r>
          </a:p>
          <a:p>
            <a:pPr marL="137160" indent="0" algn="just">
              <a:lnSpc>
                <a:spcPct val="170000"/>
              </a:lnSpc>
              <a:buClr>
                <a:schemeClr val="tx1">
                  <a:shade val="95000"/>
                </a:schemeClr>
              </a:buClr>
              <a:buNone/>
              <a:defRPr/>
            </a:pPr>
            <a:endParaRPr lang="en-GB" sz="2200" dirty="0"/>
          </a:p>
        </p:txBody>
      </p:sp>
      <p:sp>
        <p:nvSpPr>
          <p:cNvPr id="4" name="Rectangle 3"/>
          <p:cNvSpPr/>
          <p:nvPr/>
        </p:nvSpPr>
        <p:spPr>
          <a:xfrm>
            <a:off x="366040" y="5487736"/>
            <a:ext cx="8526440" cy="1175706"/>
          </a:xfrm>
          <a:prstGeom prst="rect">
            <a:avLst/>
          </a:prstGeom>
        </p:spPr>
        <p:txBody>
          <a:bodyPr wrap="square">
            <a:spAutoFit/>
          </a:bodyPr>
          <a:lstStyle/>
          <a:p>
            <a:pPr marL="594360" indent="-457200" algn="just">
              <a:lnSpc>
                <a:spcPct val="160000"/>
              </a:lnSpc>
              <a:buClr>
                <a:schemeClr val="tx1">
                  <a:shade val="95000"/>
                </a:schemeClr>
              </a:buClr>
              <a:buFont typeface="Wingdings" pitchFamily="2" charset="2"/>
              <a:buChar char="v"/>
              <a:defRPr/>
            </a:pPr>
            <a:r>
              <a:rPr lang="en-US" sz="2200" dirty="0"/>
              <a:t>In the above figure, there are n inputs to a multiplexer. The multiplexer is connected by a single data link to a </a:t>
            </a:r>
            <a:r>
              <a:rPr lang="en-US" sz="2200" dirty="0" smtClean="0"/>
              <a:t> DE multiplexer. </a:t>
            </a:r>
            <a:endParaRPr lang="en-US" sz="2200" dirty="0"/>
          </a:p>
        </p:txBody>
      </p:sp>
      <p:pic>
        <p:nvPicPr>
          <p:cNvPr id="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930" y="3284984"/>
            <a:ext cx="8464550"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78560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44624"/>
            <a:ext cx="8229600" cy="850106"/>
          </a:xfrm>
        </p:spPr>
        <p:txBody>
          <a:bodyPr>
            <a:normAutofit/>
          </a:bodyPr>
          <a:lstStyle/>
          <a:p>
            <a:pPr algn="l"/>
            <a:r>
              <a:rPr lang="en-US" sz="3200" b="1" dirty="0" smtClean="0">
                <a:solidFill>
                  <a:srgbClr val="00B050"/>
                </a:solidFill>
              </a:rPr>
              <a:t>Contd.</a:t>
            </a:r>
            <a:endParaRPr lang="en-GB" sz="3200" b="1" dirty="0">
              <a:solidFill>
                <a:srgbClr val="00B050"/>
              </a:solidFill>
            </a:endParaRPr>
          </a:p>
        </p:txBody>
      </p:sp>
      <p:sp>
        <p:nvSpPr>
          <p:cNvPr id="6" name="Slide Number Placeholder 5"/>
          <p:cNvSpPr>
            <a:spLocks noGrp="1"/>
          </p:cNvSpPr>
          <p:nvPr>
            <p:ph type="sldNum" sz="quarter" idx="12"/>
          </p:nvPr>
        </p:nvSpPr>
        <p:spPr/>
        <p:txBody>
          <a:bodyPr/>
          <a:lstStyle/>
          <a:p>
            <a:fld id="{99EF9712-67EF-4736-B85A-9479A0652D4C}" type="slidenum">
              <a:rPr lang="en-GB" smtClean="0"/>
              <a:pPr/>
              <a:t>27</a:t>
            </a:fld>
            <a:endParaRPr lang="en-GB"/>
          </a:p>
        </p:txBody>
      </p:sp>
      <p:sp>
        <p:nvSpPr>
          <p:cNvPr id="3" name="Content Placeholder 2"/>
          <p:cNvSpPr>
            <a:spLocks noGrp="1"/>
          </p:cNvSpPr>
          <p:nvPr>
            <p:ph sz="quarter" idx="1"/>
          </p:nvPr>
        </p:nvSpPr>
        <p:spPr>
          <a:xfrm>
            <a:off x="251520" y="823697"/>
            <a:ext cx="8568952" cy="3901447"/>
          </a:xfrm>
        </p:spPr>
        <p:txBody>
          <a:bodyPr>
            <a:normAutofit/>
          </a:bodyPr>
          <a:lstStyle/>
          <a:p>
            <a:pPr marL="594360" indent="-457200" algn="just">
              <a:lnSpc>
                <a:spcPct val="120000"/>
              </a:lnSpc>
              <a:buClr>
                <a:schemeClr val="tx1">
                  <a:shade val="95000"/>
                </a:schemeClr>
              </a:buClr>
              <a:buFont typeface="Wingdings" pitchFamily="2" charset="2"/>
              <a:buChar char="v"/>
              <a:defRPr/>
            </a:pPr>
            <a:r>
              <a:rPr lang="en-US" sz="2300" dirty="0" smtClean="0"/>
              <a:t>The link is able to carry n separate channels of data. </a:t>
            </a:r>
          </a:p>
          <a:p>
            <a:pPr marL="594360" indent="-457200" algn="just">
              <a:lnSpc>
                <a:spcPct val="120000"/>
              </a:lnSpc>
              <a:buClr>
                <a:schemeClr val="tx1">
                  <a:shade val="95000"/>
                </a:schemeClr>
              </a:buClr>
              <a:buFont typeface="Wingdings" pitchFamily="2" charset="2"/>
              <a:buChar char="v"/>
              <a:defRPr/>
            </a:pPr>
            <a:r>
              <a:rPr lang="en-US" sz="2300" dirty="0" smtClean="0"/>
              <a:t>The multiplexer combines (multiplexes) data from the </a:t>
            </a:r>
            <a:r>
              <a:rPr lang="en-US" sz="2300" i="1" dirty="0" smtClean="0"/>
              <a:t>n input lines and transmits over a </a:t>
            </a:r>
            <a:r>
              <a:rPr lang="en-US" sz="2300" b="1" i="1" dirty="0" smtClean="0"/>
              <a:t>higher capacity</a:t>
            </a:r>
            <a:r>
              <a:rPr lang="en-US" sz="2300" i="1" dirty="0" smtClean="0"/>
              <a:t> </a:t>
            </a:r>
            <a:r>
              <a:rPr lang="en-US" sz="2300" dirty="0" smtClean="0"/>
              <a:t>data link. </a:t>
            </a:r>
          </a:p>
          <a:p>
            <a:pPr marL="594360" indent="-457200" algn="just">
              <a:lnSpc>
                <a:spcPct val="120000"/>
              </a:lnSpc>
              <a:buClr>
                <a:schemeClr val="tx1">
                  <a:shade val="95000"/>
                </a:schemeClr>
              </a:buClr>
              <a:buFont typeface="Wingdings" pitchFamily="2" charset="2"/>
              <a:buChar char="v"/>
              <a:defRPr/>
            </a:pPr>
            <a:r>
              <a:rPr lang="en-US" sz="2300" dirty="0" smtClean="0"/>
              <a:t>The de multiplexer accepts the multiplexed data stream, separates (de multiplexes) the data according to channel, and delivers them to the appropriate output lines.</a:t>
            </a:r>
          </a:p>
          <a:p>
            <a:pPr marL="594360" indent="-457200" algn="just">
              <a:lnSpc>
                <a:spcPct val="120000"/>
              </a:lnSpc>
              <a:buClr>
                <a:schemeClr val="tx1">
                  <a:shade val="95000"/>
                </a:schemeClr>
              </a:buClr>
              <a:buFont typeface="Wingdings" pitchFamily="2" charset="2"/>
              <a:buChar char="v"/>
              <a:defRPr/>
            </a:pPr>
            <a:r>
              <a:rPr lang="en-US" sz="2300" dirty="0" smtClean="0"/>
              <a:t>There are three types of Multiplexing</a:t>
            </a:r>
          </a:p>
        </p:txBody>
      </p:sp>
      <p:grpSp>
        <p:nvGrpSpPr>
          <p:cNvPr id="19" name="Group 18"/>
          <p:cNvGrpSpPr/>
          <p:nvPr/>
        </p:nvGrpSpPr>
        <p:grpSpPr>
          <a:xfrm>
            <a:off x="971600" y="4221088"/>
            <a:ext cx="6984776" cy="2016224"/>
            <a:chOff x="1043608" y="4437112"/>
            <a:chExt cx="6984776" cy="2016224"/>
          </a:xfrm>
        </p:grpSpPr>
        <p:sp>
          <p:nvSpPr>
            <p:cNvPr id="2" name="Rectangle 1"/>
            <p:cNvSpPr/>
            <p:nvPr/>
          </p:nvSpPr>
          <p:spPr>
            <a:xfrm>
              <a:off x="4139952" y="4437112"/>
              <a:ext cx="1872208"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Multiplexing</a:t>
              </a:r>
              <a:endParaRPr lang="en-US" b="1" dirty="0">
                <a:solidFill>
                  <a:schemeClr val="tx1"/>
                </a:solidFill>
              </a:endParaRPr>
            </a:p>
          </p:txBody>
        </p:sp>
        <p:sp>
          <p:nvSpPr>
            <p:cNvPr id="10" name="Rectangle 9"/>
            <p:cNvSpPr/>
            <p:nvPr/>
          </p:nvSpPr>
          <p:spPr>
            <a:xfrm>
              <a:off x="1043608" y="5949280"/>
              <a:ext cx="2520280"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FREQUENCY-</a:t>
              </a:r>
              <a:r>
                <a:rPr lang="en-US" b="1" dirty="0">
                  <a:solidFill>
                    <a:schemeClr val="tx1"/>
                  </a:solidFill>
                </a:rPr>
                <a:t> DIVISON MULTIPLEXING</a:t>
              </a:r>
            </a:p>
          </p:txBody>
        </p:sp>
        <p:sp>
          <p:nvSpPr>
            <p:cNvPr id="12" name="Rectangle 11"/>
            <p:cNvSpPr/>
            <p:nvPr/>
          </p:nvSpPr>
          <p:spPr>
            <a:xfrm>
              <a:off x="3851920" y="5949280"/>
              <a:ext cx="2088232"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TIME – DIVISON MULTIPLEXING</a:t>
              </a:r>
              <a:endParaRPr lang="en-US" b="1" dirty="0">
                <a:solidFill>
                  <a:schemeClr val="tx1"/>
                </a:solidFill>
              </a:endParaRPr>
            </a:p>
          </p:txBody>
        </p:sp>
        <p:sp>
          <p:nvSpPr>
            <p:cNvPr id="13" name="Rectangle 12"/>
            <p:cNvSpPr/>
            <p:nvPr/>
          </p:nvSpPr>
          <p:spPr>
            <a:xfrm>
              <a:off x="6156176" y="5949280"/>
              <a:ext cx="1872208"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STISTICAL MULTIPLEXING</a:t>
              </a:r>
              <a:endParaRPr lang="en-US" b="1" dirty="0">
                <a:solidFill>
                  <a:schemeClr val="tx1"/>
                </a:solidFill>
              </a:endParaRPr>
            </a:p>
          </p:txBody>
        </p:sp>
        <p:grpSp>
          <p:nvGrpSpPr>
            <p:cNvPr id="18" name="Group 17"/>
            <p:cNvGrpSpPr/>
            <p:nvPr/>
          </p:nvGrpSpPr>
          <p:grpSpPr>
            <a:xfrm>
              <a:off x="1691680" y="4941168"/>
              <a:ext cx="5976664" cy="1008112"/>
              <a:chOff x="1691680" y="4941168"/>
              <a:chExt cx="5976664" cy="1008112"/>
            </a:xfrm>
          </p:grpSpPr>
          <p:cxnSp>
            <p:nvCxnSpPr>
              <p:cNvPr id="8" name="Straight Connector 7"/>
              <p:cNvCxnSpPr/>
              <p:nvPr/>
            </p:nvCxnSpPr>
            <p:spPr>
              <a:xfrm>
                <a:off x="1691680" y="5445224"/>
                <a:ext cx="597666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691680" y="5445224"/>
                <a:ext cx="0" cy="5040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4941168"/>
                <a:ext cx="0" cy="5040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68344" y="5445224"/>
                <a:ext cx="0" cy="5040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004048" y="5445224"/>
                <a:ext cx="0" cy="5040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4674"/>
            <a:ext cx="8229600" cy="812038"/>
          </a:xfrm>
        </p:spPr>
        <p:txBody>
          <a:bodyPr>
            <a:normAutofit/>
          </a:bodyPr>
          <a:lstStyle/>
          <a:p>
            <a:pPr algn="l"/>
            <a:r>
              <a:rPr lang="en-GB" sz="3600" b="1" dirty="0" smtClean="0"/>
              <a:t> </a:t>
            </a:r>
            <a:r>
              <a:rPr lang="en-GB" sz="3000" b="1" dirty="0">
                <a:solidFill>
                  <a:srgbClr val="00B050"/>
                </a:solidFill>
                <a:latin typeface="+mn-lt"/>
              </a:rPr>
              <a:t>Frequency-division</a:t>
            </a:r>
            <a:r>
              <a:rPr lang="en-GB" sz="2800" b="1" dirty="0">
                <a:solidFill>
                  <a:srgbClr val="0000FF"/>
                </a:solidFill>
              </a:rPr>
              <a:t> </a:t>
            </a:r>
            <a:r>
              <a:rPr lang="en-GB" sz="3000" b="1" dirty="0" smtClean="0">
                <a:solidFill>
                  <a:srgbClr val="00B050"/>
                </a:solidFill>
                <a:latin typeface="+mn-lt"/>
              </a:rPr>
              <a:t>Multiplexing (FDM)</a:t>
            </a:r>
            <a:endParaRPr lang="en-GB" sz="3000" b="1" dirty="0">
              <a:solidFill>
                <a:srgbClr val="00B050"/>
              </a:solidFill>
              <a:latin typeface="+mn-lt"/>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28</a:t>
            </a:fld>
            <a:endParaRPr lang="en-GB"/>
          </a:p>
        </p:txBody>
      </p:sp>
      <p:sp>
        <p:nvSpPr>
          <p:cNvPr id="3" name="Content Placeholder 2"/>
          <p:cNvSpPr>
            <a:spLocks noGrp="1"/>
          </p:cNvSpPr>
          <p:nvPr>
            <p:ph sz="quarter" idx="1"/>
          </p:nvPr>
        </p:nvSpPr>
        <p:spPr>
          <a:xfrm>
            <a:off x="251520" y="810680"/>
            <a:ext cx="8712968" cy="5616624"/>
          </a:xfrm>
        </p:spPr>
        <p:txBody>
          <a:bodyPr>
            <a:noAutofit/>
          </a:bodyPr>
          <a:lstStyle/>
          <a:p>
            <a:pPr algn="just">
              <a:lnSpc>
                <a:spcPct val="175000"/>
              </a:lnSpc>
              <a:buFont typeface="Wingdings" pitchFamily="2" charset="2"/>
              <a:buChar char="Ø"/>
            </a:pPr>
            <a:r>
              <a:rPr lang="en-GB" sz="2300" dirty="0" smtClean="0"/>
              <a:t>FDM is a signal transmission technology in which </a:t>
            </a:r>
            <a:r>
              <a:rPr lang="en-GB" sz="2300" b="1" dirty="0" smtClean="0"/>
              <a:t>multiple signals can simultaneously be transmitted over the same line or channel</a:t>
            </a:r>
            <a:r>
              <a:rPr lang="en-GB" sz="2300" dirty="0" smtClean="0"/>
              <a:t>. </a:t>
            </a:r>
          </a:p>
          <a:p>
            <a:pPr algn="just">
              <a:lnSpc>
                <a:spcPct val="175000"/>
              </a:lnSpc>
              <a:buFont typeface="Wingdings" pitchFamily="2" charset="2"/>
              <a:buChar char="Ø"/>
            </a:pPr>
            <a:r>
              <a:rPr lang="en-GB" sz="2300" dirty="0" smtClean="0"/>
              <a:t>Frequency-division multiplexing (FDM) can be used in both </a:t>
            </a:r>
            <a:r>
              <a:rPr lang="en-GB" sz="2300" b="1" dirty="0" smtClean="0"/>
              <a:t>wired and wireless networking </a:t>
            </a:r>
            <a:r>
              <a:rPr lang="en-GB" sz="2300" dirty="0" smtClean="0"/>
              <a:t>for transmitting </a:t>
            </a:r>
            <a:r>
              <a:rPr lang="en-GB" sz="2300" b="1" dirty="0" smtClean="0"/>
              <a:t>large amounts of data at high speeds</a:t>
            </a:r>
            <a:r>
              <a:rPr lang="en-GB" sz="2300" dirty="0" smtClean="0"/>
              <a:t>. </a:t>
            </a:r>
          </a:p>
          <a:p>
            <a:pPr algn="just">
              <a:lnSpc>
                <a:spcPct val="175000"/>
              </a:lnSpc>
              <a:buFont typeface="Wingdings" pitchFamily="2" charset="2"/>
              <a:buChar char="Ø"/>
            </a:pPr>
            <a:r>
              <a:rPr lang="en-GB" sz="2300" dirty="0" smtClean="0"/>
              <a:t>FDM is the </a:t>
            </a:r>
            <a:r>
              <a:rPr lang="en-GB" sz="2300" b="1" dirty="0" smtClean="0"/>
              <a:t>simplest</a:t>
            </a:r>
            <a:r>
              <a:rPr lang="en-GB" sz="2300" dirty="0" smtClean="0"/>
              <a:t> and </a:t>
            </a:r>
            <a:r>
              <a:rPr lang="en-GB" sz="2300" b="1" dirty="0" smtClean="0"/>
              <a:t>oldest</a:t>
            </a:r>
            <a:r>
              <a:rPr lang="en-GB" sz="2300" dirty="0" smtClean="0"/>
              <a:t> form of multiplexing in wireless networking technology.</a:t>
            </a:r>
          </a:p>
          <a:p>
            <a:pPr algn="just">
              <a:lnSpc>
                <a:spcPct val="175000"/>
              </a:lnSpc>
              <a:buFont typeface="Wingdings" pitchFamily="2" charset="2"/>
              <a:buChar char="Ø"/>
            </a:pPr>
            <a:r>
              <a:rPr lang="en-GB" sz="2300" dirty="0" smtClean="0">
                <a:solidFill>
                  <a:srgbClr val="0000FF"/>
                </a:solidFill>
              </a:rPr>
              <a:t>Frequency division multiplexing involves simultaneously transmitting multiple signals on different frequencies.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4674"/>
            <a:ext cx="8229600" cy="812038"/>
          </a:xfrm>
        </p:spPr>
        <p:txBody>
          <a:bodyPr>
            <a:normAutofit/>
          </a:bodyPr>
          <a:lstStyle/>
          <a:p>
            <a:pPr algn="l"/>
            <a:r>
              <a:rPr lang="en-GB" sz="3600" b="1" dirty="0" smtClean="0"/>
              <a:t> </a:t>
            </a:r>
            <a:r>
              <a:rPr lang="en-GB" sz="3000" b="1" dirty="0">
                <a:solidFill>
                  <a:srgbClr val="00B050"/>
                </a:solidFill>
                <a:latin typeface="+mn-lt"/>
              </a:rPr>
              <a:t>Contd</a:t>
            </a:r>
            <a:r>
              <a:rPr lang="en-GB" sz="2800" b="1" dirty="0" smtClean="0">
                <a:solidFill>
                  <a:srgbClr val="0000FF"/>
                </a:solidFill>
              </a:rPr>
              <a:t>.</a:t>
            </a:r>
            <a:endParaRPr lang="en-GB" sz="2800" b="1" dirty="0">
              <a:solidFill>
                <a:srgbClr val="0000FF"/>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29</a:t>
            </a:fld>
            <a:endParaRPr lang="en-GB"/>
          </a:p>
        </p:txBody>
      </p:sp>
      <p:sp>
        <p:nvSpPr>
          <p:cNvPr id="3" name="Content Placeholder 2"/>
          <p:cNvSpPr>
            <a:spLocks noGrp="1"/>
          </p:cNvSpPr>
          <p:nvPr>
            <p:ph sz="quarter" idx="1"/>
          </p:nvPr>
        </p:nvSpPr>
        <p:spPr>
          <a:xfrm>
            <a:off x="251520" y="692696"/>
            <a:ext cx="8712968" cy="5616624"/>
          </a:xfrm>
        </p:spPr>
        <p:txBody>
          <a:bodyPr>
            <a:noAutofit/>
          </a:bodyPr>
          <a:lstStyle/>
          <a:p>
            <a:pPr algn="just">
              <a:lnSpc>
                <a:spcPct val="200000"/>
              </a:lnSpc>
              <a:buFont typeface="Wingdings" pitchFamily="2" charset="2"/>
              <a:buChar char="Ø"/>
            </a:pPr>
            <a:r>
              <a:rPr lang="en-GB" sz="2300" dirty="0" smtClean="0"/>
              <a:t>These different frequencies, called channels, share </a:t>
            </a:r>
            <a:r>
              <a:rPr lang="en-GB" sz="2300" b="1" dirty="0" smtClean="0"/>
              <a:t>non-overlapping</a:t>
            </a:r>
            <a:r>
              <a:rPr lang="en-GB" sz="2300" dirty="0" smtClean="0"/>
              <a:t> portions of the total frequency band being used. </a:t>
            </a:r>
          </a:p>
          <a:p>
            <a:pPr algn="just">
              <a:lnSpc>
                <a:spcPct val="200000"/>
              </a:lnSpc>
              <a:buFont typeface="Wingdings" pitchFamily="2" charset="2"/>
              <a:buChar char="Ø"/>
            </a:pPr>
            <a:r>
              <a:rPr lang="en-GB" sz="2300" dirty="0" smtClean="0"/>
              <a:t>Signals from different data sources are fed into a multiplexer that modulates each signal and transmits them at </a:t>
            </a:r>
            <a:r>
              <a:rPr lang="en-GB" sz="2300" b="1" dirty="0" smtClean="0"/>
              <a:t>different frequencies</a:t>
            </a:r>
            <a:r>
              <a:rPr lang="en-GB" sz="2300" dirty="0" smtClean="0"/>
              <a:t>. </a:t>
            </a:r>
          </a:p>
          <a:p>
            <a:pPr algn="just">
              <a:lnSpc>
                <a:spcPct val="200000"/>
              </a:lnSpc>
              <a:buFont typeface="Wingdings" pitchFamily="2" charset="2"/>
              <a:buChar char="Ø"/>
            </a:pPr>
            <a:r>
              <a:rPr lang="en-GB" sz="2300" dirty="0" smtClean="0"/>
              <a:t>These signals are then transmitted over the wire or through wireless communication and are separated at the destination into individual data signals using a demultiplexer.</a:t>
            </a:r>
            <a:endParaRPr lang="en-GB" sz="2300" dirty="0"/>
          </a:p>
        </p:txBody>
      </p:sp>
    </p:spTree>
    <p:extLst>
      <p:ext uri="{BB962C8B-B14F-4D97-AF65-F5344CB8AC3E}">
        <p14:creationId xmlns:p14="http://schemas.microsoft.com/office/powerpoint/2010/main" val="40075728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56654"/>
            <a:ext cx="8507288" cy="634082"/>
          </a:xfrm>
        </p:spPr>
        <p:txBody>
          <a:bodyPr>
            <a:normAutofit fontScale="90000"/>
          </a:bodyPr>
          <a:lstStyle/>
          <a:p>
            <a:pPr algn="l"/>
            <a:r>
              <a:rPr lang="en-GB" sz="3600" b="1" dirty="0" smtClean="0">
                <a:solidFill>
                  <a:srgbClr val="00B050"/>
                </a:solidFill>
              </a:rPr>
              <a:t>Five components of data communication</a:t>
            </a:r>
            <a:endParaRPr lang="en-GB" sz="3600" b="1" dirty="0">
              <a:solidFill>
                <a:srgbClr val="00B050"/>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3</a:t>
            </a:fld>
            <a:endParaRPr lang="en-GB"/>
          </a:p>
        </p:txBody>
      </p:sp>
      <p:sp>
        <p:nvSpPr>
          <p:cNvPr id="3" name="Content Placeholder 2"/>
          <p:cNvSpPr>
            <a:spLocks noGrp="1"/>
          </p:cNvSpPr>
          <p:nvPr>
            <p:ph sz="quarter" idx="1"/>
          </p:nvPr>
        </p:nvSpPr>
        <p:spPr>
          <a:xfrm>
            <a:off x="326992" y="707444"/>
            <a:ext cx="8507288" cy="5664122"/>
          </a:xfrm>
        </p:spPr>
        <p:txBody>
          <a:bodyPr>
            <a:normAutofit fontScale="25000" lnSpcReduction="20000"/>
          </a:bodyPr>
          <a:lstStyle/>
          <a:p>
            <a:pPr marL="514350" indent="-514350" algn="just">
              <a:lnSpc>
                <a:spcPct val="150000"/>
              </a:lnSpc>
              <a:buFont typeface="+mj-lt"/>
              <a:buAutoNum type="arabicPeriod"/>
            </a:pPr>
            <a:r>
              <a:rPr lang="en-GB" sz="8800" b="1" dirty="0" smtClean="0"/>
              <a:t>Message:</a:t>
            </a:r>
            <a:r>
              <a:rPr lang="en-GB" sz="8800" dirty="0" smtClean="0"/>
              <a:t> is the information (data) to be communicated. Popular  forms of information include </a:t>
            </a:r>
            <a:r>
              <a:rPr lang="en-GB" sz="8800" b="1" dirty="0" smtClean="0">
                <a:solidFill>
                  <a:srgbClr val="00B050"/>
                </a:solidFill>
              </a:rPr>
              <a:t>text, numbers, pictures, audio, and video</a:t>
            </a:r>
            <a:r>
              <a:rPr lang="en-GB" sz="8800" dirty="0" smtClean="0"/>
              <a:t>. </a:t>
            </a:r>
          </a:p>
          <a:p>
            <a:pPr marL="514350" indent="-514350" algn="just">
              <a:lnSpc>
                <a:spcPct val="150000"/>
              </a:lnSpc>
              <a:buFont typeface="+mj-lt"/>
              <a:buAutoNum type="arabicPeriod"/>
            </a:pPr>
            <a:r>
              <a:rPr lang="en-GB" sz="8800" b="1" dirty="0" smtClean="0"/>
              <a:t>Sender:</a:t>
            </a:r>
            <a:r>
              <a:rPr lang="en-GB" sz="8800" dirty="0" smtClean="0"/>
              <a:t> is the device that sends the data message. It can be a computer, workstation, telephone handset, video camera, and so on. </a:t>
            </a:r>
          </a:p>
          <a:p>
            <a:pPr marL="514350" indent="-514350" algn="just">
              <a:lnSpc>
                <a:spcPct val="150000"/>
              </a:lnSpc>
              <a:buFont typeface="+mj-lt"/>
              <a:buAutoNum type="arabicPeriod"/>
            </a:pPr>
            <a:r>
              <a:rPr lang="en-GB" sz="8800" b="1" dirty="0" smtClean="0"/>
              <a:t>Receiver:</a:t>
            </a:r>
            <a:r>
              <a:rPr lang="en-GB" sz="8800" dirty="0" smtClean="0"/>
              <a:t>  is the device that receives the message. It can be a computer, workstation, telephone handset, television, and so on. </a:t>
            </a:r>
          </a:p>
          <a:p>
            <a:pPr marL="514350" indent="-514350" algn="just">
              <a:lnSpc>
                <a:spcPct val="150000"/>
              </a:lnSpc>
              <a:buFont typeface="+mj-lt"/>
              <a:buAutoNum type="arabicPeriod"/>
            </a:pPr>
            <a:r>
              <a:rPr lang="en-GB" sz="8800" b="1" dirty="0" smtClean="0"/>
              <a:t>Transmission medium:</a:t>
            </a:r>
            <a:r>
              <a:rPr lang="en-GB" sz="8800" dirty="0" smtClean="0"/>
              <a:t> is the physical path by which a message travels from sender to receiver. Some examples of transmission media include </a:t>
            </a:r>
            <a:r>
              <a:rPr lang="en-GB" sz="8800" dirty="0" smtClean="0">
                <a:solidFill>
                  <a:srgbClr val="FF0000"/>
                </a:solidFill>
              </a:rPr>
              <a:t>twisted-pair wire, coaxial cable, fiberoptic cable, and radio waves. </a:t>
            </a:r>
          </a:p>
          <a:p>
            <a:pPr marL="514350" indent="-514350" algn="just">
              <a:lnSpc>
                <a:spcPct val="150000"/>
              </a:lnSpc>
              <a:buFont typeface="+mj-lt"/>
              <a:buAutoNum type="arabicPeriod"/>
            </a:pPr>
            <a:r>
              <a:rPr lang="en-GB" sz="8800" b="1" dirty="0" smtClean="0"/>
              <a:t>Protocol:</a:t>
            </a:r>
            <a:r>
              <a:rPr lang="en-GB" sz="8800" dirty="0" smtClean="0"/>
              <a:t> is a set of rules that govern data communications. It represents an agreement between the communicating devices. </a:t>
            </a:r>
            <a:r>
              <a:rPr lang="en-GB" sz="8800" b="1" dirty="0" smtClean="0">
                <a:solidFill>
                  <a:srgbClr val="7030A0"/>
                </a:solidFill>
              </a:rPr>
              <a:t>Without a protocol, two devices may be connected but not communicating, </a:t>
            </a:r>
            <a:r>
              <a:rPr lang="en-GB" sz="8800" dirty="0" smtClean="0"/>
              <a:t>just as a person speaking French cannot be understood by a person who speaks only Japanese. </a:t>
            </a:r>
          </a:p>
          <a:p>
            <a:pPr algn="just">
              <a:lnSpc>
                <a:spcPct val="150000"/>
              </a:lnSpc>
            </a:pPr>
            <a:endParaRPr lang="en-GB"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4674"/>
            <a:ext cx="8424936" cy="812038"/>
          </a:xfrm>
        </p:spPr>
        <p:txBody>
          <a:bodyPr>
            <a:normAutofit/>
          </a:bodyPr>
          <a:lstStyle/>
          <a:p>
            <a:r>
              <a:rPr lang="en-GB" sz="3600" b="1" dirty="0" smtClean="0"/>
              <a:t> </a:t>
            </a:r>
            <a:r>
              <a:rPr lang="en-GB" sz="3000" b="1" dirty="0" smtClean="0">
                <a:solidFill>
                  <a:srgbClr val="00B050"/>
                </a:solidFill>
                <a:latin typeface="+mn-lt"/>
              </a:rPr>
              <a:t>FD Multiplexing  </a:t>
            </a:r>
            <a:r>
              <a:rPr lang="en-GB" sz="3000" b="1" dirty="0">
                <a:solidFill>
                  <a:srgbClr val="00B050"/>
                </a:solidFill>
                <a:latin typeface="+mn-lt"/>
              </a:rPr>
              <a:t>Vs. </a:t>
            </a:r>
            <a:r>
              <a:rPr lang="en-GB" sz="2700" b="1" dirty="0">
                <a:solidFill>
                  <a:srgbClr val="00B050"/>
                </a:solidFill>
              </a:rPr>
              <a:t>FD </a:t>
            </a:r>
            <a:r>
              <a:rPr lang="en-GB" sz="3000" b="1" dirty="0" smtClean="0">
                <a:solidFill>
                  <a:srgbClr val="00B050"/>
                </a:solidFill>
                <a:latin typeface="+mn-lt"/>
              </a:rPr>
              <a:t>Demultiplexing  </a:t>
            </a:r>
            <a:r>
              <a:rPr lang="en-GB" sz="3000" b="1" dirty="0">
                <a:solidFill>
                  <a:srgbClr val="00B050"/>
                </a:solidFill>
                <a:latin typeface="+mn-lt"/>
              </a:rPr>
              <a:t>Example</a:t>
            </a:r>
          </a:p>
        </p:txBody>
      </p:sp>
      <p:sp>
        <p:nvSpPr>
          <p:cNvPr id="4" name="Slide Number Placeholder 3"/>
          <p:cNvSpPr>
            <a:spLocks noGrp="1"/>
          </p:cNvSpPr>
          <p:nvPr>
            <p:ph type="sldNum" sz="quarter" idx="12"/>
          </p:nvPr>
        </p:nvSpPr>
        <p:spPr/>
        <p:txBody>
          <a:bodyPr/>
          <a:lstStyle/>
          <a:p>
            <a:fld id="{99EF9712-67EF-4736-B85A-9479A0652D4C}" type="slidenum">
              <a:rPr lang="en-GB" smtClean="0"/>
              <a:pPr/>
              <a:t>30</a:t>
            </a:fld>
            <a:endParaRPr lang="en-GB"/>
          </a:p>
        </p:txBody>
      </p:sp>
      <p:pic>
        <p:nvPicPr>
          <p:cNvPr id="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024972"/>
            <a:ext cx="8136904" cy="2535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3934788"/>
            <a:ext cx="7704856"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19181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363272" cy="706090"/>
          </a:xfrm>
        </p:spPr>
        <p:txBody>
          <a:bodyPr>
            <a:normAutofit/>
          </a:bodyPr>
          <a:lstStyle/>
          <a:p>
            <a:r>
              <a:rPr lang="en-GB" sz="3000" b="1" dirty="0">
                <a:solidFill>
                  <a:srgbClr val="00B050"/>
                </a:solidFill>
                <a:latin typeface="+mn-lt"/>
              </a:rPr>
              <a:t>Time-division multiplexing (TDM)</a:t>
            </a:r>
          </a:p>
        </p:txBody>
      </p:sp>
      <p:sp>
        <p:nvSpPr>
          <p:cNvPr id="4" name="Slide Number Placeholder 3"/>
          <p:cNvSpPr>
            <a:spLocks noGrp="1"/>
          </p:cNvSpPr>
          <p:nvPr>
            <p:ph type="sldNum" sz="quarter" idx="12"/>
          </p:nvPr>
        </p:nvSpPr>
        <p:spPr/>
        <p:txBody>
          <a:bodyPr/>
          <a:lstStyle/>
          <a:p>
            <a:fld id="{99EF9712-67EF-4736-B85A-9479A0652D4C}" type="slidenum">
              <a:rPr lang="en-GB" smtClean="0"/>
              <a:pPr/>
              <a:t>31</a:t>
            </a:fld>
            <a:endParaRPr lang="en-GB"/>
          </a:p>
        </p:txBody>
      </p:sp>
      <p:sp>
        <p:nvSpPr>
          <p:cNvPr id="3" name="Content Placeholder 2"/>
          <p:cNvSpPr>
            <a:spLocks noGrp="1"/>
          </p:cNvSpPr>
          <p:nvPr>
            <p:ph sz="quarter" idx="1"/>
          </p:nvPr>
        </p:nvSpPr>
        <p:spPr>
          <a:xfrm>
            <a:off x="457200" y="908720"/>
            <a:ext cx="8229600" cy="5544616"/>
          </a:xfrm>
        </p:spPr>
        <p:txBody>
          <a:bodyPr>
            <a:noAutofit/>
          </a:bodyPr>
          <a:lstStyle/>
          <a:p>
            <a:pPr algn="just">
              <a:lnSpc>
                <a:spcPct val="200000"/>
              </a:lnSpc>
              <a:buFont typeface="Wingdings" pitchFamily="2" charset="2"/>
              <a:buChar char="Ø"/>
            </a:pPr>
            <a:r>
              <a:rPr lang="en-GB" sz="2300" dirty="0"/>
              <a:t>A multiplexing method for transmitting multiple data streams in </a:t>
            </a:r>
            <a:r>
              <a:rPr lang="en-GB" sz="2300" b="1" dirty="0"/>
              <a:t>a single communication path</a:t>
            </a:r>
            <a:r>
              <a:rPr lang="en-GB" sz="2300" dirty="0"/>
              <a:t>.</a:t>
            </a:r>
          </a:p>
          <a:p>
            <a:pPr algn="just">
              <a:lnSpc>
                <a:spcPct val="200000"/>
              </a:lnSpc>
              <a:buFont typeface="Wingdings" pitchFamily="2" charset="2"/>
              <a:buChar char="Ø"/>
            </a:pPr>
            <a:r>
              <a:rPr lang="en-GB" sz="2300" dirty="0"/>
              <a:t>In TDM, the data from different input channels is divided into </a:t>
            </a:r>
            <a:r>
              <a:rPr lang="en-GB" sz="2000" b="1" dirty="0"/>
              <a:t>fixed-length segments</a:t>
            </a:r>
            <a:r>
              <a:rPr lang="en-GB" sz="2300" dirty="0"/>
              <a:t> and then combined in </a:t>
            </a:r>
            <a:r>
              <a:rPr lang="en-GB" sz="2000" b="1" dirty="0"/>
              <a:t>round-robin fashion</a:t>
            </a:r>
            <a:r>
              <a:rPr lang="en-GB" sz="2300" dirty="0"/>
              <a:t> into a single output data stream, which can then be transmitted over a single channel transmission system and </a:t>
            </a:r>
            <a:r>
              <a:rPr lang="en-GB" sz="2300" dirty="0" err="1"/>
              <a:t>demultiplexed</a:t>
            </a:r>
            <a:r>
              <a:rPr lang="en-GB" sz="2300" dirty="0"/>
              <a:t> at the destination location. </a:t>
            </a:r>
          </a:p>
          <a:p>
            <a:pPr algn="just">
              <a:lnSpc>
                <a:spcPct val="200000"/>
              </a:lnSpc>
              <a:buFont typeface="Wingdings" pitchFamily="2" charset="2"/>
              <a:buChar char="Ø"/>
            </a:pPr>
            <a:r>
              <a:rPr lang="en-GB" sz="2300" dirty="0"/>
              <a:t>The segments can be created by the multiplexer itself or can be inherent in the input channel signals, such as fixed-length frames.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EF9712-67EF-4736-B85A-9479A0652D4C}" type="slidenum">
              <a:rPr lang="en-GB" smtClean="0"/>
              <a:pPr/>
              <a:t>32</a:t>
            </a:fld>
            <a:endParaRPr lang="en-GB"/>
          </a:p>
        </p:txBody>
      </p:sp>
      <p:sp>
        <p:nvSpPr>
          <p:cNvPr id="3" name="Content Placeholder 2"/>
          <p:cNvSpPr>
            <a:spLocks noGrp="1"/>
          </p:cNvSpPr>
          <p:nvPr>
            <p:ph sz="quarter" idx="1"/>
          </p:nvPr>
        </p:nvSpPr>
        <p:spPr>
          <a:xfrm>
            <a:off x="395536" y="764705"/>
            <a:ext cx="8496944" cy="5976664"/>
          </a:xfrm>
        </p:spPr>
        <p:txBody>
          <a:bodyPr>
            <a:noAutofit/>
          </a:bodyPr>
          <a:lstStyle/>
          <a:p>
            <a:pPr algn="just">
              <a:lnSpc>
                <a:spcPct val="150000"/>
              </a:lnSpc>
              <a:buFont typeface="Wingdings" pitchFamily="2" charset="2"/>
              <a:buChar char="Ø"/>
            </a:pPr>
            <a:r>
              <a:rPr lang="en-US" sz="2000" dirty="0"/>
              <a:t>TDM is a digital multiplexing technique for combining </a:t>
            </a:r>
            <a:r>
              <a:rPr lang="en-US" sz="2000" b="1" dirty="0"/>
              <a:t>several low-rate digital channels into one high-rate one</a:t>
            </a:r>
            <a:r>
              <a:rPr lang="en-US" sz="2000" dirty="0" smtClean="0"/>
              <a:t>.</a:t>
            </a:r>
          </a:p>
          <a:p>
            <a:pPr algn="just">
              <a:lnSpc>
                <a:spcPct val="150000"/>
              </a:lnSpc>
            </a:pPr>
            <a:endParaRPr lang="en-US" sz="2000" dirty="0" smtClean="0"/>
          </a:p>
          <a:p>
            <a:pPr algn="just">
              <a:lnSpc>
                <a:spcPct val="150000"/>
              </a:lnSpc>
            </a:pPr>
            <a:endParaRPr lang="en-US" sz="2000" dirty="0"/>
          </a:p>
          <a:p>
            <a:pPr algn="just">
              <a:lnSpc>
                <a:spcPct val="150000"/>
              </a:lnSpc>
            </a:pPr>
            <a:endParaRPr lang="en-US" sz="2000" dirty="0" smtClean="0"/>
          </a:p>
          <a:p>
            <a:pPr algn="just">
              <a:lnSpc>
                <a:spcPct val="150000"/>
              </a:lnSpc>
            </a:pPr>
            <a:endParaRPr lang="en-US" sz="2000" dirty="0"/>
          </a:p>
          <a:p>
            <a:pPr algn="just">
              <a:lnSpc>
                <a:spcPct val="150000"/>
              </a:lnSpc>
              <a:buFont typeface="Wingdings" pitchFamily="2" charset="2"/>
              <a:buChar char="Ø"/>
            </a:pPr>
            <a:r>
              <a:rPr lang="en-GB" sz="2100" b="1" dirty="0" smtClean="0"/>
              <a:t>One weakness</a:t>
            </a:r>
            <a:r>
              <a:rPr lang="en-GB" sz="2100" dirty="0" smtClean="0"/>
              <a:t> in TDM is that if an input channel does not have anything important to carry for a time, </a:t>
            </a:r>
            <a:r>
              <a:rPr lang="en-GB" sz="2100" b="1" dirty="0" smtClean="0"/>
              <a:t>empty segments </a:t>
            </a:r>
            <a:r>
              <a:rPr lang="en-GB" sz="2100" dirty="0" smtClean="0"/>
              <a:t>are inserted into the output stream anyway. For example, if channel A is not transmitting data, one-third of the output channel is not being used. You can overcome this weakness by using a more sophisticated multiplexing technique called </a:t>
            </a:r>
            <a:r>
              <a:rPr lang="en-GB" sz="2100" b="1" dirty="0" smtClean="0"/>
              <a:t>statistical multiplexing</a:t>
            </a:r>
            <a:r>
              <a:rPr lang="en-GB" sz="2100" dirty="0" smtClean="0"/>
              <a:t>.</a:t>
            </a:r>
            <a:endParaRPr lang="en-GB" sz="2100" dirty="0"/>
          </a:p>
        </p:txBody>
      </p:sp>
      <p:sp>
        <p:nvSpPr>
          <p:cNvPr id="5" name="Title 1"/>
          <p:cNvSpPr>
            <a:spLocks noGrp="1"/>
          </p:cNvSpPr>
          <p:nvPr>
            <p:ph type="title"/>
          </p:nvPr>
        </p:nvSpPr>
        <p:spPr>
          <a:xfrm>
            <a:off x="251520" y="44624"/>
            <a:ext cx="8229600" cy="850106"/>
          </a:xfrm>
        </p:spPr>
        <p:txBody>
          <a:bodyPr>
            <a:normAutofit/>
          </a:bodyPr>
          <a:lstStyle/>
          <a:p>
            <a:pPr algn="l"/>
            <a:r>
              <a:rPr lang="en-US" sz="3000" b="1" dirty="0">
                <a:solidFill>
                  <a:srgbClr val="00B050"/>
                </a:solidFill>
                <a:latin typeface="+mn-lt"/>
              </a:rPr>
              <a:t>Contd</a:t>
            </a:r>
            <a:r>
              <a:rPr lang="en-US" sz="3200" b="1" dirty="0" smtClean="0">
                <a:solidFill>
                  <a:srgbClr val="0000FF"/>
                </a:solidFill>
              </a:rPr>
              <a:t>.</a:t>
            </a:r>
            <a:endParaRPr lang="en-GB" sz="3200" b="1" dirty="0">
              <a:solidFill>
                <a:srgbClr val="0000FF"/>
              </a:solidFill>
            </a:endParaRP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844824"/>
            <a:ext cx="8496944" cy="1896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7584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363272" cy="706090"/>
          </a:xfrm>
        </p:spPr>
        <p:txBody>
          <a:bodyPr>
            <a:normAutofit/>
          </a:bodyPr>
          <a:lstStyle/>
          <a:p>
            <a:r>
              <a:rPr lang="en-GB" sz="3000" b="1" dirty="0" smtClean="0">
                <a:solidFill>
                  <a:srgbClr val="00B050"/>
                </a:solidFill>
                <a:latin typeface="+mn-lt"/>
              </a:rPr>
              <a:t>Contd.</a:t>
            </a:r>
            <a:endParaRPr lang="en-GB" sz="3000" b="1" dirty="0">
              <a:solidFill>
                <a:srgbClr val="00B050"/>
              </a:solidFill>
              <a:latin typeface="+mn-lt"/>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33</a:t>
            </a:fld>
            <a:endParaRPr lang="en-GB"/>
          </a:p>
        </p:txBody>
      </p:sp>
      <p:pic>
        <p:nvPicPr>
          <p:cNvPr id="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3789040"/>
            <a:ext cx="8136904"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251520" y="836712"/>
            <a:ext cx="8424936" cy="2790764"/>
          </a:xfrm>
          <a:prstGeom prst="rect">
            <a:avLst/>
          </a:prstGeom>
        </p:spPr>
        <p:txBody>
          <a:bodyPr wrap="square">
            <a:spAutoFit/>
          </a:bodyPr>
          <a:lstStyle/>
          <a:p>
            <a:pPr marL="342900" indent="-342900" algn="just">
              <a:lnSpc>
                <a:spcPct val="120000"/>
              </a:lnSpc>
              <a:buFont typeface="Wingdings" pitchFamily="2" charset="2"/>
              <a:buChar char="Ø"/>
            </a:pPr>
            <a:r>
              <a:rPr lang="en-GB" sz="2100" dirty="0"/>
              <a:t>For example, if input streams A, B, and C are divided into segments as shown here:</a:t>
            </a:r>
          </a:p>
          <a:p>
            <a:pPr lvl="1" algn="just">
              <a:lnSpc>
                <a:spcPct val="120000"/>
              </a:lnSpc>
            </a:pPr>
            <a:r>
              <a:rPr lang="en-GB" sz="2100" dirty="0"/>
              <a:t>A: A1, A2, A3,...</a:t>
            </a:r>
          </a:p>
          <a:p>
            <a:pPr lvl="1" algn="just">
              <a:lnSpc>
                <a:spcPct val="120000"/>
              </a:lnSpc>
            </a:pPr>
            <a:r>
              <a:rPr lang="en-GB" sz="2100" dirty="0"/>
              <a:t>B:  B1, B2, B3,...</a:t>
            </a:r>
          </a:p>
          <a:p>
            <a:pPr lvl="1" algn="just">
              <a:lnSpc>
                <a:spcPct val="120000"/>
              </a:lnSpc>
            </a:pPr>
            <a:r>
              <a:rPr lang="en-GB" sz="2100" dirty="0"/>
              <a:t>C:  C1, C2, C3,...</a:t>
            </a:r>
          </a:p>
          <a:p>
            <a:pPr lvl="2" algn="just">
              <a:lnSpc>
                <a:spcPct val="120000"/>
              </a:lnSpc>
            </a:pPr>
            <a:r>
              <a:rPr lang="en-GB" sz="2100" dirty="0"/>
              <a:t>the output stream will look like this:</a:t>
            </a:r>
          </a:p>
          <a:p>
            <a:pPr lvl="1" algn="just">
              <a:lnSpc>
                <a:spcPct val="120000"/>
              </a:lnSpc>
            </a:pPr>
            <a:r>
              <a:rPr lang="en-GB" sz="2100" b="1" dirty="0">
                <a:solidFill>
                  <a:srgbClr val="FF0000"/>
                </a:solidFill>
              </a:rPr>
              <a:t>MUX(ABC)  A1, B1, C1, A2, B2, C2, A3, B3, C3,...</a:t>
            </a:r>
          </a:p>
        </p:txBody>
      </p:sp>
    </p:spTree>
    <p:extLst>
      <p:ext uri="{BB962C8B-B14F-4D97-AF65-F5344CB8AC3E}">
        <p14:creationId xmlns:p14="http://schemas.microsoft.com/office/powerpoint/2010/main" val="9021635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507288" cy="792088"/>
          </a:xfrm>
        </p:spPr>
        <p:txBody>
          <a:bodyPr>
            <a:normAutofit/>
          </a:bodyPr>
          <a:lstStyle/>
          <a:p>
            <a:pPr lvl="0" algn="l"/>
            <a:r>
              <a:rPr lang="en-GB" sz="3000" b="1" dirty="0">
                <a:solidFill>
                  <a:srgbClr val="00B050"/>
                </a:solidFill>
                <a:latin typeface="+mn-lt"/>
              </a:rPr>
              <a:t>Statistical </a:t>
            </a:r>
            <a:r>
              <a:rPr lang="en-GB" sz="3000" b="1" dirty="0" smtClean="0">
                <a:solidFill>
                  <a:srgbClr val="00B050"/>
                </a:solidFill>
                <a:latin typeface="+mn-lt"/>
              </a:rPr>
              <a:t>Multiplexing</a:t>
            </a:r>
            <a:endParaRPr lang="en-GB" sz="3000" b="1" dirty="0">
              <a:solidFill>
                <a:srgbClr val="00B050"/>
              </a:solidFill>
              <a:latin typeface="+mn-lt"/>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34</a:t>
            </a:fld>
            <a:endParaRPr lang="en-GB"/>
          </a:p>
        </p:txBody>
      </p:sp>
      <p:sp>
        <p:nvSpPr>
          <p:cNvPr id="3" name="Content Placeholder 2"/>
          <p:cNvSpPr>
            <a:spLocks noGrp="1"/>
          </p:cNvSpPr>
          <p:nvPr>
            <p:ph sz="quarter" idx="1"/>
          </p:nvPr>
        </p:nvSpPr>
        <p:spPr>
          <a:xfrm>
            <a:off x="323528" y="749576"/>
            <a:ext cx="8496944" cy="6021288"/>
          </a:xfrm>
        </p:spPr>
        <p:txBody>
          <a:bodyPr>
            <a:normAutofit fontScale="92500"/>
          </a:bodyPr>
          <a:lstStyle/>
          <a:p>
            <a:pPr algn="just">
              <a:lnSpc>
                <a:spcPct val="150000"/>
              </a:lnSpc>
              <a:buFont typeface="Wingdings" pitchFamily="2" charset="2"/>
              <a:buChar char="Ø"/>
            </a:pPr>
            <a:r>
              <a:rPr lang="en-GB" sz="2300" dirty="0" smtClean="0"/>
              <a:t>It is a multiplexing technique that allows information from a number of channels to be combined for transmission over a single channel.</a:t>
            </a:r>
          </a:p>
          <a:p>
            <a:pPr algn="just">
              <a:lnSpc>
                <a:spcPct val="150000"/>
              </a:lnSpc>
              <a:buFont typeface="Wingdings" pitchFamily="2" charset="2"/>
              <a:buChar char="Ø"/>
            </a:pPr>
            <a:r>
              <a:rPr lang="en-GB" sz="2300" dirty="0" smtClean="0"/>
              <a:t>Statistical multiplexing dynamically allocates bandwidth to each channel on an as-needed basis. This is in contrast to time-division multiplexing (TDM) techniques, in which quiet devices use up a portion of the multiplexed data stream, filling it with empty packets. Statistical multiplexing allocates bandwidth only to channels that are currently transmitting. It packages the data from the active channels into packets and dynamically feeds them into the output channel, usually on a FIFO (first in, first out) basis, but it’s also able to allocate extra bandwidth to specific input channels.</a:t>
            </a:r>
          </a:p>
          <a:p>
            <a:pPr algn="just">
              <a:lnSpc>
                <a:spcPct val="150000"/>
              </a:lnSpc>
              <a:buFont typeface="Wingdings" pitchFamily="2" charset="2"/>
              <a:buChar char="Ø"/>
            </a:pPr>
            <a:r>
              <a:rPr lang="en-GB" sz="2300" dirty="0" smtClean="0"/>
              <a:t>Statistical multiplexing is sometimes referred to as </a:t>
            </a:r>
            <a:r>
              <a:rPr lang="en-GB" sz="2300" b="1" dirty="0" smtClean="0"/>
              <a:t>statistical time-division multiplexing (STDM)</a:t>
            </a:r>
            <a:endParaRPr lang="en-GB" sz="23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956" y="418654"/>
            <a:ext cx="8229600" cy="562074"/>
          </a:xfrm>
        </p:spPr>
        <p:txBody>
          <a:bodyPr>
            <a:noAutofit/>
          </a:bodyPr>
          <a:lstStyle/>
          <a:p>
            <a:pPr algn="l"/>
            <a:r>
              <a:rPr lang="en-GB" sz="3200" b="1" dirty="0">
                <a:solidFill>
                  <a:srgbClr val="00B050"/>
                </a:solidFill>
              </a:rPr>
              <a:t>Serial vs. parallel communications </a:t>
            </a:r>
          </a:p>
        </p:txBody>
      </p:sp>
      <p:sp>
        <p:nvSpPr>
          <p:cNvPr id="4" name="Slide Number Placeholder 3"/>
          <p:cNvSpPr>
            <a:spLocks noGrp="1"/>
          </p:cNvSpPr>
          <p:nvPr>
            <p:ph type="sldNum" sz="quarter" idx="12"/>
          </p:nvPr>
        </p:nvSpPr>
        <p:spPr/>
        <p:txBody>
          <a:bodyPr/>
          <a:lstStyle/>
          <a:p>
            <a:fld id="{99EF9712-67EF-4736-B85A-9479A0652D4C}" type="slidenum">
              <a:rPr lang="en-GB" smtClean="0"/>
              <a:pPr/>
              <a:t>4</a:t>
            </a:fld>
            <a:endParaRPr lang="en-GB"/>
          </a:p>
        </p:txBody>
      </p:sp>
      <p:sp>
        <p:nvSpPr>
          <p:cNvPr id="3" name="Content Placeholder 2"/>
          <p:cNvSpPr>
            <a:spLocks noGrp="1"/>
          </p:cNvSpPr>
          <p:nvPr>
            <p:ph sz="quarter" idx="1"/>
          </p:nvPr>
        </p:nvSpPr>
        <p:spPr>
          <a:xfrm>
            <a:off x="385192" y="980728"/>
            <a:ext cx="8435280" cy="5688632"/>
          </a:xfrm>
        </p:spPr>
        <p:txBody>
          <a:bodyPr>
            <a:normAutofit/>
          </a:bodyPr>
          <a:lstStyle/>
          <a:p>
            <a:pPr>
              <a:lnSpc>
                <a:spcPct val="150000"/>
              </a:lnSpc>
            </a:pPr>
            <a:r>
              <a:rPr lang="en-GB" u="sng" dirty="0" smtClean="0">
                <a:solidFill>
                  <a:schemeClr val="accent2">
                    <a:lumMod val="75000"/>
                  </a:schemeClr>
                </a:solidFill>
                <a:effectLst>
                  <a:outerShdw blurRad="38100" dist="38100" dir="2700000" algn="tl">
                    <a:srgbClr val="000000">
                      <a:alpha val="43137"/>
                    </a:srgbClr>
                  </a:outerShdw>
                </a:effectLst>
              </a:rPr>
              <a:t>In serial communications</a:t>
            </a:r>
          </a:p>
          <a:p>
            <a:pPr lvl="1">
              <a:lnSpc>
                <a:spcPct val="150000"/>
              </a:lnSpc>
              <a:buFont typeface="Webdings" pitchFamily="18" charset="2"/>
              <a:buChar char=""/>
            </a:pPr>
            <a:r>
              <a:rPr lang="en-GB" b="1" dirty="0" smtClean="0"/>
              <a:t>A single bit will be transferred at a time </a:t>
            </a:r>
            <a:r>
              <a:rPr lang="en-GB" dirty="0" smtClean="0"/>
              <a:t>using the communication channel</a:t>
            </a:r>
          </a:p>
          <a:p>
            <a:pPr lvl="1">
              <a:lnSpc>
                <a:spcPct val="150000"/>
              </a:lnSpc>
              <a:buFont typeface="Webdings" pitchFamily="18" charset="2"/>
              <a:buChar char=""/>
            </a:pPr>
            <a:r>
              <a:rPr lang="en-GB" dirty="0" smtClean="0"/>
              <a:t>Bits will be reassembled at the destination</a:t>
            </a:r>
          </a:p>
          <a:p>
            <a:pPr lvl="1">
              <a:lnSpc>
                <a:spcPct val="150000"/>
              </a:lnSpc>
              <a:buFont typeface="Webdings" pitchFamily="18" charset="2"/>
              <a:buChar char=""/>
            </a:pPr>
            <a:r>
              <a:rPr lang="en-GB" dirty="0" smtClean="0"/>
              <a:t>Mostly used by computer peripherals like printers,</a:t>
            </a:r>
          </a:p>
          <a:p>
            <a:pPr>
              <a:lnSpc>
                <a:spcPct val="150000"/>
              </a:lnSpc>
            </a:pPr>
            <a:r>
              <a:rPr lang="en-GB" u="sng" dirty="0" smtClean="0">
                <a:solidFill>
                  <a:schemeClr val="accent2">
                    <a:lumMod val="75000"/>
                  </a:schemeClr>
                </a:solidFill>
                <a:effectLst>
                  <a:outerShdw blurRad="38100" dist="38100" dir="2700000" algn="tl">
                    <a:srgbClr val="000000">
                      <a:alpha val="43137"/>
                    </a:srgbClr>
                  </a:outerShdw>
                </a:effectLst>
              </a:rPr>
              <a:t>In parallel communications</a:t>
            </a:r>
          </a:p>
          <a:p>
            <a:pPr lvl="1">
              <a:lnSpc>
                <a:spcPct val="150000"/>
              </a:lnSpc>
              <a:buFont typeface="Webdings" pitchFamily="18" charset="2"/>
              <a:buChar char=""/>
            </a:pPr>
            <a:r>
              <a:rPr lang="en-GB" b="1" dirty="0"/>
              <a:t>Multiple bits (</a:t>
            </a:r>
            <a:r>
              <a:rPr lang="en-GB" b="1" dirty="0" err="1"/>
              <a:t>eg</a:t>
            </a:r>
            <a:r>
              <a:rPr lang="en-GB" b="1" dirty="0"/>
              <a:t>. Eight bits) </a:t>
            </a:r>
            <a:r>
              <a:rPr lang="en-GB" dirty="0"/>
              <a:t>will be transferred at a time</a:t>
            </a:r>
          </a:p>
          <a:p>
            <a:pPr lvl="1">
              <a:lnSpc>
                <a:spcPct val="150000"/>
              </a:lnSpc>
              <a:buFont typeface="Webdings" pitchFamily="18" charset="2"/>
              <a:buChar char=""/>
            </a:pPr>
            <a:r>
              <a:rPr lang="en-GB" dirty="0"/>
              <a:t>Needs multiple (parallel) communication channels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9EF9712-67EF-4736-B85A-9479A0652D4C}" type="slidenum">
              <a:rPr lang="en-GB" smtClean="0"/>
              <a:pPr/>
              <a:t>5</a:t>
            </a:fld>
            <a:endParaRPr lang="en-GB"/>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rot="5400000">
            <a:off x="87408" y="1659288"/>
            <a:ext cx="5112572" cy="4112868"/>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rot="5400000">
            <a:off x="4583703" y="1843513"/>
            <a:ext cx="4968554" cy="3600400"/>
          </a:xfrm>
          <a:prstGeom prst="rect">
            <a:avLst/>
          </a:prstGeom>
          <a:noFill/>
          <a:ln w="9525">
            <a:noFill/>
            <a:miter lim="800000"/>
            <a:headEnd/>
            <a:tailEnd/>
          </a:ln>
          <a:effectLst/>
        </p:spPr>
      </p:pic>
      <p:sp>
        <p:nvSpPr>
          <p:cNvPr id="5" name="Title 1"/>
          <p:cNvSpPr>
            <a:spLocks noGrp="1"/>
          </p:cNvSpPr>
          <p:nvPr/>
        </p:nvSpPr>
        <p:spPr>
          <a:xfrm>
            <a:off x="323528" y="116632"/>
            <a:ext cx="8229600" cy="850106"/>
          </a:xfrm>
          <a:prstGeom prst="rect">
            <a:avLst/>
          </a:prstGeom>
        </p:spPr>
        <p:txBody>
          <a:bodyPr bIns="91440" anchor="b" anchorCtr="0">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l"/>
            <a:r>
              <a:rPr lang="en-US" sz="3200" b="1" dirty="0" smtClean="0">
                <a:solidFill>
                  <a:srgbClr val="00B050"/>
                </a:solidFill>
              </a:rPr>
              <a:t>Contd.</a:t>
            </a:r>
            <a:endParaRPr lang="en-GB" sz="3200" b="1" dirty="0">
              <a:solidFill>
                <a:srgbClr val="00B05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032" y="188640"/>
            <a:ext cx="8435280" cy="648072"/>
          </a:xfrm>
        </p:spPr>
        <p:txBody>
          <a:bodyPr>
            <a:normAutofit/>
          </a:bodyPr>
          <a:lstStyle/>
          <a:p>
            <a:pPr algn="l"/>
            <a:r>
              <a:rPr lang="en-GB" sz="3200" b="1" dirty="0">
                <a:solidFill>
                  <a:srgbClr val="00B050"/>
                </a:solidFill>
              </a:rPr>
              <a:t>Definitions</a:t>
            </a:r>
          </a:p>
        </p:txBody>
      </p:sp>
      <p:sp>
        <p:nvSpPr>
          <p:cNvPr id="4" name="Slide Number Placeholder 3"/>
          <p:cNvSpPr>
            <a:spLocks noGrp="1"/>
          </p:cNvSpPr>
          <p:nvPr>
            <p:ph type="sldNum" sz="quarter" idx="12"/>
          </p:nvPr>
        </p:nvSpPr>
        <p:spPr/>
        <p:txBody>
          <a:bodyPr/>
          <a:lstStyle/>
          <a:p>
            <a:fld id="{99EF9712-67EF-4736-B85A-9479A0652D4C}" type="slidenum">
              <a:rPr lang="en-GB" smtClean="0"/>
              <a:pPr/>
              <a:t>6</a:t>
            </a:fld>
            <a:endParaRPr lang="en-GB"/>
          </a:p>
        </p:txBody>
      </p:sp>
      <p:sp>
        <p:nvSpPr>
          <p:cNvPr id="3" name="Content Placeholder 2"/>
          <p:cNvSpPr>
            <a:spLocks noGrp="1"/>
          </p:cNvSpPr>
          <p:nvPr>
            <p:ph sz="quarter" idx="1"/>
          </p:nvPr>
        </p:nvSpPr>
        <p:spPr>
          <a:xfrm>
            <a:off x="251520" y="764704"/>
            <a:ext cx="8640960" cy="5976664"/>
          </a:xfrm>
        </p:spPr>
        <p:txBody>
          <a:bodyPr>
            <a:normAutofit/>
          </a:bodyPr>
          <a:lstStyle/>
          <a:p>
            <a:pPr algn="just">
              <a:lnSpc>
                <a:spcPct val="150000"/>
              </a:lnSpc>
              <a:buFont typeface="Webdings" pitchFamily="18" charset="2"/>
              <a:buChar char=""/>
            </a:pPr>
            <a:r>
              <a:rPr lang="en-GB" sz="2300" dirty="0" smtClean="0"/>
              <a:t>The word </a:t>
            </a:r>
            <a:r>
              <a:rPr lang="en-GB" sz="2300" b="1" i="1" dirty="0" smtClean="0"/>
              <a:t>data </a:t>
            </a:r>
            <a:r>
              <a:rPr lang="en-GB" sz="2300" dirty="0" smtClean="0"/>
              <a:t>refers to </a:t>
            </a:r>
            <a:r>
              <a:rPr lang="en-GB" sz="2300" b="1" dirty="0" smtClean="0"/>
              <a:t>information presented in whatever form</a:t>
            </a:r>
            <a:r>
              <a:rPr lang="en-GB" sz="2300" dirty="0" smtClean="0"/>
              <a:t> is agreed upon by the parties creating and using the data.</a:t>
            </a:r>
          </a:p>
          <a:p>
            <a:pPr algn="just">
              <a:lnSpc>
                <a:spcPct val="150000"/>
              </a:lnSpc>
              <a:buFont typeface="Webdings" pitchFamily="18" charset="2"/>
              <a:buChar char=""/>
            </a:pPr>
            <a:r>
              <a:rPr lang="en-GB" sz="2300" b="1" i="1" dirty="0" smtClean="0"/>
              <a:t>Signal: the electrical wave that is used to represent the data</a:t>
            </a:r>
            <a:r>
              <a:rPr lang="en-GB" sz="2300" dirty="0" smtClean="0"/>
              <a:t>. </a:t>
            </a:r>
          </a:p>
          <a:p>
            <a:pPr lvl="1" algn="just">
              <a:lnSpc>
                <a:spcPct val="150000"/>
              </a:lnSpc>
              <a:buFont typeface="Webdings" pitchFamily="18" charset="2"/>
              <a:buChar char=""/>
            </a:pPr>
            <a:r>
              <a:rPr lang="en-GB" sz="2300" dirty="0" smtClean="0"/>
              <a:t>It Can be analog or digital signal</a:t>
            </a:r>
          </a:p>
          <a:p>
            <a:pPr algn="just">
              <a:lnSpc>
                <a:spcPct val="150000"/>
              </a:lnSpc>
              <a:buFont typeface="Webdings" pitchFamily="18" charset="2"/>
              <a:buChar char=""/>
            </a:pPr>
            <a:r>
              <a:rPr lang="en-GB" sz="2300" b="1" i="1" dirty="0" smtClean="0"/>
              <a:t>Data communications (Transmission) </a:t>
            </a:r>
            <a:r>
              <a:rPr lang="en-GB" sz="2300" dirty="0" smtClean="0"/>
              <a:t>are the </a:t>
            </a:r>
            <a:r>
              <a:rPr lang="en-GB" sz="2300" b="1" dirty="0" smtClean="0">
                <a:solidFill>
                  <a:srgbClr val="FF0000"/>
                </a:solidFill>
              </a:rPr>
              <a:t>exchange of data </a:t>
            </a:r>
            <a:r>
              <a:rPr lang="en-GB" sz="2300" dirty="0" smtClean="0"/>
              <a:t>between two devices </a:t>
            </a:r>
            <a:r>
              <a:rPr lang="en-GB" sz="2300" b="1" dirty="0">
                <a:solidFill>
                  <a:srgbClr val="FF0000"/>
                </a:solidFill>
              </a:rPr>
              <a:t>via some form of transmission medium </a:t>
            </a:r>
            <a:r>
              <a:rPr lang="en-GB" sz="2300" dirty="0" smtClean="0"/>
              <a:t>such as a wire cable or wireless media using appropriate signal.</a:t>
            </a:r>
          </a:p>
          <a:p>
            <a:pPr algn="just">
              <a:lnSpc>
                <a:spcPct val="150000"/>
              </a:lnSpc>
              <a:buFont typeface="Webdings" pitchFamily="18" charset="2"/>
              <a:buChar char=""/>
            </a:pPr>
            <a:r>
              <a:rPr lang="en-GB" sz="2300" b="1" i="1" dirty="0" smtClean="0"/>
              <a:t>Network </a:t>
            </a:r>
            <a:r>
              <a:rPr lang="en-GB" sz="2300" dirty="0" smtClean="0"/>
              <a:t>is a system in which a number of independent computers are linked together to share data and peripherals, such as hard disks and printers (more in the next chapters)</a:t>
            </a:r>
            <a:endParaRPr lang="en-GB" sz="23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76" y="346646"/>
            <a:ext cx="8507288" cy="706090"/>
          </a:xfrm>
        </p:spPr>
        <p:txBody>
          <a:bodyPr>
            <a:normAutofit/>
          </a:bodyPr>
          <a:lstStyle/>
          <a:p>
            <a:pPr algn="l"/>
            <a:r>
              <a:rPr lang="en-GB" sz="3200" b="1" dirty="0">
                <a:solidFill>
                  <a:srgbClr val="00B050"/>
                </a:solidFill>
              </a:rPr>
              <a:t>Data Representation Techniques</a:t>
            </a:r>
          </a:p>
        </p:txBody>
      </p:sp>
      <p:sp>
        <p:nvSpPr>
          <p:cNvPr id="4" name="Slide Number Placeholder 3"/>
          <p:cNvSpPr>
            <a:spLocks noGrp="1"/>
          </p:cNvSpPr>
          <p:nvPr>
            <p:ph type="sldNum" sz="quarter" idx="12"/>
          </p:nvPr>
        </p:nvSpPr>
        <p:spPr/>
        <p:txBody>
          <a:bodyPr/>
          <a:lstStyle/>
          <a:p>
            <a:fld id="{99EF9712-67EF-4736-B85A-9479A0652D4C}" type="slidenum">
              <a:rPr lang="en-GB" smtClean="0"/>
              <a:pPr/>
              <a:t>7</a:t>
            </a:fld>
            <a:endParaRPr lang="en-GB"/>
          </a:p>
        </p:txBody>
      </p:sp>
      <p:sp>
        <p:nvSpPr>
          <p:cNvPr id="3" name="Content Placeholder 2"/>
          <p:cNvSpPr>
            <a:spLocks noGrp="1"/>
          </p:cNvSpPr>
          <p:nvPr>
            <p:ph sz="quarter" idx="1"/>
          </p:nvPr>
        </p:nvSpPr>
        <p:spPr>
          <a:xfrm>
            <a:off x="251520" y="980728"/>
            <a:ext cx="8712968" cy="5472608"/>
          </a:xfrm>
        </p:spPr>
        <p:txBody>
          <a:bodyPr>
            <a:normAutofit fontScale="92500"/>
          </a:bodyPr>
          <a:lstStyle/>
          <a:p>
            <a:pPr algn="just">
              <a:lnSpc>
                <a:spcPct val="200000"/>
              </a:lnSpc>
              <a:buFont typeface="Webdings" pitchFamily="18" charset="2"/>
              <a:buChar char=""/>
            </a:pPr>
            <a:r>
              <a:rPr lang="en-GB" sz="2400" dirty="0" smtClean="0"/>
              <a:t>The type of data to be transmitted can be in the form of </a:t>
            </a:r>
            <a:r>
              <a:rPr lang="en-GB" sz="2400" b="1" dirty="0" smtClean="0"/>
              <a:t>text, audio, and video </a:t>
            </a:r>
            <a:r>
              <a:rPr lang="en-GB" sz="2400" dirty="0" smtClean="0"/>
              <a:t>in the form of electrical signal, radio, laser, or other radiated energy source.</a:t>
            </a:r>
          </a:p>
          <a:p>
            <a:pPr algn="just">
              <a:lnSpc>
                <a:spcPct val="200000"/>
              </a:lnSpc>
              <a:buFont typeface="Webdings" pitchFamily="18" charset="2"/>
              <a:buChar char=""/>
            </a:pPr>
            <a:r>
              <a:rPr lang="en-GB" sz="2400" dirty="0" smtClean="0"/>
              <a:t>Data can be analog or digital</a:t>
            </a:r>
          </a:p>
          <a:p>
            <a:pPr algn="just">
              <a:lnSpc>
                <a:spcPct val="200000"/>
              </a:lnSpc>
              <a:buFont typeface="Webdings" pitchFamily="18" charset="2"/>
              <a:buChar char=""/>
            </a:pPr>
            <a:r>
              <a:rPr lang="en-GB" sz="2400" dirty="0" smtClean="0"/>
              <a:t>The term </a:t>
            </a:r>
            <a:r>
              <a:rPr lang="en-GB" sz="2400" b="1" dirty="0" smtClean="0"/>
              <a:t>analog </a:t>
            </a:r>
            <a:r>
              <a:rPr lang="en-GB" sz="2400" dirty="0" smtClean="0"/>
              <a:t>data refers to information that is </a:t>
            </a:r>
            <a:r>
              <a:rPr lang="en-GB" sz="2400" dirty="0" smtClean="0">
                <a:solidFill>
                  <a:srgbClr val="FF0000"/>
                </a:solidFill>
              </a:rPr>
              <a:t>continuous</a:t>
            </a:r>
            <a:r>
              <a:rPr lang="en-GB" sz="2400" dirty="0" smtClean="0"/>
              <a:t>; </a:t>
            </a:r>
            <a:r>
              <a:rPr lang="en-GB" sz="2400" b="1" dirty="0" smtClean="0"/>
              <a:t>digital </a:t>
            </a:r>
            <a:r>
              <a:rPr lang="en-GB" sz="2400" dirty="0" smtClean="0"/>
              <a:t>data refers to information that has </a:t>
            </a:r>
            <a:r>
              <a:rPr lang="en-GB" sz="2400" dirty="0" smtClean="0">
                <a:solidFill>
                  <a:srgbClr val="FF0000"/>
                </a:solidFill>
              </a:rPr>
              <a:t>discrete</a:t>
            </a:r>
            <a:r>
              <a:rPr lang="en-GB" sz="2400" dirty="0" smtClean="0"/>
              <a:t> states.</a:t>
            </a:r>
          </a:p>
          <a:p>
            <a:pPr algn="just">
              <a:lnSpc>
                <a:spcPct val="200000"/>
              </a:lnSpc>
              <a:buFont typeface="Webdings" pitchFamily="18" charset="2"/>
              <a:buChar char=""/>
            </a:pPr>
            <a:r>
              <a:rPr lang="en-GB" sz="2400" dirty="0" smtClean="0"/>
              <a:t>Example:  </a:t>
            </a:r>
            <a:r>
              <a:rPr lang="en-GB" sz="2400" b="1" dirty="0" smtClean="0"/>
              <a:t>analog clock</a:t>
            </a:r>
            <a:r>
              <a:rPr lang="en-GB" sz="2400" dirty="0" smtClean="0"/>
              <a:t> (with second, minute and hour hands) and digital clock</a:t>
            </a:r>
            <a:endParaRPr lang="en-GB"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648072"/>
          </a:xfrm>
        </p:spPr>
        <p:txBody>
          <a:bodyPr>
            <a:normAutofit/>
          </a:bodyPr>
          <a:lstStyle/>
          <a:p>
            <a:pPr algn="l"/>
            <a:r>
              <a:rPr lang="en-GB" sz="3200" b="1" dirty="0">
                <a:solidFill>
                  <a:srgbClr val="00B050"/>
                </a:solidFill>
              </a:rPr>
              <a:t>Analog and digital signals</a:t>
            </a:r>
          </a:p>
        </p:txBody>
      </p:sp>
      <p:sp>
        <p:nvSpPr>
          <p:cNvPr id="4" name="Slide Number Placeholder 3"/>
          <p:cNvSpPr>
            <a:spLocks noGrp="1"/>
          </p:cNvSpPr>
          <p:nvPr>
            <p:ph type="sldNum" sz="quarter" idx="12"/>
          </p:nvPr>
        </p:nvSpPr>
        <p:spPr/>
        <p:txBody>
          <a:bodyPr/>
          <a:lstStyle/>
          <a:p>
            <a:fld id="{99EF9712-67EF-4736-B85A-9479A0652D4C}" type="slidenum">
              <a:rPr lang="en-GB" smtClean="0"/>
              <a:pPr/>
              <a:t>8</a:t>
            </a:fld>
            <a:endParaRPr lang="en-GB"/>
          </a:p>
        </p:txBody>
      </p:sp>
      <p:sp>
        <p:nvSpPr>
          <p:cNvPr id="3" name="Content Placeholder 2"/>
          <p:cNvSpPr>
            <a:spLocks noGrp="1"/>
          </p:cNvSpPr>
          <p:nvPr>
            <p:ph sz="quarter" idx="1"/>
          </p:nvPr>
        </p:nvSpPr>
        <p:spPr>
          <a:xfrm>
            <a:off x="179512" y="836712"/>
            <a:ext cx="8712968" cy="5688632"/>
          </a:xfrm>
        </p:spPr>
        <p:txBody>
          <a:bodyPr>
            <a:noAutofit/>
          </a:bodyPr>
          <a:lstStyle/>
          <a:p>
            <a:pPr algn="just">
              <a:lnSpc>
                <a:spcPct val="200000"/>
              </a:lnSpc>
              <a:buFont typeface="Webdings" pitchFamily="18" charset="2"/>
              <a:buChar char=""/>
            </a:pPr>
            <a:r>
              <a:rPr lang="en-GB" sz="2400" spc="600" dirty="0">
                <a:solidFill>
                  <a:srgbClr val="FF0000"/>
                </a:solidFill>
              </a:rPr>
              <a:t>An analog signal</a:t>
            </a:r>
            <a:r>
              <a:rPr lang="en-GB" sz="2400" dirty="0"/>
              <a:t> has infinitely </a:t>
            </a:r>
            <a:r>
              <a:rPr lang="en-GB" sz="2400" b="1" dirty="0"/>
              <a:t>many levels of intensity</a:t>
            </a:r>
            <a:r>
              <a:rPr lang="en-GB" sz="2400" dirty="0"/>
              <a:t> over a period of time. </a:t>
            </a:r>
            <a:endParaRPr lang="en-GB" sz="2400" dirty="0" smtClean="0"/>
          </a:p>
          <a:p>
            <a:pPr lvl="1" algn="just">
              <a:lnSpc>
                <a:spcPct val="200000"/>
              </a:lnSpc>
              <a:buFont typeface="Webdings" pitchFamily="18" charset="2"/>
              <a:buChar char=""/>
            </a:pPr>
            <a:r>
              <a:rPr lang="en-GB" sz="2400" dirty="0" smtClean="0"/>
              <a:t>As </a:t>
            </a:r>
            <a:r>
              <a:rPr lang="en-GB" sz="2400" dirty="0"/>
              <a:t>the wave moves from value A to value B, it passes through and includes an infinite number of values along its path. </a:t>
            </a:r>
          </a:p>
          <a:p>
            <a:pPr algn="just">
              <a:lnSpc>
                <a:spcPct val="200000"/>
              </a:lnSpc>
              <a:buFont typeface="Webdings" pitchFamily="18" charset="2"/>
              <a:buChar char=""/>
            </a:pPr>
            <a:r>
              <a:rPr lang="en-GB" sz="2400" spc="600" dirty="0">
                <a:solidFill>
                  <a:srgbClr val="FF0000"/>
                </a:solidFill>
              </a:rPr>
              <a:t>A digital signal</a:t>
            </a:r>
            <a:r>
              <a:rPr lang="en-GB" sz="2400" dirty="0"/>
              <a:t>, on the other hand, can have only a </a:t>
            </a:r>
            <a:r>
              <a:rPr lang="en-GB" sz="2400" b="1" dirty="0"/>
              <a:t>limited number</a:t>
            </a:r>
            <a:r>
              <a:rPr lang="en-GB" sz="2400" dirty="0"/>
              <a:t> of defined values. </a:t>
            </a:r>
            <a:endParaRPr lang="en-GB" sz="2400" dirty="0" smtClean="0"/>
          </a:p>
          <a:p>
            <a:pPr lvl="1" algn="just">
              <a:lnSpc>
                <a:spcPct val="200000"/>
              </a:lnSpc>
              <a:buFont typeface="Webdings" pitchFamily="18" charset="2"/>
              <a:buChar char=""/>
            </a:pPr>
            <a:r>
              <a:rPr lang="en-GB" sz="2400" dirty="0" smtClean="0"/>
              <a:t>Although </a:t>
            </a:r>
            <a:r>
              <a:rPr lang="en-GB" sz="2400" dirty="0"/>
              <a:t>each value can be any number, it is often as simple as 1 and 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507288" cy="648072"/>
          </a:xfrm>
        </p:spPr>
        <p:txBody>
          <a:bodyPr>
            <a:normAutofit/>
          </a:bodyPr>
          <a:lstStyle/>
          <a:p>
            <a:pPr algn="l"/>
            <a:r>
              <a:rPr lang="en-US" sz="3200" b="1" dirty="0">
                <a:solidFill>
                  <a:srgbClr val="00B050"/>
                </a:solidFill>
              </a:rPr>
              <a:t>Analog </a:t>
            </a:r>
            <a:r>
              <a:rPr lang="en-GB" sz="3200" b="1" dirty="0" smtClean="0">
                <a:solidFill>
                  <a:srgbClr val="00B050"/>
                </a:solidFill>
              </a:rPr>
              <a:t>Signals</a:t>
            </a:r>
            <a:r>
              <a:rPr lang="en-GB" sz="3200" b="1" dirty="0" smtClean="0">
                <a:solidFill>
                  <a:srgbClr val="0070C0"/>
                </a:solidFill>
              </a:rPr>
              <a:t> </a:t>
            </a:r>
            <a:endParaRPr lang="en-GB" sz="3200" b="1" dirty="0">
              <a:solidFill>
                <a:srgbClr val="0070C0"/>
              </a:solidFill>
            </a:endParaRPr>
          </a:p>
        </p:txBody>
      </p:sp>
      <p:sp>
        <p:nvSpPr>
          <p:cNvPr id="4" name="Slide Number Placeholder 3"/>
          <p:cNvSpPr>
            <a:spLocks noGrp="1"/>
          </p:cNvSpPr>
          <p:nvPr>
            <p:ph type="sldNum" sz="quarter" idx="12"/>
          </p:nvPr>
        </p:nvSpPr>
        <p:spPr/>
        <p:txBody>
          <a:bodyPr/>
          <a:lstStyle/>
          <a:p>
            <a:fld id="{99EF9712-67EF-4736-B85A-9479A0652D4C}" type="slidenum">
              <a:rPr lang="en-GB" smtClean="0"/>
              <a:pPr/>
              <a:t>9</a:t>
            </a:fld>
            <a:endParaRPr lang="en-GB"/>
          </a:p>
        </p:txBody>
      </p:sp>
      <p:sp>
        <p:nvSpPr>
          <p:cNvPr id="3" name="Content Placeholder 2"/>
          <p:cNvSpPr>
            <a:spLocks noGrp="1"/>
          </p:cNvSpPr>
          <p:nvPr>
            <p:ph sz="quarter" idx="1"/>
          </p:nvPr>
        </p:nvSpPr>
        <p:spPr>
          <a:xfrm>
            <a:off x="179512" y="664932"/>
            <a:ext cx="8712968" cy="5688632"/>
          </a:xfrm>
        </p:spPr>
        <p:txBody>
          <a:bodyPr>
            <a:noAutofit/>
          </a:bodyPr>
          <a:lstStyle/>
          <a:p>
            <a:pPr marL="398463" indent="-398463" algn="just">
              <a:lnSpc>
                <a:spcPct val="175000"/>
              </a:lnSpc>
              <a:buFont typeface="Webdings" pitchFamily="18" charset="2"/>
              <a:buChar char=""/>
            </a:pPr>
            <a:r>
              <a:rPr lang="en-US" sz="2300" dirty="0" smtClean="0"/>
              <a:t>Are Continuous </a:t>
            </a:r>
            <a:r>
              <a:rPr lang="en-US" sz="2300" dirty="0"/>
              <a:t>wave that carries information by altering the characteristics of </a:t>
            </a:r>
            <a:r>
              <a:rPr lang="en-US" sz="2300" dirty="0" smtClean="0"/>
              <a:t>waves. </a:t>
            </a:r>
          </a:p>
          <a:p>
            <a:pPr marL="398463" lvl="0" indent="-398463" algn="just">
              <a:lnSpc>
                <a:spcPct val="175000"/>
              </a:lnSpc>
              <a:buFont typeface="Webdings" pitchFamily="18" charset="2"/>
              <a:buChar char=""/>
            </a:pPr>
            <a:r>
              <a:rPr lang="en-US" sz="2300" dirty="0"/>
              <a:t>Analogue means that the original information is retransmitted to the receiver/listener </a:t>
            </a:r>
            <a:r>
              <a:rPr lang="en-US" sz="2300" b="1" dirty="0"/>
              <a:t>without any manipulation</a:t>
            </a:r>
            <a:r>
              <a:rPr lang="en-US" sz="2300" dirty="0" smtClean="0"/>
              <a:t>.</a:t>
            </a:r>
          </a:p>
          <a:p>
            <a:pPr marL="398463" lvl="0" indent="-398463" algn="just">
              <a:lnSpc>
                <a:spcPct val="175000"/>
              </a:lnSpc>
              <a:buFont typeface="Webdings" pitchFamily="18" charset="2"/>
              <a:buChar char=""/>
            </a:pPr>
            <a:r>
              <a:rPr lang="en-US" sz="2300" dirty="0" smtClean="0"/>
              <a:t>Here the signal </a:t>
            </a:r>
            <a:r>
              <a:rPr lang="en-US" sz="2300" dirty="0"/>
              <a:t>can take on </a:t>
            </a:r>
            <a:r>
              <a:rPr lang="en-US" sz="2300" b="1" dirty="0"/>
              <a:t>any value </a:t>
            </a:r>
            <a:r>
              <a:rPr lang="en-US" sz="2300" dirty="0"/>
              <a:t>(within the limits set by the recording equipment and the transmitter)</a:t>
            </a:r>
            <a:r>
              <a:rPr lang="en-US" sz="2300" b="1" dirty="0"/>
              <a:t>.</a:t>
            </a:r>
            <a:endParaRPr lang="en-US" sz="2300" dirty="0"/>
          </a:p>
          <a:p>
            <a:pPr marL="398463" lvl="0" indent="-398463" algn="just">
              <a:lnSpc>
                <a:spcPct val="175000"/>
              </a:lnSpc>
              <a:buFont typeface="Webdings" pitchFamily="18" charset="2"/>
              <a:buChar char=""/>
            </a:pPr>
            <a:r>
              <a:rPr lang="en-US" sz="2300" dirty="0" smtClean="0"/>
              <a:t>It </a:t>
            </a:r>
            <a:r>
              <a:rPr lang="en-US" sz="2300" dirty="0"/>
              <a:t>measures rather than </a:t>
            </a:r>
            <a:r>
              <a:rPr lang="en-US" sz="2300" dirty="0" smtClean="0"/>
              <a:t>counts</a:t>
            </a:r>
          </a:p>
          <a:p>
            <a:pPr marL="398463" lvl="0" indent="-398463" algn="just">
              <a:lnSpc>
                <a:spcPct val="175000"/>
              </a:lnSpc>
              <a:buFont typeface="Webdings" pitchFamily="18" charset="2"/>
              <a:buChar char=""/>
            </a:pPr>
            <a:r>
              <a:rPr lang="en-US" sz="2300" dirty="0" smtClean="0"/>
              <a:t>For </a:t>
            </a:r>
            <a:r>
              <a:rPr lang="en-US" sz="2300" dirty="0"/>
              <a:t>instance, Voice and all sounds are analog, traveling to human ears in the forms of waves</a:t>
            </a:r>
            <a:r>
              <a:rPr lang="en-US" sz="2300" dirty="0" smtClean="0"/>
              <a:t>.</a:t>
            </a:r>
            <a:endParaRPr lang="en-US" sz="2300" dirty="0"/>
          </a:p>
        </p:txBody>
      </p:sp>
    </p:spTree>
    <p:extLst>
      <p:ext uri="{BB962C8B-B14F-4D97-AF65-F5344CB8AC3E}">
        <p14:creationId xmlns:p14="http://schemas.microsoft.com/office/powerpoint/2010/main" val="37959801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1346</TotalTime>
  <Words>2441</Words>
  <Application>Microsoft Office PowerPoint</Application>
  <PresentationFormat>On-screen Show (4:3)</PresentationFormat>
  <Paragraphs>210</Paragraphs>
  <Slides>34</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Calibri</vt:lpstr>
      <vt:lpstr>Franklin Gothic Book</vt:lpstr>
      <vt:lpstr>Perpetua</vt:lpstr>
      <vt:lpstr>Times New Roman</vt:lpstr>
      <vt:lpstr>Webdings</vt:lpstr>
      <vt:lpstr>Wingdings</vt:lpstr>
      <vt:lpstr>Wingdings 2</vt:lpstr>
      <vt:lpstr>Equity</vt:lpstr>
      <vt:lpstr>Chapter One  Data Communication Basics</vt:lpstr>
      <vt:lpstr>             Communication Basics</vt:lpstr>
      <vt:lpstr>Five components of data communication</vt:lpstr>
      <vt:lpstr>Serial vs. parallel communications </vt:lpstr>
      <vt:lpstr>PowerPoint Presentation</vt:lpstr>
      <vt:lpstr>Definitions</vt:lpstr>
      <vt:lpstr>Data Representation Techniques</vt:lpstr>
      <vt:lpstr>Analog and digital signals</vt:lpstr>
      <vt:lpstr>Analog Signals </vt:lpstr>
      <vt:lpstr>Contd.</vt:lpstr>
      <vt:lpstr>Digital Signals</vt:lpstr>
      <vt:lpstr>Contd.</vt:lpstr>
      <vt:lpstr>Contd.</vt:lpstr>
      <vt:lpstr>Contd.</vt:lpstr>
      <vt:lpstr>Modes of data transmission</vt:lpstr>
      <vt:lpstr>PowerPoint Presentation</vt:lpstr>
      <vt:lpstr>PowerPoint Presentation</vt:lpstr>
      <vt:lpstr>PowerPoint Presentation</vt:lpstr>
      <vt:lpstr>Signal Encoding techniques</vt:lpstr>
      <vt:lpstr>PowerPoint Presentation</vt:lpstr>
      <vt:lpstr>PowerPoint Presentation</vt:lpstr>
      <vt:lpstr>DIGITAL DATA, ANALOG SIGNALS</vt:lpstr>
      <vt:lpstr>Digital Data to Analog Signal Encoding Techniques</vt:lpstr>
      <vt:lpstr>PowerPoint Presentation</vt:lpstr>
      <vt:lpstr>Multiplexing</vt:lpstr>
      <vt:lpstr>Contd.</vt:lpstr>
      <vt:lpstr>Contd.</vt:lpstr>
      <vt:lpstr> Frequency-division Multiplexing (FDM)</vt:lpstr>
      <vt:lpstr> Contd.</vt:lpstr>
      <vt:lpstr> FD Multiplexing  Vs. FD Demultiplexing  Example</vt:lpstr>
      <vt:lpstr>Time-division multiplexing (TDM)</vt:lpstr>
      <vt:lpstr>Contd.</vt:lpstr>
      <vt:lpstr>Contd.</vt:lpstr>
      <vt:lpstr>Statistical Multiplexing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 • Data Communication Basics</dc:title>
  <dc:creator>Matiyas; user</dc:creator>
  <cp:lastModifiedBy>Windows User</cp:lastModifiedBy>
  <cp:revision>441</cp:revision>
  <dcterms:created xsi:type="dcterms:W3CDTF">2010-10-01T15:29:14Z</dcterms:created>
  <dcterms:modified xsi:type="dcterms:W3CDTF">2018-08-16T10:25:21Z</dcterms:modified>
</cp:coreProperties>
</file>