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256" r:id="rId2"/>
    <p:sldId id="258" r:id="rId3"/>
    <p:sldId id="260" r:id="rId4"/>
    <p:sldId id="261" r:id="rId5"/>
    <p:sldId id="262" r:id="rId6"/>
    <p:sldId id="263" r:id="rId7"/>
    <p:sldId id="265" r:id="rId8"/>
    <p:sldId id="264" r:id="rId9"/>
    <p:sldId id="266" r:id="rId10"/>
    <p:sldId id="267" r:id="rId11"/>
    <p:sldId id="268" r:id="rId12"/>
    <p:sldId id="269" r:id="rId13"/>
    <p:sldId id="321" r:id="rId14"/>
    <p:sldId id="270" r:id="rId15"/>
    <p:sldId id="259" r:id="rId16"/>
    <p:sldId id="300" r:id="rId17"/>
    <p:sldId id="294" r:id="rId18"/>
    <p:sldId id="257" r:id="rId19"/>
    <p:sldId id="271" r:id="rId20"/>
    <p:sldId id="331" r:id="rId21"/>
    <p:sldId id="332" r:id="rId22"/>
    <p:sldId id="325" r:id="rId23"/>
    <p:sldId id="326" r:id="rId24"/>
    <p:sldId id="327" r:id="rId25"/>
    <p:sldId id="328" r:id="rId26"/>
    <p:sldId id="329" r:id="rId27"/>
    <p:sldId id="330" r:id="rId28"/>
    <p:sldId id="272" r:id="rId29"/>
    <p:sldId id="273" r:id="rId30"/>
    <p:sldId id="274" r:id="rId31"/>
    <p:sldId id="275" r:id="rId32"/>
    <p:sldId id="276" r:id="rId33"/>
    <p:sldId id="277" r:id="rId34"/>
    <p:sldId id="278" r:id="rId35"/>
    <p:sldId id="284" r:id="rId36"/>
    <p:sldId id="287" r:id="rId37"/>
    <p:sldId id="279" r:id="rId38"/>
    <p:sldId id="288" r:id="rId39"/>
    <p:sldId id="289" r:id="rId40"/>
    <p:sldId id="290" r:id="rId41"/>
    <p:sldId id="291" r:id="rId42"/>
    <p:sldId id="280" r:id="rId43"/>
    <p:sldId id="292" r:id="rId44"/>
    <p:sldId id="281" r:id="rId45"/>
    <p:sldId id="301" r:id="rId46"/>
    <p:sldId id="282" r:id="rId47"/>
    <p:sldId id="295" r:id="rId48"/>
    <p:sldId id="333" r:id="rId49"/>
    <p:sldId id="334" r:id="rId50"/>
    <p:sldId id="335" r:id="rId51"/>
    <p:sldId id="338" r:id="rId52"/>
    <p:sldId id="336" r:id="rId53"/>
    <p:sldId id="339" r:id="rId54"/>
    <p:sldId id="337" r:id="rId55"/>
    <p:sldId id="340" r:id="rId56"/>
    <p:sldId id="341" r:id="rId57"/>
    <p:sldId id="342" r:id="rId58"/>
    <p:sldId id="343" r:id="rId59"/>
    <p:sldId id="283" r:id="rId60"/>
    <p:sldId id="305" r:id="rId61"/>
    <p:sldId id="306" r:id="rId62"/>
    <p:sldId id="307" r:id="rId63"/>
    <p:sldId id="308" r:id="rId64"/>
    <p:sldId id="309" r:id="rId65"/>
    <p:sldId id="310" r:id="rId66"/>
    <p:sldId id="311" r:id="rId67"/>
    <p:sldId id="312" r:id="rId68"/>
    <p:sldId id="313" r:id="rId69"/>
    <p:sldId id="314" r:id="rId70"/>
    <p:sldId id="315" r:id="rId71"/>
    <p:sldId id="316" r:id="rId72"/>
    <p:sldId id="317" r:id="rId73"/>
    <p:sldId id="318" r:id="rId74"/>
    <p:sldId id="320" r:id="rId75"/>
    <p:sldId id="319" r:id="rId76"/>
    <p:sldId id="344" r:id="rId77"/>
    <p:sldId id="345" r:id="rId78"/>
  </p:sldIdLst>
  <p:sldSz cx="12192000" cy="6858000"/>
  <p:notesSz cx="9236075"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74" autoAdjust="0"/>
    <p:restoredTop sz="94660"/>
  </p:normalViewPr>
  <p:slideViewPr>
    <p:cSldViewPr snapToGrid="0">
      <p:cViewPr varScale="1">
        <p:scale>
          <a:sx n="72" d="100"/>
          <a:sy n="72" d="100"/>
        </p:scale>
        <p:origin x="45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02299" cy="351737"/>
          </a:xfrm>
          <a:prstGeom prst="rect">
            <a:avLst/>
          </a:prstGeom>
        </p:spPr>
        <p:txBody>
          <a:bodyPr vert="horz" lIns="92824" tIns="46412" rIns="92824" bIns="46412" rtlCol="0"/>
          <a:lstStyle>
            <a:lvl1pPr algn="l">
              <a:defRPr sz="1200"/>
            </a:lvl1pPr>
          </a:lstStyle>
          <a:p>
            <a:endParaRPr lang="en-US"/>
          </a:p>
        </p:txBody>
      </p:sp>
      <p:sp>
        <p:nvSpPr>
          <p:cNvPr id="3" name="Date Placeholder 2"/>
          <p:cNvSpPr>
            <a:spLocks noGrp="1"/>
          </p:cNvSpPr>
          <p:nvPr>
            <p:ph type="dt" idx="1"/>
          </p:nvPr>
        </p:nvSpPr>
        <p:spPr>
          <a:xfrm>
            <a:off x="5231638" y="0"/>
            <a:ext cx="4002299" cy="351737"/>
          </a:xfrm>
          <a:prstGeom prst="rect">
            <a:avLst/>
          </a:prstGeom>
        </p:spPr>
        <p:txBody>
          <a:bodyPr vert="horz" lIns="92824" tIns="46412" rIns="92824" bIns="46412" rtlCol="0"/>
          <a:lstStyle>
            <a:lvl1pPr algn="r">
              <a:defRPr sz="1200"/>
            </a:lvl1pPr>
          </a:lstStyle>
          <a:p>
            <a:fld id="{3EF1F78D-2DE1-409E-93A6-71B6ACFAF5F9}" type="datetimeFigureOut">
              <a:rPr lang="en-US" smtClean="0"/>
              <a:t>11/23/2018</a:t>
            </a:fld>
            <a:endParaRPr lang="en-US"/>
          </a:p>
        </p:txBody>
      </p:sp>
      <p:sp>
        <p:nvSpPr>
          <p:cNvPr id="4" name="Slide Image Placeholder 3"/>
          <p:cNvSpPr>
            <a:spLocks noGrp="1" noRot="1" noChangeAspect="1"/>
          </p:cNvSpPr>
          <p:nvPr>
            <p:ph type="sldImg" idx="2"/>
          </p:nvPr>
        </p:nvSpPr>
        <p:spPr>
          <a:xfrm>
            <a:off x="2516188" y="876300"/>
            <a:ext cx="4203700" cy="2365375"/>
          </a:xfrm>
          <a:prstGeom prst="rect">
            <a:avLst/>
          </a:prstGeom>
          <a:noFill/>
          <a:ln w="12700">
            <a:solidFill>
              <a:prstClr val="black"/>
            </a:solidFill>
          </a:ln>
        </p:spPr>
        <p:txBody>
          <a:bodyPr vert="horz" lIns="92824" tIns="46412" rIns="92824" bIns="46412" rtlCol="0" anchor="ctr"/>
          <a:lstStyle/>
          <a:p>
            <a:endParaRPr lang="en-US"/>
          </a:p>
        </p:txBody>
      </p:sp>
      <p:sp>
        <p:nvSpPr>
          <p:cNvPr id="5" name="Notes Placeholder 4"/>
          <p:cNvSpPr>
            <a:spLocks noGrp="1"/>
          </p:cNvSpPr>
          <p:nvPr>
            <p:ph type="body" sz="quarter" idx="3"/>
          </p:nvPr>
        </p:nvSpPr>
        <p:spPr>
          <a:xfrm>
            <a:off x="923608" y="3373755"/>
            <a:ext cx="7388860" cy="2760345"/>
          </a:xfrm>
          <a:prstGeom prst="rect">
            <a:avLst/>
          </a:prstGeom>
        </p:spPr>
        <p:txBody>
          <a:bodyPr vert="horz" lIns="92824" tIns="46412" rIns="92824" bIns="4641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8664"/>
            <a:ext cx="4002299" cy="351736"/>
          </a:xfrm>
          <a:prstGeom prst="rect">
            <a:avLst/>
          </a:prstGeom>
        </p:spPr>
        <p:txBody>
          <a:bodyPr vert="horz" lIns="92824" tIns="46412" rIns="92824" bIns="46412" rtlCol="0" anchor="b"/>
          <a:lstStyle>
            <a:lvl1pPr algn="l">
              <a:defRPr sz="1200"/>
            </a:lvl1pPr>
          </a:lstStyle>
          <a:p>
            <a:endParaRPr lang="en-US"/>
          </a:p>
        </p:txBody>
      </p:sp>
      <p:sp>
        <p:nvSpPr>
          <p:cNvPr id="7" name="Slide Number Placeholder 6"/>
          <p:cNvSpPr>
            <a:spLocks noGrp="1"/>
          </p:cNvSpPr>
          <p:nvPr>
            <p:ph type="sldNum" sz="quarter" idx="5"/>
          </p:nvPr>
        </p:nvSpPr>
        <p:spPr>
          <a:xfrm>
            <a:off x="5231638" y="6658664"/>
            <a:ext cx="4002299" cy="351736"/>
          </a:xfrm>
          <a:prstGeom prst="rect">
            <a:avLst/>
          </a:prstGeom>
        </p:spPr>
        <p:txBody>
          <a:bodyPr vert="horz" lIns="92824" tIns="46412" rIns="92824" bIns="46412" rtlCol="0" anchor="b"/>
          <a:lstStyle>
            <a:lvl1pPr algn="r">
              <a:defRPr sz="1200"/>
            </a:lvl1pPr>
          </a:lstStyle>
          <a:p>
            <a:fld id="{B66D76FE-20D2-4C19-B742-A19B809FE525}" type="slidenum">
              <a:rPr lang="en-US" smtClean="0"/>
              <a:t>‹#›</a:t>
            </a:fld>
            <a:endParaRPr lang="en-US"/>
          </a:p>
        </p:txBody>
      </p:sp>
    </p:spTree>
    <p:extLst>
      <p:ext uri="{BB962C8B-B14F-4D97-AF65-F5344CB8AC3E}">
        <p14:creationId xmlns:p14="http://schemas.microsoft.com/office/powerpoint/2010/main" val="4003389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a:t>
            </a:fld>
            <a:endParaRPr lang="en-US"/>
          </a:p>
        </p:txBody>
      </p:sp>
    </p:spTree>
    <p:extLst>
      <p:ext uri="{BB962C8B-B14F-4D97-AF65-F5344CB8AC3E}">
        <p14:creationId xmlns:p14="http://schemas.microsoft.com/office/powerpoint/2010/main" val="3630761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10</a:t>
            </a:fld>
            <a:endParaRPr lang="en-US"/>
          </a:p>
        </p:txBody>
      </p:sp>
    </p:spTree>
    <p:extLst>
      <p:ext uri="{BB962C8B-B14F-4D97-AF65-F5344CB8AC3E}">
        <p14:creationId xmlns:p14="http://schemas.microsoft.com/office/powerpoint/2010/main" val="33917778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11</a:t>
            </a:fld>
            <a:endParaRPr lang="en-US"/>
          </a:p>
        </p:txBody>
      </p:sp>
    </p:spTree>
    <p:extLst>
      <p:ext uri="{BB962C8B-B14F-4D97-AF65-F5344CB8AC3E}">
        <p14:creationId xmlns:p14="http://schemas.microsoft.com/office/powerpoint/2010/main" val="2271040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12</a:t>
            </a:fld>
            <a:endParaRPr lang="en-US"/>
          </a:p>
        </p:txBody>
      </p:sp>
    </p:spTree>
    <p:extLst>
      <p:ext uri="{BB962C8B-B14F-4D97-AF65-F5344CB8AC3E}">
        <p14:creationId xmlns:p14="http://schemas.microsoft.com/office/powerpoint/2010/main" val="2542158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13</a:t>
            </a:fld>
            <a:endParaRPr lang="en-US"/>
          </a:p>
        </p:txBody>
      </p:sp>
    </p:spTree>
    <p:extLst>
      <p:ext uri="{BB962C8B-B14F-4D97-AF65-F5344CB8AC3E}">
        <p14:creationId xmlns:p14="http://schemas.microsoft.com/office/powerpoint/2010/main" val="798389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14</a:t>
            </a:fld>
            <a:endParaRPr lang="en-US"/>
          </a:p>
        </p:txBody>
      </p:sp>
    </p:spTree>
    <p:extLst>
      <p:ext uri="{BB962C8B-B14F-4D97-AF65-F5344CB8AC3E}">
        <p14:creationId xmlns:p14="http://schemas.microsoft.com/office/powerpoint/2010/main" val="162191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15</a:t>
            </a:fld>
            <a:endParaRPr lang="en-US"/>
          </a:p>
        </p:txBody>
      </p:sp>
    </p:spTree>
    <p:extLst>
      <p:ext uri="{BB962C8B-B14F-4D97-AF65-F5344CB8AC3E}">
        <p14:creationId xmlns:p14="http://schemas.microsoft.com/office/powerpoint/2010/main" val="33360980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16</a:t>
            </a:fld>
            <a:endParaRPr lang="en-US"/>
          </a:p>
        </p:txBody>
      </p:sp>
    </p:spTree>
    <p:extLst>
      <p:ext uri="{BB962C8B-B14F-4D97-AF65-F5344CB8AC3E}">
        <p14:creationId xmlns:p14="http://schemas.microsoft.com/office/powerpoint/2010/main" val="1178489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E9CFBAA0-0F2C-4683-ACC4-27BC73AE6A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54193" indent="-290074">
              <a:spcBef>
                <a:spcPct val="30000"/>
              </a:spcBef>
              <a:defRPr sz="1200">
                <a:solidFill>
                  <a:schemeClr val="tx1"/>
                </a:solidFill>
                <a:latin typeface="Times New Roman" panose="02020603050405020304" pitchFamily="18" charset="0"/>
              </a:defRPr>
            </a:lvl2pPr>
            <a:lvl3pPr marL="1160297" indent="-232059">
              <a:spcBef>
                <a:spcPct val="30000"/>
              </a:spcBef>
              <a:defRPr sz="1200">
                <a:solidFill>
                  <a:schemeClr val="tx1"/>
                </a:solidFill>
                <a:latin typeface="Times New Roman" panose="02020603050405020304" pitchFamily="18" charset="0"/>
              </a:defRPr>
            </a:lvl3pPr>
            <a:lvl4pPr marL="1624416" indent="-232059">
              <a:spcBef>
                <a:spcPct val="30000"/>
              </a:spcBef>
              <a:defRPr sz="1200">
                <a:solidFill>
                  <a:schemeClr val="tx1"/>
                </a:solidFill>
                <a:latin typeface="Times New Roman" panose="02020603050405020304" pitchFamily="18" charset="0"/>
              </a:defRPr>
            </a:lvl4pPr>
            <a:lvl5pPr marL="2088535" indent="-232059">
              <a:spcBef>
                <a:spcPct val="30000"/>
              </a:spcBef>
              <a:defRPr sz="1200">
                <a:solidFill>
                  <a:schemeClr val="tx1"/>
                </a:solidFill>
                <a:latin typeface="Times New Roman" panose="02020603050405020304" pitchFamily="18" charset="0"/>
              </a:defRPr>
            </a:lvl5pPr>
            <a:lvl6pPr marL="2552654" indent="-232059" eaLnBrk="0" fontAlgn="base" hangingPunct="0">
              <a:spcBef>
                <a:spcPct val="30000"/>
              </a:spcBef>
              <a:spcAft>
                <a:spcPct val="0"/>
              </a:spcAft>
              <a:defRPr sz="1200">
                <a:solidFill>
                  <a:schemeClr val="tx1"/>
                </a:solidFill>
                <a:latin typeface="Times New Roman" panose="02020603050405020304" pitchFamily="18" charset="0"/>
              </a:defRPr>
            </a:lvl6pPr>
            <a:lvl7pPr marL="3016773" indent="-232059" eaLnBrk="0" fontAlgn="base" hangingPunct="0">
              <a:spcBef>
                <a:spcPct val="30000"/>
              </a:spcBef>
              <a:spcAft>
                <a:spcPct val="0"/>
              </a:spcAft>
              <a:defRPr sz="1200">
                <a:solidFill>
                  <a:schemeClr val="tx1"/>
                </a:solidFill>
                <a:latin typeface="Times New Roman" panose="02020603050405020304" pitchFamily="18" charset="0"/>
              </a:defRPr>
            </a:lvl7pPr>
            <a:lvl8pPr marL="3480892" indent="-232059" eaLnBrk="0" fontAlgn="base" hangingPunct="0">
              <a:spcBef>
                <a:spcPct val="30000"/>
              </a:spcBef>
              <a:spcAft>
                <a:spcPct val="0"/>
              </a:spcAft>
              <a:defRPr sz="1200">
                <a:solidFill>
                  <a:schemeClr val="tx1"/>
                </a:solidFill>
                <a:latin typeface="Times New Roman" panose="02020603050405020304" pitchFamily="18" charset="0"/>
              </a:defRPr>
            </a:lvl8pPr>
            <a:lvl9pPr marL="3945010" indent="-232059"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AE3CF68-9EA4-439A-8CED-C44BD8B29D49}" type="slidenum">
              <a:rPr lang="en-US" altLang="en-US" smtClean="0"/>
              <a:pPr>
                <a:spcBef>
                  <a:spcPct val="0"/>
                </a:spcBef>
              </a:pPr>
              <a:t>17</a:t>
            </a:fld>
            <a:endParaRPr lang="en-US" altLang="en-US"/>
          </a:p>
        </p:txBody>
      </p:sp>
      <p:sp>
        <p:nvSpPr>
          <p:cNvPr id="8195" name="Rectangle 2">
            <a:extLst>
              <a:ext uri="{FF2B5EF4-FFF2-40B4-BE49-F238E27FC236}">
                <a16:creationId xmlns:a16="http://schemas.microsoft.com/office/drawing/2014/main" id="{6B7B0324-11EF-4967-8F38-BEBD35B867E7}"/>
              </a:ext>
            </a:extLst>
          </p:cNvPr>
          <p:cNvSpPr>
            <a:spLocks noGrp="1" noRot="1" noChangeAspect="1" noChangeArrowheads="1" noTextEdit="1"/>
          </p:cNvSpPr>
          <p:nvPr>
            <p:ph type="sldImg"/>
          </p:nvPr>
        </p:nvSpPr>
        <p:spPr>
          <a:ln/>
        </p:spPr>
      </p:sp>
      <p:sp>
        <p:nvSpPr>
          <p:cNvPr id="8196" name="Rectangle 3">
            <a:extLst>
              <a:ext uri="{FF2B5EF4-FFF2-40B4-BE49-F238E27FC236}">
                <a16:creationId xmlns:a16="http://schemas.microsoft.com/office/drawing/2014/main" id="{F59C5F04-1A6A-4B56-BE64-5A341880D36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18</a:t>
            </a:fld>
            <a:endParaRPr lang="en-US"/>
          </a:p>
        </p:txBody>
      </p:sp>
    </p:spTree>
    <p:extLst>
      <p:ext uri="{BB962C8B-B14F-4D97-AF65-F5344CB8AC3E}">
        <p14:creationId xmlns:p14="http://schemas.microsoft.com/office/powerpoint/2010/main" val="387445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19</a:t>
            </a:fld>
            <a:endParaRPr lang="en-US"/>
          </a:p>
        </p:txBody>
      </p:sp>
    </p:spTree>
    <p:extLst>
      <p:ext uri="{BB962C8B-B14F-4D97-AF65-F5344CB8AC3E}">
        <p14:creationId xmlns:p14="http://schemas.microsoft.com/office/powerpoint/2010/main" val="2997783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2</a:t>
            </a:fld>
            <a:endParaRPr lang="en-US"/>
          </a:p>
        </p:txBody>
      </p:sp>
    </p:spTree>
    <p:extLst>
      <p:ext uri="{BB962C8B-B14F-4D97-AF65-F5344CB8AC3E}">
        <p14:creationId xmlns:p14="http://schemas.microsoft.com/office/powerpoint/2010/main" val="333589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28</a:t>
            </a:fld>
            <a:endParaRPr lang="en-US"/>
          </a:p>
        </p:txBody>
      </p:sp>
    </p:spTree>
    <p:extLst>
      <p:ext uri="{BB962C8B-B14F-4D97-AF65-F5344CB8AC3E}">
        <p14:creationId xmlns:p14="http://schemas.microsoft.com/office/powerpoint/2010/main" val="37819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29</a:t>
            </a:fld>
            <a:endParaRPr lang="en-US"/>
          </a:p>
        </p:txBody>
      </p:sp>
    </p:spTree>
    <p:extLst>
      <p:ext uri="{BB962C8B-B14F-4D97-AF65-F5344CB8AC3E}">
        <p14:creationId xmlns:p14="http://schemas.microsoft.com/office/powerpoint/2010/main" val="4218830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30</a:t>
            </a:fld>
            <a:endParaRPr lang="en-US"/>
          </a:p>
        </p:txBody>
      </p:sp>
    </p:spTree>
    <p:extLst>
      <p:ext uri="{BB962C8B-B14F-4D97-AF65-F5344CB8AC3E}">
        <p14:creationId xmlns:p14="http://schemas.microsoft.com/office/powerpoint/2010/main" val="3809186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31</a:t>
            </a:fld>
            <a:endParaRPr lang="en-US"/>
          </a:p>
        </p:txBody>
      </p:sp>
    </p:spTree>
    <p:extLst>
      <p:ext uri="{BB962C8B-B14F-4D97-AF65-F5344CB8AC3E}">
        <p14:creationId xmlns:p14="http://schemas.microsoft.com/office/powerpoint/2010/main" val="1954376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32</a:t>
            </a:fld>
            <a:endParaRPr lang="en-US"/>
          </a:p>
        </p:txBody>
      </p:sp>
    </p:spTree>
    <p:extLst>
      <p:ext uri="{BB962C8B-B14F-4D97-AF65-F5344CB8AC3E}">
        <p14:creationId xmlns:p14="http://schemas.microsoft.com/office/powerpoint/2010/main" val="33648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33</a:t>
            </a:fld>
            <a:endParaRPr lang="en-US"/>
          </a:p>
        </p:txBody>
      </p:sp>
    </p:spTree>
    <p:extLst>
      <p:ext uri="{BB962C8B-B14F-4D97-AF65-F5344CB8AC3E}">
        <p14:creationId xmlns:p14="http://schemas.microsoft.com/office/powerpoint/2010/main" val="1322112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34</a:t>
            </a:fld>
            <a:endParaRPr lang="en-US"/>
          </a:p>
        </p:txBody>
      </p:sp>
    </p:spTree>
    <p:extLst>
      <p:ext uri="{BB962C8B-B14F-4D97-AF65-F5344CB8AC3E}">
        <p14:creationId xmlns:p14="http://schemas.microsoft.com/office/powerpoint/2010/main" val="2482671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35</a:t>
            </a:fld>
            <a:endParaRPr lang="en-US"/>
          </a:p>
        </p:txBody>
      </p:sp>
    </p:spTree>
    <p:extLst>
      <p:ext uri="{BB962C8B-B14F-4D97-AF65-F5344CB8AC3E}">
        <p14:creationId xmlns:p14="http://schemas.microsoft.com/office/powerpoint/2010/main" val="2695038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36</a:t>
            </a:fld>
            <a:endParaRPr lang="en-US"/>
          </a:p>
        </p:txBody>
      </p:sp>
    </p:spTree>
    <p:extLst>
      <p:ext uri="{BB962C8B-B14F-4D97-AF65-F5344CB8AC3E}">
        <p14:creationId xmlns:p14="http://schemas.microsoft.com/office/powerpoint/2010/main" val="29484053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37</a:t>
            </a:fld>
            <a:endParaRPr lang="en-US"/>
          </a:p>
        </p:txBody>
      </p:sp>
    </p:spTree>
    <p:extLst>
      <p:ext uri="{BB962C8B-B14F-4D97-AF65-F5344CB8AC3E}">
        <p14:creationId xmlns:p14="http://schemas.microsoft.com/office/powerpoint/2010/main" val="1879579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a:t>
            </a:fld>
            <a:endParaRPr lang="en-US"/>
          </a:p>
        </p:txBody>
      </p:sp>
    </p:spTree>
    <p:extLst>
      <p:ext uri="{BB962C8B-B14F-4D97-AF65-F5344CB8AC3E}">
        <p14:creationId xmlns:p14="http://schemas.microsoft.com/office/powerpoint/2010/main" val="39000174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38</a:t>
            </a:fld>
            <a:endParaRPr lang="en-US"/>
          </a:p>
        </p:txBody>
      </p:sp>
    </p:spTree>
    <p:extLst>
      <p:ext uri="{BB962C8B-B14F-4D97-AF65-F5344CB8AC3E}">
        <p14:creationId xmlns:p14="http://schemas.microsoft.com/office/powerpoint/2010/main" val="3982125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39</a:t>
            </a:fld>
            <a:endParaRPr lang="en-US"/>
          </a:p>
        </p:txBody>
      </p:sp>
    </p:spTree>
    <p:extLst>
      <p:ext uri="{BB962C8B-B14F-4D97-AF65-F5344CB8AC3E}">
        <p14:creationId xmlns:p14="http://schemas.microsoft.com/office/powerpoint/2010/main" val="305477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40</a:t>
            </a:fld>
            <a:endParaRPr lang="en-US"/>
          </a:p>
        </p:txBody>
      </p:sp>
    </p:spTree>
    <p:extLst>
      <p:ext uri="{BB962C8B-B14F-4D97-AF65-F5344CB8AC3E}">
        <p14:creationId xmlns:p14="http://schemas.microsoft.com/office/powerpoint/2010/main" val="11157724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41</a:t>
            </a:fld>
            <a:endParaRPr lang="en-US"/>
          </a:p>
        </p:txBody>
      </p:sp>
    </p:spTree>
    <p:extLst>
      <p:ext uri="{BB962C8B-B14F-4D97-AF65-F5344CB8AC3E}">
        <p14:creationId xmlns:p14="http://schemas.microsoft.com/office/powerpoint/2010/main" val="36384647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42</a:t>
            </a:fld>
            <a:endParaRPr lang="en-US"/>
          </a:p>
        </p:txBody>
      </p:sp>
    </p:spTree>
    <p:extLst>
      <p:ext uri="{BB962C8B-B14F-4D97-AF65-F5344CB8AC3E}">
        <p14:creationId xmlns:p14="http://schemas.microsoft.com/office/powerpoint/2010/main" val="31820700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43</a:t>
            </a:fld>
            <a:endParaRPr lang="en-US"/>
          </a:p>
        </p:txBody>
      </p:sp>
    </p:spTree>
    <p:extLst>
      <p:ext uri="{BB962C8B-B14F-4D97-AF65-F5344CB8AC3E}">
        <p14:creationId xmlns:p14="http://schemas.microsoft.com/office/powerpoint/2010/main" val="24583975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44</a:t>
            </a:fld>
            <a:endParaRPr lang="en-US"/>
          </a:p>
        </p:txBody>
      </p:sp>
    </p:spTree>
    <p:extLst>
      <p:ext uri="{BB962C8B-B14F-4D97-AF65-F5344CB8AC3E}">
        <p14:creationId xmlns:p14="http://schemas.microsoft.com/office/powerpoint/2010/main" val="563607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45</a:t>
            </a:fld>
            <a:endParaRPr lang="en-US"/>
          </a:p>
        </p:txBody>
      </p:sp>
    </p:spTree>
    <p:extLst>
      <p:ext uri="{BB962C8B-B14F-4D97-AF65-F5344CB8AC3E}">
        <p14:creationId xmlns:p14="http://schemas.microsoft.com/office/powerpoint/2010/main" val="20979020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46</a:t>
            </a:fld>
            <a:endParaRPr lang="en-US"/>
          </a:p>
        </p:txBody>
      </p:sp>
    </p:spTree>
    <p:extLst>
      <p:ext uri="{BB962C8B-B14F-4D97-AF65-F5344CB8AC3E}">
        <p14:creationId xmlns:p14="http://schemas.microsoft.com/office/powerpoint/2010/main" val="15693758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47</a:t>
            </a:fld>
            <a:endParaRPr lang="en-US"/>
          </a:p>
        </p:txBody>
      </p:sp>
    </p:spTree>
    <p:extLst>
      <p:ext uri="{BB962C8B-B14F-4D97-AF65-F5344CB8AC3E}">
        <p14:creationId xmlns:p14="http://schemas.microsoft.com/office/powerpoint/2010/main" val="4006274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4</a:t>
            </a:fld>
            <a:endParaRPr lang="en-US"/>
          </a:p>
        </p:txBody>
      </p:sp>
    </p:spTree>
    <p:extLst>
      <p:ext uri="{BB962C8B-B14F-4D97-AF65-F5344CB8AC3E}">
        <p14:creationId xmlns:p14="http://schemas.microsoft.com/office/powerpoint/2010/main" val="32152377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59</a:t>
            </a:fld>
            <a:endParaRPr lang="en-US"/>
          </a:p>
        </p:txBody>
      </p:sp>
    </p:spTree>
    <p:extLst>
      <p:ext uri="{BB962C8B-B14F-4D97-AF65-F5344CB8AC3E}">
        <p14:creationId xmlns:p14="http://schemas.microsoft.com/office/powerpoint/2010/main" val="36546731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60</a:t>
            </a:fld>
            <a:endParaRPr lang="en-US"/>
          </a:p>
        </p:txBody>
      </p:sp>
    </p:spTree>
    <p:extLst>
      <p:ext uri="{BB962C8B-B14F-4D97-AF65-F5344CB8AC3E}">
        <p14:creationId xmlns:p14="http://schemas.microsoft.com/office/powerpoint/2010/main" val="16760806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61</a:t>
            </a:fld>
            <a:endParaRPr lang="en-US"/>
          </a:p>
        </p:txBody>
      </p:sp>
    </p:spTree>
    <p:extLst>
      <p:ext uri="{BB962C8B-B14F-4D97-AF65-F5344CB8AC3E}">
        <p14:creationId xmlns:p14="http://schemas.microsoft.com/office/powerpoint/2010/main" val="1816264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62</a:t>
            </a:fld>
            <a:endParaRPr lang="en-US"/>
          </a:p>
        </p:txBody>
      </p:sp>
    </p:spTree>
    <p:extLst>
      <p:ext uri="{BB962C8B-B14F-4D97-AF65-F5344CB8AC3E}">
        <p14:creationId xmlns:p14="http://schemas.microsoft.com/office/powerpoint/2010/main" val="41316903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63</a:t>
            </a:fld>
            <a:endParaRPr lang="en-US"/>
          </a:p>
        </p:txBody>
      </p:sp>
    </p:spTree>
    <p:extLst>
      <p:ext uri="{BB962C8B-B14F-4D97-AF65-F5344CB8AC3E}">
        <p14:creationId xmlns:p14="http://schemas.microsoft.com/office/powerpoint/2010/main" val="531290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64</a:t>
            </a:fld>
            <a:endParaRPr lang="en-US"/>
          </a:p>
        </p:txBody>
      </p:sp>
    </p:spTree>
    <p:extLst>
      <p:ext uri="{BB962C8B-B14F-4D97-AF65-F5344CB8AC3E}">
        <p14:creationId xmlns:p14="http://schemas.microsoft.com/office/powerpoint/2010/main" val="31759459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65</a:t>
            </a:fld>
            <a:endParaRPr lang="en-US"/>
          </a:p>
        </p:txBody>
      </p:sp>
    </p:spTree>
    <p:extLst>
      <p:ext uri="{BB962C8B-B14F-4D97-AF65-F5344CB8AC3E}">
        <p14:creationId xmlns:p14="http://schemas.microsoft.com/office/powerpoint/2010/main" val="9486275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66</a:t>
            </a:fld>
            <a:endParaRPr lang="en-US"/>
          </a:p>
        </p:txBody>
      </p:sp>
    </p:spTree>
    <p:extLst>
      <p:ext uri="{BB962C8B-B14F-4D97-AF65-F5344CB8AC3E}">
        <p14:creationId xmlns:p14="http://schemas.microsoft.com/office/powerpoint/2010/main" val="13742655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67</a:t>
            </a:fld>
            <a:endParaRPr lang="en-US"/>
          </a:p>
        </p:txBody>
      </p:sp>
    </p:spTree>
    <p:extLst>
      <p:ext uri="{BB962C8B-B14F-4D97-AF65-F5344CB8AC3E}">
        <p14:creationId xmlns:p14="http://schemas.microsoft.com/office/powerpoint/2010/main" val="2340615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68</a:t>
            </a:fld>
            <a:endParaRPr lang="en-US"/>
          </a:p>
        </p:txBody>
      </p:sp>
    </p:spTree>
    <p:extLst>
      <p:ext uri="{BB962C8B-B14F-4D97-AF65-F5344CB8AC3E}">
        <p14:creationId xmlns:p14="http://schemas.microsoft.com/office/powerpoint/2010/main" val="1304396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5</a:t>
            </a:fld>
            <a:endParaRPr lang="en-US"/>
          </a:p>
        </p:txBody>
      </p:sp>
    </p:spTree>
    <p:extLst>
      <p:ext uri="{BB962C8B-B14F-4D97-AF65-F5344CB8AC3E}">
        <p14:creationId xmlns:p14="http://schemas.microsoft.com/office/powerpoint/2010/main" val="16223963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69</a:t>
            </a:fld>
            <a:endParaRPr lang="en-US"/>
          </a:p>
        </p:txBody>
      </p:sp>
    </p:spTree>
    <p:extLst>
      <p:ext uri="{BB962C8B-B14F-4D97-AF65-F5344CB8AC3E}">
        <p14:creationId xmlns:p14="http://schemas.microsoft.com/office/powerpoint/2010/main" val="5922334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70</a:t>
            </a:fld>
            <a:endParaRPr lang="en-US"/>
          </a:p>
        </p:txBody>
      </p:sp>
    </p:spTree>
    <p:extLst>
      <p:ext uri="{BB962C8B-B14F-4D97-AF65-F5344CB8AC3E}">
        <p14:creationId xmlns:p14="http://schemas.microsoft.com/office/powerpoint/2010/main" val="1913578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71</a:t>
            </a:fld>
            <a:endParaRPr lang="en-US"/>
          </a:p>
        </p:txBody>
      </p:sp>
    </p:spTree>
    <p:extLst>
      <p:ext uri="{BB962C8B-B14F-4D97-AF65-F5344CB8AC3E}">
        <p14:creationId xmlns:p14="http://schemas.microsoft.com/office/powerpoint/2010/main" val="21087579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72</a:t>
            </a:fld>
            <a:endParaRPr lang="en-US"/>
          </a:p>
        </p:txBody>
      </p:sp>
    </p:spTree>
    <p:extLst>
      <p:ext uri="{BB962C8B-B14F-4D97-AF65-F5344CB8AC3E}">
        <p14:creationId xmlns:p14="http://schemas.microsoft.com/office/powerpoint/2010/main" val="25673551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73</a:t>
            </a:fld>
            <a:endParaRPr lang="en-US"/>
          </a:p>
        </p:txBody>
      </p:sp>
    </p:spTree>
    <p:extLst>
      <p:ext uri="{BB962C8B-B14F-4D97-AF65-F5344CB8AC3E}">
        <p14:creationId xmlns:p14="http://schemas.microsoft.com/office/powerpoint/2010/main" val="9308582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74</a:t>
            </a:fld>
            <a:endParaRPr lang="en-US"/>
          </a:p>
        </p:txBody>
      </p:sp>
    </p:spTree>
    <p:extLst>
      <p:ext uri="{BB962C8B-B14F-4D97-AF65-F5344CB8AC3E}">
        <p14:creationId xmlns:p14="http://schemas.microsoft.com/office/powerpoint/2010/main" val="7767090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75</a:t>
            </a:fld>
            <a:endParaRPr lang="en-US"/>
          </a:p>
        </p:txBody>
      </p:sp>
    </p:spTree>
    <p:extLst>
      <p:ext uri="{BB962C8B-B14F-4D97-AF65-F5344CB8AC3E}">
        <p14:creationId xmlns:p14="http://schemas.microsoft.com/office/powerpoint/2010/main" val="29228696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76</a:t>
            </a:fld>
            <a:endParaRPr lang="en-US"/>
          </a:p>
        </p:txBody>
      </p:sp>
    </p:spTree>
    <p:extLst>
      <p:ext uri="{BB962C8B-B14F-4D97-AF65-F5344CB8AC3E}">
        <p14:creationId xmlns:p14="http://schemas.microsoft.com/office/powerpoint/2010/main" val="31166078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77</a:t>
            </a:fld>
            <a:endParaRPr lang="en-US"/>
          </a:p>
        </p:txBody>
      </p:sp>
    </p:spTree>
    <p:extLst>
      <p:ext uri="{BB962C8B-B14F-4D97-AF65-F5344CB8AC3E}">
        <p14:creationId xmlns:p14="http://schemas.microsoft.com/office/powerpoint/2010/main" val="3906798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6</a:t>
            </a:fld>
            <a:endParaRPr lang="en-US"/>
          </a:p>
        </p:txBody>
      </p:sp>
    </p:spTree>
    <p:extLst>
      <p:ext uri="{BB962C8B-B14F-4D97-AF65-F5344CB8AC3E}">
        <p14:creationId xmlns:p14="http://schemas.microsoft.com/office/powerpoint/2010/main" val="3077408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7</a:t>
            </a:fld>
            <a:endParaRPr lang="en-US"/>
          </a:p>
        </p:txBody>
      </p:sp>
    </p:spTree>
    <p:extLst>
      <p:ext uri="{BB962C8B-B14F-4D97-AF65-F5344CB8AC3E}">
        <p14:creationId xmlns:p14="http://schemas.microsoft.com/office/powerpoint/2010/main" val="2761098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8</a:t>
            </a:fld>
            <a:endParaRPr lang="en-US"/>
          </a:p>
        </p:txBody>
      </p:sp>
    </p:spTree>
    <p:extLst>
      <p:ext uri="{BB962C8B-B14F-4D97-AF65-F5344CB8AC3E}">
        <p14:creationId xmlns:p14="http://schemas.microsoft.com/office/powerpoint/2010/main" val="1594521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6D76FE-20D2-4C19-B742-A19B809FE525}" type="slidenum">
              <a:rPr lang="en-US" smtClean="0"/>
              <a:t>9</a:t>
            </a:fld>
            <a:endParaRPr lang="en-US"/>
          </a:p>
        </p:txBody>
      </p:sp>
    </p:spTree>
    <p:extLst>
      <p:ext uri="{BB962C8B-B14F-4D97-AF65-F5344CB8AC3E}">
        <p14:creationId xmlns:p14="http://schemas.microsoft.com/office/powerpoint/2010/main" val="2051684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27F01-647B-4B5F-B4AE-AE4B8CF3A2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66E73D-F416-4014-9F8B-6068D8E432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EFA326-E6FF-4B98-AD80-5BFF4E19322D}"/>
              </a:ext>
            </a:extLst>
          </p:cNvPr>
          <p:cNvSpPr>
            <a:spLocks noGrp="1"/>
          </p:cNvSpPr>
          <p:nvPr>
            <p:ph type="dt" sz="half" idx="10"/>
          </p:nvPr>
        </p:nvSpPr>
        <p:spPr/>
        <p:txBody>
          <a:bodyPr/>
          <a:lstStyle/>
          <a:p>
            <a:fld id="{FC538338-D802-4658-A807-29A9CF1285E0}" type="datetime1">
              <a:rPr lang="en-US" smtClean="0"/>
              <a:t>11/23/2018</a:t>
            </a:fld>
            <a:endParaRPr lang="en-US"/>
          </a:p>
        </p:txBody>
      </p:sp>
      <p:sp>
        <p:nvSpPr>
          <p:cNvPr id="5" name="Footer Placeholder 4">
            <a:extLst>
              <a:ext uri="{FF2B5EF4-FFF2-40B4-BE49-F238E27FC236}">
                <a16:creationId xmlns:a16="http://schemas.microsoft.com/office/drawing/2014/main" id="{106DB7F0-06F3-4702-9311-E164DE9F9B91}"/>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B859122E-BE14-41F7-8DDB-282EAA320388}"/>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1785020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4877A-11B0-438F-9BD0-0AC7D49D6E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C82B0BF-0DB8-46FA-B230-503D65210FD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021C7D-B675-4C5B-B838-7EF952764DB0}"/>
              </a:ext>
            </a:extLst>
          </p:cNvPr>
          <p:cNvSpPr>
            <a:spLocks noGrp="1"/>
          </p:cNvSpPr>
          <p:nvPr>
            <p:ph type="dt" sz="half" idx="10"/>
          </p:nvPr>
        </p:nvSpPr>
        <p:spPr/>
        <p:txBody>
          <a:bodyPr/>
          <a:lstStyle/>
          <a:p>
            <a:fld id="{99A2A5C1-0C45-47E6-9530-5FB1E8540E3E}" type="datetime1">
              <a:rPr lang="en-US" smtClean="0"/>
              <a:t>11/23/2018</a:t>
            </a:fld>
            <a:endParaRPr lang="en-US"/>
          </a:p>
        </p:txBody>
      </p:sp>
      <p:sp>
        <p:nvSpPr>
          <p:cNvPr id="5" name="Footer Placeholder 4">
            <a:extLst>
              <a:ext uri="{FF2B5EF4-FFF2-40B4-BE49-F238E27FC236}">
                <a16:creationId xmlns:a16="http://schemas.microsoft.com/office/drawing/2014/main" id="{D0AD42B2-F94A-4C3E-9808-E1DD7D8CF9D9}"/>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A1DBDFB6-06A4-490E-AFDD-338C59EC2AA3}"/>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540404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E70E78-7C28-4C89-A2E3-AC5ACD9AC6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FDFE4B-97CD-4295-96DB-BDC9053B12B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582F1A-DD0E-4E6B-8783-90AAFF0B775B}"/>
              </a:ext>
            </a:extLst>
          </p:cNvPr>
          <p:cNvSpPr>
            <a:spLocks noGrp="1"/>
          </p:cNvSpPr>
          <p:nvPr>
            <p:ph type="dt" sz="half" idx="10"/>
          </p:nvPr>
        </p:nvSpPr>
        <p:spPr/>
        <p:txBody>
          <a:bodyPr/>
          <a:lstStyle/>
          <a:p>
            <a:fld id="{983BED23-27F7-4080-BEDC-F8645FC779EE}" type="datetime1">
              <a:rPr lang="en-US" smtClean="0"/>
              <a:t>11/23/2018</a:t>
            </a:fld>
            <a:endParaRPr lang="en-US"/>
          </a:p>
        </p:txBody>
      </p:sp>
      <p:sp>
        <p:nvSpPr>
          <p:cNvPr id="5" name="Footer Placeholder 4">
            <a:extLst>
              <a:ext uri="{FF2B5EF4-FFF2-40B4-BE49-F238E27FC236}">
                <a16:creationId xmlns:a16="http://schemas.microsoft.com/office/drawing/2014/main" id="{A5E476D0-B2D2-4820-8572-4D8324AB6614}"/>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B380E78F-2C76-47BF-BC59-7B259B07EB70}"/>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2740472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46EA-1DD2-4071-BE7D-DA3ADB4C3B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8B2E35-CC0D-4E88-8583-6395E15982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8C0321-7558-4A7D-8483-FA8F009F5884}"/>
              </a:ext>
            </a:extLst>
          </p:cNvPr>
          <p:cNvSpPr>
            <a:spLocks noGrp="1"/>
          </p:cNvSpPr>
          <p:nvPr>
            <p:ph type="dt" sz="half" idx="10"/>
          </p:nvPr>
        </p:nvSpPr>
        <p:spPr/>
        <p:txBody>
          <a:bodyPr/>
          <a:lstStyle/>
          <a:p>
            <a:fld id="{485EE03C-F8CB-4798-AE80-6BA37F688968}" type="datetime1">
              <a:rPr lang="en-US" smtClean="0"/>
              <a:t>11/23/2018</a:t>
            </a:fld>
            <a:endParaRPr lang="en-US"/>
          </a:p>
        </p:txBody>
      </p:sp>
      <p:sp>
        <p:nvSpPr>
          <p:cNvPr id="5" name="Footer Placeholder 4">
            <a:extLst>
              <a:ext uri="{FF2B5EF4-FFF2-40B4-BE49-F238E27FC236}">
                <a16:creationId xmlns:a16="http://schemas.microsoft.com/office/drawing/2014/main" id="{B34345CD-568B-41AC-BC38-E3B9803760D3}"/>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026379D6-E976-4542-95BE-92FE1DB710C3}"/>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3810803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A0D8C-E185-4DBB-8FFA-03205F2D13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D997D7-ECAC-44DB-892C-2CEB033450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52E8DB8-1B43-4A31-99B6-5A4FF85F03BF}"/>
              </a:ext>
            </a:extLst>
          </p:cNvPr>
          <p:cNvSpPr>
            <a:spLocks noGrp="1"/>
          </p:cNvSpPr>
          <p:nvPr>
            <p:ph type="dt" sz="half" idx="10"/>
          </p:nvPr>
        </p:nvSpPr>
        <p:spPr/>
        <p:txBody>
          <a:bodyPr/>
          <a:lstStyle/>
          <a:p>
            <a:fld id="{3156D880-97CC-43AA-9191-4695ED42EC7E}" type="datetime1">
              <a:rPr lang="en-US" smtClean="0"/>
              <a:t>11/23/2018</a:t>
            </a:fld>
            <a:endParaRPr lang="en-US"/>
          </a:p>
        </p:txBody>
      </p:sp>
      <p:sp>
        <p:nvSpPr>
          <p:cNvPr id="5" name="Footer Placeholder 4">
            <a:extLst>
              <a:ext uri="{FF2B5EF4-FFF2-40B4-BE49-F238E27FC236}">
                <a16:creationId xmlns:a16="http://schemas.microsoft.com/office/drawing/2014/main" id="{3B693338-6DA9-4B1A-9B17-EE3677FA7BF2}"/>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4A49B74A-C0FB-4E45-B0E5-418C76B81EF0}"/>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2865315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BB647-31B5-40B9-8159-ADBF78AC16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CE696D-E9CD-49D9-9481-4F538B1FEE0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017BF30-EB87-4910-B77C-E728053C523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0833BC-63FF-45A8-A162-003CF5B8D6FA}"/>
              </a:ext>
            </a:extLst>
          </p:cNvPr>
          <p:cNvSpPr>
            <a:spLocks noGrp="1"/>
          </p:cNvSpPr>
          <p:nvPr>
            <p:ph type="dt" sz="half" idx="10"/>
          </p:nvPr>
        </p:nvSpPr>
        <p:spPr/>
        <p:txBody>
          <a:bodyPr/>
          <a:lstStyle/>
          <a:p>
            <a:fld id="{6B596C22-FFF1-4AB5-8331-034DB4067F6C}" type="datetime1">
              <a:rPr lang="en-US" smtClean="0"/>
              <a:t>11/23/2018</a:t>
            </a:fld>
            <a:endParaRPr lang="en-US"/>
          </a:p>
        </p:txBody>
      </p:sp>
      <p:sp>
        <p:nvSpPr>
          <p:cNvPr id="6" name="Footer Placeholder 5">
            <a:extLst>
              <a:ext uri="{FF2B5EF4-FFF2-40B4-BE49-F238E27FC236}">
                <a16:creationId xmlns:a16="http://schemas.microsoft.com/office/drawing/2014/main" id="{54BA6D41-F905-4EA8-B52C-5A68A44893C1}"/>
              </a:ext>
            </a:extLst>
          </p:cNvPr>
          <p:cNvSpPr>
            <a:spLocks noGrp="1"/>
          </p:cNvSpPr>
          <p:nvPr>
            <p:ph type="ftr" sz="quarter" idx="11"/>
          </p:nvPr>
        </p:nvSpPr>
        <p:spPr/>
        <p:txBody>
          <a:bodyPr/>
          <a:lstStyle/>
          <a:p>
            <a:r>
              <a:rPr lang="en-US"/>
              <a:t>Query Processing and Optimization</a:t>
            </a:r>
          </a:p>
        </p:txBody>
      </p:sp>
      <p:sp>
        <p:nvSpPr>
          <p:cNvPr id="7" name="Slide Number Placeholder 6">
            <a:extLst>
              <a:ext uri="{FF2B5EF4-FFF2-40B4-BE49-F238E27FC236}">
                <a16:creationId xmlns:a16="http://schemas.microsoft.com/office/drawing/2014/main" id="{BC7E1622-A7F1-41FA-B912-2ADF8C69C88D}"/>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1508172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2F085-094C-41AC-BB36-551414AE54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DC8D3D-93BD-41DE-A087-98AD265199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7AB5D6F-6DF9-40C2-8F49-3408D983E7C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5AA5644-C071-4780-B752-9FAEDA94D7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FE1DDE9-90B9-4C8C-86A0-91D08EB8187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741011-A6B6-4BD5-8B82-946FDD81409F}"/>
              </a:ext>
            </a:extLst>
          </p:cNvPr>
          <p:cNvSpPr>
            <a:spLocks noGrp="1"/>
          </p:cNvSpPr>
          <p:nvPr>
            <p:ph type="dt" sz="half" idx="10"/>
          </p:nvPr>
        </p:nvSpPr>
        <p:spPr/>
        <p:txBody>
          <a:bodyPr/>
          <a:lstStyle/>
          <a:p>
            <a:fld id="{9725D86A-D852-4412-BFE1-E1FDDDE99F10}" type="datetime1">
              <a:rPr lang="en-US" smtClean="0"/>
              <a:t>11/23/2018</a:t>
            </a:fld>
            <a:endParaRPr lang="en-US"/>
          </a:p>
        </p:txBody>
      </p:sp>
      <p:sp>
        <p:nvSpPr>
          <p:cNvPr id="8" name="Footer Placeholder 7">
            <a:extLst>
              <a:ext uri="{FF2B5EF4-FFF2-40B4-BE49-F238E27FC236}">
                <a16:creationId xmlns:a16="http://schemas.microsoft.com/office/drawing/2014/main" id="{C5C0746D-951D-49A9-9DAF-9B8F822E7828}"/>
              </a:ext>
            </a:extLst>
          </p:cNvPr>
          <p:cNvSpPr>
            <a:spLocks noGrp="1"/>
          </p:cNvSpPr>
          <p:nvPr>
            <p:ph type="ftr" sz="quarter" idx="11"/>
          </p:nvPr>
        </p:nvSpPr>
        <p:spPr/>
        <p:txBody>
          <a:bodyPr/>
          <a:lstStyle/>
          <a:p>
            <a:r>
              <a:rPr lang="en-US"/>
              <a:t>Query Processing and Optimization</a:t>
            </a:r>
          </a:p>
        </p:txBody>
      </p:sp>
      <p:sp>
        <p:nvSpPr>
          <p:cNvPr id="9" name="Slide Number Placeholder 8">
            <a:extLst>
              <a:ext uri="{FF2B5EF4-FFF2-40B4-BE49-F238E27FC236}">
                <a16:creationId xmlns:a16="http://schemas.microsoft.com/office/drawing/2014/main" id="{79899585-5FE3-42AD-9A22-725F5896B4EF}"/>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3389074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001FD-CD90-4A6F-8334-9D99D8ED6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F3CD26-FC39-4A9E-B9A7-D50321EE698F}"/>
              </a:ext>
            </a:extLst>
          </p:cNvPr>
          <p:cNvSpPr>
            <a:spLocks noGrp="1"/>
          </p:cNvSpPr>
          <p:nvPr>
            <p:ph type="dt" sz="half" idx="10"/>
          </p:nvPr>
        </p:nvSpPr>
        <p:spPr/>
        <p:txBody>
          <a:bodyPr/>
          <a:lstStyle/>
          <a:p>
            <a:fld id="{8587F7C2-FBAC-4177-9BA1-7F21DFF6A10A}" type="datetime1">
              <a:rPr lang="en-US" smtClean="0"/>
              <a:t>11/23/2018</a:t>
            </a:fld>
            <a:endParaRPr lang="en-US"/>
          </a:p>
        </p:txBody>
      </p:sp>
      <p:sp>
        <p:nvSpPr>
          <p:cNvPr id="4" name="Footer Placeholder 3">
            <a:extLst>
              <a:ext uri="{FF2B5EF4-FFF2-40B4-BE49-F238E27FC236}">
                <a16:creationId xmlns:a16="http://schemas.microsoft.com/office/drawing/2014/main" id="{3E805029-857A-4288-9882-11BDEAAD6CC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4D0F9B62-EAF2-4BC4-89D4-14DE2D5C0A90}"/>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1562853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0748C8-6855-43BA-9F73-3D890010141E}"/>
              </a:ext>
            </a:extLst>
          </p:cNvPr>
          <p:cNvSpPr>
            <a:spLocks noGrp="1"/>
          </p:cNvSpPr>
          <p:nvPr>
            <p:ph type="dt" sz="half" idx="10"/>
          </p:nvPr>
        </p:nvSpPr>
        <p:spPr/>
        <p:txBody>
          <a:bodyPr/>
          <a:lstStyle/>
          <a:p>
            <a:fld id="{87E5BA99-74BF-43F7-AA8E-8BD8F7DBA35A}" type="datetime1">
              <a:rPr lang="en-US" smtClean="0"/>
              <a:t>11/23/2018</a:t>
            </a:fld>
            <a:endParaRPr lang="en-US"/>
          </a:p>
        </p:txBody>
      </p:sp>
      <p:sp>
        <p:nvSpPr>
          <p:cNvPr id="3" name="Footer Placeholder 2">
            <a:extLst>
              <a:ext uri="{FF2B5EF4-FFF2-40B4-BE49-F238E27FC236}">
                <a16:creationId xmlns:a16="http://schemas.microsoft.com/office/drawing/2014/main" id="{7EEA7527-F6BA-4D54-B104-2C2486CE294B}"/>
              </a:ext>
            </a:extLst>
          </p:cNvPr>
          <p:cNvSpPr>
            <a:spLocks noGrp="1"/>
          </p:cNvSpPr>
          <p:nvPr>
            <p:ph type="ftr" sz="quarter" idx="11"/>
          </p:nvPr>
        </p:nvSpPr>
        <p:spPr/>
        <p:txBody>
          <a:bodyPr/>
          <a:lstStyle/>
          <a:p>
            <a:r>
              <a:rPr lang="en-US"/>
              <a:t>Query Processing and Optimization</a:t>
            </a:r>
          </a:p>
        </p:txBody>
      </p:sp>
      <p:sp>
        <p:nvSpPr>
          <p:cNvPr id="4" name="Slide Number Placeholder 3">
            <a:extLst>
              <a:ext uri="{FF2B5EF4-FFF2-40B4-BE49-F238E27FC236}">
                <a16:creationId xmlns:a16="http://schemas.microsoft.com/office/drawing/2014/main" id="{812B5B75-B94C-4850-8E2D-2552ECFF657A}"/>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2290428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3585A-5F33-4A55-A839-2E88FD0FA4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5C2415-F027-40C7-830B-9BC1F2829E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7A4DEE-E89A-4F1C-B746-FAF1AAC5BB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D4DBC8E-A685-4ACC-9705-DE1F482B0403}"/>
              </a:ext>
            </a:extLst>
          </p:cNvPr>
          <p:cNvSpPr>
            <a:spLocks noGrp="1"/>
          </p:cNvSpPr>
          <p:nvPr>
            <p:ph type="dt" sz="half" idx="10"/>
          </p:nvPr>
        </p:nvSpPr>
        <p:spPr/>
        <p:txBody>
          <a:bodyPr/>
          <a:lstStyle/>
          <a:p>
            <a:fld id="{8BA7ED78-0089-438F-BB75-54F4CF32CCC4}" type="datetime1">
              <a:rPr lang="en-US" smtClean="0"/>
              <a:t>11/23/2018</a:t>
            </a:fld>
            <a:endParaRPr lang="en-US"/>
          </a:p>
        </p:txBody>
      </p:sp>
      <p:sp>
        <p:nvSpPr>
          <p:cNvPr id="6" name="Footer Placeholder 5">
            <a:extLst>
              <a:ext uri="{FF2B5EF4-FFF2-40B4-BE49-F238E27FC236}">
                <a16:creationId xmlns:a16="http://schemas.microsoft.com/office/drawing/2014/main" id="{9D2DC584-9DAA-4828-AD0F-94A51323982B}"/>
              </a:ext>
            </a:extLst>
          </p:cNvPr>
          <p:cNvSpPr>
            <a:spLocks noGrp="1"/>
          </p:cNvSpPr>
          <p:nvPr>
            <p:ph type="ftr" sz="quarter" idx="11"/>
          </p:nvPr>
        </p:nvSpPr>
        <p:spPr/>
        <p:txBody>
          <a:bodyPr/>
          <a:lstStyle/>
          <a:p>
            <a:r>
              <a:rPr lang="en-US"/>
              <a:t>Query Processing and Optimization</a:t>
            </a:r>
          </a:p>
        </p:txBody>
      </p:sp>
      <p:sp>
        <p:nvSpPr>
          <p:cNvPr id="7" name="Slide Number Placeholder 6">
            <a:extLst>
              <a:ext uri="{FF2B5EF4-FFF2-40B4-BE49-F238E27FC236}">
                <a16:creationId xmlns:a16="http://schemas.microsoft.com/office/drawing/2014/main" id="{24B1C357-A031-4A42-8856-147BF298E063}"/>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3385922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82C0C-F5D8-40D2-AD20-D88280A8B2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2032FD-E13A-45EC-82C1-91782E263A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BED9D0-540C-48DF-8556-597A056FF5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FB16E2F-4B12-4E28-A827-D8570C81DDB4}"/>
              </a:ext>
            </a:extLst>
          </p:cNvPr>
          <p:cNvSpPr>
            <a:spLocks noGrp="1"/>
          </p:cNvSpPr>
          <p:nvPr>
            <p:ph type="dt" sz="half" idx="10"/>
          </p:nvPr>
        </p:nvSpPr>
        <p:spPr/>
        <p:txBody>
          <a:bodyPr/>
          <a:lstStyle/>
          <a:p>
            <a:fld id="{FA1B7BD2-B325-481D-A58A-F37DAE1D14E6}" type="datetime1">
              <a:rPr lang="en-US" smtClean="0"/>
              <a:t>11/23/2018</a:t>
            </a:fld>
            <a:endParaRPr lang="en-US"/>
          </a:p>
        </p:txBody>
      </p:sp>
      <p:sp>
        <p:nvSpPr>
          <p:cNvPr id="6" name="Footer Placeholder 5">
            <a:extLst>
              <a:ext uri="{FF2B5EF4-FFF2-40B4-BE49-F238E27FC236}">
                <a16:creationId xmlns:a16="http://schemas.microsoft.com/office/drawing/2014/main" id="{6FDCE0F4-019D-4032-805B-1D1E781E7C2D}"/>
              </a:ext>
            </a:extLst>
          </p:cNvPr>
          <p:cNvSpPr>
            <a:spLocks noGrp="1"/>
          </p:cNvSpPr>
          <p:nvPr>
            <p:ph type="ftr" sz="quarter" idx="11"/>
          </p:nvPr>
        </p:nvSpPr>
        <p:spPr/>
        <p:txBody>
          <a:bodyPr/>
          <a:lstStyle/>
          <a:p>
            <a:r>
              <a:rPr lang="en-US"/>
              <a:t>Query Processing and Optimization</a:t>
            </a:r>
          </a:p>
        </p:txBody>
      </p:sp>
      <p:sp>
        <p:nvSpPr>
          <p:cNvPr id="7" name="Slide Number Placeholder 6">
            <a:extLst>
              <a:ext uri="{FF2B5EF4-FFF2-40B4-BE49-F238E27FC236}">
                <a16:creationId xmlns:a16="http://schemas.microsoft.com/office/drawing/2014/main" id="{188A2E1B-D177-4FD3-AED5-07D8BFC54446}"/>
              </a:ext>
            </a:extLst>
          </p:cNvPr>
          <p:cNvSpPr>
            <a:spLocks noGrp="1"/>
          </p:cNvSpPr>
          <p:nvPr>
            <p:ph type="sldNum" sz="quarter" idx="12"/>
          </p:nvPr>
        </p:nvSpPr>
        <p:spPr/>
        <p:txBody>
          <a:bodyPr/>
          <a:lstStyle/>
          <a:p>
            <a:fld id="{4F1350F4-45F6-462E-998D-9F7CBB041FA1}" type="slidenum">
              <a:rPr lang="en-US" smtClean="0"/>
              <a:t>‹#›</a:t>
            </a:fld>
            <a:endParaRPr lang="en-US"/>
          </a:p>
        </p:txBody>
      </p:sp>
    </p:spTree>
    <p:extLst>
      <p:ext uri="{BB962C8B-B14F-4D97-AF65-F5344CB8AC3E}">
        <p14:creationId xmlns:p14="http://schemas.microsoft.com/office/powerpoint/2010/main" val="2707247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89B780-77C3-4EC5-BE57-F76BC02030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CAAE48-13D9-446F-BB66-DFECCA33D0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6E4D83-D997-47EA-A4F1-C6830AD4FD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2D303-1CB4-46B1-9185-3470EEDC15E6}" type="datetime1">
              <a:rPr lang="en-US" smtClean="0"/>
              <a:t>11/23/2018</a:t>
            </a:fld>
            <a:endParaRPr lang="en-US"/>
          </a:p>
        </p:txBody>
      </p:sp>
      <p:sp>
        <p:nvSpPr>
          <p:cNvPr id="5" name="Footer Placeholder 4">
            <a:extLst>
              <a:ext uri="{FF2B5EF4-FFF2-40B4-BE49-F238E27FC236}">
                <a16:creationId xmlns:a16="http://schemas.microsoft.com/office/drawing/2014/main" id="{F668B1A7-4A42-4161-A4F6-E6A7CF57BE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Query Processing and Optimization</a:t>
            </a:r>
          </a:p>
        </p:txBody>
      </p:sp>
      <p:sp>
        <p:nvSpPr>
          <p:cNvPr id="6" name="Slide Number Placeholder 5">
            <a:extLst>
              <a:ext uri="{FF2B5EF4-FFF2-40B4-BE49-F238E27FC236}">
                <a16:creationId xmlns:a16="http://schemas.microsoft.com/office/drawing/2014/main" id="{B8294009-BF40-4133-9899-9F2F89C237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1350F4-45F6-462E-998D-9F7CBB041FA1}" type="slidenum">
              <a:rPr lang="en-US" smtClean="0"/>
              <a:t>‹#›</a:t>
            </a:fld>
            <a:endParaRPr lang="en-US"/>
          </a:p>
        </p:txBody>
      </p:sp>
    </p:spTree>
    <p:extLst>
      <p:ext uri="{BB962C8B-B14F-4D97-AF65-F5344CB8AC3E}">
        <p14:creationId xmlns:p14="http://schemas.microsoft.com/office/powerpoint/2010/main" val="1504911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D98F0-ADA4-4789-9F34-15B30D73A075}"/>
              </a:ext>
            </a:extLst>
          </p:cNvPr>
          <p:cNvSpPr>
            <a:spLocks noGrp="1"/>
          </p:cNvSpPr>
          <p:nvPr>
            <p:ph type="ctrTitle"/>
          </p:nvPr>
        </p:nvSpPr>
        <p:spPr/>
        <p:txBody>
          <a:bodyPr>
            <a:normAutofit/>
          </a:bodyPr>
          <a:lstStyle/>
          <a:p>
            <a:r>
              <a:rPr lang="en-US" sz="4400" b="1" dirty="0"/>
              <a:t>Chapter One</a:t>
            </a:r>
          </a:p>
        </p:txBody>
      </p:sp>
      <p:sp>
        <p:nvSpPr>
          <p:cNvPr id="3" name="Subtitle 2">
            <a:extLst>
              <a:ext uri="{FF2B5EF4-FFF2-40B4-BE49-F238E27FC236}">
                <a16:creationId xmlns:a16="http://schemas.microsoft.com/office/drawing/2014/main" id="{62B01A75-5433-4BE1-AFD1-47FCDF992284}"/>
              </a:ext>
            </a:extLst>
          </p:cNvPr>
          <p:cNvSpPr>
            <a:spLocks noGrp="1"/>
          </p:cNvSpPr>
          <p:nvPr>
            <p:ph type="subTitle" idx="1"/>
          </p:nvPr>
        </p:nvSpPr>
        <p:spPr/>
        <p:txBody>
          <a:bodyPr>
            <a:normAutofit/>
          </a:bodyPr>
          <a:lstStyle/>
          <a:p>
            <a:r>
              <a:rPr lang="en-US" sz="2800" b="1" dirty="0"/>
              <a:t>Query Processing and Optimization</a:t>
            </a:r>
          </a:p>
          <a:p>
            <a:r>
              <a:rPr lang="en-US" sz="2800" b="1" dirty="0"/>
              <a:t>(Reading in the Textbook: Chapters 18 &amp; 19)</a:t>
            </a:r>
          </a:p>
        </p:txBody>
      </p:sp>
      <p:sp>
        <p:nvSpPr>
          <p:cNvPr id="4" name="Footer Placeholder 3">
            <a:extLst>
              <a:ext uri="{FF2B5EF4-FFF2-40B4-BE49-F238E27FC236}">
                <a16:creationId xmlns:a16="http://schemas.microsoft.com/office/drawing/2014/main" id="{644D7002-F725-4686-B6C9-4A8B54C3CCCA}"/>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FDADD4CA-D4D8-4B9C-9DA2-031DC031AEBC}"/>
              </a:ext>
            </a:extLst>
          </p:cNvPr>
          <p:cNvSpPr>
            <a:spLocks noGrp="1"/>
          </p:cNvSpPr>
          <p:nvPr>
            <p:ph type="sldNum" sz="quarter" idx="12"/>
          </p:nvPr>
        </p:nvSpPr>
        <p:spPr/>
        <p:txBody>
          <a:bodyPr/>
          <a:lstStyle/>
          <a:p>
            <a:fld id="{4F1350F4-45F6-462E-998D-9F7CBB041FA1}" type="slidenum">
              <a:rPr lang="en-US" smtClean="0"/>
              <a:t>1</a:t>
            </a:fld>
            <a:endParaRPr lang="en-US"/>
          </a:p>
        </p:txBody>
      </p:sp>
    </p:spTree>
    <p:extLst>
      <p:ext uri="{BB962C8B-B14F-4D97-AF65-F5344CB8AC3E}">
        <p14:creationId xmlns:p14="http://schemas.microsoft.com/office/powerpoint/2010/main" val="1684756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351338"/>
          </a:xfrm>
        </p:spPr>
        <p:txBody>
          <a:bodyPr/>
          <a:lstStyle/>
          <a:p>
            <a:r>
              <a:rPr lang="en-US" dirty="0"/>
              <a:t> R </a:t>
            </a:r>
            <a:r>
              <a:rPr lang="en-US" b="1" dirty="0"/>
              <a:t>C</a:t>
            </a:r>
            <a:r>
              <a:rPr lang="en-US" dirty="0"/>
              <a:t> S = S </a:t>
            </a:r>
            <a:r>
              <a:rPr lang="en-US" b="1" dirty="0"/>
              <a:t>C</a:t>
            </a:r>
            <a:r>
              <a:rPr lang="en-US" dirty="0"/>
              <a:t> R</a:t>
            </a:r>
          </a:p>
          <a:p>
            <a:r>
              <a:rPr lang="en-US" dirty="0"/>
              <a:t>(R </a:t>
            </a:r>
            <a:r>
              <a:rPr lang="en-US" b="1" dirty="0"/>
              <a:t>C</a:t>
            </a:r>
            <a:r>
              <a:rPr lang="en-US" dirty="0"/>
              <a:t> S) </a:t>
            </a:r>
            <a:r>
              <a:rPr lang="en-US" b="1" dirty="0"/>
              <a:t>C</a:t>
            </a:r>
            <a:r>
              <a:rPr lang="en-US" dirty="0"/>
              <a:t> T = R </a:t>
            </a:r>
            <a:r>
              <a:rPr lang="en-US" b="1" dirty="0"/>
              <a:t>C</a:t>
            </a:r>
            <a:r>
              <a:rPr lang="en-US" dirty="0"/>
              <a:t> (S </a:t>
            </a:r>
            <a:r>
              <a:rPr lang="en-US" b="1" dirty="0"/>
              <a:t>C</a:t>
            </a:r>
            <a:r>
              <a:rPr lang="en-US" dirty="0"/>
              <a:t> T)</a:t>
            </a:r>
          </a:p>
          <a:p>
            <a:r>
              <a:rPr lang="en-US" dirty="0"/>
              <a:t>A relation that includes all tuples that are in both R and S</a:t>
            </a:r>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3878317" cy="369332"/>
          </a:xfrm>
          <a:prstGeom prst="rect">
            <a:avLst/>
          </a:prstGeom>
          <a:noFill/>
        </p:spPr>
        <p:txBody>
          <a:bodyPr wrap="square" rtlCol="0">
            <a:spAutoFit/>
          </a:bodyPr>
          <a:lstStyle/>
          <a:p>
            <a:r>
              <a:rPr lang="en-US" b="1" dirty="0"/>
              <a:t>INTERSECTION</a:t>
            </a:r>
          </a:p>
        </p:txBody>
      </p:sp>
      <p:sp>
        <p:nvSpPr>
          <p:cNvPr id="2" name="Footer Placeholder 1">
            <a:extLst>
              <a:ext uri="{FF2B5EF4-FFF2-40B4-BE49-F238E27FC236}">
                <a16:creationId xmlns:a16="http://schemas.microsoft.com/office/drawing/2014/main" id="{1E920A58-8052-417E-AA09-091FC1C5BBBD}"/>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CAEB20AF-780D-4252-8040-F1BE1359A620}"/>
              </a:ext>
            </a:extLst>
          </p:cNvPr>
          <p:cNvSpPr>
            <a:spLocks noGrp="1"/>
          </p:cNvSpPr>
          <p:nvPr>
            <p:ph type="sldNum" sz="quarter" idx="12"/>
          </p:nvPr>
        </p:nvSpPr>
        <p:spPr/>
        <p:txBody>
          <a:bodyPr/>
          <a:lstStyle/>
          <a:p>
            <a:fld id="{4F1350F4-45F6-462E-998D-9F7CBB041FA1}" type="slidenum">
              <a:rPr lang="en-US" smtClean="0"/>
              <a:t>10</a:t>
            </a:fld>
            <a:endParaRPr lang="en-US"/>
          </a:p>
        </p:txBody>
      </p:sp>
    </p:spTree>
    <p:extLst>
      <p:ext uri="{BB962C8B-B14F-4D97-AF65-F5344CB8AC3E}">
        <p14:creationId xmlns:p14="http://schemas.microsoft.com/office/powerpoint/2010/main" val="227464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351338"/>
          </a:xfrm>
        </p:spPr>
        <p:txBody>
          <a:bodyPr/>
          <a:lstStyle/>
          <a:p>
            <a:r>
              <a:rPr lang="en-US" dirty="0"/>
              <a:t> R -  S # S - R</a:t>
            </a:r>
          </a:p>
          <a:p>
            <a:r>
              <a:rPr lang="en-US" dirty="0"/>
              <a:t>A relation that includes all tuples that are in  R but not in S</a:t>
            </a:r>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3878317" cy="369332"/>
          </a:xfrm>
          <a:prstGeom prst="rect">
            <a:avLst/>
          </a:prstGeom>
          <a:noFill/>
        </p:spPr>
        <p:txBody>
          <a:bodyPr wrap="square" rtlCol="0">
            <a:spAutoFit/>
          </a:bodyPr>
          <a:lstStyle/>
          <a:p>
            <a:r>
              <a:rPr lang="en-US" b="1" dirty="0"/>
              <a:t>SET DIFFERENCE</a:t>
            </a:r>
          </a:p>
        </p:txBody>
      </p:sp>
      <p:sp>
        <p:nvSpPr>
          <p:cNvPr id="2" name="Footer Placeholder 1">
            <a:extLst>
              <a:ext uri="{FF2B5EF4-FFF2-40B4-BE49-F238E27FC236}">
                <a16:creationId xmlns:a16="http://schemas.microsoft.com/office/drawing/2014/main" id="{2FBC3CF6-D5B6-4589-9F95-CF9315A8F722}"/>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28B0B0CE-F32E-4A00-87D5-7BC54438A83C}"/>
              </a:ext>
            </a:extLst>
          </p:cNvPr>
          <p:cNvSpPr>
            <a:spLocks noGrp="1"/>
          </p:cNvSpPr>
          <p:nvPr>
            <p:ph type="sldNum" sz="quarter" idx="12"/>
          </p:nvPr>
        </p:nvSpPr>
        <p:spPr/>
        <p:txBody>
          <a:bodyPr/>
          <a:lstStyle/>
          <a:p>
            <a:fld id="{4F1350F4-45F6-462E-998D-9F7CBB041FA1}" type="slidenum">
              <a:rPr lang="en-US" smtClean="0"/>
              <a:t>11</a:t>
            </a:fld>
            <a:endParaRPr lang="en-US"/>
          </a:p>
        </p:txBody>
      </p:sp>
    </p:spTree>
    <p:extLst>
      <p:ext uri="{BB962C8B-B14F-4D97-AF65-F5344CB8AC3E}">
        <p14:creationId xmlns:p14="http://schemas.microsoft.com/office/powerpoint/2010/main" val="2081264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351338"/>
          </a:xfrm>
        </p:spPr>
        <p:txBody>
          <a:bodyPr>
            <a:normAutofit lnSpcReduction="10000"/>
          </a:bodyPr>
          <a:lstStyle/>
          <a:p>
            <a:r>
              <a:rPr lang="en-US" dirty="0"/>
              <a:t>A binary set operation</a:t>
            </a:r>
          </a:p>
          <a:p>
            <a:r>
              <a:rPr lang="en-US" dirty="0"/>
              <a:t> the relations do not have to be union compatible</a:t>
            </a:r>
          </a:p>
          <a:p>
            <a:r>
              <a:rPr lang="en-US" dirty="0"/>
              <a:t>THETA JOIN</a:t>
            </a:r>
          </a:p>
          <a:p>
            <a:pPr lvl="1"/>
            <a:endParaRPr lang="en-US" dirty="0"/>
          </a:p>
          <a:p>
            <a:pPr lvl="1"/>
            <a:r>
              <a:rPr lang="en-US" dirty="0"/>
              <a:t>R</a:t>
            </a:r>
            <a:r>
              <a:rPr lang="en-US" baseline="-25000" dirty="0"/>
              <a:t>&lt;join condition&gt;</a:t>
            </a:r>
            <a:r>
              <a:rPr lang="en-US" dirty="0"/>
              <a:t> S</a:t>
            </a:r>
          </a:p>
          <a:p>
            <a:pPr lvl="1"/>
            <a:r>
              <a:rPr lang="en-US" dirty="0"/>
              <a:t>A general join condition is of the form: &lt;condition&gt; AND &lt;condition&gt; AND ….AND&lt;condition&gt;</a:t>
            </a:r>
          </a:p>
          <a:p>
            <a:pPr lvl="1"/>
            <a:r>
              <a:rPr lang="en-US" dirty="0"/>
              <a:t>Where each condition is of the form A</a:t>
            </a:r>
            <a:r>
              <a:rPr lang="en-US" baseline="-25000" dirty="0"/>
              <a:t>i</a:t>
            </a:r>
            <a:r>
              <a:rPr lang="en-US" dirty="0"/>
              <a:t> </a:t>
            </a:r>
            <a:r>
              <a:rPr lang="en-US" b="1" dirty="0"/>
              <a:t>h</a:t>
            </a:r>
            <a:r>
              <a:rPr lang="en-US" dirty="0"/>
              <a:t> </a:t>
            </a:r>
            <a:r>
              <a:rPr lang="en-US" dirty="0" err="1"/>
              <a:t>B</a:t>
            </a:r>
            <a:r>
              <a:rPr lang="en-US" baseline="-25000" dirty="0" err="1"/>
              <a:t>j</a:t>
            </a:r>
            <a:r>
              <a:rPr lang="en-US" dirty="0"/>
              <a:t>, A</a:t>
            </a:r>
            <a:r>
              <a:rPr lang="en-US" baseline="-25000" dirty="0"/>
              <a:t>i</a:t>
            </a:r>
            <a:r>
              <a:rPr lang="en-US" dirty="0"/>
              <a:t> is an attribute of R, </a:t>
            </a:r>
            <a:r>
              <a:rPr lang="en-US" dirty="0" err="1"/>
              <a:t>B</a:t>
            </a:r>
            <a:r>
              <a:rPr lang="en-US" baseline="-25000" dirty="0" err="1"/>
              <a:t>j</a:t>
            </a:r>
            <a:r>
              <a:rPr lang="en-US" dirty="0"/>
              <a:t> is an attribute of S, A</a:t>
            </a:r>
            <a:r>
              <a:rPr lang="en-US" baseline="-25000" dirty="0"/>
              <a:t>i</a:t>
            </a:r>
            <a:r>
              <a:rPr lang="en-US" dirty="0"/>
              <a:t> and </a:t>
            </a:r>
            <a:r>
              <a:rPr lang="en-US" dirty="0" err="1"/>
              <a:t>B</a:t>
            </a:r>
            <a:r>
              <a:rPr lang="en-US" baseline="-25000" dirty="0" err="1"/>
              <a:t>j</a:t>
            </a:r>
            <a:r>
              <a:rPr lang="en-US" dirty="0"/>
              <a:t> have the same domain, and </a:t>
            </a:r>
            <a:r>
              <a:rPr lang="en-US" b="1" dirty="0"/>
              <a:t>h</a:t>
            </a:r>
            <a:r>
              <a:rPr lang="en-US" dirty="0"/>
              <a:t>(theta) is a comparison operator.</a:t>
            </a:r>
          </a:p>
          <a:p>
            <a:pPr lvl="1"/>
            <a:r>
              <a:rPr lang="en-US" dirty="0"/>
              <a:t>A JOIN operation on two relations R(A</a:t>
            </a:r>
            <a:r>
              <a:rPr lang="en-US" baseline="-25000" dirty="0"/>
              <a:t>1</a:t>
            </a:r>
            <a:r>
              <a:rPr lang="en-US" dirty="0"/>
              <a:t>,A</a:t>
            </a:r>
            <a:r>
              <a:rPr lang="en-US" baseline="-25000" dirty="0"/>
              <a:t>2</a:t>
            </a:r>
            <a:r>
              <a:rPr lang="en-US" dirty="0"/>
              <a:t>,…,A</a:t>
            </a:r>
            <a:r>
              <a:rPr lang="en-US" baseline="-25000" dirty="0"/>
              <a:t>n</a:t>
            </a:r>
            <a:r>
              <a:rPr lang="en-US" dirty="0"/>
              <a:t>) and S(B</a:t>
            </a:r>
            <a:r>
              <a:rPr lang="en-US" baseline="-25000" dirty="0"/>
              <a:t>1</a:t>
            </a:r>
            <a:r>
              <a:rPr lang="en-US" dirty="0"/>
              <a:t>,B</a:t>
            </a:r>
            <a:r>
              <a:rPr lang="en-US" baseline="-25000" dirty="0"/>
              <a:t>2</a:t>
            </a:r>
            <a:r>
              <a:rPr lang="en-US" dirty="0"/>
              <a:t>,…,</a:t>
            </a:r>
            <a:r>
              <a:rPr lang="en-US" dirty="0" err="1"/>
              <a:t>B</a:t>
            </a:r>
            <a:r>
              <a:rPr lang="en-US" baseline="-25000" dirty="0" err="1"/>
              <a:t>m</a:t>
            </a:r>
            <a:r>
              <a:rPr lang="en-US" dirty="0"/>
              <a:t>)</a:t>
            </a:r>
          </a:p>
          <a:p>
            <a:pPr lvl="1"/>
            <a:endParaRPr lang="en-US" dirty="0"/>
          </a:p>
          <a:p>
            <a:pPr lvl="1"/>
            <a:endParaRPr lang="en-US" dirty="0"/>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5995981" cy="369332"/>
          </a:xfrm>
          <a:prstGeom prst="rect">
            <a:avLst/>
          </a:prstGeom>
          <a:noFill/>
        </p:spPr>
        <p:txBody>
          <a:bodyPr wrap="square" rtlCol="0">
            <a:spAutoFit/>
          </a:bodyPr>
          <a:lstStyle/>
          <a:p>
            <a:r>
              <a:rPr lang="en-US" b="1" dirty="0"/>
              <a:t>JOIN</a:t>
            </a:r>
          </a:p>
        </p:txBody>
      </p:sp>
      <p:sp>
        <p:nvSpPr>
          <p:cNvPr id="2" name="Footer Placeholder 1">
            <a:extLst>
              <a:ext uri="{FF2B5EF4-FFF2-40B4-BE49-F238E27FC236}">
                <a16:creationId xmlns:a16="http://schemas.microsoft.com/office/drawing/2014/main" id="{D29C0B25-1E71-42F5-9EB1-BA35D29093D1}"/>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6007A9B1-0BCB-4C8F-A395-BF6EDC1D25C3}"/>
              </a:ext>
            </a:extLst>
          </p:cNvPr>
          <p:cNvSpPr>
            <a:spLocks noGrp="1"/>
          </p:cNvSpPr>
          <p:nvPr>
            <p:ph type="sldNum" sz="quarter" idx="12"/>
          </p:nvPr>
        </p:nvSpPr>
        <p:spPr/>
        <p:txBody>
          <a:bodyPr/>
          <a:lstStyle/>
          <a:p>
            <a:fld id="{4F1350F4-45F6-462E-998D-9F7CBB041FA1}" type="slidenum">
              <a:rPr lang="en-US" smtClean="0"/>
              <a:t>12</a:t>
            </a:fld>
            <a:endParaRPr lang="en-US"/>
          </a:p>
        </p:txBody>
      </p:sp>
    </p:spTree>
    <p:extLst>
      <p:ext uri="{BB962C8B-B14F-4D97-AF65-F5344CB8AC3E}">
        <p14:creationId xmlns:p14="http://schemas.microsoft.com/office/powerpoint/2010/main" val="1745070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176761"/>
          </a:xfrm>
        </p:spPr>
        <p:txBody>
          <a:bodyPr>
            <a:normAutofit lnSpcReduction="10000"/>
          </a:bodyPr>
          <a:lstStyle/>
          <a:p>
            <a:r>
              <a:rPr lang="en-US" dirty="0"/>
              <a:t>EQUIJOIN</a:t>
            </a:r>
          </a:p>
          <a:p>
            <a:pPr lvl="1"/>
            <a:r>
              <a:rPr lang="en-US" dirty="0"/>
              <a:t>A JOIN that involves join conditions with equality comparisons only</a:t>
            </a:r>
          </a:p>
          <a:p>
            <a:pPr lvl="1"/>
            <a:r>
              <a:rPr lang="en-US" dirty="0"/>
              <a:t>we always have one or more pairs of attributes that have </a:t>
            </a:r>
            <a:r>
              <a:rPr lang="en-US" i="1" dirty="0"/>
              <a:t>identical values </a:t>
            </a:r>
            <a:r>
              <a:rPr lang="en-US" dirty="0"/>
              <a:t>in every tuple</a:t>
            </a:r>
          </a:p>
          <a:p>
            <a:r>
              <a:rPr lang="en-US" dirty="0"/>
              <a:t>NATURAL JOIN (*)</a:t>
            </a:r>
          </a:p>
          <a:p>
            <a:pPr lvl="1"/>
            <a:r>
              <a:rPr lang="en-US" dirty="0"/>
              <a:t>Requires that the two join attributes have the sane name in both relations.</a:t>
            </a:r>
          </a:p>
          <a:p>
            <a:pPr lvl="1"/>
            <a:r>
              <a:rPr lang="en-US" dirty="0"/>
              <a:t>Renaming is necessary if the join attributes are not identical</a:t>
            </a:r>
          </a:p>
          <a:p>
            <a:pPr lvl="1"/>
            <a:r>
              <a:rPr lang="en-US" dirty="0"/>
              <a:t>Only tuples from R that have matching tuples in S –and vice versa- appear in the result</a:t>
            </a:r>
          </a:p>
          <a:p>
            <a:pPr lvl="1"/>
            <a:r>
              <a:rPr lang="en-US" dirty="0"/>
              <a:t>Tuples without a matching tuple are eliminated from the JOIN result</a:t>
            </a:r>
          </a:p>
          <a:p>
            <a:pPr lvl="1"/>
            <a:r>
              <a:rPr lang="en-US" dirty="0"/>
              <a:t>Tuples with null in the join attributes are also eliminated</a:t>
            </a:r>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5995981" cy="369332"/>
          </a:xfrm>
          <a:prstGeom prst="rect">
            <a:avLst/>
          </a:prstGeom>
          <a:noFill/>
        </p:spPr>
        <p:txBody>
          <a:bodyPr wrap="square" rtlCol="0">
            <a:spAutoFit/>
          </a:bodyPr>
          <a:lstStyle/>
          <a:p>
            <a:r>
              <a:rPr lang="en-US" b="1" dirty="0"/>
              <a:t>JOIN</a:t>
            </a:r>
          </a:p>
        </p:txBody>
      </p:sp>
      <p:sp>
        <p:nvSpPr>
          <p:cNvPr id="2" name="Footer Placeholder 1">
            <a:extLst>
              <a:ext uri="{FF2B5EF4-FFF2-40B4-BE49-F238E27FC236}">
                <a16:creationId xmlns:a16="http://schemas.microsoft.com/office/drawing/2014/main" id="{D29C0B25-1E71-42F5-9EB1-BA35D29093D1}"/>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6007A9B1-0BCB-4C8F-A395-BF6EDC1D25C3}"/>
              </a:ext>
            </a:extLst>
          </p:cNvPr>
          <p:cNvSpPr>
            <a:spLocks noGrp="1"/>
          </p:cNvSpPr>
          <p:nvPr>
            <p:ph type="sldNum" sz="quarter" idx="12"/>
          </p:nvPr>
        </p:nvSpPr>
        <p:spPr/>
        <p:txBody>
          <a:bodyPr/>
          <a:lstStyle/>
          <a:p>
            <a:fld id="{4F1350F4-45F6-462E-998D-9F7CBB041FA1}" type="slidenum">
              <a:rPr lang="en-US" smtClean="0"/>
              <a:t>13</a:t>
            </a:fld>
            <a:endParaRPr lang="en-US"/>
          </a:p>
        </p:txBody>
      </p:sp>
    </p:spTree>
    <p:extLst>
      <p:ext uri="{BB962C8B-B14F-4D97-AF65-F5344CB8AC3E}">
        <p14:creationId xmlns:p14="http://schemas.microsoft.com/office/powerpoint/2010/main" val="726355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351338"/>
          </a:xfrm>
        </p:spPr>
        <p:txBody>
          <a:bodyPr>
            <a:normAutofit/>
          </a:bodyPr>
          <a:lstStyle/>
          <a:p>
            <a:r>
              <a:rPr lang="en-US" dirty="0"/>
              <a:t>LEFT OUTER JOIN</a:t>
            </a:r>
          </a:p>
          <a:p>
            <a:pPr lvl="1"/>
            <a:r>
              <a:rPr lang="en-US" dirty="0"/>
              <a:t>Keeps every tuple in the left relation R in R S; if no matching tuple is found in S, then the attributes of S in the join result are filled with null values. </a:t>
            </a:r>
          </a:p>
          <a:p>
            <a:r>
              <a:rPr lang="en-US" dirty="0"/>
              <a:t>RIGHT OUTER JOIN</a:t>
            </a:r>
          </a:p>
          <a:p>
            <a:pPr lvl="1"/>
            <a:r>
              <a:rPr lang="en-US" dirty="0"/>
              <a:t>Keeps every tuple in the right relation S in R S; if no matching tuple is found in R, then the attributes of R in the join result are filled with null values</a:t>
            </a:r>
          </a:p>
          <a:p>
            <a:r>
              <a:rPr lang="en-US" dirty="0"/>
              <a:t>FULL OUTER JOIN</a:t>
            </a:r>
          </a:p>
          <a:p>
            <a:pPr lvl="1"/>
            <a:r>
              <a:rPr lang="en-US" dirty="0"/>
              <a:t>Keeps all tuples in both the left and the right relations when no matching tuples are found, filling them with null values as needed</a:t>
            </a:r>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5995981" cy="369332"/>
          </a:xfrm>
          <a:prstGeom prst="rect">
            <a:avLst/>
          </a:prstGeom>
          <a:noFill/>
        </p:spPr>
        <p:txBody>
          <a:bodyPr wrap="square" rtlCol="0">
            <a:spAutoFit/>
          </a:bodyPr>
          <a:lstStyle/>
          <a:p>
            <a:r>
              <a:rPr lang="en-US" dirty="0"/>
              <a:t>OUTER JOIN</a:t>
            </a:r>
          </a:p>
        </p:txBody>
      </p:sp>
      <p:sp>
        <p:nvSpPr>
          <p:cNvPr id="2" name="Footer Placeholder 1">
            <a:extLst>
              <a:ext uri="{FF2B5EF4-FFF2-40B4-BE49-F238E27FC236}">
                <a16:creationId xmlns:a16="http://schemas.microsoft.com/office/drawing/2014/main" id="{3DB605C6-6F1D-4C19-B612-0C043CCA67A9}"/>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E586822C-7CCE-453F-ADC1-157DDFF675EA}"/>
              </a:ext>
            </a:extLst>
          </p:cNvPr>
          <p:cNvSpPr>
            <a:spLocks noGrp="1"/>
          </p:cNvSpPr>
          <p:nvPr>
            <p:ph type="sldNum" sz="quarter" idx="12"/>
          </p:nvPr>
        </p:nvSpPr>
        <p:spPr/>
        <p:txBody>
          <a:bodyPr/>
          <a:lstStyle/>
          <a:p>
            <a:fld id="{4F1350F4-45F6-462E-998D-9F7CBB041FA1}" type="slidenum">
              <a:rPr lang="en-US" smtClean="0"/>
              <a:t>14</a:t>
            </a:fld>
            <a:endParaRPr lang="en-US"/>
          </a:p>
        </p:txBody>
      </p:sp>
    </p:spTree>
    <p:extLst>
      <p:ext uri="{BB962C8B-B14F-4D97-AF65-F5344CB8AC3E}">
        <p14:creationId xmlns:p14="http://schemas.microsoft.com/office/powerpoint/2010/main" val="2905253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5FD30-6C15-42DC-AA6D-7CEC7962D766}"/>
              </a:ext>
            </a:extLst>
          </p:cNvPr>
          <p:cNvSpPr>
            <a:spLocks noGrp="1"/>
          </p:cNvSpPr>
          <p:nvPr>
            <p:ph type="title"/>
          </p:nvPr>
        </p:nvSpPr>
        <p:spPr/>
        <p:txBody>
          <a:bodyPr/>
          <a:lstStyle/>
          <a:p>
            <a:r>
              <a:rPr lang="en-US" dirty="0"/>
              <a:t>Query optimization</a:t>
            </a:r>
          </a:p>
        </p:txBody>
      </p:sp>
      <p:sp>
        <p:nvSpPr>
          <p:cNvPr id="3" name="Content Placeholder 2">
            <a:extLst>
              <a:ext uri="{FF2B5EF4-FFF2-40B4-BE49-F238E27FC236}">
                <a16:creationId xmlns:a16="http://schemas.microsoft.com/office/drawing/2014/main" id="{A009FAE0-AC3A-42E7-87BD-C76029B4AF0E}"/>
              </a:ext>
            </a:extLst>
          </p:cNvPr>
          <p:cNvSpPr>
            <a:spLocks noGrp="1"/>
          </p:cNvSpPr>
          <p:nvPr>
            <p:ph idx="1"/>
          </p:nvPr>
        </p:nvSpPr>
        <p:spPr/>
        <p:txBody>
          <a:bodyPr>
            <a:normAutofit lnSpcReduction="10000"/>
          </a:bodyPr>
          <a:lstStyle/>
          <a:p>
            <a:pPr algn="just"/>
            <a:r>
              <a:rPr lang="en-US" dirty="0"/>
              <a:t>A query typically has many possible execution strategies, and the process of choosing a suitable one for the processing a query is known as query optimization</a:t>
            </a:r>
          </a:p>
          <a:p>
            <a:pPr algn="just"/>
            <a:r>
              <a:rPr lang="en-US" dirty="0"/>
              <a:t>Query optimization is an activity conducted by a query optimizer in a DBMS to select the best available strategy for executing the query </a:t>
            </a:r>
          </a:p>
          <a:p>
            <a:pPr algn="just"/>
            <a:r>
              <a:rPr lang="en-US" dirty="0"/>
              <a:t>High-level query languages like SQL (for RDBMS) are more declarative in nature because they specifies what the intended results of the query are, rather than identifying the details of how the result should be obtained.</a:t>
            </a:r>
          </a:p>
          <a:p>
            <a:pPr algn="just"/>
            <a:r>
              <a:rPr lang="en-US" dirty="0"/>
              <a:t>SQL queries are translated into corresponding relational algebra for the optimization</a:t>
            </a:r>
          </a:p>
          <a:p>
            <a:endParaRPr lang="en-US" dirty="0"/>
          </a:p>
        </p:txBody>
      </p:sp>
      <p:sp>
        <p:nvSpPr>
          <p:cNvPr id="4" name="Footer Placeholder 3">
            <a:extLst>
              <a:ext uri="{FF2B5EF4-FFF2-40B4-BE49-F238E27FC236}">
                <a16:creationId xmlns:a16="http://schemas.microsoft.com/office/drawing/2014/main" id="{301C35EC-456B-48DE-A358-C4AA088D5A87}"/>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E153A997-D6B0-4763-B34C-11EF09060D9A}"/>
              </a:ext>
            </a:extLst>
          </p:cNvPr>
          <p:cNvSpPr>
            <a:spLocks noGrp="1"/>
          </p:cNvSpPr>
          <p:nvPr>
            <p:ph type="sldNum" sz="quarter" idx="12"/>
          </p:nvPr>
        </p:nvSpPr>
        <p:spPr/>
        <p:txBody>
          <a:bodyPr/>
          <a:lstStyle/>
          <a:p>
            <a:fld id="{4F1350F4-45F6-462E-998D-9F7CBB041FA1}" type="slidenum">
              <a:rPr lang="en-US" smtClean="0"/>
              <a:t>15</a:t>
            </a:fld>
            <a:endParaRPr lang="en-US"/>
          </a:p>
        </p:txBody>
      </p:sp>
    </p:spTree>
    <p:extLst>
      <p:ext uri="{BB962C8B-B14F-4D97-AF65-F5344CB8AC3E}">
        <p14:creationId xmlns:p14="http://schemas.microsoft.com/office/powerpoint/2010/main" val="656412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72D0CD-092B-48A4-B0AF-7EE5F94435F4}"/>
              </a:ext>
            </a:extLst>
          </p:cNvPr>
          <p:cNvPicPr>
            <a:picLocks noChangeAspect="1"/>
          </p:cNvPicPr>
          <p:nvPr/>
        </p:nvPicPr>
        <p:blipFill>
          <a:blip r:embed="rId3"/>
          <a:stretch>
            <a:fillRect/>
          </a:stretch>
        </p:blipFill>
        <p:spPr>
          <a:xfrm>
            <a:off x="2366962" y="757237"/>
            <a:ext cx="7458075" cy="5343525"/>
          </a:xfrm>
          <a:prstGeom prst="rect">
            <a:avLst/>
          </a:prstGeom>
        </p:spPr>
      </p:pic>
      <p:sp>
        <p:nvSpPr>
          <p:cNvPr id="2" name="Footer Placeholder 1">
            <a:extLst>
              <a:ext uri="{FF2B5EF4-FFF2-40B4-BE49-F238E27FC236}">
                <a16:creationId xmlns:a16="http://schemas.microsoft.com/office/drawing/2014/main" id="{8F1E450C-91DE-49F0-A1B5-B9BDC5CF7E4F}"/>
              </a:ext>
            </a:extLst>
          </p:cNvPr>
          <p:cNvSpPr>
            <a:spLocks noGrp="1"/>
          </p:cNvSpPr>
          <p:nvPr>
            <p:ph type="ftr" sz="quarter" idx="11"/>
          </p:nvPr>
        </p:nvSpPr>
        <p:spPr/>
        <p:txBody>
          <a:bodyPr/>
          <a:lstStyle/>
          <a:p>
            <a:r>
              <a:rPr lang="en-US"/>
              <a:t>Query Processing and Optimization</a:t>
            </a:r>
          </a:p>
        </p:txBody>
      </p:sp>
      <p:sp>
        <p:nvSpPr>
          <p:cNvPr id="4" name="Slide Number Placeholder 3">
            <a:extLst>
              <a:ext uri="{FF2B5EF4-FFF2-40B4-BE49-F238E27FC236}">
                <a16:creationId xmlns:a16="http://schemas.microsoft.com/office/drawing/2014/main" id="{61771F97-278E-4C9E-B0A6-F5ECEF825F14}"/>
              </a:ext>
            </a:extLst>
          </p:cNvPr>
          <p:cNvSpPr>
            <a:spLocks noGrp="1"/>
          </p:cNvSpPr>
          <p:nvPr>
            <p:ph type="sldNum" sz="quarter" idx="12"/>
          </p:nvPr>
        </p:nvSpPr>
        <p:spPr/>
        <p:txBody>
          <a:bodyPr/>
          <a:lstStyle/>
          <a:p>
            <a:fld id="{4F1350F4-45F6-462E-998D-9F7CBB041FA1}" type="slidenum">
              <a:rPr lang="en-US" smtClean="0"/>
              <a:t>16</a:t>
            </a:fld>
            <a:endParaRPr lang="en-US"/>
          </a:p>
        </p:txBody>
      </p:sp>
    </p:spTree>
    <p:extLst>
      <p:ext uri="{BB962C8B-B14F-4D97-AF65-F5344CB8AC3E}">
        <p14:creationId xmlns:p14="http://schemas.microsoft.com/office/powerpoint/2010/main" val="4243585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lide Number Placeholder 6">
            <a:extLst>
              <a:ext uri="{FF2B5EF4-FFF2-40B4-BE49-F238E27FC236}">
                <a16:creationId xmlns:a16="http://schemas.microsoft.com/office/drawing/2014/main" id="{9B1CA750-1B78-4BA1-A898-125739BD016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fld id="{DF68671F-6653-4ADB-9B40-E64ED9D9D180}" type="slidenum">
              <a:rPr lang="en-US" altLang="en-US" sz="1400"/>
              <a:pPr>
                <a:spcBef>
                  <a:spcPct val="0"/>
                </a:spcBef>
                <a:buClrTx/>
                <a:buSzTx/>
                <a:buFontTx/>
                <a:buNone/>
              </a:pPr>
              <a:t>17</a:t>
            </a:fld>
            <a:endParaRPr lang="en-US" altLang="en-US" sz="1400"/>
          </a:p>
        </p:txBody>
      </p:sp>
      <p:sp>
        <p:nvSpPr>
          <p:cNvPr id="7172" name="Rectangle 2">
            <a:extLst>
              <a:ext uri="{FF2B5EF4-FFF2-40B4-BE49-F238E27FC236}">
                <a16:creationId xmlns:a16="http://schemas.microsoft.com/office/drawing/2014/main" id="{FF0BC7FA-BD61-4A4D-9925-A2CB5473235D}"/>
              </a:ext>
            </a:extLst>
          </p:cNvPr>
          <p:cNvSpPr>
            <a:spLocks noGrp="1" noChangeArrowheads="1"/>
          </p:cNvSpPr>
          <p:nvPr>
            <p:ph type="title"/>
          </p:nvPr>
        </p:nvSpPr>
        <p:spPr>
          <a:xfrm>
            <a:off x="1616764" y="495300"/>
            <a:ext cx="6993835" cy="762000"/>
          </a:xfrm>
        </p:spPr>
        <p:txBody>
          <a:bodyPr>
            <a:normAutofit/>
          </a:bodyPr>
          <a:lstStyle/>
          <a:p>
            <a:r>
              <a:rPr lang="en-US" altLang="en-US" dirty="0"/>
              <a:t>Query Optimization…</a:t>
            </a:r>
          </a:p>
        </p:txBody>
      </p:sp>
      <p:sp>
        <p:nvSpPr>
          <p:cNvPr id="7173" name="Rectangle 5">
            <a:extLst>
              <a:ext uri="{FF2B5EF4-FFF2-40B4-BE49-F238E27FC236}">
                <a16:creationId xmlns:a16="http://schemas.microsoft.com/office/drawing/2014/main" id="{9D15A26F-531E-4CBE-B4AE-502F359B1B1A}"/>
              </a:ext>
            </a:extLst>
          </p:cNvPr>
          <p:cNvSpPr>
            <a:spLocks noChangeArrowheads="1"/>
          </p:cNvSpPr>
          <p:nvPr/>
        </p:nvSpPr>
        <p:spPr bwMode="auto">
          <a:xfrm>
            <a:off x="2514600" y="1600200"/>
            <a:ext cx="2590800" cy="609600"/>
          </a:xfrm>
          <a:prstGeom prst="rect">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1800" b="1">
                <a:latin typeface="Times New Roman" panose="02020603050405020304" pitchFamily="18" charset="0"/>
              </a:rPr>
              <a:t>Syntax Checking</a:t>
            </a:r>
          </a:p>
        </p:txBody>
      </p:sp>
      <p:sp>
        <p:nvSpPr>
          <p:cNvPr id="7174" name="Rectangle 8">
            <a:extLst>
              <a:ext uri="{FF2B5EF4-FFF2-40B4-BE49-F238E27FC236}">
                <a16:creationId xmlns:a16="http://schemas.microsoft.com/office/drawing/2014/main" id="{65F72C6F-1A53-41D7-A7AB-E7B75BE3AB51}"/>
              </a:ext>
            </a:extLst>
          </p:cNvPr>
          <p:cNvSpPr>
            <a:spLocks noChangeArrowheads="1"/>
          </p:cNvSpPr>
          <p:nvPr/>
        </p:nvSpPr>
        <p:spPr bwMode="auto">
          <a:xfrm>
            <a:off x="2514600" y="2438400"/>
            <a:ext cx="2590800" cy="609600"/>
          </a:xfrm>
          <a:prstGeom prst="rect">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1800" b="1">
                <a:latin typeface="Times New Roman" panose="02020603050405020304" pitchFamily="18" charset="0"/>
              </a:rPr>
              <a:t>Validation</a:t>
            </a:r>
          </a:p>
        </p:txBody>
      </p:sp>
      <p:sp>
        <p:nvSpPr>
          <p:cNvPr id="7175" name="Rectangle 10">
            <a:extLst>
              <a:ext uri="{FF2B5EF4-FFF2-40B4-BE49-F238E27FC236}">
                <a16:creationId xmlns:a16="http://schemas.microsoft.com/office/drawing/2014/main" id="{D2B3082C-E06B-4BE6-81DA-F8AFFCE6BB24}"/>
              </a:ext>
            </a:extLst>
          </p:cNvPr>
          <p:cNvSpPr>
            <a:spLocks noChangeArrowheads="1"/>
          </p:cNvSpPr>
          <p:nvPr/>
        </p:nvSpPr>
        <p:spPr bwMode="auto">
          <a:xfrm>
            <a:off x="2514600" y="3200400"/>
            <a:ext cx="2590800" cy="609600"/>
          </a:xfrm>
          <a:prstGeom prst="rect">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1800" b="1">
                <a:latin typeface="Times New Roman" panose="02020603050405020304" pitchFamily="18" charset="0"/>
              </a:rPr>
              <a:t>Translation</a:t>
            </a:r>
          </a:p>
        </p:txBody>
      </p:sp>
      <p:sp>
        <p:nvSpPr>
          <p:cNvPr id="7176" name="Rectangle 11">
            <a:extLst>
              <a:ext uri="{FF2B5EF4-FFF2-40B4-BE49-F238E27FC236}">
                <a16:creationId xmlns:a16="http://schemas.microsoft.com/office/drawing/2014/main" id="{45C74182-536C-42E0-A1E4-3F98ED852314}"/>
              </a:ext>
            </a:extLst>
          </p:cNvPr>
          <p:cNvSpPr>
            <a:spLocks noChangeArrowheads="1"/>
          </p:cNvSpPr>
          <p:nvPr/>
        </p:nvSpPr>
        <p:spPr bwMode="auto">
          <a:xfrm>
            <a:off x="2514600" y="3962400"/>
            <a:ext cx="2590800" cy="609600"/>
          </a:xfrm>
          <a:prstGeom prst="rect">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1800" b="1">
                <a:latin typeface="Times New Roman" panose="02020603050405020304" pitchFamily="18" charset="0"/>
              </a:rPr>
              <a:t>Relational Algebra </a:t>
            </a:r>
          </a:p>
          <a:p>
            <a:pPr algn="ctr">
              <a:spcBef>
                <a:spcPct val="0"/>
              </a:spcBef>
              <a:buClrTx/>
              <a:buSzTx/>
              <a:buFontTx/>
              <a:buNone/>
            </a:pPr>
            <a:r>
              <a:rPr lang="en-US" altLang="en-US" sz="1800" b="1">
                <a:latin typeface="Times New Roman" panose="02020603050405020304" pitchFamily="18" charset="0"/>
              </a:rPr>
              <a:t>Optimization</a:t>
            </a:r>
          </a:p>
        </p:txBody>
      </p:sp>
      <p:sp>
        <p:nvSpPr>
          <p:cNvPr id="7177" name="Rectangle 12">
            <a:extLst>
              <a:ext uri="{FF2B5EF4-FFF2-40B4-BE49-F238E27FC236}">
                <a16:creationId xmlns:a16="http://schemas.microsoft.com/office/drawing/2014/main" id="{7BAEB724-BF18-49F2-A61F-6F5ACC6D20DA}"/>
              </a:ext>
            </a:extLst>
          </p:cNvPr>
          <p:cNvSpPr>
            <a:spLocks noChangeArrowheads="1"/>
          </p:cNvSpPr>
          <p:nvPr/>
        </p:nvSpPr>
        <p:spPr bwMode="auto">
          <a:xfrm>
            <a:off x="2514600" y="4800600"/>
            <a:ext cx="2590800" cy="609600"/>
          </a:xfrm>
          <a:prstGeom prst="rect">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1800" b="1">
                <a:latin typeface="Times New Roman" panose="02020603050405020304" pitchFamily="18" charset="0"/>
              </a:rPr>
              <a:t>Strategy Selection</a:t>
            </a:r>
          </a:p>
        </p:txBody>
      </p:sp>
      <p:sp>
        <p:nvSpPr>
          <p:cNvPr id="7178" name="Rectangle 13">
            <a:extLst>
              <a:ext uri="{FF2B5EF4-FFF2-40B4-BE49-F238E27FC236}">
                <a16:creationId xmlns:a16="http://schemas.microsoft.com/office/drawing/2014/main" id="{20DDF405-1BCD-4EAC-9D08-CDCB634EC5E1}"/>
              </a:ext>
            </a:extLst>
          </p:cNvPr>
          <p:cNvSpPr>
            <a:spLocks noChangeArrowheads="1"/>
          </p:cNvSpPr>
          <p:nvPr/>
        </p:nvSpPr>
        <p:spPr bwMode="auto">
          <a:xfrm>
            <a:off x="2514600" y="5715000"/>
            <a:ext cx="2590800" cy="609600"/>
          </a:xfrm>
          <a:prstGeom prst="rect">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1800" b="1">
                <a:latin typeface="Times New Roman" panose="02020603050405020304" pitchFamily="18" charset="0"/>
              </a:rPr>
              <a:t>Code Generation</a:t>
            </a:r>
          </a:p>
        </p:txBody>
      </p:sp>
      <p:sp>
        <p:nvSpPr>
          <p:cNvPr id="7179" name="Line 14">
            <a:extLst>
              <a:ext uri="{FF2B5EF4-FFF2-40B4-BE49-F238E27FC236}">
                <a16:creationId xmlns:a16="http://schemas.microsoft.com/office/drawing/2014/main" id="{FF306E8D-DD8F-472A-86F7-E4E0A4A1F374}"/>
              </a:ext>
            </a:extLst>
          </p:cNvPr>
          <p:cNvSpPr>
            <a:spLocks noChangeShapeType="1"/>
          </p:cNvSpPr>
          <p:nvPr/>
        </p:nvSpPr>
        <p:spPr bwMode="auto">
          <a:xfrm>
            <a:off x="3733800" y="2209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80" name="Line 15">
            <a:extLst>
              <a:ext uri="{FF2B5EF4-FFF2-40B4-BE49-F238E27FC236}">
                <a16:creationId xmlns:a16="http://schemas.microsoft.com/office/drawing/2014/main" id="{064AC8C9-4E02-4F4B-B041-89071C08FA7F}"/>
              </a:ext>
            </a:extLst>
          </p:cNvPr>
          <p:cNvSpPr>
            <a:spLocks noChangeShapeType="1"/>
          </p:cNvSpPr>
          <p:nvPr/>
        </p:nvSpPr>
        <p:spPr bwMode="auto">
          <a:xfrm>
            <a:off x="3733800" y="2971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81" name="Line 17">
            <a:extLst>
              <a:ext uri="{FF2B5EF4-FFF2-40B4-BE49-F238E27FC236}">
                <a16:creationId xmlns:a16="http://schemas.microsoft.com/office/drawing/2014/main" id="{8095300A-18C1-422A-A251-AADC01C938DC}"/>
              </a:ext>
            </a:extLst>
          </p:cNvPr>
          <p:cNvSpPr>
            <a:spLocks noChangeShapeType="1"/>
          </p:cNvSpPr>
          <p:nvPr/>
        </p:nvSpPr>
        <p:spPr bwMode="auto">
          <a:xfrm>
            <a:off x="3733800" y="3733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82" name="Line 18">
            <a:extLst>
              <a:ext uri="{FF2B5EF4-FFF2-40B4-BE49-F238E27FC236}">
                <a16:creationId xmlns:a16="http://schemas.microsoft.com/office/drawing/2014/main" id="{52159607-67A5-4BCA-A3D4-FFAF0DD65E63}"/>
              </a:ext>
            </a:extLst>
          </p:cNvPr>
          <p:cNvSpPr>
            <a:spLocks noChangeShapeType="1"/>
          </p:cNvSpPr>
          <p:nvPr/>
        </p:nvSpPr>
        <p:spPr bwMode="auto">
          <a:xfrm>
            <a:off x="3733800" y="45720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83" name="Line 19">
            <a:extLst>
              <a:ext uri="{FF2B5EF4-FFF2-40B4-BE49-F238E27FC236}">
                <a16:creationId xmlns:a16="http://schemas.microsoft.com/office/drawing/2014/main" id="{EC1CB972-1FC1-43F2-8A53-D1CA939249E6}"/>
              </a:ext>
            </a:extLst>
          </p:cNvPr>
          <p:cNvSpPr>
            <a:spLocks noChangeShapeType="1"/>
          </p:cNvSpPr>
          <p:nvPr/>
        </p:nvSpPr>
        <p:spPr bwMode="auto">
          <a:xfrm>
            <a:off x="3810000" y="54102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84" name="Rectangle 4">
            <a:extLst>
              <a:ext uri="{FF2B5EF4-FFF2-40B4-BE49-F238E27FC236}">
                <a16:creationId xmlns:a16="http://schemas.microsoft.com/office/drawing/2014/main" id="{9863B796-B3B9-4FF9-A3BF-5B925C89BA3A}"/>
              </a:ext>
            </a:extLst>
          </p:cNvPr>
          <p:cNvSpPr>
            <a:spLocks noGrp="1" noChangeArrowheads="1"/>
          </p:cNvSpPr>
          <p:nvPr>
            <p:ph type="body" sz="half" idx="2"/>
          </p:nvPr>
        </p:nvSpPr>
        <p:spPr>
          <a:xfrm>
            <a:off x="5486400" y="1524000"/>
            <a:ext cx="4495800" cy="4800600"/>
          </a:xfrm>
        </p:spPr>
        <p:txBody>
          <a:bodyPr>
            <a:normAutofit fontScale="77500" lnSpcReduction="20000"/>
          </a:bodyPr>
          <a:lstStyle/>
          <a:p>
            <a:pPr eaLnBrk="1" hangingPunct="1">
              <a:lnSpc>
                <a:spcPct val="90000"/>
              </a:lnSpc>
              <a:buFont typeface="Wingdings" panose="05000000000000000000" pitchFamily="2" charset="2"/>
              <a:buNone/>
            </a:pPr>
            <a:r>
              <a:rPr lang="en-US" altLang="en-US" sz="2000" b="1" dirty="0"/>
              <a:t>&lt;--</a:t>
            </a:r>
            <a:r>
              <a:rPr lang="en-US" altLang="en-US" sz="1800" b="1" dirty="0"/>
              <a:t>SQL Query</a:t>
            </a:r>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r>
              <a:rPr lang="en-US" altLang="en-US" sz="1800" b="1" dirty="0"/>
              <a:t>--&gt; Syntactically Correct SQL Query</a:t>
            </a:r>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r>
              <a:rPr lang="en-US" altLang="en-US" sz="1800" b="1" dirty="0"/>
              <a:t>--&gt; Valid SQL Query</a:t>
            </a:r>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r>
              <a:rPr lang="en-US" altLang="en-US" sz="1800" b="1" dirty="0"/>
              <a:t>--&gt; Relational Algebra Query</a:t>
            </a:r>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r>
              <a:rPr lang="en-US" altLang="en-US" sz="1800" b="1" dirty="0"/>
              <a:t>--&gt; Optimized Relational Algebra Query</a:t>
            </a:r>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r>
              <a:rPr lang="en-US" altLang="en-US" sz="1800" b="1" dirty="0"/>
              <a:t>--&gt; Execution Plan</a:t>
            </a:r>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endParaRPr lang="en-US" altLang="en-US" sz="1800" b="1" dirty="0"/>
          </a:p>
          <a:p>
            <a:pPr eaLnBrk="1" hangingPunct="1">
              <a:lnSpc>
                <a:spcPct val="90000"/>
              </a:lnSpc>
              <a:buFont typeface="Wingdings" panose="05000000000000000000" pitchFamily="2" charset="2"/>
              <a:buNone/>
            </a:pPr>
            <a:r>
              <a:rPr lang="en-US" altLang="en-US" sz="1800" b="1" dirty="0"/>
              <a:t>--&gt; Code for Query</a:t>
            </a:r>
            <a:endParaRPr lang="en-US" altLang="en-US" b="1" dirty="0"/>
          </a:p>
        </p:txBody>
      </p:sp>
      <p:sp>
        <p:nvSpPr>
          <p:cNvPr id="2" name="Footer Placeholder 1">
            <a:extLst>
              <a:ext uri="{FF2B5EF4-FFF2-40B4-BE49-F238E27FC236}">
                <a16:creationId xmlns:a16="http://schemas.microsoft.com/office/drawing/2014/main" id="{D9DCA756-F223-4720-96B7-C9908D2411D0}"/>
              </a:ext>
            </a:extLst>
          </p:cNvPr>
          <p:cNvSpPr>
            <a:spLocks noGrp="1"/>
          </p:cNvSpPr>
          <p:nvPr>
            <p:ph type="ftr" sz="quarter" idx="11"/>
          </p:nvPr>
        </p:nvSpPr>
        <p:spPr/>
        <p:txBody>
          <a:bodyPr/>
          <a:lstStyle/>
          <a:p>
            <a:r>
              <a:rPr lang="en-US"/>
              <a:t>Query Processing and Optimization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619DD-93CE-4B1D-B75E-473FCFCBE88B}"/>
              </a:ext>
            </a:extLst>
          </p:cNvPr>
          <p:cNvSpPr>
            <a:spLocks noGrp="1"/>
          </p:cNvSpPr>
          <p:nvPr>
            <p:ph type="title"/>
          </p:nvPr>
        </p:nvSpPr>
        <p:spPr/>
        <p:txBody>
          <a:bodyPr>
            <a:normAutofit/>
          </a:bodyPr>
          <a:lstStyle/>
          <a:p>
            <a:r>
              <a:rPr lang="en-US" dirty="0"/>
              <a:t>Translating SQL Queries into Relational Algebra</a:t>
            </a:r>
          </a:p>
        </p:txBody>
      </p:sp>
      <p:sp>
        <p:nvSpPr>
          <p:cNvPr id="3" name="Content Placeholder 2">
            <a:extLst>
              <a:ext uri="{FF2B5EF4-FFF2-40B4-BE49-F238E27FC236}">
                <a16:creationId xmlns:a16="http://schemas.microsoft.com/office/drawing/2014/main" id="{B31494F6-D578-4FC9-9FE8-BA3F463197D8}"/>
              </a:ext>
            </a:extLst>
          </p:cNvPr>
          <p:cNvSpPr>
            <a:spLocks noGrp="1"/>
          </p:cNvSpPr>
          <p:nvPr>
            <p:ph idx="1"/>
          </p:nvPr>
        </p:nvSpPr>
        <p:spPr/>
        <p:txBody>
          <a:bodyPr>
            <a:normAutofit fontScale="92500" lnSpcReduction="20000"/>
          </a:bodyPr>
          <a:lstStyle/>
          <a:p>
            <a:r>
              <a:rPr lang="en-US" dirty="0"/>
              <a:t>An SQL query block contains a single SELECT-FROM-WHERE expression, as well as GROUP BY and HAVING clauses if these are part of the block</a:t>
            </a:r>
          </a:p>
          <a:p>
            <a:r>
              <a:rPr lang="en-US" dirty="0"/>
              <a:t>Nested queries within a query are identified as separate query blocks</a:t>
            </a:r>
          </a:p>
          <a:p>
            <a:r>
              <a:rPr lang="en-US" dirty="0"/>
              <a:t>Inner blocks could be</a:t>
            </a:r>
          </a:p>
          <a:p>
            <a:pPr lvl="1"/>
            <a:r>
              <a:rPr lang="en-US" dirty="0"/>
              <a:t> uncorrelated nested query- the inner block needs to be evaluated only once</a:t>
            </a:r>
          </a:p>
          <a:p>
            <a:pPr lvl="1"/>
            <a:r>
              <a:rPr lang="en-US" dirty="0"/>
              <a:t>correlated nested query-a tuple variable from the outer block appears in the WHERE-clause of the inner block</a:t>
            </a:r>
          </a:p>
          <a:p>
            <a:r>
              <a:rPr lang="en-US" dirty="0"/>
              <a:t>SQL queries are decomposed into query blocks, which form the basic units that can be translated into the algebraic operators and optimized</a:t>
            </a:r>
          </a:p>
          <a:p>
            <a:r>
              <a:rPr lang="en-US" dirty="0"/>
              <a:t>The query optimizer would then choose an execution plan for each block</a:t>
            </a:r>
          </a:p>
          <a:p>
            <a:r>
              <a:rPr lang="en-US" dirty="0"/>
              <a:t>SQL query is translated to an equivalent extended relational algebra expression , represented as a query tree data structure, that is then optimized</a:t>
            </a:r>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8C007444-E3A6-40E8-A302-30FCD6E174AC}"/>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8BF5A261-8665-4A22-AE42-822A1F0C1F18}"/>
              </a:ext>
            </a:extLst>
          </p:cNvPr>
          <p:cNvSpPr>
            <a:spLocks noGrp="1"/>
          </p:cNvSpPr>
          <p:nvPr>
            <p:ph type="sldNum" sz="quarter" idx="12"/>
          </p:nvPr>
        </p:nvSpPr>
        <p:spPr/>
        <p:txBody>
          <a:bodyPr/>
          <a:lstStyle/>
          <a:p>
            <a:fld id="{4F1350F4-45F6-462E-998D-9F7CBB041FA1}" type="slidenum">
              <a:rPr lang="en-US" smtClean="0"/>
              <a:t>18</a:t>
            </a:fld>
            <a:endParaRPr lang="en-US"/>
          </a:p>
        </p:txBody>
      </p:sp>
    </p:spTree>
    <p:extLst>
      <p:ext uri="{BB962C8B-B14F-4D97-AF65-F5344CB8AC3E}">
        <p14:creationId xmlns:p14="http://schemas.microsoft.com/office/powerpoint/2010/main" val="1622691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7CE5F-F89F-4F9B-B21C-F70AE3A9C6C9}"/>
              </a:ext>
            </a:extLst>
          </p:cNvPr>
          <p:cNvSpPr>
            <a:spLocks noGrp="1"/>
          </p:cNvSpPr>
          <p:nvPr>
            <p:ph type="title"/>
          </p:nvPr>
        </p:nvSpPr>
        <p:spPr/>
        <p:txBody>
          <a:bodyPr/>
          <a:lstStyle/>
          <a:p>
            <a:r>
              <a:rPr lang="en-US" dirty="0"/>
              <a:t>Translating SQL Queries into Relational Algebra</a:t>
            </a:r>
          </a:p>
        </p:txBody>
      </p:sp>
      <p:sp>
        <p:nvSpPr>
          <p:cNvPr id="3" name="Content Placeholder 2">
            <a:extLst>
              <a:ext uri="{FF2B5EF4-FFF2-40B4-BE49-F238E27FC236}">
                <a16:creationId xmlns:a16="http://schemas.microsoft.com/office/drawing/2014/main" id="{2B0977A0-2E90-4B8F-934A-929D8B940DCA}"/>
              </a:ext>
            </a:extLst>
          </p:cNvPr>
          <p:cNvSpPr>
            <a:spLocks noGrp="1"/>
          </p:cNvSpPr>
          <p:nvPr>
            <p:ph idx="1"/>
          </p:nvPr>
        </p:nvSpPr>
        <p:spPr>
          <a:xfrm>
            <a:off x="838200" y="1825625"/>
            <a:ext cx="10515600" cy="4495662"/>
          </a:xfrm>
        </p:spPr>
        <p:txBody>
          <a:bodyPr>
            <a:normAutofit fontScale="92500" lnSpcReduction="20000"/>
          </a:bodyPr>
          <a:lstStyle/>
          <a:p>
            <a:r>
              <a:rPr lang="en-US" dirty="0"/>
              <a:t>Example:</a:t>
            </a:r>
            <a:br>
              <a:rPr lang="en-US" dirty="0"/>
            </a:br>
            <a:r>
              <a:rPr lang="en-US" dirty="0"/>
              <a:t>SELECT ALL</a:t>
            </a:r>
            <a:br>
              <a:rPr lang="en-US" dirty="0"/>
            </a:br>
            <a:r>
              <a:rPr lang="en-US" dirty="0"/>
              <a:t>FROM Employee</a:t>
            </a:r>
            <a:br>
              <a:rPr lang="en-US" dirty="0"/>
            </a:br>
            <a:r>
              <a:rPr lang="en-US" dirty="0"/>
              <a:t>WHERE salary &gt; 3000</a:t>
            </a:r>
          </a:p>
          <a:p>
            <a:r>
              <a:rPr lang="en-US" sz="4000" b="1" dirty="0" err="1"/>
              <a:t>S</a:t>
            </a:r>
            <a:r>
              <a:rPr lang="en-US" sz="2000" b="1" baseline="-25000" dirty="0" err="1"/>
              <a:t>salary</a:t>
            </a:r>
            <a:r>
              <a:rPr lang="en-US" sz="2000" b="1" baseline="-25000" dirty="0"/>
              <a:t> =“3000</a:t>
            </a:r>
            <a:r>
              <a:rPr lang="en-US" sz="2000" baseline="-25000" dirty="0"/>
              <a:t>”</a:t>
            </a:r>
            <a:r>
              <a:rPr lang="en-US" sz="2000" b="1" dirty="0"/>
              <a:t>   </a:t>
            </a:r>
            <a:r>
              <a:rPr lang="en-US" sz="4000" b="1" dirty="0"/>
              <a:t>Employee</a:t>
            </a:r>
          </a:p>
          <a:p>
            <a:r>
              <a:rPr lang="en-US" dirty="0"/>
              <a:t>SELECT  </a:t>
            </a:r>
            <a:r>
              <a:rPr lang="en-US" dirty="0" err="1"/>
              <a:t>name,age</a:t>
            </a:r>
            <a:br>
              <a:rPr lang="en-US" dirty="0"/>
            </a:br>
            <a:r>
              <a:rPr lang="en-US" dirty="0"/>
              <a:t>FROM Employee</a:t>
            </a:r>
            <a:br>
              <a:rPr lang="en-US" dirty="0"/>
            </a:br>
            <a:r>
              <a:rPr lang="en-US" dirty="0"/>
              <a:t>WHERE salary &gt;</a:t>
            </a:r>
            <a:br>
              <a:rPr lang="en-US" dirty="0"/>
            </a:br>
            <a:r>
              <a:rPr lang="en-US" dirty="0"/>
              <a:t>		(SELECT MAX(salary))</a:t>
            </a:r>
            <a:br>
              <a:rPr lang="en-US" dirty="0"/>
            </a:br>
            <a:r>
              <a:rPr lang="en-US" dirty="0"/>
              <a:t>		FROM Employee</a:t>
            </a:r>
            <a:br>
              <a:rPr lang="en-US" dirty="0"/>
            </a:br>
            <a:r>
              <a:rPr lang="en-US" dirty="0"/>
              <a:t>		WHERE department=“IT”</a:t>
            </a:r>
          </a:p>
          <a:p>
            <a:r>
              <a:rPr lang="en-US" b="1" dirty="0"/>
              <a:t>C= MAX salary (</a:t>
            </a:r>
            <a:r>
              <a:rPr lang="en-US" b="1" dirty="0" err="1"/>
              <a:t>S</a:t>
            </a:r>
            <a:r>
              <a:rPr lang="en-US" b="1" baseline="-25000" dirty="0" err="1"/>
              <a:t>department</a:t>
            </a:r>
            <a:r>
              <a:rPr lang="en-US" b="1" baseline="-25000" dirty="0"/>
              <a:t>=“IT” </a:t>
            </a:r>
            <a:r>
              <a:rPr lang="en-US" b="1" dirty="0"/>
              <a:t>Employee)</a:t>
            </a:r>
          </a:p>
          <a:p>
            <a:r>
              <a:rPr lang="en-US" b="1" dirty="0" err="1"/>
              <a:t>P</a:t>
            </a:r>
            <a:r>
              <a:rPr lang="en-US" b="1" baseline="-25000" dirty="0" err="1"/>
              <a:t>name,age</a:t>
            </a:r>
            <a:r>
              <a:rPr lang="en-US" b="1" dirty="0"/>
              <a:t>(</a:t>
            </a:r>
            <a:r>
              <a:rPr lang="en-US" b="1" dirty="0" err="1"/>
              <a:t>S</a:t>
            </a:r>
            <a:r>
              <a:rPr lang="en-US" b="1" baseline="-25000" dirty="0" err="1"/>
              <a:t>salary</a:t>
            </a:r>
            <a:r>
              <a:rPr lang="en-US" b="1" baseline="-25000" dirty="0"/>
              <a:t>&gt;C </a:t>
            </a:r>
            <a:r>
              <a:rPr lang="en-US" b="1" dirty="0"/>
              <a:t>Employee)</a:t>
            </a:r>
          </a:p>
          <a:p>
            <a:endParaRPr lang="en-US" b="1" dirty="0"/>
          </a:p>
        </p:txBody>
      </p:sp>
      <p:sp>
        <p:nvSpPr>
          <p:cNvPr id="4" name="Footer Placeholder 3">
            <a:extLst>
              <a:ext uri="{FF2B5EF4-FFF2-40B4-BE49-F238E27FC236}">
                <a16:creationId xmlns:a16="http://schemas.microsoft.com/office/drawing/2014/main" id="{6E1944F6-002F-437A-B71E-5DB6E9FF55D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374CFDD0-9BC4-4066-9F17-2B1300A4079A}"/>
              </a:ext>
            </a:extLst>
          </p:cNvPr>
          <p:cNvSpPr>
            <a:spLocks noGrp="1"/>
          </p:cNvSpPr>
          <p:nvPr>
            <p:ph type="sldNum" sz="quarter" idx="12"/>
          </p:nvPr>
        </p:nvSpPr>
        <p:spPr/>
        <p:txBody>
          <a:bodyPr/>
          <a:lstStyle/>
          <a:p>
            <a:fld id="{4F1350F4-45F6-462E-998D-9F7CBB041FA1}" type="slidenum">
              <a:rPr lang="en-US" smtClean="0"/>
              <a:t>19</a:t>
            </a:fld>
            <a:endParaRPr lang="en-US"/>
          </a:p>
        </p:txBody>
      </p:sp>
    </p:spTree>
    <p:extLst>
      <p:ext uri="{BB962C8B-B14F-4D97-AF65-F5344CB8AC3E}">
        <p14:creationId xmlns:p14="http://schemas.microsoft.com/office/powerpoint/2010/main" val="2673858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FB3DB-DBB3-42EE-9902-841DC0F6CE06}"/>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6DEEAA40-1FDD-47EB-8251-9000B0A95C92}"/>
              </a:ext>
            </a:extLst>
          </p:cNvPr>
          <p:cNvSpPr>
            <a:spLocks noGrp="1"/>
          </p:cNvSpPr>
          <p:nvPr>
            <p:ph idx="1"/>
          </p:nvPr>
        </p:nvSpPr>
        <p:spPr/>
        <p:txBody>
          <a:bodyPr/>
          <a:lstStyle/>
          <a:p>
            <a:r>
              <a:rPr lang="en-US" dirty="0"/>
              <a:t>Basics of Relational Data Model</a:t>
            </a:r>
          </a:p>
          <a:p>
            <a:r>
              <a:rPr lang="en-US" dirty="0"/>
              <a:t>Translating SQL Queries into Relational Algebra</a:t>
            </a:r>
          </a:p>
          <a:p>
            <a:r>
              <a:rPr lang="en-US" dirty="0"/>
              <a:t>Basic Algorithms for Executing Query Operations</a:t>
            </a:r>
          </a:p>
          <a:p>
            <a:r>
              <a:rPr lang="en-US" dirty="0"/>
              <a:t>Using Heuristic in Query Operations</a:t>
            </a:r>
          </a:p>
          <a:p>
            <a:r>
              <a:rPr lang="en-US" dirty="0"/>
              <a:t>Using Selectivity and Cost Estimates in Query Optimization</a:t>
            </a:r>
          </a:p>
          <a:p>
            <a:r>
              <a:rPr lang="en-US" dirty="0"/>
              <a:t>Semantic Query Optimization</a:t>
            </a:r>
          </a:p>
        </p:txBody>
      </p:sp>
      <p:sp>
        <p:nvSpPr>
          <p:cNvPr id="4" name="Footer Placeholder 3">
            <a:extLst>
              <a:ext uri="{FF2B5EF4-FFF2-40B4-BE49-F238E27FC236}">
                <a16:creationId xmlns:a16="http://schemas.microsoft.com/office/drawing/2014/main" id="{FB9B1D76-DE6D-4A6F-9033-90148052F34A}"/>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1273C505-075F-4A19-BEC5-E7491A26E65E}"/>
              </a:ext>
            </a:extLst>
          </p:cNvPr>
          <p:cNvSpPr>
            <a:spLocks noGrp="1"/>
          </p:cNvSpPr>
          <p:nvPr>
            <p:ph type="sldNum" sz="quarter" idx="12"/>
          </p:nvPr>
        </p:nvSpPr>
        <p:spPr/>
        <p:txBody>
          <a:bodyPr/>
          <a:lstStyle/>
          <a:p>
            <a:fld id="{4F1350F4-45F6-462E-998D-9F7CBB041FA1}" type="slidenum">
              <a:rPr lang="en-US" smtClean="0"/>
              <a:t>2</a:t>
            </a:fld>
            <a:endParaRPr lang="en-US"/>
          </a:p>
        </p:txBody>
      </p:sp>
    </p:spTree>
    <p:extLst>
      <p:ext uri="{BB962C8B-B14F-4D97-AF65-F5344CB8AC3E}">
        <p14:creationId xmlns:p14="http://schemas.microsoft.com/office/powerpoint/2010/main" val="1626361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B888E-1D55-4628-925F-EB9C49F2174F}"/>
              </a:ext>
            </a:extLst>
          </p:cNvPr>
          <p:cNvSpPr>
            <a:spLocks noGrp="1"/>
          </p:cNvSpPr>
          <p:nvPr>
            <p:ph type="title"/>
          </p:nvPr>
        </p:nvSpPr>
        <p:spPr/>
        <p:txBody>
          <a:bodyPr/>
          <a:lstStyle/>
          <a:p>
            <a:r>
              <a:rPr lang="en-US" dirty="0"/>
              <a:t>Represent Relational Algebra by Query tree</a:t>
            </a:r>
          </a:p>
        </p:txBody>
      </p:sp>
      <p:sp>
        <p:nvSpPr>
          <p:cNvPr id="3" name="Content Placeholder 2">
            <a:extLst>
              <a:ext uri="{FF2B5EF4-FFF2-40B4-BE49-F238E27FC236}">
                <a16:creationId xmlns:a16="http://schemas.microsoft.com/office/drawing/2014/main" id="{D0C7B65B-13ED-49E0-81FA-9FEF5A8064E4}"/>
              </a:ext>
            </a:extLst>
          </p:cNvPr>
          <p:cNvSpPr>
            <a:spLocks noGrp="1"/>
          </p:cNvSpPr>
          <p:nvPr>
            <p:ph idx="1"/>
          </p:nvPr>
        </p:nvSpPr>
        <p:spPr/>
        <p:txBody>
          <a:bodyPr>
            <a:normAutofit/>
          </a:bodyPr>
          <a:lstStyle/>
          <a:p>
            <a:pPr algn="just"/>
            <a:r>
              <a:rPr lang="en-US" dirty="0"/>
              <a:t>A </a:t>
            </a:r>
            <a:r>
              <a:rPr lang="en-US" b="1" dirty="0"/>
              <a:t>query tree </a:t>
            </a:r>
            <a:r>
              <a:rPr lang="en-US" dirty="0"/>
              <a:t>is a tree data structure that corresponds to an extended relational algebra expression. It represents the input relations of the query as </a:t>
            </a:r>
            <a:r>
              <a:rPr lang="en-US" i="1" dirty="0"/>
              <a:t>leaf nodes </a:t>
            </a:r>
            <a:r>
              <a:rPr lang="en-US" dirty="0"/>
              <a:t>of the tree, and it represents the relational algebra operations as internal nodes. </a:t>
            </a:r>
          </a:p>
          <a:p>
            <a:pPr algn="just"/>
            <a:r>
              <a:rPr lang="en-US" dirty="0"/>
              <a:t>An execution of the query tree consists of executing an internal node operation whenever its operands are available and then replacing that internal node by the relation that results from executing the operation. </a:t>
            </a:r>
          </a:p>
        </p:txBody>
      </p:sp>
      <p:sp>
        <p:nvSpPr>
          <p:cNvPr id="4" name="Footer Placeholder 3">
            <a:extLst>
              <a:ext uri="{FF2B5EF4-FFF2-40B4-BE49-F238E27FC236}">
                <a16:creationId xmlns:a16="http://schemas.microsoft.com/office/drawing/2014/main" id="{B674F6D7-B19D-4BC0-961E-699E2C23C78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F2817390-073F-4522-A964-DAE1109C7ACD}"/>
              </a:ext>
            </a:extLst>
          </p:cNvPr>
          <p:cNvSpPr>
            <a:spLocks noGrp="1"/>
          </p:cNvSpPr>
          <p:nvPr>
            <p:ph type="sldNum" sz="quarter" idx="12"/>
          </p:nvPr>
        </p:nvSpPr>
        <p:spPr/>
        <p:txBody>
          <a:bodyPr/>
          <a:lstStyle/>
          <a:p>
            <a:fld id="{4F1350F4-45F6-462E-998D-9F7CBB041FA1}" type="slidenum">
              <a:rPr lang="en-US" smtClean="0"/>
              <a:t>20</a:t>
            </a:fld>
            <a:endParaRPr lang="en-US"/>
          </a:p>
        </p:txBody>
      </p:sp>
    </p:spTree>
    <p:extLst>
      <p:ext uri="{BB962C8B-B14F-4D97-AF65-F5344CB8AC3E}">
        <p14:creationId xmlns:p14="http://schemas.microsoft.com/office/powerpoint/2010/main" val="616495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B888E-1D55-4628-925F-EB9C49F2174F}"/>
              </a:ext>
            </a:extLst>
          </p:cNvPr>
          <p:cNvSpPr>
            <a:spLocks noGrp="1"/>
          </p:cNvSpPr>
          <p:nvPr>
            <p:ph type="title"/>
          </p:nvPr>
        </p:nvSpPr>
        <p:spPr/>
        <p:txBody>
          <a:bodyPr/>
          <a:lstStyle/>
          <a:p>
            <a:r>
              <a:rPr lang="en-US" dirty="0"/>
              <a:t>Represent Relational Algebra by Query tree…</a:t>
            </a:r>
          </a:p>
        </p:txBody>
      </p:sp>
      <p:sp>
        <p:nvSpPr>
          <p:cNvPr id="3" name="Content Placeholder 2">
            <a:extLst>
              <a:ext uri="{FF2B5EF4-FFF2-40B4-BE49-F238E27FC236}">
                <a16:creationId xmlns:a16="http://schemas.microsoft.com/office/drawing/2014/main" id="{D0C7B65B-13ED-49E0-81FA-9FEF5A8064E4}"/>
              </a:ext>
            </a:extLst>
          </p:cNvPr>
          <p:cNvSpPr>
            <a:spLocks noGrp="1"/>
          </p:cNvSpPr>
          <p:nvPr>
            <p:ph idx="1"/>
          </p:nvPr>
        </p:nvSpPr>
        <p:spPr/>
        <p:txBody>
          <a:bodyPr>
            <a:normAutofit/>
          </a:bodyPr>
          <a:lstStyle/>
          <a:p>
            <a:pPr algn="just"/>
            <a:r>
              <a:rPr lang="en-US" dirty="0"/>
              <a:t>The order of execution of operations </a:t>
            </a:r>
            <a:r>
              <a:rPr lang="en-US" i="1" dirty="0"/>
              <a:t>starts at the leaf nodes</a:t>
            </a:r>
            <a:r>
              <a:rPr lang="en-US" dirty="0"/>
              <a:t>,</a:t>
            </a:r>
            <a:br>
              <a:rPr lang="en-US" dirty="0"/>
            </a:br>
            <a:r>
              <a:rPr lang="en-US" dirty="0"/>
              <a:t>which represents the input database relations for the query, and </a:t>
            </a:r>
            <a:r>
              <a:rPr lang="en-US" i="1" dirty="0"/>
              <a:t>ends at the root node</a:t>
            </a:r>
            <a:r>
              <a:rPr lang="en-US" dirty="0"/>
              <a:t>, which represents the final operation of the query. The execution terminates when the root node operation is executed and produces the result relation for the query </a:t>
            </a:r>
            <a:br>
              <a:rPr lang="en-US" dirty="0"/>
            </a:br>
            <a:br>
              <a:rPr lang="en-US" dirty="0"/>
            </a:br>
            <a:endParaRPr lang="en-US" dirty="0"/>
          </a:p>
        </p:txBody>
      </p:sp>
      <p:sp>
        <p:nvSpPr>
          <p:cNvPr id="4" name="Footer Placeholder 3">
            <a:extLst>
              <a:ext uri="{FF2B5EF4-FFF2-40B4-BE49-F238E27FC236}">
                <a16:creationId xmlns:a16="http://schemas.microsoft.com/office/drawing/2014/main" id="{B674F6D7-B19D-4BC0-961E-699E2C23C78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F2817390-073F-4522-A964-DAE1109C7ACD}"/>
              </a:ext>
            </a:extLst>
          </p:cNvPr>
          <p:cNvSpPr>
            <a:spLocks noGrp="1"/>
          </p:cNvSpPr>
          <p:nvPr>
            <p:ph type="sldNum" sz="quarter" idx="12"/>
          </p:nvPr>
        </p:nvSpPr>
        <p:spPr/>
        <p:txBody>
          <a:bodyPr/>
          <a:lstStyle/>
          <a:p>
            <a:fld id="{4F1350F4-45F6-462E-998D-9F7CBB041FA1}" type="slidenum">
              <a:rPr lang="en-US" smtClean="0"/>
              <a:t>21</a:t>
            </a:fld>
            <a:endParaRPr lang="en-US"/>
          </a:p>
        </p:txBody>
      </p:sp>
    </p:spTree>
    <p:extLst>
      <p:ext uri="{BB962C8B-B14F-4D97-AF65-F5344CB8AC3E}">
        <p14:creationId xmlns:p14="http://schemas.microsoft.com/office/powerpoint/2010/main" val="10959566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6ABDC-3145-4428-9708-7DB6416494A6}"/>
              </a:ext>
            </a:extLst>
          </p:cNvPr>
          <p:cNvSpPr>
            <a:spLocks noGrp="1"/>
          </p:cNvSpPr>
          <p:nvPr>
            <p:ph type="title"/>
          </p:nvPr>
        </p:nvSpPr>
        <p:spPr>
          <a:xfrm>
            <a:off x="838200" y="365125"/>
            <a:ext cx="8372061" cy="924063"/>
          </a:xfrm>
        </p:spPr>
        <p:txBody>
          <a:bodyPr>
            <a:normAutofit/>
          </a:bodyPr>
          <a:lstStyle/>
          <a:p>
            <a:r>
              <a:rPr lang="en-US" altLang="en-US" sz="2800" dirty="0"/>
              <a:t>Heuristic-Based Query Optimization: Example</a:t>
            </a:r>
            <a:endParaRPr lang="en-US" sz="2800" dirty="0"/>
          </a:p>
        </p:txBody>
      </p:sp>
      <p:sp>
        <p:nvSpPr>
          <p:cNvPr id="3" name="Content Placeholder 2">
            <a:extLst>
              <a:ext uri="{FF2B5EF4-FFF2-40B4-BE49-F238E27FC236}">
                <a16:creationId xmlns:a16="http://schemas.microsoft.com/office/drawing/2014/main" id="{3D845145-5985-437F-B983-420FAF28F371}"/>
              </a:ext>
            </a:extLst>
          </p:cNvPr>
          <p:cNvSpPr>
            <a:spLocks noGrp="1"/>
          </p:cNvSpPr>
          <p:nvPr>
            <p:ph idx="1"/>
          </p:nvPr>
        </p:nvSpPr>
        <p:spPr>
          <a:xfrm>
            <a:off x="689114" y="1289188"/>
            <a:ext cx="11817214" cy="4878250"/>
          </a:xfrm>
        </p:spPr>
        <p:txBody>
          <a:bodyPr/>
          <a:lstStyle/>
          <a:p>
            <a:r>
              <a:rPr lang="en-US" altLang="en-US" dirty="0"/>
              <a:t>Query</a:t>
            </a:r>
          </a:p>
          <a:p>
            <a:pPr>
              <a:buFontTx/>
              <a:buNone/>
            </a:pPr>
            <a:r>
              <a:rPr lang="en-US" altLang="en-US" dirty="0"/>
              <a:t>"Find the last names of employees born after 1957 who work on a project named ‘Aquarius’." </a:t>
            </a:r>
          </a:p>
          <a:p>
            <a:pPr lvl="1">
              <a:buFontTx/>
              <a:buNone/>
            </a:pPr>
            <a:endParaRPr lang="en-US" altLang="en-US" b="1" dirty="0"/>
          </a:p>
          <a:p>
            <a:r>
              <a:rPr lang="en-US" altLang="en-US" dirty="0"/>
              <a:t>SQL</a:t>
            </a:r>
          </a:p>
          <a:p>
            <a:pPr lvl="1">
              <a:buFontTx/>
              <a:buNone/>
            </a:pPr>
            <a:r>
              <a:rPr lang="en-US" altLang="en-US" b="1" dirty="0"/>
              <a:t>SELECT </a:t>
            </a:r>
            <a:r>
              <a:rPr lang="en-US" altLang="en-US" dirty="0"/>
              <a:t>LNAME   </a:t>
            </a:r>
          </a:p>
          <a:p>
            <a:pPr lvl="1">
              <a:buFontTx/>
              <a:buNone/>
            </a:pPr>
            <a:r>
              <a:rPr lang="en-US" altLang="en-US" b="1" dirty="0"/>
              <a:t>FROM</a:t>
            </a:r>
            <a:r>
              <a:rPr lang="en-US" altLang="en-US" dirty="0"/>
              <a:t> EMPLOYEE, WORKS_ON, PROJECT   </a:t>
            </a:r>
          </a:p>
          <a:p>
            <a:pPr lvl="1">
              <a:buFontTx/>
              <a:buNone/>
            </a:pPr>
            <a:r>
              <a:rPr lang="en-US" altLang="en-US" b="1" dirty="0"/>
              <a:t>WHERE</a:t>
            </a:r>
            <a:r>
              <a:rPr lang="en-US" altLang="en-US" dirty="0"/>
              <a:t> PNAME=‘Aquarius’ </a:t>
            </a:r>
            <a:r>
              <a:rPr lang="en-US" altLang="en-US" b="1" dirty="0"/>
              <a:t>AND</a:t>
            </a:r>
            <a:r>
              <a:rPr lang="en-US" altLang="en-US" dirty="0"/>
              <a:t> PNUMBER=PNO </a:t>
            </a:r>
            <a:r>
              <a:rPr lang="en-US" altLang="en-US" b="1" dirty="0"/>
              <a:t>AND</a:t>
            </a:r>
            <a:r>
              <a:rPr lang="en-US" altLang="en-US" dirty="0"/>
              <a:t> ESSN=SSN </a:t>
            </a:r>
            <a:r>
              <a:rPr lang="en-US" altLang="en-US" b="1" dirty="0"/>
              <a:t>AND</a:t>
            </a:r>
            <a:r>
              <a:rPr lang="en-US" altLang="en-US" dirty="0"/>
              <a:t> BDATE.‘1957-12-31’;</a:t>
            </a:r>
          </a:p>
          <a:p>
            <a:pPr lvl="1">
              <a:buFontTx/>
              <a:buNone/>
            </a:pPr>
            <a:r>
              <a:rPr lang="en-US" altLang="en-US" dirty="0"/>
              <a:t>There are five different alternative query trees for this SQL in the next slides.</a:t>
            </a:r>
          </a:p>
          <a:p>
            <a:pPr marL="0" indent="0">
              <a:buNone/>
            </a:pPr>
            <a:endParaRPr lang="en-US" dirty="0"/>
          </a:p>
        </p:txBody>
      </p:sp>
      <p:sp>
        <p:nvSpPr>
          <p:cNvPr id="4" name="Footer Placeholder 3">
            <a:extLst>
              <a:ext uri="{FF2B5EF4-FFF2-40B4-BE49-F238E27FC236}">
                <a16:creationId xmlns:a16="http://schemas.microsoft.com/office/drawing/2014/main" id="{7A7B1898-7777-4C5A-AE95-FBFFE3B94CCC}"/>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4B114505-251E-49A3-8B28-D011725853CE}"/>
              </a:ext>
            </a:extLst>
          </p:cNvPr>
          <p:cNvSpPr>
            <a:spLocks noGrp="1"/>
          </p:cNvSpPr>
          <p:nvPr>
            <p:ph type="sldNum" sz="quarter" idx="12"/>
          </p:nvPr>
        </p:nvSpPr>
        <p:spPr/>
        <p:txBody>
          <a:bodyPr/>
          <a:lstStyle/>
          <a:p>
            <a:fld id="{4F1350F4-45F6-462E-998D-9F7CBB041FA1}" type="slidenum">
              <a:rPr lang="en-US" smtClean="0"/>
              <a:t>22</a:t>
            </a:fld>
            <a:endParaRPr lang="en-US"/>
          </a:p>
        </p:txBody>
      </p:sp>
    </p:spTree>
    <p:extLst>
      <p:ext uri="{BB962C8B-B14F-4D97-AF65-F5344CB8AC3E}">
        <p14:creationId xmlns:p14="http://schemas.microsoft.com/office/powerpoint/2010/main" val="1654225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314B219-1FAE-468A-A652-6F12245AD0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0825" y="742950"/>
            <a:ext cx="68580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a:extLst>
              <a:ext uri="{FF2B5EF4-FFF2-40B4-BE49-F238E27FC236}">
                <a16:creationId xmlns:a16="http://schemas.microsoft.com/office/drawing/2014/main" id="{26D4A721-77E0-4398-84AF-00535ECBD27C}"/>
              </a:ext>
            </a:extLst>
          </p:cNvPr>
          <p:cNvSpPr>
            <a:spLocks noGrp="1"/>
          </p:cNvSpPr>
          <p:nvPr>
            <p:ph type="ftr" sz="quarter" idx="11"/>
          </p:nvPr>
        </p:nvSpPr>
        <p:spPr/>
        <p:txBody>
          <a:bodyPr/>
          <a:lstStyle/>
          <a:p>
            <a:r>
              <a:rPr lang="en-US"/>
              <a:t>Query Processing and Optimization</a:t>
            </a:r>
          </a:p>
        </p:txBody>
      </p:sp>
      <p:sp>
        <p:nvSpPr>
          <p:cNvPr id="3" name="Slide Number Placeholder 2">
            <a:extLst>
              <a:ext uri="{FF2B5EF4-FFF2-40B4-BE49-F238E27FC236}">
                <a16:creationId xmlns:a16="http://schemas.microsoft.com/office/drawing/2014/main" id="{AD886193-0863-423F-97B8-85A24C5B7237}"/>
              </a:ext>
            </a:extLst>
          </p:cNvPr>
          <p:cNvSpPr>
            <a:spLocks noGrp="1"/>
          </p:cNvSpPr>
          <p:nvPr>
            <p:ph type="sldNum" sz="quarter" idx="12"/>
          </p:nvPr>
        </p:nvSpPr>
        <p:spPr/>
        <p:txBody>
          <a:bodyPr/>
          <a:lstStyle/>
          <a:p>
            <a:fld id="{4F1350F4-45F6-462E-998D-9F7CBB041FA1}" type="slidenum">
              <a:rPr lang="en-US" smtClean="0"/>
              <a:t>23</a:t>
            </a:fld>
            <a:endParaRPr lang="en-US"/>
          </a:p>
        </p:txBody>
      </p:sp>
    </p:spTree>
    <p:extLst>
      <p:ext uri="{BB962C8B-B14F-4D97-AF65-F5344CB8AC3E}">
        <p14:creationId xmlns:p14="http://schemas.microsoft.com/office/powerpoint/2010/main" val="28077990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9D6CEEEA-EB76-4758-8A38-BBC5994158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552452"/>
            <a:ext cx="6477000" cy="551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a:extLst>
              <a:ext uri="{FF2B5EF4-FFF2-40B4-BE49-F238E27FC236}">
                <a16:creationId xmlns:a16="http://schemas.microsoft.com/office/drawing/2014/main" id="{D2B84AED-6337-4302-A2D5-B55E882DE504}"/>
              </a:ext>
            </a:extLst>
          </p:cNvPr>
          <p:cNvSpPr>
            <a:spLocks noGrp="1"/>
          </p:cNvSpPr>
          <p:nvPr>
            <p:ph type="ftr" sz="quarter" idx="11"/>
          </p:nvPr>
        </p:nvSpPr>
        <p:spPr/>
        <p:txBody>
          <a:bodyPr/>
          <a:lstStyle/>
          <a:p>
            <a:r>
              <a:rPr lang="en-US"/>
              <a:t>Query Processing and Optimization</a:t>
            </a:r>
          </a:p>
        </p:txBody>
      </p:sp>
      <p:sp>
        <p:nvSpPr>
          <p:cNvPr id="4" name="Slide Number Placeholder 3">
            <a:extLst>
              <a:ext uri="{FF2B5EF4-FFF2-40B4-BE49-F238E27FC236}">
                <a16:creationId xmlns:a16="http://schemas.microsoft.com/office/drawing/2014/main" id="{F4905C17-3666-45AA-A650-2DF4E61CC142}"/>
              </a:ext>
            </a:extLst>
          </p:cNvPr>
          <p:cNvSpPr>
            <a:spLocks noGrp="1"/>
          </p:cNvSpPr>
          <p:nvPr>
            <p:ph type="sldNum" sz="quarter" idx="12"/>
          </p:nvPr>
        </p:nvSpPr>
        <p:spPr/>
        <p:txBody>
          <a:bodyPr/>
          <a:lstStyle/>
          <a:p>
            <a:fld id="{4F1350F4-45F6-462E-998D-9F7CBB041FA1}" type="slidenum">
              <a:rPr lang="en-US" smtClean="0"/>
              <a:t>24</a:t>
            </a:fld>
            <a:endParaRPr lang="en-US"/>
          </a:p>
        </p:txBody>
      </p:sp>
    </p:spTree>
    <p:extLst>
      <p:ext uri="{BB962C8B-B14F-4D97-AF65-F5344CB8AC3E}">
        <p14:creationId xmlns:p14="http://schemas.microsoft.com/office/powerpoint/2010/main" val="3525539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9BDDA9CC-BA60-49F2-A347-E82F49381E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4725" y="323850"/>
            <a:ext cx="76962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a:extLst>
              <a:ext uri="{FF2B5EF4-FFF2-40B4-BE49-F238E27FC236}">
                <a16:creationId xmlns:a16="http://schemas.microsoft.com/office/drawing/2014/main" id="{40F4B8BB-9683-4E0B-BD7F-A25B3386453D}"/>
              </a:ext>
            </a:extLst>
          </p:cNvPr>
          <p:cNvSpPr>
            <a:spLocks noGrp="1"/>
          </p:cNvSpPr>
          <p:nvPr>
            <p:ph type="ftr" sz="quarter" idx="11"/>
          </p:nvPr>
        </p:nvSpPr>
        <p:spPr/>
        <p:txBody>
          <a:bodyPr/>
          <a:lstStyle/>
          <a:p>
            <a:r>
              <a:rPr lang="en-US"/>
              <a:t>Query Processing and Optimization</a:t>
            </a:r>
          </a:p>
        </p:txBody>
      </p:sp>
      <p:sp>
        <p:nvSpPr>
          <p:cNvPr id="4" name="Slide Number Placeholder 3">
            <a:extLst>
              <a:ext uri="{FF2B5EF4-FFF2-40B4-BE49-F238E27FC236}">
                <a16:creationId xmlns:a16="http://schemas.microsoft.com/office/drawing/2014/main" id="{9B3FB339-14C0-40A8-830D-B49EA4DCEB2B}"/>
              </a:ext>
            </a:extLst>
          </p:cNvPr>
          <p:cNvSpPr>
            <a:spLocks noGrp="1"/>
          </p:cNvSpPr>
          <p:nvPr>
            <p:ph type="sldNum" sz="quarter" idx="12"/>
          </p:nvPr>
        </p:nvSpPr>
        <p:spPr/>
        <p:txBody>
          <a:bodyPr/>
          <a:lstStyle/>
          <a:p>
            <a:fld id="{4F1350F4-45F6-462E-998D-9F7CBB041FA1}" type="slidenum">
              <a:rPr lang="en-US" smtClean="0"/>
              <a:t>25</a:t>
            </a:fld>
            <a:endParaRPr lang="en-US"/>
          </a:p>
        </p:txBody>
      </p:sp>
    </p:spTree>
    <p:extLst>
      <p:ext uri="{BB962C8B-B14F-4D97-AF65-F5344CB8AC3E}">
        <p14:creationId xmlns:p14="http://schemas.microsoft.com/office/powerpoint/2010/main" val="250922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88A6C30-14F0-4EFA-A730-99D231CB3E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571500"/>
            <a:ext cx="72390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a:extLst>
              <a:ext uri="{FF2B5EF4-FFF2-40B4-BE49-F238E27FC236}">
                <a16:creationId xmlns:a16="http://schemas.microsoft.com/office/drawing/2014/main" id="{DC8B4842-2715-40AD-A4D1-115113D3C6B5}"/>
              </a:ext>
            </a:extLst>
          </p:cNvPr>
          <p:cNvSpPr>
            <a:spLocks noGrp="1"/>
          </p:cNvSpPr>
          <p:nvPr>
            <p:ph type="ftr" sz="quarter" idx="11"/>
          </p:nvPr>
        </p:nvSpPr>
        <p:spPr/>
        <p:txBody>
          <a:bodyPr/>
          <a:lstStyle/>
          <a:p>
            <a:r>
              <a:rPr lang="en-US"/>
              <a:t>Query Processing and Optimization</a:t>
            </a:r>
          </a:p>
        </p:txBody>
      </p:sp>
      <p:sp>
        <p:nvSpPr>
          <p:cNvPr id="4" name="Slide Number Placeholder 3">
            <a:extLst>
              <a:ext uri="{FF2B5EF4-FFF2-40B4-BE49-F238E27FC236}">
                <a16:creationId xmlns:a16="http://schemas.microsoft.com/office/drawing/2014/main" id="{0BC76431-A4E7-4D44-BFF1-595272E9671B}"/>
              </a:ext>
            </a:extLst>
          </p:cNvPr>
          <p:cNvSpPr>
            <a:spLocks noGrp="1"/>
          </p:cNvSpPr>
          <p:nvPr>
            <p:ph type="sldNum" sz="quarter" idx="12"/>
          </p:nvPr>
        </p:nvSpPr>
        <p:spPr/>
        <p:txBody>
          <a:bodyPr/>
          <a:lstStyle/>
          <a:p>
            <a:fld id="{4F1350F4-45F6-462E-998D-9F7CBB041FA1}" type="slidenum">
              <a:rPr lang="en-US" smtClean="0"/>
              <a:t>26</a:t>
            </a:fld>
            <a:endParaRPr lang="en-US"/>
          </a:p>
        </p:txBody>
      </p:sp>
    </p:spTree>
    <p:extLst>
      <p:ext uri="{BB962C8B-B14F-4D97-AF65-F5344CB8AC3E}">
        <p14:creationId xmlns:p14="http://schemas.microsoft.com/office/powerpoint/2010/main" val="638231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3778826-03C9-495E-B862-C743E1D72F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5" y="350768"/>
            <a:ext cx="75438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a:extLst>
              <a:ext uri="{FF2B5EF4-FFF2-40B4-BE49-F238E27FC236}">
                <a16:creationId xmlns:a16="http://schemas.microsoft.com/office/drawing/2014/main" id="{54DD9FEF-88F2-45CC-A8E6-40C8F006BE93}"/>
              </a:ext>
            </a:extLst>
          </p:cNvPr>
          <p:cNvSpPr>
            <a:spLocks noGrp="1"/>
          </p:cNvSpPr>
          <p:nvPr>
            <p:ph type="ftr" sz="quarter" idx="11"/>
          </p:nvPr>
        </p:nvSpPr>
        <p:spPr/>
        <p:txBody>
          <a:bodyPr/>
          <a:lstStyle/>
          <a:p>
            <a:r>
              <a:rPr lang="en-US"/>
              <a:t>Query Processing and Optimization</a:t>
            </a:r>
          </a:p>
        </p:txBody>
      </p:sp>
      <p:sp>
        <p:nvSpPr>
          <p:cNvPr id="4" name="Slide Number Placeholder 3">
            <a:extLst>
              <a:ext uri="{FF2B5EF4-FFF2-40B4-BE49-F238E27FC236}">
                <a16:creationId xmlns:a16="http://schemas.microsoft.com/office/drawing/2014/main" id="{44D2D773-D222-4FE6-B72F-1FCB1637E34D}"/>
              </a:ext>
            </a:extLst>
          </p:cNvPr>
          <p:cNvSpPr>
            <a:spLocks noGrp="1"/>
          </p:cNvSpPr>
          <p:nvPr>
            <p:ph type="sldNum" sz="quarter" idx="12"/>
          </p:nvPr>
        </p:nvSpPr>
        <p:spPr/>
        <p:txBody>
          <a:bodyPr/>
          <a:lstStyle/>
          <a:p>
            <a:fld id="{4F1350F4-45F6-462E-998D-9F7CBB041FA1}" type="slidenum">
              <a:rPr lang="en-US" smtClean="0"/>
              <a:t>27</a:t>
            </a:fld>
            <a:endParaRPr lang="en-US"/>
          </a:p>
        </p:txBody>
      </p:sp>
    </p:spTree>
    <p:extLst>
      <p:ext uri="{BB962C8B-B14F-4D97-AF65-F5344CB8AC3E}">
        <p14:creationId xmlns:p14="http://schemas.microsoft.com/office/powerpoint/2010/main" val="25725747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14D7D-B2C2-4D27-8736-AA85A522EDBD}"/>
              </a:ext>
            </a:extLst>
          </p:cNvPr>
          <p:cNvSpPr>
            <a:spLocks noGrp="1"/>
          </p:cNvSpPr>
          <p:nvPr>
            <p:ph type="title"/>
          </p:nvPr>
        </p:nvSpPr>
        <p:spPr/>
        <p:txBody>
          <a:bodyPr/>
          <a:lstStyle/>
          <a:p>
            <a:r>
              <a:rPr lang="en-US" dirty="0"/>
              <a:t>Basic Algorithms for Executing Query Operations/Query processing</a:t>
            </a:r>
          </a:p>
        </p:txBody>
      </p:sp>
      <p:sp>
        <p:nvSpPr>
          <p:cNvPr id="3" name="Content Placeholder 2">
            <a:extLst>
              <a:ext uri="{FF2B5EF4-FFF2-40B4-BE49-F238E27FC236}">
                <a16:creationId xmlns:a16="http://schemas.microsoft.com/office/drawing/2014/main" id="{93FF582E-E54A-4791-A64A-0BE6FF473DBB}"/>
              </a:ext>
            </a:extLst>
          </p:cNvPr>
          <p:cNvSpPr>
            <a:spLocks noGrp="1"/>
          </p:cNvSpPr>
          <p:nvPr>
            <p:ph idx="1"/>
          </p:nvPr>
        </p:nvSpPr>
        <p:spPr/>
        <p:txBody>
          <a:bodyPr/>
          <a:lstStyle/>
          <a:p>
            <a:r>
              <a:rPr lang="en-US" dirty="0"/>
              <a:t>It is all about algorithms that implements the relational algebra operations wed discussed above</a:t>
            </a:r>
          </a:p>
          <a:p>
            <a:r>
              <a:rPr lang="en-US" dirty="0"/>
              <a:t>These are</a:t>
            </a:r>
          </a:p>
          <a:p>
            <a:pPr lvl="1"/>
            <a:r>
              <a:rPr lang="en-US" dirty="0"/>
              <a:t>External sorting</a:t>
            </a:r>
          </a:p>
          <a:p>
            <a:pPr lvl="1"/>
            <a:r>
              <a:rPr lang="en-US" dirty="0"/>
              <a:t>Select</a:t>
            </a:r>
          </a:p>
          <a:p>
            <a:pPr lvl="1"/>
            <a:r>
              <a:rPr lang="en-US" dirty="0"/>
              <a:t>Join</a:t>
            </a:r>
          </a:p>
          <a:p>
            <a:pPr lvl="1"/>
            <a:r>
              <a:rPr lang="en-US" dirty="0"/>
              <a:t>Project</a:t>
            </a:r>
          </a:p>
          <a:p>
            <a:pPr lvl="1"/>
            <a:r>
              <a:rPr lang="en-US" dirty="0"/>
              <a:t>Set operations</a:t>
            </a:r>
          </a:p>
          <a:p>
            <a:pPr lvl="1"/>
            <a:endParaRPr lang="en-US" dirty="0"/>
          </a:p>
        </p:txBody>
      </p:sp>
      <p:sp>
        <p:nvSpPr>
          <p:cNvPr id="4" name="Footer Placeholder 3">
            <a:extLst>
              <a:ext uri="{FF2B5EF4-FFF2-40B4-BE49-F238E27FC236}">
                <a16:creationId xmlns:a16="http://schemas.microsoft.com/office/drawing/2014/main" id="{E497DCF7-4B7D-49F0-90FE-1A3D1394B931}"/>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EFE36AD0-1476-43A7-878A-1D47F8A3B1D8}"/>
              </a:ext>
            </a:extLst>
          </p:cNvPr>
          <p:cNvSpPr>
            <a:spLocks noGrp="1"/>
          </p:cNvSpPr>
          <p:nvPr>
            <p:ph type="sldNum" sz="quarter" idx="12"/>
          </p:nvPr>
        </p:nvSpPr>
        <p:spPr/>
        <p:txBody>
          <a:bodyPr/>
          <a:lstStyle/>
          <a:p>
            <a:fld id="{4F1350F4-45F6-462E-998D-9F7CBB041FA1}" type="slidenum">
              <a:rPr lang="en-US" smtClean="0"/>
              <a:t>28</a:t>
            </a:fld>
            <a:endParaRPr lang="en-US"/>
          </a:p>
        </p:txBody>
      </p:sp>
    </p:spTree>
    <p:extLst>
      <p:ext uri="{BB962C8B-B14F-4D97-AF65-F5344CB8AC3E}">
        <p14:creationId xmlns:p14="http://schemas.microsoft.com/office/powerpoint/2010/main" val="1953957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14D7D-B2C2-4D27-8736-AA85A522EDBD}"/>
              </a:ext>
            </a:extLst>
          </p:cNvPr>
          <p:cNvSpPr>
            <a:spLocks noGrp="1"/>
          </p:cNvSpPr>
          <p:nvPr>
            <p:ph type="title"/>
          </p:nvPr>
        </p:nvSpPr>
        <p:spPr/>
        <p:txBody>
          <a:bodyPr/>
          <a:lstStyle/>
          <a:p>
            <a:r>
              <a:rPr lang="en-US" dirty="0"/>
              <a:t>External Sorting</a:t>
            </a:r>
          </a:p>
        </p:txBody>
      </p:sp>
      <p:sp>
        <p:nvSpPr>
          <p:cNvPr id="3" name="Content Placeholder 2">
            <a:extLst>
              <a:ext uri="{FF2B5EF4-FFF2-40B4-BE49-F238E27FC236}">
                <a16:creationId xmlns:a16="http://schemas.microsoft.com/office/drawing/2014/main" id="{93FF582E-E54A-4791-A64A-0BE6FF473DBB}"/>
              </a:ext>
            </a:extLst>
          </p:cNvPr>
          <p:cNvSpPr>
            <a:spLocks noGrp="1"/>
          </p:cNvSpPr>
          <p:nvPr>
            <p:ph idx="1"/>
          </p:nvPr>
        </p:nvSpPr>
        <p:spPr/>
        <p:txBody>
          <a:bodyPr/>
          <a:lstStyle/>
          <a:p>
            <a:r>
              <a:rPr lang="en-US" dirty="0"/>
              <a:t>External sorting refers to sorting algorithms that are suitable for large files of records stored on disk that do not fit entirely in main memory, such as most database files</a:t>
            </a:r>
          </a:p>
          <a:p>
            <a:r>
              <a:rPr lang="en-US" dirty="0"/>
              <a:t>The typical external sorting algorithm uses a sort-merge strategy, which starts by sorting small subfiles-called runs—of the main file and then merges the stored runs, creating larger sorted subfiles that are merged in turn</a:t>
            </a:r>
          </a:p>
          <a:p>
            <a:r>
              <a:rPr lang="en-US" dirty="0"/>
              <a:t>The basic sort-merge algorithm consists of two phases</a:t>
            </a:r>
          </a:p>
          <a:p>
            <a:pPr lvl="1"/>
            <a:r>
              <a:rPr lang="en-US" dirty="0"/>
              <a:t>Sorting phase and </a:t>
            </a:r>
          </a:p>
          <a:p>
            <a:pPr lvl="1"/>
            <a:r>
              <a:rPr lang="en-US" dirty="0"/>
              <a:t>Merging phase</a:t>
            </a:r>
          </a:p>
          <a:p>
            <a:endParaRPr lang="en-US" dirty="0"/>
          </a:p>
        </p:txBody>
      </p:sp>
      <p:sp>
        <p:nvSpPr>
          <p:cNvPr id="4" name="Footer Placeholder 3">
            <a:extLst>
              <a:ext uri="{FF2B5EF4-FFF2-40B4-BE49-F238E27FC236}">
                <a16:creationId xmlns:a16="http://schemas.microsoft.com/office/drawing/2014/main" id="{33420AB9-AF3C-43E5-B4BE-E49D1F74DC0F}"/>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3962A70E-5E19-483A-9B8C-1017AD92C5ED}"/>
              </a:ext>
            </a:extLst>
          </p:cNvPr>
          <p:cNvSpPr>
            <a:spLocks noGrp="1"/>
          </p:cNvSpPr>
          <p:nvPr>
            <p:ph type="sldNum" sz="quarter" idx="12"/>
          </p:nvPr>
        </p:nvSpPr>
        <p:spPr/>
        <p:txBody>
          <a:bodyPr/>
          <a:lstStyle/>
          <a:p>
            <a:fld id="{4F1350F4-45F6-462E-998D-9F7CBB041FA1}" type="slidenum">
              <a:rPr lang="en-US" smtClean="0"/>
              <a:t>29</a:t>
            </a:fld>
            <a:endParaRPr lang="en-US"/>
          </a:p>
        </p:txBody>
      </p:sp>
    </p:spTree>
    <p:extLst>
      <p:ext uri="{BB962C8B-B14F-4D97-AF65-F5344CB8AC3E}">
        <p14:creationId xmlns:p14="http://schemas.microsoft.com/office/powerpoint/2010/main" val="407593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440C4-48F5-4FE5-9853-EA3FDA38D1B9}"/>
              </a:ext>
            </a:extLst>
          </p:cNvPr>
          <p:cNvSpPr>
            <a:spLocks noGrp="1"/>
          </p:cNvSpPr>
          <p:nvPr>
            <p:ph type="title"/>
          </p:nvPr>
        </p:nvSpPr>
        <p:spPr/>
        <p:txBody>
          <a:bodyPr/>
          <a:lstStyle/>
          <a:p>
            <a:r>
              <a:rPr lang="en-US" dirty="0"/>
              <a:t>Relational Data Model</a:t>
            </a:r>
          </a:p>
        </p:txBody>
      </p:sp>
      <p:sp>
        <p:nvSpPr>
          <p:cNvPr id="3" name="Content Placeholder 2">
            <a:extLst>
              <a:ext uri="{FF2B5EF4-FFF2-40B4-BE49-F238E27FC236}">
                <a16:creationId xmlns:a16="http://schemas.microsoft.com/office/drawing/2014/main" id="{68D64B6F-26AD-47F0-AB10-32954C28CE06}"/>
              </a:ext>
            </a:extLst>
          </p:cNvPr>
          <p:cNvSpPr>
            <a:spLocks noGrp="1"/>
          </p:cNvSpPr>
          <p:nvPr>
            <p:ph idx="1"/>
          </p:nvPr>
        </p:nvSpPr>
        <p:spPr/>
        <p:txBody>
          <a:bodyPr>
            <a:normAutofit fontScale="92500"/>
          </a:bodyPr>
          <a:lstStyle/>
          <a:p>
            <a:r>
              <a:rPr lang="en-US" dirty="0"/>
              <a:t>Data models are of three types:</a:t>
            </a:r>
          </a:p>
          <a:p>
            <a:pPr lvl="1"/>
            <a:r>
              <a:rPr lang="en-US" dirty="0"/>
              <a:t>High-level data model/ conceptual data model</a:t>
            </a:r>
          </a:p>
          <a:p>
            <a:pPr lvl="1"/>
            <a:r>
              <a:rPr lang="en-US" dirty="0"/>
              <a:t>Medium-level data model/Implementation-level data model/ logical data model</a:t>
            </a:r>
          </a:p>
          <a:p>
            <a:pPr lvl="1"/>
            <a:r>
              <a:rPr lang="en-US" dirty="0"/>
              <a:t>low-level data model/physical data model</a:t>
            </a:r>
          </a:p>
          <a:p>
            <a:r>
              <a:rPr lang="en-US" dirty="0"/>
              <a:t>Relational data model is one example of medium-level data models</a:t>
            </a:r>
          </a:p>
          <a:p>
            <a:pPr lvl="1"/>
            <a:r>
              <a:rPr lang="en-US" dirty="0"/>
              <a:t>A data model that is based on relations (also known as tables)</a:t>
            </a:r>
          </a:p>
          <a:p>
            <a:pPr lvl="2"/>
            <a:r>
              <a:rPr lang="en-US" dirty="0"/>
              <a:t>A row is called a tuple; a column header is called an attribute; the table is called a relation; the data types describing the types of values that can appear in each column is called a domain</a:t>
            </a:r>
          </a:p>
          <a:p>
            <a:pPr lvl="1"/>
            <a:r>
              <a:rPr lang="en-US" dirty="0"/>
              <a:t>Uses the concept of a mathematical relation (looks somewhat like a table of values)as its basic building block</a:t>
            </a:r>
          </a:p>
          <a:p>
            <a:pPr lvl="1"/>
            <a:r>
              <a:rPr lang="en-US" dirty="0"/>
              <a:t>Has its theoretical basis in set theory and first order predicate logic</a:t>
            </a:r>
          </a:p>
          <a:p>
            <a:pPr lvl="1"/>
            <a:endParaRPr lang="en-US" dirty="0"/>
          </a:p>
          <a:p>
            <a:pPr lvl="1"/>
            <a:endParaRPr lang="en-US" dirty="0"/>
          </a:p>
        </p:txBody>
      </p:sp>
      <p:sp>
        <p:nvSpPr>
          <p:cNvPr id="4" name="Footer Placeholder 3">
            <a:extLst>
              <a:ext uri="{FF2B5EF4-FFF2-40B4-BE49-F238E27FC236}">
                <a16:creationId xmlns:a16="http://schemas.microsoft.com/office/drawing/2014/main" id="{73089D8B-560E-4ED3-AE50-A2AC6779F24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5AEC222B-90EF-412F-BF8A-16B2D31FDC17}"/>
              </a:ext>
            </a:extLst>
          </p:cNvPr>
          <p:cNvSpPr>
            <a:spLocks noGrp="1"/>
          </p:cNvSpPr>
          <p:nvPr>
            <p:ph type="sldNum" sz="quarter" idx="12"/>
          </p:nvPr>
        </p:nvSpPr>
        <p:spPr/>
        <p:txBody>
          <a:bodyPr/>
          <a:lstStyle/>
          <a:p>
            <a:fld id="{4F1350F4-45F6-462E-998D-9F7CBB041FA1}" type="slidenum">
              <a:rPr lang="en-US" smtClean="0"/>
              <a:t>3</a:t>
            </a:fld>
            <a:endParaRPr lang="en-US"/>
          </a:p>
        </p:txBody>
      </p:sp>
    </p:spTree>
    <p:extLst>
      <p:ext uri="{BB962C8B-B14F-4D97-AF65-F5344CB8AC3E}">
        <p14:creationId xmlns:p14="http://schemas.microsoft.com/office/powerpoint/2010/main" val="3844354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14D7D-B2C2-4D27-8736-AA85A522EDBD}"/>
              </a:ext>
            </a:extLst>
          </p:cNvPr>
          <p:cNvSpPr>
            <a:spLocks noGrp="1"/>
          </p:cNvSpPr>
          <p:nvPr>
            <p:ph type="title"/>
          </p:nvPr>
        </p:nvSpPr>
        <p:spPr/>
        <p:txBody>
          <a:bodyPr/>
          <a:lstStyle/>
          <a:p>
            <a:r>
              <a:rPr lang="en-US" dirty="0"/>
              <a:t>External Sorting…</a:t>
            </a:r>
          </a:p>
        </p:txBody>
      </p:sp>
      <p:sp>
        <p:nvSpPr>
          <p:cNvPr id="3" name="Content Placeholder 2">
            <a:extLst>
              <a:ext uri="{FF2B5EF4-FFF2-40B4-BE49-F238E27FC236}">
                <a16:creationId xmlns:a16="http://schemas.microsoft.com/office/drawing/2014/main" id="{93FF582E-E54A-4791-A64A-0BE6FF473DBB}"/>
              </a:ext>
            </a:extLst>
          </p:cNvPr>
          <p:cNvSpPr>
            <a:spLocks noGrp="1"/>
          </p:cNvSpPr>
          <p:nvPr>
            <p:ph idx="1"/>
          </p:nvPr>
        </p:nvSpPr>
        <p:spPr/>
        <p:txBody>
          <a:bodyPr>
            <a:normAutofit/>
          </a:bodyPr>
          <a:lstStyle/>
          <a:p>
            <a:pPr algn="just"/>
            <a:r>
              <a:rPr lang="en-US" sz="2100" dirty="0"/>
              <a:t>In the </a:t>
            </a:r>
            <a:r>
              <a:rPr lang="en-US" sz="2100" b="1" dirty="0"/>
              <a:t>sorting phase, </a:t>
            </a:r>
            <a:r>
              <a:rPr lang="en-US" sz="2100" dirty="0"/>
              <a:t>runs (portions or pieces) of the file that can fit in the available buffer space are read into main memory, sorted using an internal sorting algorithm, and written back to disk as temporary sorted subfiles (or runs). </a:t>
            </a:r>
          </a:p>
          <a:p>
            <a:pPr algn="just"/>
            <a:r>
              <a:rPr lang="en-US" sz="2100" dirty="0"/>
              <a:t>The size of a run and </a:t>
            </a:r>
            <a:r>
              <a:rPr lang="en-US" sz="2100" b="1" dirty="0"/>
              <a:t>number of initial runs </a:t>
            </a:r>
            <a:r>
              <a:rPr lang="en-US" sz="2100" dirty="0"/>
              <a:t>is dictated by the </a:t>
            </a:r>
            <a:r>
              <a:rPr lang="en-US" sz="2100" b="1" dirty="0"/>
              <a:t>number of file blocks (</a:t>
            </a:r>
            <a:r>
              <a:rPr lang="en-US" sz="2100" b="1" i="1" dirty="0"/>
              <a:t>b</a:t>
            </a:r>
            <a:r>
              <a:rPr lang="en-US" sz="2100" b="1" dirty="0"/>
              <a:t>) </a:t>
            </a:r>
            <a:r>
              <a:rPr lang="en-US" sz="2100" dirty="0"/>
              <a:t>and the </a:t>
            </a:r>
            <a:r>
              <a:rPr lang="en-US" sz="2100" b="1" dirty="0"/>
              <a:t>available buffer space . </a:t>
            </a:r>
            <a:r>
              <a:rPr lang="en-US" sz="2100" dirty="0"/>
              <a:t>For example, if = 5 blocks and the size of the file </a:t>
            </a:r>
            <a:r>
              <a:rPr lang="en-US" sz="2100" i="1" dirty="0"/>
              <a:t>b </a:t>
            </a:r>
            <a:r>
              <a:rPr lang="en-US" sz="2100" dirty="0"/>
              <a:t>= 1024 blocks, then = , or 205 initial runs each of size 5 blocks (except the last run which will have 4 blocks). Hence, after the sort phase, 205 sorted runs are stored as temporary subfiles on disk </a:t>
            </a:r>
            <a:endParaRPr lang="en-US" dirty="0"/>
          </a:p>
        </p:txBody>
      </p:sp>
      <p:sp>
        <p:nvSpPr>
          <p:cNvPr id="4" name="Footer Placeholder 3">
            <a:extLst>
              <a:ext uri="{FF2B5EF4-FFF2-40B4-BE49-F238E27FC236}">
                <a16:creationId xmlns:a16="http://schemas.microsoft.com/office/drawing/2014/main" id="{703B6FA3-CF3D-433C-A117-A94A4A729DE8}"/>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D3026289-065F-45EA-A1F3-1B09CDEAA28A}"/>
              </a:ext>
            </a:extLst>
          </p:cNvPr>
          <p:cNvSpPr>
            <a:spLocks noGrp="1"/>
          </p:cNvSpPr>
          <p:nvPr>
            <p:ph type="sldNum" sz="quarter" idx="12"/>
          </p:nvPr>
        </p:nvSpPr>
        <p:spPr/>
        <p:txBody>
          <a:bodyPr/>
          <a:lstStyle/>
          <a:p>
            <a:fld id="{4F1350F4-45F6-462E-998D-9F7CBB041FA1}" type="slidenum">
              <a:rPr lang="en-US" smtClean="0"/>
              <a:t>30</a:t>
            </a:fld>
            <a:endParaRPr lang="en-US"/>
          </a:p>
        </p:txBody>
      </p:sp>
    </p:spTree>
    <p:extLst>
      <p:ext uri="{BB962C8B-B14F-4D97-AF65-F5344CB8AC3E}">
        <p14:creationId xmlns:p14="http://schemas.microsoft.com/office/powerpoint/2010/main" val="31308972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14D7D-B2C2-4D27-8736-AA85A522EDBD}"/>
              </a:ext>
            </a:extLst>
          </p:cNvPr>
          <p:cNvSpPr>
            <a:spLocks noGrp="1"/>
          </p:cNvSpPr>
          <p:nvPr>
            <p:ph type="title"/>
          </p:nvPr>
        </p:nvSpPr>
        <p:spPr/>
        <p:txBody>
          <a:bodyPr/>
          <a:lstStyle/>
          <a:p>
            <a:r>
              <a:rPr lang="en-US" dirty="0"/>
              <a:t>External Sorting…</a:t>
            </a:r>
          </a:p>
        </p:txBody>
      </p:sp>
      <p:sp>
        <p:nvSpPr>
          <p:cNvPr id="3" name="Content Placeholder 2">
            <a:extLst>
              <a:ext uri="{FF2B5EF4-FFF2-40B4-BE49-F238E27FC236}">
                <a16:creationId xmlns:a16="http://schemas.microsoft.com/office/drawing/2014/main" id="{93FF582E-E54A-4791-A64A-0BE6FF473DBB}"/>
              </a:ext>
            </a:extLst>
          </p:cNvPr>
          <p:cNvSpPr>
            <a:spLocks noGrp="1"/>
          </p:cNvSpPr>
          <p:nvPr>
            <p:ph idx="1"/>
          </p:nvPr>
        </p:nvSpPr>
        <p:spPr/>
        <p:txBody>
          <a:bodyPr>
            <a:normAutofit/>
          </a:bodyPr>
          <a:lstStyle/>
          <a:p>
            <a:r>
              <a:rPr lang="en-US" dirty="0"/>
              <a:t>In the </a:t>
            </a:r>
            <a:r>
              <a:rPr lang="en-US" b="1" dirty="0"/>
              <a:t>merging phase, </a:t>
            </a:r>
            <a:r>
              <a:rPr lang="en-US" dirty="0"/>
              <a:t>the sorted runs are merged during one or more </a:t>
            </a:r>
            <a:r>
              <a:rPr lang="en-US" b="1" dirty="0"/>
              <a:t>passes. </a:t>
            </a:r>
          </a:p>
          <a:p>
            <a:r>
              <a:rPr lang="en-US" dirty="0"/>
              <a:t>The </a:t>
            </a:r>
            <a:r>
              <a:rPr lang="en-US" b="1" dirty="0"/>
              <a:t>degree of merging </a:t>
            </a:r>
            <a:r>
              <a:rPr lang="en-US" dirty="0"/>
              <a:t>is the number of runs that can be merged together in each pass. </a:t>
            </a:r>
          </a:p>
          <a:p>
            <a:r>
              <a:rPr lang="en-US" dirty="0"/>
              <a:t>In each pass, one buffer block is needed to hold one block from each of the runs being merged, and one block is needed for containing one block of the merge result</a:t>
            </a:r>
            <a:br>
              <a:rPr lang="en-US" dirty="0"/>
            </a:br>
            <a:endParaRPr lang="en-US" dirty="0"/>
          </a:p>
          <a:p>
            <a:endParaRPr lang="en-US" dirty="0"/>
          </a:p>
        </p:txBody>
      </p:sp>
      <p:sp>
        <p:nvSpPr>
          <p:cNvPr id="4" name="Footer Placeholder 3">
            <a:extLst>
              <a:ext uri="{FF2B5EF4-FFF2-40B4-BE49-F238E27FC236}">
                <a16:creationId xmlns:a16="http://schemas.microsoft.com/office/drawing/2014/main" id="{BD77164D-6D9F-4687-85F8-A71CBFD11018}"/>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473828D-0189-4D49-9FD2-CDDA25E63026}"/>
              </a:ext>
            </a:extLst>
          </p:cNvPr>
          <p:cNvSpPr>
            <a:spLocks noGrp="1"/>
          </p:cNvSpPr>
          <p:nvPr>
            <p:ph type="sldNum" sz="quarter" idx="12"/>
          </p:nvPr>
        </p:nvSpPr>
        <p:spPr/>
        <p:txBody>
          <a:bodyPr/>
          <a:lstStyle/>
          <a:p>
            <a:fld id="{4F1350F4-45F6-462E-998D-9F7CBB041FA1}" type="slidenum">
              <a:rPr lang="en-US" smtClean="0"/>
              <a:t>31</a:t>
            </a:fld>
            <a:endParaRPr lang="en-US"/>
          </a:p>
        </p:txBody>
      </p:sp>
    </p:spTree>
    <p:extLst>
      <p:ext uri="{BB962C8B-B14F-4D97-AF65-F5344CB8AC3E}">
        <p14:creationId xmlns:p14="http://schemas.microsoft.com/office/powerpoint/2010/main" val="1878068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D629C-72F6-4AF0-A9D4-157EC60FD009}"/>
              </a:ext>
            </a:extLst>
          </p:cNvPr>
          <p:cNvSpPr>
            <a:spLocks noGrp="1"/>
          </p:cNvSpPr>
          <p:nvPr>
            <p:ph type="title"/>
          </p:nvPr>
        </p:nvSpPr>
        <p:spPr/>
        <p:txBody>
          <a:bodyPr/>
          <a:lstStyle/>
          <a:p>
            <a:r>
              <a:rPr lang="en-US" dirty="0"/>
              <a:t>Implementing SELECT (read Ch 18 p.694 of the text book)</a:t>
            </a:r>
          </a:p>
        </p:txBody>
      </p:sp>
      <p:sp>
        <p:nvSpPr>
          <p:cNvPr id="3" name="Content Placeholder 2">
            <a:extLst>
              <a:ext uri="{FF2B5EF4-FFF2-40B4-BE49-F238E27FC236}">
                <a16:creationId xmlns:a16="http://schemas.microsoft.com/office/drawing/2014/main" id="{28D73031-E238-4DE1-8492-43DAD73DAD42}"/>
              </a:ext>
            </a:extLst>
          </p:cNvPr>
          <p:cNvSpPr>
            <a:spLocks noGrp="1"/>
          </p:cNvSpPr>
          <p:nvPr>
            <p:ph idx="1"/>
          </p:nvPr>
        </p:nvSpPr>
        <p:spPr/>
        <p:txBody>
          <a:bodyPr/>
          <a:lstStyle/>
          <a:p>
            <a:r>
              <a:rPr lang="en-US" dirty="0"/>
              <a:t>Search methods for selection</a:t>
            </a:r>
          </a:p>
          <a:p>
            <a:pPr lvl="1"/>
            <a:r>
              <a:rPr lang="en-US" dirty="0"/>
              <a:t>Linear search</a:t>
            </a:r>
          </a:p>
          <a:p>
            <a:pPr lvl="1"/>
            <a:r>
              <a:rPr lang="en-US" dirty="0"/>
              <a:t>Binary search</a:t>
            </a:r>
          </a:p>
          <a:p>
            <a:pPr lvl="1"/>
            <a:r>
              <a:rPr lang="en-US" dirty="0"/>
              <a:t>Using a primary index</a:t>
            </a:r>
          </a:p>
          <a:p>
            <a:pPr lvl="1"/>
            <a:r>
              <a:rPr lang="en-US" dirty="0"/>
              <a:t>Using a primary index to retrieve multiple records</a:t>
            </a:r>
          </a:p>
          <a:p>
            <a:pPr lvl="1"/>
            <a:r>
              <a:rPr lang="en-US" dirty="0"/>
              <a:t>Using a clustering index to retrieve multiple records</a:t>
            </a:r>
          </a:p>
          <a:p>
            <a:pPr lvl="1"/>
            <a:r>
              <a:rPr lang="en-US" dirty="0"/>
              <a:t>Using a secondary index on an equality comparison</a:t>
            </a:r>
          </a:p>
          <a:p>
            <a:pPr lvl="1"/>
            <a:r>
              <a:rPr lang="en-US" dirty="0"/>
              <a:t>Conjunctive selection using an individual index</a:t>
            </a:r>
          </a:p>
          <a:p>
            <a:pPr lvl="1"/>
            <a:r>
              <a:rPr lang="en-US" dirty="0"/>
              <a:t>Conjunctive selection using a composite index</a:t>
            </a:r>
          </a:p>
          <a:p>
            <a:pPr lvl="1"/>
            <a:r>
              <a:rPr lang="en-US" dirty="0"/>
              <a:t>Conjunctive selection by intersection of record pointers</a:t>
            </a:r>
          </a:p>
        </p:txBody>
      </p:sp>
      <p:sp>
        <p:nvSpPr>
          <p:cNvPr id="4" name="Footer Placeholder 3">
            <a:extLst>
              <a:ext uri="{FF2B5EF4-FFF2-40B4-BE49-F238E27FC236}">
                <a16:creationId xmlns:a16="http://schemas.microsoft.com/office/drawing/2014/main" id="{9ED9789A-A492-4D1A-A2B0-5C378D79A700}"/>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3716F1AE-08B4-4AB2-B2CF-C4ED3995CF49}"/>
              </a:ext>
            </a:extLst>
          </p:cNvPr>
          <p:cNvSpPr>
            <a:spLocks noGrp="1"/>
          </p:cNvSpPr>
          <p:nvPr>
            <p:ph type="sldNum" sz="quarter" idx="12"/>
          </p:nvPr>
        </p:nvSpPr>
        <p:spPr/>
        <p:txBody>
          <a:bodyPr/>
          <a:lstStyle/>
          <a:p>
            <a:fld id="{4F1350F4-45F6-462E-998D-9F7CBB041FA1}" type="slidenum">
              <a:rPr lang="en-US" smtClean="0"/>
              <a:t>32</a:t>
            </a:fld>
            <a:endParaRPr lang="en-US"/>
          </a:p>
        </p:txBody>
      </p:sp>
    </p:spTree>
    <p:extLst>
      <p:ext uri="{BB962C8B-B14F-4D97-AF65-F5344CB8AC3E}">
        <p14:creationId xmlns:p14="http://schemas.microsoft.com/office/powerpoint/2010/main" val="24753652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D629C-72F6-4AF0-A9D4-157EC60FD009}"/>
              </a:ext>
            </a:extLst>
          </p:cNvPr>
          <p:cNvSpPr>
            <a:spLocks noGrp="1"/>
          </p:cNvSpPr>
          <p:nvPr>
            <p:ph type="title"/>
          </p:nvPr>
        </p:nvSpPr>
        <p:spPr/>
        <p:txBody>
          <a:bodyPr/>
          <a:lstStyle/>
          <a:p>
            <a:r>
              <a:rPr lang="en-US" dirty="0"/>
              <a:t>Implementing SELECT…</a:t>
            </a:r>
          </a:p>
        </p:txBody>
      </p:sp>
      <p:sp>
        <p:nvSpPr>
          <p:cNvPr id="3" name="Content Placeholder 2">
            <a:extLst>
              <a:ext uri="{FF2B5EF4-FFF2-40B4-BE49-F238E27FC236}">
                <a16:creationId xmlns:a16="http://schemas.microsoft.com/office/drawing/2014/main" id="{28D73031-E238-4DE1-8492-43DAD73DAD42}"/>
              </a:ext>
            </a:extLst>
          </p:cNvPr>
          <p:cNvSpPr>
            <a:spLocks noGrp="1"/>
          </p:cNvSpPr>
          <p:nvPr>
            <p:ph idx="1"/>
          </p:nvPr>
        </p:nvSpPr>
        <p:spPr/>
        <p:txBody>
          <a:bodyPr>
            <a:normAutofit fontScale="92500" lnSpcReduction="20000"/>
          </a:bodyPr>
          <a:lstStyle/>
          <a:p>
            <a:pPr algn="just"/>
            <a:r>
              <a:rPr lang="en-US" dirty="0"/>
              <a:t>When the optimizer is choosing between multiple simple conditions in a conjunctive select condition, it typically considers the selectivity of each condition</a:t>
            </a:r>
          </a:p>
          <a:p>
            <a:pPr algn="just"/>
            <a:r>
              <a:rPr lang="en-US" b="1" dirty="0"/>
              <a:t>Selectivity (S)</a:t>
            </a:r>
            <a:r>
              <a:rPr lang="en-US" dirty="0"/>
              <a:t>: the ration of the number of records that satisfy the condition to the total number of records in the relation</a:t>
            </a:r>
          </a:p>
          <a:p>
            <a:pPr algn="just"/>
            <a:r>
              <a:rPr lang="en-US" dirty="0"/>
              <a:t>For example, for an equality condition on a key attribute of relation r(R), s= 1/r(R) </a:t>
            </a:r>
          </a:p>
          <a:p>
            <a:pPr algn="just"/>
            <a:r>
              <a:rPr lang="en-US" dirty="0"/>
              <a:t>For an equality condition on an attribute with I distinct values, s is estimated by (|r(R)|/</a:t>
            </a:r>
            <a:r>
              <a:rPr lang="en-US" dirty="0" err="1"/>
              <a:t>i</a:t>
            </a:r>
            <a:r>
              <a:rPr lang="en-US" dirty="0"/>
              <a:t>) /r(R) or 1/</a:t>
            </a:r>
            <a:r>
              <a:rPr lang="en-US" dirty="0" err="1"/>
              <a:t>i</a:t>
            </a:r>
            <a:endParaRPr lang="en-US" dirty="0"/>
          </a:p>
          <a:p>
            <a:pPr algn="just"/>
            <a:r>
              <a:rPr lang="en-US" dirty="0"/>
              <a:t>The number of records satisfying a selection condition with selectivity s is estimated to be| r(R)| * s. The smaller this estimate is, the higher the desirability of using that condition first to retrieve records</a:t>
            </a:r>
          </a:p>
          <a:p>
            <a:endParaRPr lang="en-US" dirty="0"/>
          </a:p>
          <a:p>
            <a:endParaRPr lang="en-US" dirty="0"/>
          </a:p>
        </p:txBody>
      </p:sp>
      <p:sp>
        <p:nvSpPr>
          <p:cNvPr id="4" name="Footer Placeholder 3">
            <a:extLst>
              <a:ext uri="{FF2B5EF4-FFF2-40B4-BE49-F238E27FC236}">
                <a16:creationId xmlns:a16="http://schemas.microsoft.com/office/drawing/2014/main" id="{F4AD71EC-DE5E-463E-85E3-1D13809BB96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B066DC7B-CA39-43CE-A628-C6BD8B68A334}"/>
              </a:ext>
            </a:extLst>
          </p:cNvPr>
          <p:cNvSpPr>
            <a:spLocks noGrp="1"/>
          </p:cNvSpPr>
          <p:nvPr>
            <p:ph type="sldNum" sz="quarter" idx="12"/>
          </p:nvPr>
        </p:nvSpPr>
        <p:spPr/>
        <p:txBody>
          <a:bodyPr/>
          <a:lstStyle/>
          <a:p>
            <a:fld id="{4F1350F4-45F6-462E-998D-9F7CBB041FA1}" type="slidenum">
              <a:rPr lang="en-US" smtClean="0"/>
              <a:t>33</a:t>
            </a:fld>
            <a:endParaRPr lang="en-US"/>
          </a:p>
        </p:txBody>
      </p:sp>
    </p:spTree>
    <p:extLst>
      <p:ext uri="{BB962C8B-B14F-4D97-AF65-F5344CB8AC3E}">
        <p14:creationId xmlns:p14="http://schemas.microsoft.com/office/powerpoint/2010/main" val="42226169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4B388-D15D-47BB-92B6-4237E1C92C41}"/>
              </a:ext>
            </a:extLst>
          </p:cNvPr>
          <p:cNvSpPr>
            <a:spLocks noGrp="1"/>
          </p:cNvSpPr>
          <p:nvPr>
            <p:ph type="title"/>
          </p:nvPr>
        </p:nvSpPr>
        <p:spPr/>
        <p:txBody>
          <a:bodyPr/>
          <a:lstStyle/>
          <a:p>
            <a:r>
              <a:rPr lang="it-IT" dirty="0" err="1"/>
              <a:t>Implementing</a:t>
            </a:r>
            <a:r>
              <a:rPr lang="it-IT" dirty="0"/>
              <a:t> the JOIN operation</a:t>
            </a:r>
            <a:endParaRPr lang="en-US" dirty="0"/>
          </a:p>
        </p:txBody>
      </p:sp>
      <p:sp>
        <p:nvSpPr>
          <p:cNvPr id="3" name="Content Placeholder 2">
            <a:extLst>
              <a:ext uri="{FF2B5EF4-FFF2-40B4-BE49-F238E27FC236}">
                <a16:creationId xmlns:a16="http://schemas.microsoft.com/office/drawing/2014/main" id="{78EC491E-EF57-47C8-A5F8-683E53E6D2CD}"/>
              </a:ext>
            </a:extLst>
          </p:cNvPr>
          <p:cNvSpPr>
            <a:spLocks noGrp="1"/>
          </p:cNvSpPr>
          <p:nvPr>
            <p:ph idx="1"/>
          </p:nvPr>
        </p:nvSpPr>
        <p:spPr/>
        <p:txBody>
          <a:bodyPr/>
          <a:lstStyle/>
          <a:p>
            <a:r>
              <a:rPr lang="en-US" dirty="0"/>
              <a:t>Our focus is n EQUIJOIN and NATURAL JOIN</a:t>
            </a:r>
          </a:p>
          <a:p>
            <a:r>
              <a:rPr lang="en-US" dirty="0"/>
              <a:t>We base on the join operation R </a:t>
            </a:r>
            <a:r>
              <a:rPr lang="en-US" baseline="-25000" dirty="0"/>
              <a:t>A=B </a:t>
            </a:r>
            <a:r>
              <a:rPr lang="en-US" dirty="0"/>
              <a:t>S for the discussion of  the algorithms of join</a:t>
            </a:r>
          </a:p>
          <a:p>
            <a:pPr lvl="1"/>
            <a:r>
              <a:rPr lang="en-US" dirty="0"/>
              <a:t>Where R and S are the relations to be joined and A and B are domain-compatible attributes of R and S respectively</a:t>
            </a:r>
          </a:p>
          <a:p>
            <a:r>
              <a:rPr lang="en-US" dirty="0"/>
              <a:t>Methods for Implementing Joins</a:t>
            </a:r>
          </a:p>
          <a:p>
            <a:pPr lvl="1"/>
            <a:r>
              <a:rPr lang="en-US" dirty="0"/>
              <a:t>Nested-loop join</a:t>
            </a:r>
          </a:p>
          <a:p>
            <a:pPr lvl="1"/>
            <a:r>
              <a:rPr lang="en-US" dirty="0"/>
              <a:t>Single-loop join</a:t>
            </a:r>
          </a:p>
          <a:p>
            <a:pPr lvl="1"/>
            <a:r>
              <a:rPr lang="en-US" dirty="0"/>
              <a:t>Sort-merge join</a:t>
            </a:r>
          </a:p>
          <a:p>
            <a:pPr lvl="1"/>
            <a:r>
              <a:rPr lang="en-US" dirty="0"/>
              <a:t>Hash join</a:t>
            </a:r>
          </a:p>
          <a:p>
            <a:pPr marL="457200" lvl="1" indent="0">
              <a:buNone/>
            </a:pPr>
            <a:endParaRPr lang="en-US" dirty="0"/>
          </a:p>
          <a:p>
            <a:pPr lvl="1"/>
            <a:endParaRPr lang="en-US" dirty="0"/>
          </a:p>
          <a:p>
            <a:pPr lvl="1"/>
            <a:endParaRPr lang="en-US" dirty="0"/>
          </a:p>
          <a:p>
            <a:endParaRPr lang="en-US" dirty="0"/>
          </a:p>
        </p:txBody>
      </p:sp>
      <p:sp>
        <p:nvSpPr>
          <p:cNvPr id="4" name="Footer Placeholder 3">
            <a:extLst>
              <a:ext uri="{FF2B5EF4-FFF2-40B4-BE49-F238E27FC236}">
                <a16:creationId xmlns:a16="http://schemas.microsoft.com/office/drawing/2014/main" id="{AEAF5E24-F22B-4204-B694-D7811DAFEA70}"/>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94D7FDDB-FE04-4E70-B5AA-1A46BB326E66}"/>
              </a:ext>
            </a:extLst>
          </p:cNvPr>
          <p:cNvSpPr>
            <a:spLocks noGrp="1"/>
          </p:cNvSpPr>
          <p:nvPr>
            <p:ph type="sldNum" sz="quarter" idx="12"/>
          </p:nvPr>
        </p:nvSpPr>
        <p:spPr/>
        <p:txBody>
          <a:bodyPr/>
          <a:lstStyle/>
          <a:p>
            <a:fld id="{4F1350F4-45F6-462E-998D-9F7CBB041FA1}" type="slidenum">
              <a:rPr lang="en-US" smtClean="0"/>
              <a:t>34</a:t>
            </a:fld>
            <a:endParaRPr lang="en-US"/>
          </a:p>
        </p:txBody>
      </p:sp>
    </p:spTree>
    <p:extLst>
      <p:ext uri="{BB962C8B-B14F-4D97-AF65-F5344CB8AC3E}">
        <p14:creationId xmlns:p14="http://schemas.microsoft.com/office/powerpoint/2010/main" val="27840728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4B388-D15D-47BB-92B6-4237E1C92C41}"/>
              </a:ext>
            </a:extLst>
          </p:cNvPr>
          <p:cNvSpPr>
            <a:spLocks noGrp="1"/>
          </p:cNvSpPr>
          <p:nvPr>
            <p:ph type="title"/>
          </p:nvPr>
        </p:nvSpPr>
        <p:spPr>
          <a:xfrm>
            <a:off x="838200" y="365125"/>
            <a:ext cx="10515600" cy="1158875"/>
          </a:xfrm>
        </p:spPr>
        <p:txBody>
          <a:bodyPr/>
          <a:lstStyle/>
          <a:p>
            <a:r>
              <a:rPr lang="it-IT" dirty="0" err="1"/>
              <a:t>Implementing</a:t>
            </a:r>
            <a:r>
              <a:rPr lang="it-IT" dirty="0"/>
              <a:t> the JOIN operation</a:t>
            </a:r>
            <a:endParaRPr lang="en-US" dirty="0"/>
          </a:p>
        </p:txBody>
      </p:sp>
      <p:sp>
        <p:nvSpPr>
          <p:cNvPr id="3" name="Content Placeholder 2">
            <a:extLst>
              <a:ext uri="{FF2B5EF4-FFF2-40B4-BE49-F238E27FC236}">
                <a16:creationId xmlns:a16="http://schemas.microsoft.com/office/drawing/2014/main" id="{78EC491E-EF57-47C8-A5F8-683E53E6D2CD}"/>
              </a:ext>
            </a:extLst>
          </p:cNvPr>
          <p:cNvSpPr>
            <a:spLocks noGrp="1"/>
          </p:cNvSpPr>
          <p:nvPr>
            <p:ph idx="1"/>
          </p:nvPr>
        </p:nvSpPr>
        <p:spPr>
          <a:xfrm>
            <a:off x="838200" y="1378226"/>
            <a:ext cx="10515600" cy="4798737"/>
          </a:xfrm>
        </p:spPr>
        <p:txBody>
          <a:bodyPr>
            <a:normAutofit/>
          </a:bodyPr>
          <a:lstStyle/>
          <a:p>
            <a:pPr lvl="1"/>
            <a:r>
              <a:rPr lang="en-US" b="1" dirty="0"/>
              <a:t>Nested-loop Join: </a:t>
            </a:r>
          </a:p>
          <a:p>
            <a:pPr lvl="2"/>
            <a:r>
              <a:rPr lang="en-US" dirty="0"/>
              <a:t>For each record t in R (outer loop), retrieve every record s from S (inner loop) and test whether the two records satisfy the join condition t[A] = s[B]</a:t>
            </a:r>
          </a:p>
          <a:p>
            <a:pPr lvl="1"/>
            <a:r>
              <a:rPr lang="en-US" b="1" dirty="0"/>
              <a:t>Single-loop join</a:t>
            </a:r>
            <a:r>
              <a:rPr lang="en-US" dirty="0"/>
              <a:t>(using an access structure to retrieve the matching records)</a:t>
            </a:r>
          </a:p>
          <a:p>
            <a:pPr lvl="2"/>
            <a:r>
              <a:rPr lang="en-US" dirty="0"/>
              <a:t>If an index exists for one of the two join attributes –say, B of S- retrieve each record t in R, one at a time (single loop), and then use the access structure to retrieve directly all matching records s from S that satisfy s[B] = t[A]</a:t>
            </a:r>
          </a:p>
          <a:p>
            <a:pPr lvl="1"/>
            <a:r>
              <a:rPr lang="en-US" b="1" dirty="0"/>
              <a:t>Sort-merge join</a:t>
            </a:r>
          </a:p>
          <a:p>
            <a:pPr lvl="2"/>
            <a:r>
              <a:rPr lang="en-US" dirty="0"/>
              <a:t>The records of R and S need to be sorted by value of the join attributes( or external sorting needs to be applied) before applying this algorithm</a:t>
            </a:r>
          </a:p>
          <a:p>
            <a:pPr lvl="2"/>
            <a:r>
              <a:rPr lang="en-US" dirty="0"/>
              <a:t>(assuming A or B or both are key attributes)</a:t>
            </a:r>
          </a:p>
          <a:p>
            <a:pPr lvl="3"/>
            <a:r>
              <a:rPr lang="en-US" dirty="0"/>
              <a:t>Pairs of file blocks are copied into memory buffers in order and the records of each file are scanned only once each for matching with the  other file</a:t>
            </a:r>
          </a:p>
          <a:p>
            <a:pPr lvl="2"/>
            <a:endParaRPr lang="en-US" dirty="0"/>
          </a:p>
          <a:p>
            <a:pPr lvl="2"/>
            <a:endParaRPr lang="en-US" dirty="0"/>
          </a:p>
          <a:p>
            <a:pPr lvl="2"/>
            <a:endParaRPr lang="en-US" dirty="0"/>
          </a:p>
          <a:p>
            <a:pPr lvl="2"/>
            <a:endParaRPr lang="en-US" dirty="0"/>
          </a:p>
          <a:p>
            <a:pPr lvl="1"/>
            <a:endParaRPr lang="en-US" dirty="0"/>
          </a:p>
          <a:p>
            <a:pPr lvl="1"/>
            <a:endParaRPr lang="en-US" dirty="0"/>
          </a:p>
          <a:p>
            <a:endParaRPr lang="en-US" dirty="0"/>
          </a:p>
        </p:txBody>
      </p:sp>
      <p:sp>
        <p:nvSpPr>
          <p:cNvPr id="4" name="Footer Placeholder 3">
            <a:extLst>
              <a:ext uri="{FF2B5EF4-FFF2-40B4-BE49-F238E27FC236}">
                <a16:creationId xmlns:a16="http://schemas.microsoft.com/office/drawing/2014/main" id="{9EE09B8A-E492-4AB2-99CC-41A502888381}"/>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F684EFAA-5DC9-4F89-ACC2-6E3190F61B81}"/>
              </a:ext>
            </a:extLst>
          </p:cNvPr>
          <p:cNvSpPr>
            <a:spLocks noGrp="1"/>
          </p:cNvSpPr>
          <p:nvPr>
            <p:ph type="sldNum" sz="quarter" idx="12"/>
          </p:nvPr>
        </p:nvSpPr>
        <p:spPr/>
        <p:txBody>
          <a:bodyPr/>
          <a:lstStyle/>
          <a:p>
            <a:fld id="{4F1350F4-45F6-462E-998D-9F7CBB041FA1}" type="slidenum">
              <a:rPr lang="en-US" smtClean="0"/>
              <a:t>35</a:t>
            </a:fld>
            <a:endParaRPr lang="en-US"/>
          </a:p>
        </p:txBody>
      </p:sp>
    </p:spTree>
    <p:extLst>
      <p:ext uri="{BB962C8B-B14F-4D97-AF65-F5344CB8AC3E}">
        <p14:creationId xmlns:p14="http://schemas.microsoft.com/office/powerpoint/2010/main" val="1085774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4B388-D15D-47BB-92B6-4237E1C92C41}"/>
              </a:ext>
            </a:extLst>
          </p:cNvPr>
          <p:cNvSpPr>
            <a:spLocks noGrp="1"/>
          </p:cNvSpPr>
          <p:nvPr>
            <p:ph type="title"/>
          </p:nvPr>
        </p:nvSpPr>
        <p:spPr>
          <a:xfrm>
            <a:off x="838200" y="365125"/>
            <a:ext cx="10515600" cy="1026353"/>
          </a:xfrm>
        </p:spPr>
        <p:txBody>
          <a:bodyPr/>
          <a:lstStyle/>
          <a:p>
            <a:r>
              <a:rPr lang="it-IT" dirty="0" err="1"/>
              <a:t>Implementing</a:t>
            </a:r>
            <a:r>
              <a:rPr lang="it-IT" dirty="0"/>
              <a:t> the JOIN operation…</a:t>
            </a:r>
            <a:endParaRPr lang="en-US" dirty="0"/>
          </a:p>
        </p:txBody>
      </p:sp>
      <p:sp>
        <p:nvSpPr>
          <p:cNvPr id="3" name="Content Placeholder 2">
            <a:extLst>
              <a:ext uri="{FF2B5EF4-FFF2-40B4-BE49-F238E27FC236}">
                <a16:creationId xmlns:a16="http://schemas.microsoft.com/office/drawing/2014/main" id="{78EC491E-EF57-47C8-A5F8-683E53E6D2CD}"/>
              </a:ext>
            </a:extLst>
          </p:cNvPr>
          <p:cNvSpPr>
            <a:spLocks noGrp="1"/>
          </p:cNvSpPr>
          <p:nvPr>
            <p:ph idx="1"/>
          </p:nvPr>
        </p:nvSpPr>
        <p:spPr>
          <a:xfrm>
            <a:off x="838200" y="1825625"/>
            <a:ext cx="10515600" cy="4351338"/>
          </a:xfrm>
        </p:spPr>
        <p:txBody>
          <a:bodyPr>
            <a:normAutofit fontScale="92500" lnSpcReduction="10000"/>
          </a:bodyPr>
          <a:lstStyle/>
          <a:p>
            <a:r>
              <a:rPr lang="en-US" dirty="0"/>
              <a:t>The records of files R and S are both hashed to the same hash file, using the same hashing function on the join attributes A of R and B of S as hash keys</a:t>
            </a:r>
          </a:p>
          <a:p>
            <a:r>
              <a:rPr lang="en-US" dirty="0"/>
              <a:t>This algorithms assumes that the smaller of the two files fits entirely into memory buckets after the first phase</a:t>
            </a:r>
          </a:p>
          <a:p>
            <a:r>
              <a:rPr lang="en-US" dirty="0"/>
              <a:t>First, a single pass through the file with fewer records (say, R) hashes its records to the hash file buckets; this is called the partitioning phase since the records of R are partitioned into the hash buckets</a:t>
            </a:r>
          </a:p>
          <a:p>
            <a:r>
              <a:rPr lang="en-US" dirty="0"/>
              <a:t>In the second phase, called the probing phase, a single pass through the other file (S) then hashes each of its records to probe the appropriate bucket, and that record is combined with all matching records from R in that bucket</a:t>
            </a:r>
          </a:p>
        </p:txBody>
      </p:sp>
      <p:sp>
        <p:nvSpPr>
          <p:cNvPr id="11" name="TextBox 10">
            <a:extLst>
              <a:ext uri="{FF2B5EF4-FFF2-40B4-BE49-F238E27FC236}">
                <a16:creationId xmlns:a16="http://schemas.microsoft.com/office/drawing/2014/main" id="{B9D7888F-DC0D-497A-84E4-5DF537783D2B}"/>
              </a:ext>
            </a:extLst>
          </p:cNvPr>
          <p:cNvSpPr txBox="1"/>
          <p:nvPr/>
        </p:nvSpPr>
        <p:spPr>
          <a:xfrm>
            <a:off x="2173356" y="1391478"/>
            <a:ext cx="7885043" cy="477054"/>
          </a:xfrm>
          <a:prstGeom prst="rect">
            <a:avLst/>
          </a:prstGeom>
          <a:noFill/>
        </p:spPr>
        <p:txBody>
          <a:bodyPr wrap="square" rtlCol="0">
            <a:spAutoFit/>
          </a:bodyPr>
          <a:lstStyle/>
          <a:p>
            <a:r>
              <a:rPr lang="en-US" sz="2500" b="1" dirty="0"/>
              <a:t>Hash-join</a:t>
            </a:r>
          </a:p>
        </p:txBody>
      </p:sp>
      <p:sp>
        <p:nvSpPr>
          <p:cNvPr id="4" name="Footer Placeholder 3">
            <a:extLst>
              <a:ext uri="{FF2B5EF4-FFF2-40B4-BE49-F238E27FC236}">
                <a16:creationId xmlns:a16="http://schemas.microsoft.com/office/drawing/2014/main" id="{6665D526-E888-49D8-9B6A-0EFA14B0CB1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F9EA0FBC-8C21-42C0-A7C3-5A8B3FB1085D}"/>
              </a:ext>
            </a:extLst>
          </p:cNvPr>
          <p:cNvSpPr>
            <a:spLocks noGrp="1"/>
          </p:cNvSpPr>
          <p:nvPr>
            <p:ph type="sldNum" sz="quarter" idx="12"/>
          </p:nvPr>
        </p:nvSpPr>
        <p:spPr/>
        <p:txBody>
          <a:bodyPr/>
          <a:lstStyle/>
          <a:p>
            <a:fld id="{4F1350F4-45F6-462E-998D-9F7CBB041FA1}" type="slidenum">
              <a:rPr lang="en-US" smtClean="0"/>
              <a:t>36</a:t>
            </a:fld>
            <a:endParaRPr lang="en-US"/>
          </a:p>
        </p:txBody>
      </p:sp>
    </p:spTree>
    <p:extLst>
      <p:ext uri="{BB962C8B-B14F-4D97-AF65-F5344CB8AC3E}">
        <p14:creationId xmlns:p14="http://schemas.microsoft.com/office/powerpoint/2010/main" val="1189131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C44A7-B9E8-48FB-B95C-04FFBC3F1058}"/>
              </a:ext>
            </a:extLst>
          </p:cNvPr>
          <p:cNvSpPr>
            <a:spLocks noGrp="1"/>
          </p:cNvSpPr>
          <p:nvPr>
            <p:ph type="title"/>
          </p:nvPr>
        </p:nvSpPr>
        <p:spPr/>
        <p:txBody>
          <a:bodyPr/>
          <a:lstStyle/>
          <a:p>
            <a:r>
              <a:rPr lang="it-IT" dirty="0" err="1"/>
              <a:t>Implementing</a:t>
            </a:r>
            <a:r>
              <a:rPr lang="it-IT" dirty="0"/>
              <a:t> PROJECT</a:t>
            </a:r>
            <a:endParaRPr lang="en-US" dirty="0"/>
          </a:p>
        </p:txBody>
      </p:sp>
      <p:sp>
        <p:nvSpPr>
          <p:cNvPr id="3" name="Content Placeholder 2">
            <a:extLst>
              <a:ext uri="{FF2B5EF4-FFF2-40B4-BE49-F238E27FC236}">
                <a16:creationId xmlns:a16="http://schemas.microsoft.com/office/drawing/2014/main" id="{3EA75683-FB16-4626-95D0-D45D46484E9F}"/>
              </a:ext>
            </a:extLst>
          </p:cNvPr>
          <p:cNvSpPr>
            <a:spLocks noGrp="1"/>
          </p:cNvSpPr>
          <p:nvPr>
            <p:ph idx="1"/>
          </p:nvPr>
        </p:nvSpPr>
        <p:spPr/>
        <p:txBody>
          <a:bodyPr>
            <a:normAutofit fontScale="92500"/>
          </a:bodyPr>
          <a:lstStyle/>
          <a:p>
            <a:r>
              <a:rPr lang="en-US" dirty="0"/>
              <a:t>Let us consider the A PROJECT operation P</a:t>
            </a:r>
            <a:r>
              <a:rPr lang="en-US" baseline="-25000" dirty="0"/>
              <a:t>&lt;attribute list&gt; </a:t>
            </a:r>
            <a:r>
              <a:rPr lang="en-US" dirty="0"/>
              <a:t>(R)</a:t>
            </a:r>
          </a:p>
          <a:p>
            <a:r>
              <a:rPr lang="en-US" dirty="0"/>
              <a:t>If &lt;attribute list&gt; includes a key of relation R, implementation of the above PROJECT is straightforward</a:t>
            </a:r>
          </a:p>
          <a:p>
            <a:pPr lvl="1"/>
            <a:r>
              <a:rPr lang="en-US" dirty="0"/>
              <a:t>The result of the operation will have the same number of tuples as R, but with only the values for the attributes in &lt;attribute list&gt; in each tuple</a:t>
            </a:r>
          </a:p>
          <a:p>
            <a:r>
              <a:rPr lang="en-US" dirty="0"/>
              <a:t>If &lt;attribute list&gt; does not include a key of R, duplicate tuples must be eliminated</a:t>
            </a:r>
          </a:p>
          <a:p>
            <a:pPr lvl="1"/>
            <a:r>
              <a:rPr lang="en-US" dirty="0"/>
              <a:t>Duplicates can be eliminated either by sorting the result and eliminate duplicate tuples that appear consecutively after sorting or using hashing</a:t>
            </a:r>
          </a:p>
          <a:p>
            <a:r>
              <a:rPr lang="en-US" dirty="0"/>
              <a:t>Recall that in SQL queries, the default is not to eliminate duplicates and we are supposed to use the keyword DISTINCT to eliminate duplicate records</a:t>
            </a:r>
          </a:p>
        </p:txBody>
      </p:sp>
      <p:sp>
        <p:nvSpPr>
          <p:cNvPr id="4" name="Footer Placeholder 3">
            <a:extLst>
              <a:ext uri="{FF2B5EF4-FFF2-40B4-BE49-F238E27FC236}">
                <a16:creationId xmlns:a16="http://schemas.microsoft.com/office/drawing/2014/main" id="{50C3FC61-DF2C-4B89-97D7-E02A6C7FEF9F}"/>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B25030E-75F1-468C-B91F-94AECB960B01}"/>
              </a:ext>
            </a:extLst>
          </p:cNvPr>
          <p:cNvSpPr>
            <a:spLocks noGrp="1"/>
          </p:cNvSpPr>
          <p:nvPr>
            <p:ph type="sldNum" sz="quarter" idx="12"/>
          </p:nvPr>
        </p:nvSpPr>
        <p:spPr/>
        <p:txBody>
          <a:bodyPr/>
          <a:lstStyle/>
          <a:p>
            <a:fld id="{4F1350F4-45F6-462E-998D-9F7CBB041FA1}" type="slidenum">
              <a:rPr lang="en-US" smtClean="0"/>
              <a:t>37</a:t>
            </a:fld>
            <a:endParaRPr lang="en-US"/>
          </a:p>
        </p:txBody>
      </p:sp>
    </p:spTree>
    <p:extLst>
      <p:ext uri="{BB962C8B-B14F-4D97-AF65-F5344CB8AC3E}">
        <p14:creationId xmlns:p14="http://schemas.microsoft.com/office/powerpoint/2010/main" val="16844436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C44A7-B9E8-48FB-B95C-04FFBC3F1058}"/>
              </a:ext>
            </a:extLst>
          </p:cNvPr>
          <p:cNvSpPr>
            <a:spLocks noGrp="1"/>
          </p:cNvSpPr>
          <p:nvPr>
            <p:ph type="title"/>
          </p:nvPr>
        </p:nvSpPr>
        <p:spPr/>
        <p:txBody>
          <a:bodyPr/>
          <a:lstStyle/>
          <a:p>
            <a:r>
              <a:rPr lang="it-IT" dirty="0" err="1"/>
              <a:t>Implementing</a:t>
            </a:r>
            <a:r>
              <a:rPr lang="it-IT" dirty="0"/>
              <a:t> set operations</a:t>
            </a:r>
            <a:endParaRPr lang="en-US" dirty="0"/>
          </a:p>
        </p:txBody>
      </p:sp>
      <p:sp>
        <p:nvSpPr>
          <p:cNvPr id="3" name="Content Placeholder 2">
            <a:extLst>
              <a:ext uri="{FF2B5EF4-FFF2-40B4-BE49-F238E27FC236}">
                <a16:creationId xmlns:a16="http://schemas.microsoft.com/office/drawing/2014/main" id="{3EA75683-FB16-4626-95D0-D45D46484E9F}"/>
              </a:ext>
            </a:extLst>
          </p:cNvPr>
          <p:cNvSpPr>
            <a:spLocks noGrp="1"/>
          </p:cNvSpPr>
          <p:nvPr>
            <p:ph idx="1"/>
          </p:nvPr>
        </p:nvSpPr>
        <p:spPr/>
        <p:txBody>
          <a:bodyPr>
            <a:normAutofit fontScale="92500" lnSpcReduction="10000"/>
          </a:bodyPr>
          <a:lstStyle/>
          <a:p>
            <a:r>
              <a:rPr lang="en-US" dirty="0"/>
              <a:t>Set operations include UNION, INTERSECTION, SET DIFFERENCE and CARTESIAN PRODUCT</a:t>
            </a:r>
          </a:p>
          <a:p>
            <a:r>
              <a:rPr lang="en-US" dirty="0"/>
              <a:t>These operations are sometimes expensive to implement. The CARTESIAN PRODUCT R X S (R with n records and j attributes; S with m records and k attributes), for example, results in n * m records and j + k attributes. Hence it is important to avoid this operation and to substitute other equivalent operations during query optimization</a:t>
            </a:r>
          </a:p>
          <a:p>
            <a:r>
              <a:rPr lang="en-US" dirty="0"/>
              <a:t>The three set operation ( UNION, INTERSECTION and SET DIFFERENCE) apply only to union-compatible relations</a:t>
            </a:r>
          </a:p>
          <a:p>
            <a:pPr lvl="1"/>
            <a:r>
              <a:rPr lang="en-US" dirty="0"/>
              <a:t>Relations that have the same number of attributes and the same attribute domains</a:t>
            </a:r>
          </a:p>
          <a:p>
            <a:pPr lvl="1"/>
            <a:r>
              <a:rPr lang="en-US" dirty="0"/>
              <a:t>Can be implemented by using a variation of sort-merge techniques or by using hashing</a:t>
            </a:r>
          </a:p>
          <a:p>
            <a:endParaRPr lang="en-US" dirty="0"/>
          </a:p>
          <a:p>
            <a:endParaRPr lang="en-US" dirty="0"/>
          </a:p>
        </p:txBody>
      </p:sp>
      <p:sp>
        <p:nvSpPr>
          <p:cNvPr id="4" name="Footer Placeholder 3">
            <a:extLst>
              <a:ext uri="{FF2B5EF4-FFF2-40B4-BE49-F238E27FC236}">
                <a16:creationId xmlns:a16="http://schemas.microsoft.com/office/drawing/2014/main" id="{795E3AF2-21E1-4673-9547-B9FE98F46952}"/>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9585B5D4-7EE0-415C-A30D-80CFCE3009DD}"/>
              </a:ext>
            </a:extLst>
          </p:cNvPr>
          <p:cNvSpPr>
            <a:spLocks noGrp="1"/>
          </p:cNvSpPr>
          <p:nvPr>
            <p:ph type="sldNum" sz="quarter" idx="12"/>
          </p:nvPr>
        </p:nvSpPr>
        <p:spPr/>
        <p:txBody>
          <a:bodyPr/>
          <a:lstStyle/>
          <a:p>
            <a:fld id="{4F1350F4-45F6-462E-998D-9F7CBB041FA1}" type="slidenum">
              <a:rPr lang="en-US" smtClean="0"/>
              <a:t>38</a:t>
            </a:fld>
            <a:endParaRPr lang="en-US"/>
          </a:p>
        </p:txBody>
      </p:sp>
    </p:spTree>
    <p:extLst>
      <p:ext uri="{BB962C8B-B14F-4D97-AF65-F5344CB8AC3E}">
        <p14:creationId xmlns:p14="http://schemas.microsoft.com/office/powerpoint/2010/main" val="1573541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142A4-F9E1-4FFD-A410-7098208569B0}"/>
              </a:ext>
            </a:extLst>
          </p:cNvPr>
          <p:cNvSpPr>
            <a:spLocks noGrp="1"/>
          </p:cNvSpPr>
          <p:nvPr>
            <p:ph type="title"/>
          </p:nvPr>
        </p:nvSpPr>
        <p:spPr/>
        <p:txBody>
          <a:bodyPr/>
          <a:lstStyle/>
          <a:p>
            <a:r>
              <a:rPr lang="en-US" dirty="0"/>
              <a:t>Implementation of UNION: R </a:t>
            </a:r>
            <a:r>
              <a:rPr lang="en-US" b="1" dirty="0"/>
              <a:t>D</a:t>
            </a:r>
            <a:r>
              <a:rPr lang="en-US" dirty="0"/>
              <a:t> S</a:t>
            </a:r>
          </a:p>
        </p:txBody>
      </p:sp>
      <p:sp>
        <p:nvSpPr>
          <p:cNvPr id="3" name="Content Placeholder 2">
            <a:extLst>
              <a:ext uri="{FF2B5EF4-FFF2-40B4-BE49-F238E27FC236}">
                <a16:creationId xmlns:a16="http://schemas.microsoft.com/office/drawing/2014/main" id="{8C29907F-17A1-4104-86F6-38FE3B598E32}"/>
              </a:ext>
            </a:extLst>
          </p:cNvPr>
          <p:cNvSpPr>
            <a:spLocks noGrp="1"/>
          </p:cNvSpPr>
          <p:nvPr>
            <p:ph idx="1"/>
          </p:nvPr>
        </p:nvSpPr>
        <p:spPr/>
        <p:txBody>
          <a:bodyPr/>
          <a:lstStyle/>
          <a:p>
            <a:r>
              <a:rPr lang="en-US" dirty="0"/>
              <a:t>Using sort-merge technique</a:t>
            </a:r>
          </a:p>
          <a:p>
            <a:pPr lvl="1"/>
            <a:r>
              <a:rPr lang="en-US" dirty="0"/>
              <a:t>Sort the two relations on the same attributes</a:t>
            </a:r>
          </a:p>
          <a:p>
            <a:pPr lvl="1"/>
            <a:r>
              <a:rPr lang="en-US" dirty="0"/>
              <a:t>Scan and merge both sorted files concurrently</a:t>
            </a:r>
          </a:p>
          <a:p>
            <a:pPr lvl="2"/>
            <a:r>
              <a:rPr lang="en-US" dirty="0"/>
              <a:t>Whenever the same tuple exits in both relations, keep only one of the tuple</a:t>
            </a:r>
          </a:p>
          <a:p>
            <a:r>
              <a:rPr lang="en-US" dirty="0"/>
              <a:t>Using hashing</a:t>
            </a:r>
          </a:p>
          <a:p>
            <a:pPr lvl="1"/>
            <a:r>
              <a:rPr lang="en-US" dirty="0"/>
              <a:t>First hash (partition) the records of R</a:t>
            </a:r>
          </a:p>
          <a:p>
            <a:pPr lvl="1"/>
            <a:r>
              <a:rPr lang="en-US" dirty="0"/>
              <a:t>Then, hash (probe) the records of S, but do not insert duplicate records in the buckers</a:t>
            </a:r>
          </a:p>
        </p:txBody>
      </p:sp>
      <p:sp>
        <p:nvSpPr>
          <p:cNvPr id="4" name="Footer Placeholder 3">
            <a:extLst>
              <a:ext uri="{FF2B5EF4-FFF2-40B4-BE49-F238E27FC236}">
                <a16:creationId xmlns:a16="http://schemas.microsoft.com/office/drawing/2014/main" id="{A180508F-2196-4D82-A445-B1CEB826A72E}"/>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A4BEEFF4-BFC5-4875-A1F0-8A73F5658FCE}"/>
              </a:ext>
            </a:extLst>
          </p:cNvPr>
          <p:cNvSpPr>
            <a:spLocks noGrp="1"/>
          </p:cNvSpPr>
          <p:nvPr>
            <p:ph type="sldNum" sz="quarter" idx="12"/>
          </p:nvPr>
        </p:nvSpPr>
        <p:spPr/>
        <p:txBody>
          <a:bodyPr/>
          <a:lstStyle/>
          <a:p>
            <a:fld id="{4F1350F4-45F6-462E-998D-9F7CBB041FA1}" type="slidenum">
              <a:rPr lang="en-US" smtClean="0"/>
              <a:t>39</a:t>
            </a:fld>
            <a:endParaRPr lang="en-US"/>
          </a:p>
        </p:txBody>
      </p:sp>
    </p:spTree>
    <p:extLst>
      <p:ext uri="{BB962C8B-B14F-4D97-AF65-F5344CB8AC3E}">
        <p14:creationId xmlns:p14="http://schemas.microsoft.com/office/powerpoint/2010/main" val="2459268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E5AD9-2F6E-4530-8706-0558CBDA9DF2}"/>
              </a:ext>
            </a:extLst>
          </p:cNvPr>
          <p:cNvSpPr>
            <a:spLocks noGrp="1"/>
          </p:cNvSpPr>
          <p:nvPr>
            <p:ph type="title"/>
          </p:nvPr>
        </p:nvSpPr>
        <p:spPr/>
        <p:txBody>
          <a:bodyPr/>
          <a:lstStyle/>
          <a:p>
            <a:r>
              <a:rPr lang="en-US" dirty="0"/>
              <a:t>Relational Algebra</a:t>
            </a:r>
          </a:p>
        </p:txBody>
      </p:sp>
      <p:sp>
        <p:nvSpPr>
          <p:cNvPr id="3" name="Content Placeholder 2">
            <a:extLst>
              <a:ext uri="{FF2B5EF4-FFF2-40B4-BE49-F238E27FC236}">
                <a16:creationId xmlns:a16="http://schemas.microsoft.com/office/drawing/2014/main" id="{3FBEDB57-AD69-4A20-99BA-017E17773503}"/>
              </a:ext>
            </a:extLst>
          </p:cNvPr>
          <p:cNvSpPr>
            <a:spLocks noGrp="1"/>
          </p:cNvSpPr>
          <p:nvPr>
            <p:ph idx="1"/>
          </p:nvPr>
        </p:nvSpPr>
        <p:spPr/>
        <p:txBody>
          <a:bodyPr>
            <a:normAutofit fontScale="92500" lnSpcReduction="20000"/>
          </a:bodyPr>
          <a:lstStyle/>
          <a:p>
            <a:r>
              <a:rPr lang="en-US" dirty="0"/>
              <a:t>Relational Algebra refers the basic set of operations for the formal relational model</a:t>
            </a:r>
          </a:p>
          <a:p>
            <a:r>
              <a:rPr lang="en-US" dirty="0"/>
              <a:t>A sequence of relational algebra operations forms </a:t>
            </a:r>
            <a:r>
              <a:rPr lang="en-US" b="1" dirty="0"/>
              <a:t>relational algebra expression</a:t>
            </a:r>
          </a:p>
          <a:p>
            <a:r>
              <a:rPr lang="en-US" dirty="0"/>
              <a:t>In the slides:</a:t>
            </a:r>
          </a:p>
          <a:p>
            <a:pPr lvl="1"/>
            <a:r>
              <a:rPr lang="el-GR" dirty="0"/>
              <a:t>σ </a:t>
            </a:r>
            <a:r>
              <a:rPr lang="en-US" dirty="0"/>
              <a:t>and S are used interchangeably for SELECT</a:t>
            </a:r>
          </a:p>
          <a:p>
            <a:pPr lvl="1"/>
            <a:r>
              <a:rPr lang="el-GR" dirty="0"/>
              <a:t>π </a:t>
            </a:r>
            <a:r>
              <a:rPr lang="en-US" dirty="0"/>
              <a:t> and P are used interchangeably for PROJECT</a:t>
            </a:r>
          </a:p>
          <a:p>
            <a:pPr lvl="1"/>
            <a:r>
              <a:rPr lang="el-GR" dirty="0"/>
              <a:t>ρ </a:t>
            </a:r>
            <a:r>
              <a:rPr lang="en-US" dirty="0"/>
              <a:t>and q are used interchangeably for RENAME</a:t>
            </a:r>
          </a:p>
          <a:p>
            <a:pPr lvl="1"/>
            <a:r>
              <a:rPr lang="en-US" dirty="0"/>
              <a:t>∪  and D are used interchangeably for UNION</a:t>
            </a:r>
          </a:p>
          <a:p>
            <a:pPr lvl="1"/>
            <a:r>
              <a:rPr lang="en-US" dirty="0"/>
              <a:t>∩ and C are used interchangeably for INTERSEECTION</a:t>
            </a:r>
          </a:p>
          <a:p>
            <a:pPr lvl="1"/>
            <a:r>
              <a:rPr lang="en-US" dirty="0"/>
              <a:t>…</a:t>
            </a:r>
            <a:br>
              <a:rPr lang="en-US" dirty="0"/>
            </a:br>
            <a:br>
              <a:rPr lang="en-US" dirty="0"/>
            </a:br>
            <a:br>
              <a:rPr lang="el-GR" dirty="0"/>
            </a:br>
            <a:endParaRPr lang="en-US" dirty="0"/>
          </a:p>
          <a:p>
            <a:pPr lvl="1"/>
            <a:endParaRPr lang="en-US" dirty="0"/>
          </a:p>
          <a:p>
            <a:endParaRPr lang="en-US" dirty="0"/>
          </a:p>
        </p:txBody>
      </p:sp>
      <p:sp>
        <p:nvSpPr>
          <p:cNvPr id="4" name="Footer Placeholder 3">
            <a:extLst>
              <a:ext uri="{FF2B5EF4-FFF2-40B4-BE49-F238E27FC236}">
                <a16:creationId xmlns:a16="http://schemas.microsoft.com/office/drawing/2014/main" id="{BF868B72-58FC-4268-9090-258ADE44D672}"/>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CF5349F0-8D20-4A03-9079-784BF6398E94}"/>
              </a:ext>
            </a:extLst>
          </p:cNvPr>
          <p:cNvSpPr>
            <a:spLocks noGrp="1"/>
          </p:cNvSpPr>
          <p:nvPr>
            <p:ph type="sldNum" sz="quarter" idx="12"/>
          </p:nvPr>
        </p:nvSpPr>
        <p:spPr/>
        <p:txBody>
          <a:bodyPr/>
          <a:lstStyle/>
          <a:p>
            <a:fld id="{4F1350F4-45F6-462E-998D-9F7CBB041FA1}" type="slidenum">
              <a:rPr lang="en-US" smtClean="0"/>
              <a:t>4</a:t>
            </a:fld>
            <a:endParaRPr lang="en-US"/>
          </a:p>
        </p:txBody>
      </p:sp>
    </p:spTree>
    <p:extLst>
      <p:ext uri="{BB962C8B-B14F-4D97-AF65-F5344CB8AC3E}">
        <p14:creationId xmlns:p14="http://schemas.microsoft.com/office/powerpoint/2010/main" val="480826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142A4-F9E1-4FFD-A410-7098208569B0}"/>
              </a:ext>
            </a:extLst>
          </p:cNvPr>
          <p:cNvSpPr>
            <a:spLocks noGrp="1"/>
          </p:cNvSpPr>
          <p:nvPr>
            <p:ph type="title"/>
          </p:nvPr>
        </p:nvSpPr>
        <p:spPr/>
        <p:txBody>
          <a:bodyPr/>
          <a:lstStyle/>
          <a:p>
            <a:r>
              <a:rPr lang="en-US" dirty="0"/>
              <a:t>Implementation of INTERSECTION: R </a:t>
            </a:r>
            <a:r>
              <a:rPr lang="en-US" b="1" dirty="0"/>
              <a:t>C</a:t>
            </a:r>
            <a:r>
              <a:rPr lang="en-US" dirty="0"/>
              <a:t> S</a:t>
            </a:r>
          </a:p>
        </p:txBody>
      </p:sp>
      <p:sp>
        <p:nvSpPr>
          <p:cNvPr id="3" name="Content Placeholder 2">
            <a:extLst>
              <a:ext uri="{FF2B5EF4-FFF2-40B4-BE49-F238E27FC236}">
                <a16:creationId xmlns:a16="http://schemas.microsoft.com/office/drawing/2014/main" id="{8C29907F-17A1-4104-86F6-38FE3B598E32}"/>
              </a:ext>
            </a:extLst>
          </p:cNvPr>
          <p:cNvSpPr>
            <a:spLocks noGrp="1"/>
          </p:cNvSpPr>
          <p:nvPr>
            <p:ph idx="1"/>
          </p:nvPr>
        </p:nvSpPr>
        <p:spPr/>
        <p:txBody>
          <a:bodyPr/>
          <a:lstStyle/>
          <a:p>
            <a:r>
              <a:rPr lang="en-US" dirty="0"/>
              <a:t>Using sort-merge technique</a:t>
            </a:r>
          </a:p>
          <a:p>
            <a:pPr lvl="1"/>
            <a:r>
              <a:rPr lang="en-US" dirty="0"/>
              <a:t>Sort the two relations on the same attributes</a:t>
            </a:r>
          </a:p>
          <a:p>
            <a:pPr lvl="1"/>
            <a:r>
              <a:rPr lang="en-US" dirty="0"/>
              <a:t>Scan both sorted files concurrently so that </a:t>
            </a:r>
          </a:p>
          <a:p>
            <a:pPr lvl="2"/>
            <a:r>
              <a:rPr lang="en-US" dirty="0"/>
              <a:t>Whenever the same tuple exits in both relations, keep  the tuple</a:t>
            </a:r>
          </a:p>
          <a:p>
            <a:r>
              <a:rPr lang="en-US" dirty="0"/>
              <a:t>Using hashing</a:t>
            </a:r>
          </a:p>
          <a:p>
            <a:pPr lvl="1"/>
            <a:r>
              <a:rPr lang="en-US" dirty="0"/>
              <a:t>First hash (partition) the records of R to the hash table</a:t>
            </a:r>
          </a:p>
          <a:p>
            <a:pPr lvl="1"/>
            <a:r>
              <a:rPr lang="en-US" dirty="0"/>
              <a:t>Then, while hashing each record of S, probe to check if an identical record from R is found in the bucket, and if so add the record to the result file</a:t>
            </a:r>
          </a:p>
          <a:p>
            <a:pPr lvl="1"/>
            <a:endParaRPr lang="en-US" dirty="0"/>
          </a:p>
          <a:p>
            <a:pPr lvl="1"/>
            <a:endParaRPr lang="en-US" dirty="0"/>
          </a:p>
        </p:txBody>
      </p:sp>
      <p:sp>
        <p:nvSpPr>
          <p:cNvPr id="4" name="Footer Placeholder 3">
            <a:extLst>
              <a:ext uri="{FF2B5EF4-FFF2-40B4-BE49-F238E27FC236}">
                <a16:creationId xmlns:a16="http://schemas.microsoft.com/office/drawing/2014/main" id="{A713894A-8C61-4FB0-B989-F486D439286F}"/>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6D4CF133-AAC1-4F21-A782-4D820F5449DE}"/>
              </a:ext>
            </a:extLst>
          </p:cNvPr>
          <p:cNvSpPr>
            <a:spLocks noGrp="1"/>
          </p:cNvSpPr>
          <p:nvPr>
            <p:ph type="sldNum" sz="quarter" idx="12"/>
          </p:nvPr>
        </p:nvSpPr>
        <p:spPr/>
        <p:txBody>
          <a:bodyPr/>
          <a:lstStyle/>
          <a:p>
            <a:fld id="{4F1350F4-45F6-462E-998D-9F7CBB041FA1}" type="slidenum">
              <a:rPr lang="en-US" smtClean="0"/>
              <a:t>40</a:t>
            </a:fld>
            <a:endParaRPr lang="en-US"/>
          </a:p>
        </p:txBody>
      </p:sp>
    </p:spTree>
    <p:extLst>
      <p:ext uri="{BB962C8B-B14F-4D97-AF65-F5344CB8AC3E}">
        <p14:creationId xmlns:p14="http://schemas.microsoft.com/office/powerpoint/2010/main" val="1212400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142A4-F9E1-4FFD-A410-7098208569B0}"/>
              </a:ext>
            </a:extLst>
          </p:cNvPr>
          <p:cNvSpPr>
            <a:spLocks noGrp="1"/>
          </p:cNvSpPr>
          <p:nvPr>
            <p:ph type="title"/>
          </p:nvPr>
        </p:nvSpPr>
        <p:spPr/>
        <p:txBody>
          <a:bodyPr/>
          <a:lstStyle/>
          <a:p>
            <a:r>
              <a:rPr lang="en-US" dirty="0"/>
              <a:t>Implementation of SET DIFFERENCE: R </a:t>
            </a:r>
            <a:r>
              <a:rPr lang="en-US" b="1" dirty="0"/>
              <a:t>-</a:t>
            </a:r>
            <a:r>
              <a:rPr lang="en-US" dirty="0"/>
              <a:t> S</a:t>
            </a:r>
          </a:p>
        </p:txBody>
      </p:sp>
      <p:sp>
        <p:nvSpPr>
          <p:cNvPr id="3" name="Content Placeholder 2">
            <a:extLst>
              <a:ext uri="{FF2B5EF4-FFF2-40B4-BE49-F238E27FC236}">
                <a16:creationId xmlns:a16="http://schemas.microsoft.com/office/drawing/2014/main" id="{8C29907F-17A1-4104-86F6-38FE3B598E32}"/>
              </a:ext>
            </a:extLst>
          </p:cNvPr>
          <p:cNvSpPr>
            <a:spLocks noGrp="1"/>
          </p:cNvSpPr>
          <p:nvPr>
            <p:ph idx="1"/>
          </p:nvPr>
        </p:nvSpPr>
        <p:spPr/>
        <p:txBody>
          <a:bodyPr/>
          <a:lstStyle/>
          <a:p>
            <a:r>
              <a:rPr lang="en-US" dirty="0"/>
              <a:t>Using sort-merge technique</a:t>
            </a:r>
          </a:p>
          <a:p>
            <a:pPr lvl="1"/>
            <a:r>
              <a:rPr lang="en-US" dirty="0"/>
              <a:t>Sort the two relations on the same attributes</a:t>
            </a:r>
          </a:p>
          <a:p>
            <a:pPr lvl="1"/>
            <a:r>
              <a:rPr lang="en-US" dirty="0"/>
              <a:t>Scan both sorted files concurrently and</a:t>
            </a:r>
          </a:p>
          <a:p>
            <a:pPr lvl="2"/>
            <a:r>
              <a:rPr lang="en-US" dirty="0"/>
              <a:t>Add the tuples that are available only in R</a:t>
            </a:r>
          </a:p>
          <a:p>
            <a:r>
              <a:rPr lang="en-US" dirty="0"/>
              <a:t>Using hashing</a:t>
            </a:r>
          </a:p>
          <a:p>
            <a:pPr lvl="1"/>
            <a:r>
              <a:rPr lang="en-US" dirty="0"/>
              <a:t>First hash (partition) the records of R to the hash table</a:t>
            </a:r>
          </a:p>
          <a:p>
            <a:pPr lvl="1"/>
            <a:r>
              <a:rPr lang="en-US" dirty="0"/>
              <a:t>Then, while hashing each record of S, probe to check if an identical record from R is found in the bucket, and if so remove that record from the bucket</a:t>
            </a:r>
          </a:p>
          <a:p>
            <a:pPr lvl="1"/>
            <a:endParaRPr lang="en-US" dirty="0"/>
          </a:p>
          <a:p>
            <a:pPr lvl="1"/>
            <a:endParaRPr lang="en-US" dirty="0"/>
          </a:p>
        </p:txBody>
      </p:sp>
      <p:sp>
        <p:nvSpPr>
          <p:cNvPr id="4" name="Footer Placeholder 3">
            <a:extLst>
              <a:ext uri="{FF2B5EF4-FFF2-40B4-BE49-F238E27FC236}">
                <a16:creationId xmlns:a16="http://schemas.microsoft.com/office/drawing/2014/main" id="{B64C6D81-7D67-4DA3-80A2-39E05EDE4BEB}"/>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5DA392E6-7A40-4ED0-A696-B347063FAA63}"/>
              </a:ext>
            </a:extLst>
          </p:cNvPr>
          <p:cNvSpPr>
            <a:spLocks noGrp="1"/>
          </p:cNvSpPr>
          <p:nvPr>
            <p:ph type="sldNum" sz="quarter" idx="12"/>
          </p:nvPr>
        </p:nvSpPr>
        <p:spPr/>
        <p:txBody>
          <a:bodyPr/>
          <a:lstStyle/>
          <a:p>
            <a:fld id="{4F1350F4-45F6-462E-998D-9F7CBB041FA1}" type="slidenum">
              <a:rPr lang="en-US" smtClean="0"/>
              <a:t>41</a:t>
            </a:fld>
            <a:endParaRPr lang="en-US"/>
          </a:p>
        </p:txBody>
      </p:sp>
    </p:spTree>
    <p:extLst>
      <p:ext uri="{BB962C8B-B14F-4D97-AF65-F5344CB8AC3E}">
        <p14:creationId xmlns:p14="http://schemas.microsoft.com/office/powerpoint/2010/main" val="41183721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9B4F5-3D0B-4A26-B380-786BFC417C37}"/>
              </a:ext>
            </a:extLst>
          </p:cNvPr>
          <p:cNvSpPr>
            <a:spLocks noGrp="1"/>
          </p:cNvSpPr>
          <p:nvPr>
            <p:ph type="title"/>
          </p:nvPr>
        </p:nvSpPr>
        <p:spPr/>
        <p:txBody>
          <a:bodyPr/>
          <a:lstStyle/>
          <a:p>
            <a:r>
              <a:rPr lang="it-IT" dirty="0" err="1"/>
              <a:t>Implementing</a:t>
            </a:r>
            <a:r>
              <a:rPr lang="it-IT" dirty="0"/>
              <a:t> Aggregate Operations…</a:t>
            </a:r>
            <a:endParaRPr lang="en-US" dirty="0"/>
          </a:p>
        </p:txBody>
      </p:sp>
      <p:sp>
        <p:nvSpPr>
          <p:cNvPr id="3" name="Content Placeholder 2">
            <a:extLst>
              <a:ext uri="{FF2B5EF4-FFF2-40B4-BE49-F238E27FC236}">
                <a16:creationId xmlns:a16="http://schemas.microsoft.com/office/drawing/2014/main" id="{FB50D173-F7D8-4421-9C24-4497C4A44479}"/>
              </a:ext>
            </a:extLst>
          </p:cNvPr>
          <p:cNvSpPr>
            <a:spLocks noGrp="1"/>
          </p:cNvSpPr>
          <p:nvPr>
            <p:ph idx="1"/>
          </p:nvPr>
        </p:nvSpPr>
        <p:spPr/>
        <p:txBody>
          <a:bodyPr>
            <a:normAutofit lnSpcReduction="10000"/>
          </a:bodyPr>
          <a:lstStyle/>
          <a:p>
            <a:r>
              <a:rPr lang="en-US" dirty="0"/>
              <a:t>COUNT, AVERAGE, SUM</a:t>
            </a:r>
          </a:p>
          <a:p>
            <a:pPr lvl="1"/>
            <a:r>
              <a:rPr lang="en-US" dirty="0"/>
              <a:t>Dense index (if there is an index entry for every record in the main file)</a:t>
            </a:r>
          </a:p>
          <a:p>
            <a:pPr lvl="2"/>
            <a:r>
              <a:rPr lang="en-US" dirty="0"/>
              <a:t>Index </a:t>
            </a:r>
            <a:r>
              <a:rPr lang="en-US" dirty="0" err="1"/>
              <a:t>seach</a:t>
            </a:r>
            <a:r>
              <a:rPr lang="en-US" dirty="0"/>
              <a:t> can be used</a:t>
            </a:r>
          </a:p>
          <a:p>
            <a:pPr lvl="2"/>
            <a:r>
              <a:rPr lang="en-US" dirty="0"/>
              <a:t>The associated computation would be applied to the values in the index</a:t>
            </a:r>
          </a:p>
          <a:p>
            <a:pPr lvl="1"/>
            <a:r>
              <a:rPr lang="en-US" dirty="0"/>
              <a:t>Non-dense index</a:t>
            </a:r>
          </a:p>
          <a:p>
            <a:pPr lvl="2"/>
            <a:r>
              <a:rPr lang="en-US" dirty="0"/>
              <a:t>The actual number of records associated with each index entry must be used for a correct computation (except for COUNT DISTINCT, where the number of distinct values can be counted from the index itself)</a:t>
            </a:r>
          </a:p>
          <a:p>
            <a:r>
              <a:rPr lang="en-US" dirty="0"/>
              <a:t>When a GROUP BY clause is used in a query, the aggregate operator must be applied separately to each group of tuples</a:t>
            </a:r>
          </a:p>
          <a:p>
            <a:pPr lvl="1"/>
            <a:r>
              <a:rPr lang="en-US" dirty="0"/>
              <a:t>The table must  first be partitioned into subsets of tuples, where each partition (group) has the same value for the grouping attributes</a:t>
            </a:r>
          </a:p>
          <a:p>
            <a:pPr lvl="1"/>
            <a:endParaRPr lang="en-US" dirty="0"/>
          </a:p>
        </p:txBody>
      </p:sp>
      <p:sp>
        <p:nvSpPr>
          <p:cNvPr id="4" name="Footer Placeholder 3">
            <a:extLst>
              <a:ext uri="{FF2B5EF4-FFF2-40B4-BE49-F238E27FC236}">
                <a16:creationId xmlns:a16="http://schemas.microsoft.com/office/drawing/2014/main" id="{E73C63DA-1F9F-416A-906F-50939155F08C}"/>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196B79A8-5854-4D2C-B211-9142CCF443B9}"/>
              </a:ext>
            </a:extLst>
          </p:cNvPr>
          <p:cNvSpPr>
            <a:spLocks noGrp="1"/>
          </p:cNvSpPr>
          <p:nvPr>
            <p:ph type="sldNum" sz="quarter" idx="12"/>
          </p:nvPr>
        </p:nvSpPr>
        <p:spPr/>
        <p:txBody>
          <a:bodyPr/>
          <a:lstStyle/>
          <a:p>
            <a:fld id="{4F1350F4-45F6-462E-998D-9F7CBB041FA1}" type="slidenum">
              <a:rPr lang="en-US" smtClean="0"/>
              <a:t>42</a:t>
            </a:fld>
            <a:endParaRPr lang="en-US"/>
          </a:p>
        </p:txBody>
      </p:sp>
    </p:spTree>
    <p:extLst>
      <p:ext uri="{BB962C8B-B14F-4D97-AF65-F5344CB8AC3E}">
        <p14:creationId xmlns:p14="http://schemas.microsoft.com/office/powerpoint/2010/main" val="23083271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9B4F5-3D0B-4A26-B380-786BFC417C37}"/>
              </a:ext>
            </a:extLst>
          </p:cNvPr>
          <p:cNvSpPr>
            <a:spLocks noGrp="1"/>
          </p:cNvSpPr>
          <p:nvPr>
            <p:ph type="title"/>
          </p:nvPr>
        </p:nvSpPr>
        <p:spPr/>
        <p:txBody>
          <a:bodyPr/>
          <a:lstStyle/>
          <a:p>
            <a:r>
              <a:rPr lang="it-IT" dirty="0" err="1"/>
              <a:t>Implementing</a:t>
            </a:r>
            <a:r>
              <a:rPr lang="it-IT" dirty="0"/>
              <a:t> Aggregate Operations</a:t>
            </a:r>
            <a:endParaRPr lang="en-US" dirty="0"/>
          </a:p>
        </p:txBody>
      </p:sp>
      <p:sp>
        <p:nvSpPr>
          <p:cNvPr id="3" name="Content Placeholder 2">
            <a:extLst>
              <a:ext uri="{FF2B5EF4-FFF2-40B4-BE49-F238E27FC236}">
                <a16:creationId xmlns:a16="http://schemas.microsoft.com/office/drawing/2014/main" id="{FB50D173-F7D8-4421-9C24-4497C4A44479}"/>
              </a:ext>
            </a:extLst>
          </p:cNvPr>
          <p:cNvSpPr>
            <a:spLocks noGrp="1"/>
          </p:cNvSpPr>
          <p:nvPr>
            <p:ph idx="1"/>
          </p:nvPr>
        </p:nvSpPr>
        <p:spPr/>
        <p:txBody>
          <a:bodyPr>
            <a:normAutofit lnSpcReduction="10000"/>
          </a:bodyPr>
          <a:lstStyle/>
          <a:p>
            <a:r>
              <a:rPr lang="en-US" dirty="0"/>
              <a:t>The aggregate operators are MIN, MAX, COUNT, AVERAGE and SUM</a:t>
            </a:r>
          </a:p>
          <a:p>
            <a:r>
              <a:rPr lang="en-US" dirty="0"/>
              <a:t>Either full table scan or index  search could be used</a:t>
            </a:r>
          </a:p>
          <a:p>
            <a:r>
              <a:rPr lang="en-US" dirty="0"/>
              <a:t>MAX</a:t>
            </a:r>
          </a:p>
          <a:p>
            <a:pPr lvl="1"/>
            <a:r>
              <a:rPr lang="en-US" dirty="0"/>
              <a:t>SELECT MAX(Salary)</a:t>
            </a:r>
            <a:br>
              <a:rPr lang="en-US" dirty="0"/>
            </a:br>
            <a:r>
              <a:rPr lang="en-US" dirty="0"/>
              <a:t>FROM Employee;</a:t>
            </a:r>
          </a:p>
          <a:p>
            <a:r>
              <a:rPr lang="en-US" dirty="0"/>
              <a:t>If an (ascending) index on Salary exists for the Employee relation, then the optimizer can decide on using the index to search for the largest value by following the rightmost pointer in each index node from the root to the rightmost leaf</a:t>
            </a:r>
          </a:p>
          <a:p>
            <a:r>
              <a:rPr lang="en-US" dirty="0"/>
              <a:t>The MIN aggregate can be handled in a similar manner, except that the leftmost pointer is followed from the root to the leftmost leaf</a:t>
            </a:r>
          </a:p>
          <a:p>
            <a:endParaRPr lang="en-US" dirty="0"/>
          </a:p>
          <a:p>
            <a:pPr lvl="1"/>
            <a:endParaRPr lang="en-US" dirty="0"/>
          </a:p>
        </p:txBody>
      </p:sp>
      <p:sp>
        <p:nvSpPr>
          <p:cNvPr id="4" name="Footer Placeholder 3">
            <a:extLst>
              <a:ext uri="{FF2B5EF4-FFF2-40B4-BE49-F238E27FC236}">
                <a16:creationId xmlns:a16="http://schemas.microsoft.com/office/drawing/2014/main" id="{D48BC484-BD7C-4248-9EEA-BD3C62A91B3B}"/>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E401F2D3-D771-4D2B-8D96-C988DBAEA24C}"/>
              </a:ext>
            </a:extLst>
          </p:cNvPr>
          <p:cNvSpPr>
            <a:spLocks noGrp="1"/>
          </p:cNvSpPr>
          <p:nvPr>
            <p:ph type="sldNum" sz="quarter" idx="12"/>
          </p:nvPr>
        </p:nvSpPr>
        <p:spPr/>
        <p:txBody>
          <a:bodyPr/>
          <a:lstStyle/>
          <a:p>
            <a:fld id="{4F1350F4-45F6-462E-998D-9F7CBB041FA1}" type="slidenum">
              <a:rPr lang="en-US" smtClean="0"/>
              <a:t>43</a:t>
            </a:fld>
            <a:endParaRPr lang="en-US"/>
          </a:p>
        </p:txBody>
      </p:sp>
    </p:spTree>
    <p:extLst>
      <p:ext uri="{BB962C8B-B14F-4D97-AF65-F5344CB8AC3E}">
        <p14:creationId xmlns:p14="http://schemas.microsoft.com/office/powerpoint/2010/main" val="33281540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67DA0-E013-41B0-B553-C55A4655C448}"/>
              </a:ext>
            </a:extLst>
          </p:cNvPr>
          <p:cNvSpPr>
            <a:spLocks noGrp="1"/>
          </p:cNvSpPr>
          <p:nvPr>
            <p:ph type="title"/>
          </p:nvPr>
        </p:nvSpPr>
        <p:spPr/>
        <p:txBody>
          <a:bodyPr/>
          <a:lstStyle/>
          <a:p>
            <a:r>
              <a:rPr lang="it-IT" dirty="0" err="1"/>
              <a:t>Implementing</a:t>
            </a:r>
            <a:r>
              <a:rPr lang="it-IT" dirty="0"/>
              <a:t> Outer Join</a:t>
            </a:r>
            <a:endParaRPr lang="en-US" dirty="0"/>
          </a:p>
        </p:txBody>
      </p:sp>
      <p:sp>
        <p:nvSpPr>
          <p:cNvPr id="3" name="Content Placeholder 2">
            <a:extLst>
              <a:ext uri="{FF2B5EF4-FFF2-40B4-BE49-F238E27FC236}">
                <a16:creationId xmlns:a16="http://schemas.microsoft.com/office/drawing/2014/main" id="{1CF5EB3D-4EC9-4E1A-97AA-83CA73B0F641}"/>
              </a:ext>
            </a:extLst>
          </p:cNvPr>
          <p:cNvSpPr>
            <a:spLocks noGrp="1"/>
          </p:cNvSpPr>
          <p:nvPr>
            <p:ph idx="1"/>
          </p:nvPr>
        </p:nvSpPr>
        <p:spPr/>
        <p:txBody>
          <a:bodyPr>
            <a:normAutofit fontScale="92500" lnSpcReduction="20000"/>
          </a:bodyPr>
          <a:lstStyle/>
          <a:p>
            <a:r>
              <a:rPr lang="en-US" dirty="0"/>
              <a:t>Consider the following SQL query that is based on LEFT OUTER JOIN.</a:t>
            </a:r>
          </a:p>
          <a:p>
            <a:r>
              <a:rPr lang="en-US" i="1" dirty="0"/>
              <a:t>SELECT name, </a:t>
            </a:r>
            <a:r>
              <a:rPr lang="en-US" i="1" dirty="0" err="1"/>
              <a:t>departmentName</a:t>
            </a:r>
            <a:br>
              <a:rPr lang="en-US" i="1" dirty="0"/>
            </a:br>
            <a:r>
              <a:rPr lang="en-US" i="1" dirty="0"/>
              <a:t>FROM (Employee LEFT OUTER JOIN DEPARTMENT ON  </a:t>
            </a:r>
            <a:r>
              <a:rPr lang="en-US" i="1" dirty="0" err="1"/>
              <a:t>Dno</a:t>
            </a:r>
            <a:r>
              <a:rPr lang="en-US" i="1" dirty="0"/>
              <a:t> = </a:t>
            </a:r>
            <a:r>
              <a:rPr lang="en-US" i="1" dirty="0" err="1"/>
              <a:t>Dnumber</a:t>
            </a:r>
            <a:r>
              <a:rPr lang="en-US" i="1" dirty="0"/>
              <a:t>);</a:t>
            </a:r>
          </a:p>
          <a:p>
            <a:r>
              <a:rPr lang="en-US" dirty="0"/>
              <a:t>OUTER JOIN can be implemented either by</a:t>
            </a:r>
          </a:p>
          <a:p>
            <a:pPr lvl="1"/>
            <a:r>
              <a:rPr lang="en-US" dirty="0"/>
              <a:t>Modifying the join algorithms such as nested loop or single loop join</a:t>
            </a:r>
          </a:p>
          <a:p>
            <a:pPr lvl="1"/>
            <a:r>
              <a:rPr lang="en-US" dirty="0"/>
              <a:t>For example, to compute a </a:t>
            </a:r>
            <a:r>
              <a:rPr lang="en-US" i="1" dirty="0"/>
              <a:t>left </a:t>
            </a:r>
            <a:r>
              <a:rPr lang="en-US" dirty="0"/>
              <a:t>outer join, we use the left relation as the outer loop or single loop because every tuple in the left relation must appear in the result. If there are matching tuples in the</a:t>
            </a:r>
            <a:br>
              <a:rPr lang="en-US" dirty="0"/>
            </a:br>
            <a:r>
              <a:rPr lang="en-US" dirty="0"/>
              <a:t>other relation, the joined tuples are produced and saved in the result. However, if no matching tuple is</a:t>
            </a:r>
            <a:br>
              <a:rPr lang="en-US" dirty="0"/>
            </a:br>
            <a:r>
              <a:rPr lang="en-US" dirty="0"/>
              <a:t>found, the tuple is still included in the result but is padded with null value(s).</a:t>
            </a:r>
          </a:p>
          <a:p>
            <a:pPr lvl="1"/>
            <a:r>
              <a:rPr lang="en-US" dirty="0"/>
              <a:t> The sort-merge and hash join algorithms can also be extended to compute outer joins </a:t>
            </a:r>
            <a:br>
              <a:rPr lang="en-US" dirty="0"/>
            </a:br>
            <a:endParaRPr lang="en-US" dirty="0"/>
          </a:p>
          <a:p>
            <a:pPr lvl="1"/>
            <a:endParaRPr lang="en-US" dirty="0"/>
          </a:p>
          <a:p>
            <a:pPr lvl="1"/>
            <a:endParaRPr lang="en-US" dirty="0"/>
          </a:p>
        </p:txBody>
      </p:sp>
      <p:sp>
        <p:nvSpPr>
          <p:cNvPr id="4" name="Footer Placeholder 3">
            <a:extLst>
              <a:ext uri="{FF2B5EF4-FFF2-40B4-BE49-F238E27FC236}">
                <a16:creationId xmlns:a16="http://schemas.microsoft.com/office/drawing/2014/main" id="{0EC8E42E-3C63-4F20-B976-1AD820F58207}"/>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C44C7FED-27F7-4E9D-A6BC-FFCB3E31FA83}"/>
              </a:ext>
            </a:extLst>
          </p:cNvPr>
          <p:cNvSpPr>
            <a:spLocks noGrp="1"/>
          </p:cNvSpPr>
          <p:nvPr>
            <p:ph type="sldNum" sz="quarter" idx="12"/>
          </p:nvPr>
        </p:nvSpPr>
        <p:spPr/>
        <p:txBody>
          <a:bodyPr/>
          <a:lstStyle/>
          <a:p>
            <a:fld id="{4F1350F4-45F6-462E-998D-9F7CBB041FA1}" type="slidenum">
              <a:rPr lang="en-US" smtClean="0"/>
              <a:t>44</a:t>
            </a:fld>
            <a:endParaRPr lang="en-US"/>
          </a:p>
        </p:txBody>
      </p:sp>
    </p:spTree>
    <p:extLst>
      <p:ext uri="{BB962C8B-B14F-4D97-AF65-F5344CB8AC3E}">
        <p14:creationId xmlns:p14="http://schemas.microsoft.com/office/powerpoint/2010/main" val="40889788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67DA0-E013-41B0-B553-C55A4655C448}"/>
              </a:ext>
            </a:extLst>
          </p:cNvPr>
          <p:cNvSpPr>
            <a:spLocks noGrp="1"/>
          </p:cNvSpPr>
          <p:nvPr>
            <p:ph type="title"/>
          </p:nvPr>
        </p:nvSpPr>
        <p:spPr/>
        <p:txBody>
          <a:bodyPr/>
          <a:lstStyle/>
          <a:p>
            <a:r>
              <a:rPr lang="it-IT" dirty="0" err="1"/>
              <a:t>Implementing</a:t>
            </a:r>
            <a:r>
              <a:rPr lang="it-IT" dirty="0"/>
              <a:t> Outer Join…</a:t>
            </a:r>
            <a:endParaRPr lang="en-US" dirty="0"/>
          </a:p>
        </p:txBody>
      </p:sp>
      <p:sp>
        <p:nvSpPr>
          <p:cNvPr id="3" name="Content Placeholder 2">
            <a:extLst>
              <a:ext uri="{FF2B5EF4-FFF2-40B4-BE49-F238E27FC236}">
                <a16:creationId xmlns:a16="http://schemas.microsoft.com/office/drawing/2014/main" id="{1CF5EB3D-4EC9-4E1A-97AA-83CA73B0F641}"/>
              </a:ext>
            </a:extLst>
          </p:cNvPr>
          <p:cNvSpPr>
            <a:spLocks noGrp="1"/>
          </p:cNvSpPr>
          <p:nvPr>
            <p:ph idx="1"/>
          </p:nvPr>
        </p:nvSpPr>
        <p:spPr/>
        <p:txBody>
          <a:bodyPr>
            <a:normAutofit fontScale="92500" lnSpcReduction="10000"/>
          </a:bodyPr>
          <a:lstStyle/>
          <a:p>
            <a:r>
              <a:rPr lang="en-US" dirty="0"/>
              <a:t>Consider the following SQL query that is based on LEFT OUTER JOIN.</a:t>
            </a:r>
          </a:p>
          <a:p>
            <a:r>
              <a:rPr lang="en-US" i="1" dirty="0"/>
              <a:t>SELECT name, </a:t>
            </a:r>
            <a:r>
              <a:rPr lang="en-US" i="1" dirty="0" err="1"/>
              <a:t>DName</a:t>
            </a:r>
            <a:br>
              <a:rPr lang="en-US" i="1" dirty="0"/>
            </a:br>
            <a:r>
              <a:rPr lang="en-US" i="1" dirty="0"/>
              <a:t>FROM (Employee LEFT OUTER JOIN DEPARTMENT ON  </a:t>
            </a:r>
            <a:r>
              <a:rPr lang="en-US" i="1" dirty="0" err="1"/>
              <a:t>Dno</a:t>
            </a:r>
            <a:r>
              <a:rPr lang="en-US" i="1" dirty="0"/>
              <a:t> = </a:t>
            </a:r>
            <a:r>
              <a:rPr lang="en-US" i="1" dirty="0" err="1"/>
              <a:t>Dnumber</a:t>
            </a:r>
            <a:r>
              <a:rPr lang="en-US" i="1" dirty="0"/>
              <a:t>);</a:t>
            </a:r>
          </a:p>
          <a:p>
            <a:r>
              <a:rPr lang="en-US" dirty="0"/>
              <a:t>OUTER JOIN can be implemented by</a:t>
            </a:r>
          </a:p>
          <a:p>
            <a:pPr lvl="1"/>
            <a:r>
              <a:rPr lang="en-US" dirty="0"/>
              <a:t>by executing a combination of relational algebra operators. For example, the left outer join operation shown above is equivalent to the following sequence of relational operations: </a:t>
            </a:r>
          </a:p>
          <a:p>
            <a:pPr lvl="2"/>
            <a:r>
              <a:rPr lang="en-US" dirty="0"/>
              <a:t>1. Compute the (inner) JOIN of the Employee and Department tables</a:t>
            </a:r>
          </a:p>
          <a:p>
            <a:pPr lvl="2"/>
            <a:r>
              <a:rPr lang="en-US" dirty="0"/>
              <a:t>2. Find the Employee tuples that do not appear in the inner JOIN result</a:t>
            </a:r>
          </a:p>
          <a:p>
            <a:pPr lvl="2"/>
            <a:r>
              <a:rPr lang="en-US" dirty="0"/>
              <a:t>3. Pad each tuple in the #2 with a null </a:t>
            </a:r>
            <a:r>
              <a:rPr lang="en-US" dirty="0" err="1"/>
              <a:t>Dname</a:t>
            </a:r>
            <a:r>
              <a:rPr lang="en-US" dirty="0"/>
              <a:t> field</a:t>
            </a:r>
          </a:p>
          <a:p>
            <a:pPr lvl="2"/>
            <a:r>
              <a:rPr lang="en-US" dirty="0"/>
              <a:t>4. Apply the UNION operation to #1 and #2 to produce the LEFT OUTER JOIN result</a:t>
            </a:r>
            <a:br>
              <a:rPr lang="en-US" dirty="0"/>
            </a:br>
            <a:br>
              <a:rPr lang="en-US" dirty="0"/>
            </a:br>
            <a:endParaRPr lang="en-US" dirty="0"/>
          </a:p>
          <a:p>
            <a:pPr lvl="1"/>
            <a:endParaRPr lang="en-US" dirty="0"/>
          </a:p>
          <a:p>
            <a:pPr lvl="1"/>
            <a:endParaRPr lang="en-US" dirty="0"/>
          </a:p>
        </p:txBody>
      </p:sp>
      <p:sp>
        <p:nvSpPr>
          <p:cNvPr id="4" name="Footer Placeholder 3">
            <a:extLst>
              <a:ext uri="{FF2B5EF4-FFF2-40B4-BE49-F238E27FC236}">
                <a16:creationId xmlns:a16="http://schemas.microsoft.com/office/drawing/2014/main" id="{25E17969-BDB9-46FC-A245-D02CFDFB341A}"/>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E535DEB6-0FEA-461B-86AA-512E30AD6BE5}"/>
              </a:ext>
            </a:extLst>
          </p:cNvPr>
          <p:cNvSpPr>
            <a:spLocks noGrp="1"/>
          </p:cNvSpPr>
          <p:nvPr>
            <p:ph type="sldNum" sz="quarter" idx="12"/>
          </p:nvPr>
        </p:nvSpPr>
        <p:spPr/>
        <p:txBody>
          <a:bodyPr/>
          <a:lstStyle/>
          <a:p>
            <a:fld id="{4F1350F4-45F6-462E-998D-9F7CBB041FA1}" type="slidenum">
              <a:rPr lang="en-US" smtClean="0"/>
              <a:t>45</a:t>
            </a:fld>
            <a:endParaRPr lang="en-US"/>
          </a:p>
        </p:txBody>
      </p:sp>
    </p:spTree>
    <p:extLst>
      <p:ext uri="{BB962C8B-B14F-4D97-AF65-F5344CB8AC3E}">
        <p14:creationId xmlns:p14="http://schemas.microsoft.com/office/powerpoint/2010/main" val="775439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D4B85-C1E0-4C8D-8AD7-32BD56A8CDDC}"/>
              </a:ext>
            </a:extLst>
          </p:cNvPr>
          <p:cNvSpPr>
            <a:spLocks noGrp="1"/>
          </p:cNvSpPr>
          <p:nvPr>
            <p:ph type="title"/>
          </p:nvPr>
        </p:nvSpPr>
        <p:spPr/>
        <p:txBody>
          <a:bodyPr/>
          <a:lstStyle/>
          <a:p>
            <a:r>
              <a:rPr lang="it-IT" dirty="0"/>
              <a:t>Using </a:t>
            </a:r>
            <a:r>
              <a:rPr lang="it-IT" dirty="0" err="1"/>
              <a:t>Heuristics</a:t>
            </a:r>
            <a:r>
              <a:rPr lang="it-IT" dirty="0"/>
              <a:t> in Query Optimization</a:t>
            </a:r>
            <a:endParaRPr lang="en-US" dirty="0"/>
          </a:p>
        </p:txBody>
      </p:sp>
      <p:sp>
        <p:nvSpPr>
          <p:cNvPr id="3" name="Content Placeholder 2">
            <a:extLst>
              <a:ext uri="{FF2B5EF4-FFF2-40B4-BE49-F238E27FC236}">
                <a16:creationId xmlns:a16="http://schemas.microsoft.com/office/drawing/2014/main" id="{CA9F1FC9-313C-4CB7-8862-BD3FD4025595}"/>
              </a:ext>
            </a:extLst>
          </p:cNvPr>
          <p:cNvSpPr>
            <a:spLocks noGrp="1"/>
          </p:cNvSpPr>
          <p:nvPr>
            <p:ph idx="1"/>
          </p:nvPr>
        </p:nvSpPr>
        <p:spPr>
          <a:xfrm>
            <a:off x="838200" y="1494320"/>
            <a:ext cx="10515600" cy="4351338"/>
          </a:xfrm>
        </p:spPr>
        <p:txBody>
          <a:bodyPr/>
          <a:lstStyle/>
          <a:p>
            <a:r>
              <a:rPr lang="en-US" dirty="0"/>
              <a:t>The steps that a high-level SQL query passes to give us a result are:</a:t>
            </a:r>
          </a:p>
          <a:p>
            <a:pPr lvl="1"/>
            <a:r>
              <a:rPr lang="en-US" dirty="0"/>
              <a:t>A high-level SQL is parsed and validated by a query parser and then, converted to an initial internal representation form of the SQL in query tree form (without any optimization)</a:t>
            </a:r>
          </a:p>
          <a:p>
            <a:pPr lvl="1"/>
            <a:r>
              <a:rPr lang="en-US" dirty="0"/>
              <a:t>The heuristic query optimizer applies different heuristic rules to the initial internal representation and optimize the query (more efficient to execute but gives the same result as the original one) and generate an other equivalent internal representation of the query, final query tree</a:t>
            </a:r>
          </a:p>
          <a:p>
            <a:pPr lvl="1"/>
            <a:r>
              <a:rPr lang="en-US" dirty="0"/>
              <a:t>The optimized internal representation form of the query is used to generate query execution plan</a:t>
            </a:r>
          </a:p>
          <a:p>
            <a:endParaRPr lang="en-US" dirty="0"/>
          </a:p>
          <a:p>
            <a:pPr lvl="1"/>
            <a:endParaRPr lang="en-US" dirty="0"/>
          </a:p>
        </p:txBody>
      </p:sp>
      <p:sp>
        <p:nvSpPr>
          <p:cNvPr id="4" name="Footer Placeholder 3">
            <a:extLst>
              <a:ext uri="{FF2B5EF4-FFF2-40B4-BE49-F238E27FC236}">
                <a16:creationId xmlns:a16="http://schemas.microsoft.com/office/drawing/2014/main" id="{D74C8D9B-6D33-43A1-9FAB-FB14700C63A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1BB32D8A-D74E-4248-A9C7-B9ADA9CC8192}"/>
              </a:ext>
            </a:extLst>
          </p:cNvPr>
          <p:cNvSpPr>
            <a:spLocks noGrp="1"/>
          </p:cNvSpPr>
          <p:nvPr>
            <p:ph type="sldNum" sz="quarter" idx="12"/>
          </p:nvPr>
        </p:nvSpPr>
        <p:spPr/>
        <p:txBody>
          <a:bodyPr/>
          <a:lstStyle/>
          <a:p>
            <a:fld id="{4F1350F4-45F6-462E-998D-9F7CBB041FA1}" type="slidenum">
              <a:rPr lang="en-US" smtClean="0"/>
              <a:t>46</a:t>
            </a:fld>
            <a:endParaRPr lang="en-US"/>
          </a:p>
        </p:txBody>
      </p:sp>
    </p:spTree>
    <p:extLst>
      <p:ext uri="{BB962C8B-B14F-4D97-AF65-F5344CB8AC3E}">
        <p14:creationId xmlns:p14="http://schemas.microsoft.com/office/powerpoint/2010/main" val="23079094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a:extLst>
              <a:ext uri="{FF2B5EF4-FFF2-40B4-BE49-F238E27FC236}">
                <a16:creationId xmlns:a16="http://schemas.microsoft.com/office/drawing/2014/main" id="{CABCEB42-FBB7-4430-9DDE-E143F834887D}"/>
              </a:ext>
            </a:extLst>
          </p:cNvPr>
          <p:cNvSpPr txBox="1">
            <a:spLocks noChangeArrowheads="1"/>
          </p:cNvSpPr>
          <p:nvPr/>
        </p:nvSpPr>
        <p:spPr bwMode="auto">
          <a:xfrm>
            <a:off x="1478280" y="498157"/>
            <a:ext cx="7924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b="1" dirty="0"/>
              <a:t>SELECT</a:t>
            </a:r>
            <a:r>
              <a:rPr lang="en-US" altLang="en-US" sz="1600" dirty="0"/>
              <a:t>  	P.PNUMBER, P.DNUM, E.LNAME, E.ADDRESS, E.BDATE</a:t>
            </a:r>
          </a:p>
          <a:p>
            <a:pPr eaLnBrk="1" hangingPunct="1">
              <a:spcBef>
                <a:spcPct val="0"/>
              </a:spcBef>
              <a:buClrTx/>
              <a:buSzTx/>
              <a:buFontTx/>
              <a:buNone/>
            </a:pPr>
            <a:r>
              <a:rPr lang="en-US" altLang="en-US" sz="1600" b="1" dirty="0"/>
              <a:t>FROM</a:t>
            </a:r>
            <a:r>
              <a:rPr lang="en-US" altLang="en-US" sz="1600" dirty="0"/>
              <a:t> 	PROJECT P, DEPARTMENT D, EMPLOYEE E</a:t>
            </a:r>
          </a:p>
          <a:p>
            <a:pPr eaLnBrk="1" hangingPunct="1">
              <a:spcBef>
                <a:spcPct val="0"/>
              </a:spcBef>
              <a:buClrTx/>
              <a:buSzTx/>
              <a:buFontTx/>
              <a:buNone/>
            </a:pPr>
            <a:r>
              <a:rPr lang="en-US" altLang="en-US" sz="1600" b="1" dirty="0"/>
              <a:t>WHERE</a:t>
            </a:r>
            <a:r>
              <a:rPr lang="en-US" altLang="en-US" sz="1600" dirty="0"/>
              <a:t>	P.DNUM =  D </a:t>
            </a:r>
            <a:r>
              <a:rPr lang="en-US" altLang="en-US" sz="1600" b="1" dirty="0"/>
              <a:t>AND</a:t>
            </a:r>
            <a:r>
              <a:rPr lang="en-US" altLang="en-US" sz="1600" dirty="0"/>
              <a:t> D.MSGR = E.SSN</a:t>
            </a:r>
            <a:r>
              <a:rPr lang="en-US" altLang="en-US" sz="1600" b="1" dirty="0"/>
              <a:t> AND</a:t>
            </a:r>
            <a:r>
              <a:rPr lang="en-US" altLang="en-US" sz="1600" dirty="0"/>
              <a:t> P.PLOCATION = ‘Stafford’;</a:t>
            </a:r>
          </a:p>
          <a:p>
            <a:pPr eaLnBrk="1" hangingPunct="1">
              <a:spcBef>
                <a:spcPct val="0"/>
              </a:spcBef>
              <a:buClrTx/>
              <a:buSzTx/>
              <a:buFontTx/>
              <a:buNone/>
            </a:pPr>
            <a:endParaRPr lang="en-US" altLang="en-US" sz="1600" dirty="0"/>
          </a:p>
        </p:txBody>
      </p:sp>
      <p:pic>
        <p:nvPicPr>
          <p:cNvPr id="6" name="Picture 5">
            <a:extLst>
              <a:ext uri="{FF2B5EF4-FFF2-40B4-BE49-F238E27FC236}">
                <a16:creationId xmlns:a16="http://schemas.microsoft.com/office/drawing/2014/main" id="{0BD5A527-2084-419B-B5C6-411F103701C5}"/>
              </a:ext>
            </a:extLst>
          </p:cNvPr>
          <p:cNvPicPr>
            <a:picLocks noChangeAspect="1"/>
          </p:cNvPicPr>
          <p:nvPr/>
        </p:nvPicPr>
        <p:blipFill>
          <a:blip r:embed="rId3"/>
          <a:stretch>
            <a:fillRect/>
          </a:stretch>
        </p:blipFill>
        <p:spPr>
          <a:xfrm>
            <a:off x="1610802" y="2252834"/>
            <a:ext cx="5467350" cy="4610100"/>
          </a:xfrm>
          <a:prstGeom prst="rect">
            <a:avLst/>
          </a:prstGeom>
        </p:spPr>
      </p:pic>
      <p:sp>
        <p:nvSpPr>
          <p:cNvPr id="7" name="TextBox 6">
            <a:extLst>
              <a:ext uri="{FF2B5EF4-FFF2-40B4-BE49-F238E27FC236}">
                <a16:creationId xmlns:a16="http://schemas.microsoft.com/office/drawing/2014/main" id="{2541F808-51A1-4B09-AC91-7806BFBB23DC}"/>
              </a:ext>
            </a:extLst>
          </p:cNvPr>
          <p:cNvSpPr txBox="1"/>
          <p:nvPr/>
        </p:nvSpPr>
        <p:spPr>
          <a:xfrm>
            <a:off x="7434470" y="4373218"/>
            <a:ext cx="4473271" cy="369332"/>
          </a:xfrm>
          <a:prstGeom prst="rect">
            <a:avLst/>
          </a:prstGeom>
          <a:noFill/>
        </p:spPr>
        <p:txBody>
          <a:bodyPr wrap="square" rtlCol="0">
            <a:spAutoFit/>
          </a:bodyPr>
          <a:lstStyle/>
          <a:p>
            <a:r>
              <a:rPr lang="en-US" dirty="0"/>
              <a:t>Example SQL query and equivalent Query tree</a:t>
            </a:r>
          </a:p>
        </p:txBody>
      </p:sp>
      <p:sp>
        <p:nvSpPr>
          <p:cNvPr id="8" name="TextBox 7">
            <a:extLst>
              <a:ext uri="{FF2B5EF4-FFF2-40B4-BE49-F238E27FC236}">
                <a16:creationId xmlns:a16="http://schemas.microsoft.com/office/drawing/2014/main" id="{60C98A70-6A35-40A5-8BF7-E9595533CBCB}"/>
              </a:ext>
            </a:extLst>
          </p:cNvPr>
          <p:cNvSpPr txBox="1"/>
          <p:nvPr/>
        </p:nvSpPr>
        <p:spPr>
          <a:xfrm>
            <a:off x="1802296" y="1568132"/>
            <a:ext cx="8136834" cy="892552"/>
          </a:xfrm>
          <a:prstGeom prst="rect">
            <a:avLst/>
          </a:prstGeom>
          <a:noFill/>
        </p:spPr>
        <p:txBody>
          <a:bodyPr wrap="square" rtlCol="0">
            <a:spAutoFit/>
          </a:bodyPr>
          <a:lstStyle/>
          <a:p>
            <a:r>
              <a:rPr lang="en-US" sz="2800" b="1" dirty="0"/>
              <a:t>P</a:t>
            </a:r>
            <a:r>
              <a:rPr lang="en-US" sz="1400" baseline="-25000" dirty="0"/>
              <a:t>PNUMBER, DNUM, LNAME, ADDRESS, BDATE </a:t>
            </a:r>
            <a:r>
              <a:rPr lang="en-US" sz="1200" dirty="0"/>
              <a:t>(((</a:t>
            </a:r>
            <a:r>
              <a:rPr lang="en-US" sz="2800" b="1" dirty="0"/>
              <a:t>S</a:t>
            </a:r>
            <a:r>
              <a:rPr lang="en-US" sz="1200" baseline="-25000" dirty="0"/>
              <a:t>PLOCATION=’Stafford”</a:t>
            </a:r>
            <a:r>
              <a:rPr lang="en-US" sz="1200" dirty="0"/>
              <a:t>(PROJECT))</a:t>
            </a:r>
            <a:r>
              <a:rPr lang="en-US" sz="1200" baseline="-25000" dirty="0"/>
              <a:t>DNUM=DNUMBER</a:t>
            </a:r>
            <a:r>
              <a:rPr lang="en-US" dirty="0"/>
              <a:t>(</a:t>
            </a:r>
            <a:r>
              <a:rPr lang="en-US" sz="1200" dirty="0"/>
              <a:t>DEPARTMENT</a:t>
            </a:r>
            <a:r>
              <a:rPr lang="en-US" dirty="0"/>
              <a:t>))</a:t>
            </a:r>
            <a:r>
              <a:rPr lang="en-US" sz="1200" baseline="-25000" dirty="0"/>
              <a:t>MGRSSN=SSN</a:t>
            </a:r>
            <a:r>
              <a:rPr lang="en-US" dirty="0"/>
              <a:t>(</a:t>
            </a:r>
            <a:r>
              <a:rPr lang="en-US" sz="1200" dirty="0"/>
              <a:t>EMPLOYEE)) </a:t>
            </a:r>
            <a:br>
              <a:rPr lang="en-US" sz="1200" dirty="0"/>
            </a:br>
            <a:r>
              <a:rPr lang="en-US" sz="1200" dirty="0"/>
              <a:t> </a:t>
            </a:r>
            <a:br>
              <a:rPr lang="en-US" sz="1200" dirty="0"/>
            </a:br>
            <a:endParaRPr lang="en-US" sz="1200" dirty="0"/>
          </a:p>
        </p:txBody>
      </p:sp>
      <p:sp>
        <p:nvSpPr>
          <p:cNvPr id="2" name="Footer Placeholder 1">
            <a:extLst>
              <a:ext uri="{FF2B5EF4-FFF2-40B4-BE49-F238E27FC236}">
                <a16:creationId xmlns:a16="http://schemas.microsoft.com/office/drawing/2014/main" id="{3E75F22A-4546-4997-8A6B-EE7D9D1012C7}"/>
              </a:ext>
            </a:extLst>
          </p:cNvPr>
          <p:cNvSpPr>
            <a:spLocks noGrp="1"/>
          </p:cNvSpPr>
          <p:nvPr>
            <p:ph type="ftr" sz="quarter" idx="11"/>
          </p:nvPr>
        </p:nvSpPr>
        <p:spPr/>
        <p:txBody>
          <a:bodyPr/>
          <a:lstStyle/>
          <a:p>
            <a:r>
              <a:rPr lang="en-US"/>
              <a:t>Query Processing and Optimization</a:t>
            </a:r>
          </a:p>
        </p:txBody>
      </p:sp>
      <p:sp>
        <p:nvSpPr>
          <p:cNvPr id="3" name="Slide Number Placeholder 2">
            <a:extLst>
              <a:ext uri="{FF2B5EF4-FFF2-40B4-BE49-F238E27FC236}">
                <a16:creationId xmlns:a16="http://schemas.microsoft.com/office/drawing/2014/main" id="{AAE00FCB-64CF-4412-9793-17DB9AC1DEF4}"/>
              </a:ext>
            </a:extLst>
          </p:cNvPr>
          <p:cNvSpPr>
            <a:spLocks noGrp="1"/>
          </p:cNvSpPr>
          <p:nvPr>
            <p:ph type="sldNum" sz="quarter" idx="12"/>
          </p:nvPr>
        </p:nvSpPr>
        <p:spPr/>
        <p:txBody>
          <a:bodyPr/>
          <a:lstStyle/>
          <a:p>
            <a:fld id="{4F1350F4-45F6-462E-998D-9F7CBB041FA1}" type="slidenum">
              <a:rPr lang="en-US" smtClean="0"/>
              <a:t>47</a:t>
            </a:fld>
            <a:endParaRPr lang="en-US"/>
          </a:p>
        </p:txBody>
      </p:sp>
    </p:spTree>
    <p:extLst>
      <p:ext uri="{BB962C8B-B14F-4D97-AF65-F5344CB8AC3E}">
        <p14:creationId xmlns:p14="http://schemas.microsoft.com/office/powerpoint/2010/main" val="27136400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43B6-A748-4FCB-99AC-75ED52122C91}"/>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B61E9BC9-18F4-40A1-AA99-C04543E37B9A}"/>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AF04843F-8F5A-4424-A2D2-04526667BBFF}"/>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7ECDF484-ADDF-4341-9D6F-5B11364D35F1}"/>
              </a:ext>
            </a:extLst>
          </p:cNvPr>
          <p:cNvSpPr>
            <a:spLocks noGrp="1"/>
          </p:cNvSpPr>
          <p:nvPr>
            <p:ph type="sldNum" sz="quarter" idx="12"/>
          </p:nvPr>
        </p:nvSpPr>
        <p:spPr/>
        <p:txBody>
          <a:bodyPr/>
          <a:lstStyle/>
          <a:p>
            <a:fld id="{4F1350F4-45F6-462E-998D-9F7CBB041FA1}" type="slidenum">
              <a:rPr lang="en-US" smtClean="0"/>
              <a:t>48</a:t>
            </a:fld>
            <a:endParaRPr lang="en-US"/>
          </a:p>
        </p:txBody>
      </p:sp>
      <p:pic>
        <p:nvPicPr>
          <p:cNvPr id="6" name="Picture 5">
            <a:extLst>
              <a:ext uri="{FF2B5EF4-FFF2-40B4-BE49-F238E27FC236}">
                <a16:creationId xmlns:a16="http://schemas.microsoft.com/office/drawing/2014/main" id="{5AC69263-A64E-4B58-B260-198426915022}"/>
              </a:ext>
            </a:extLst>
          </p:cNvPr>
          <p:cNvPicPr>
            <a:picLocks noChangeAspect="1"/>
          </p:cNvPicPr>
          <p:nvPr/>
        </p:nvPicPr>
        <p:blipFill>
          <a:blip r:embed="rId2"/>
          <a:stretch>
            <a:fillRect/>
          </a:stretch>
        </p:blipFill>
        <p:spPr>
          <a:xfrm>
            <a:off x="728869" y="1870075"/>
            <a:ext cx="9505993" cy="3840914"/>
          </a:xfrm>
          <a:prstGeom prst="rect">
            <a:avLst/>
          </a:prstGeom>
        </p:spPr>
      </p:pic>
    </p:spTree>
    <p:extLst>
      <p:ext uri="{BB962C8B-B14F-4D97-AF65-F5344CB8AC3E}">
        <p14:creationId xmlns:p14="http://schemas.microsoft.com/office/powerpoint/2010/main" val="6238766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61E7B-589E-4250-80DE-32927C14B6EA}"/>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A33DBE5D-1125-4B7A-85B2-181057DA362C}"/>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6567B87E-4B09-4287-91C6-8C5D43D8A746}"/>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89BEE8CC-80B3-40AA-AA9B-68413A26B2ED}"/>
              </a:ext>
            </a:extLst>
          </p:cNvPr>
          <p:cNvSpPr>
            <a:spLocks noGrp="1"/>
          </p:cNvSpPr>
          <p:nvPr>
            <p:ph type="sldNum" sz="quarter" idx="12"/>
          </p:nvPr>
        </p:nvSpPr>
        <p:spPr/>
        <p:txBody>
          <a:bodyPr/>
          <a:lstStyle/>
          <a:p>
            <a:fld id="{4F1350F4-45F6-462E-998D-9F7CBB041FA1}" type="slidenum">
              <a:rPr lang="en-US" smtClean="0"/>
              <a:t>49</a:t>
            </a:fld>
            <a:endParaRPr lang="en-US"/>
          </a:p>
        </p:txBody>
      </p:sp>
      <p:pic>
        <p:nvPicPr>
          <p:cNvPr id="6" name="Picture 5">
            <a:extLst>
              <a:ext uri="{FF2B5EF4-FFF2-40B4-BE49-F238E27FC236}">
                <a16:creationId xmlns:a16="http://schemas.microsoft.com/office/drawing/2014/main" id="{D023197A-421A-42A1-B9C0-E816776AF2E4}"/>
              </a:ext>
            </a:extLst>
          </p:cNvPr>
          <p:cNvPicPr>
            <a:picLocks noChangeAspect="1"/>
          </p:cNvPicPr>
          <p:nvPr/>
        </p:nvPicPr>
        <p:blipFill>
          <a:blip r:embed="rId2"/>
          <a:stretch>
            <a:fillRect/>
          </a:stretch>
        </p:blipFill>
        <p:spPr>
          <a:xfrm>
            <a:off x="838200" y="1870075"/>
            <a:ext cx="10311063" cy="4081546"/>
          </a:xfrm>
          <a:prstGeom prst="rect">
            <a:avLst/>
          </a:prstGeom>
        </p:spPr>
      </p:pic>
    </p:spTree>
    <p:extLst>
      <p:ext uri="{BB962C8B-B14F-4D97-AF65-F5344CB8AC3E}">
        <p14:creationId xmlns:p14="http://schemas.microsoft.com/office/powerpoint/2010/main" val="3118252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C3739-2E29-43F5-AF1F-94FFF307EC97}"/>
              </a:ext>
            </a:extLst>
          </p:cNvPr>
          <p:cNvSpPr>
            <a:spLocks noGrp="1"/>
          </p:cNvSpPr>
          <p:nvPr>
            <p:ph type="title"/>
          </p:nvPr>
        </p:nvSpPr>
        <p:spPr>
          <a:xfrm>
            <a:off x="838200" y="490330"/>
            <a:ext cx="10515600" cy="781880"/>
          </a:xfrm>
        </p:spPr>
        <p:txBody>
          <a:bodyPr/>
          <a:lstStyle/>
          <a:p>
            <a:r>
              <a:rPr lang="en-US" dirty="0"/>
              <a:t>Basic Relational Algebra Operations</a:t>
            </a:r>
          </a:p>
        </p:txBody>
      </p:sp>
      <p:sp>
        <p:nvSpPr>
          <p:cNvPr id="3" name="Content Placeholder 2">
            <a:extLst>
              <a:ext uri="{FF2B5EF4-FFF2-40B4-BE49-F238E27FC236}">
                <a16:creationId xmlns:a16="http://schemas.microsoft.com/office/drawing/2014/main" id="{927B940A-1EF9-484E-BE11-A047B65B41E3}"/>
              </a:ext>
            </a:extLst>
          </p:cNvPr>
          <p:cNvSpPr>
            <a:spLocks noGrp="1"/>
          </p:cNvSpPr>
          <p:nvPr>
            <p:ph idx="1"/>
          </p:nvPr>
        </p:nvSpPr>
        <p:spPr>
          <a:xfrm>
            <a:off x="944217" y="2139212"/>
            <a:ext cx="10515600" cy="3843666"/>
          </a:xfrm>
        </p:spPr>
        <p:txBody>
          <a:bodyPr>
            <a:normAutofit fontScale="85000" lnSpcReduction="20000"/>
          </a:bodyPr>
          <a:lstStyle/>
          <a:p>
            <a:pPr marL="0" indent="0">
              <a:buNone/>
            </a:pPr>
            <a:r>
              <a:rPr lang="en-US" dirty="0"/>
              <a:t>S</a:t>
            </a:r>
            <a:r>
              <a:rPr lang="en-US" sz="2400" baseline="-25000" dirty="0"/>
              <a:t>&lt;selection condition&gt;   </a:t>
            </a:r>
            <a:r>
              <a:rPr lang="en-US" dirty="0"/>
              <a:t>(R)</a:t>
            </a:r>
            <a:r>
              <a:rPr lang="en-US" sz="7200" dirty="0"/>
              <a:t> </a:t>
            </a:r>
          </a:p>
          <a:p>
            <a:r>
              <a:rPr lang="en-US" sz="2400" dirty="0"/>
              <a:t>S (sigma) is used to denote the SELECT operator</a:t>
            </a:r>
          </a:p>
          <a:p>
            <a:r>
              <a:rPr lang="en-US" sz="2400" dirty="0"/>
              <a:t>The selection condition is a Boolean expression specified on the attributes of relation R</a:t>
            </a:r>
          </a:p>
          <a:p>
            <a:r>
              <a:rPr lang="en-US" sz="2400" dirty="0"/>
              <a:t>R is a relational algebra expression whose result is a relation; the simplest expression is just the name of a database relation</a:t>
            </a:r>
          </a:p>
          <a:p>
            <a:r>
              <a:rPr lang="en-US" sz="2400" dirty="0"/>
              <a:t>The relation resulting from the SELECT operation has the same attributes as R</a:t>
            </a:r>
          </a:p>
          <a:p>
            <a:r>
              <a:rPr lang="en-US" sz="2400" dirty="0"/>
              <a:t>The number of tuples in the resulting relation is always less than or equal to the number of tuples in R</a:t>
            </a:r>
          </a:p>
          <a:p>
            <a:r>
              <a:rPr lang="en-US" sz="2400" dirty="0"/>
              <a:t>Select operation is commutative</a:t>
            </a:r>
          </a:p>
          <a:p>
            <a:r>
              <a:rPr lang="en-US" sz="2400" dirty="0"/>
              <a:t>We can always combine a cascade of SELECT operations into a single SELECT operation with a conjunctive (AND) condition</a:t>
            </a:r>
          </a:p>
          <a:p>
            <a:pPr marL="0" indent="0">
              <a:buNone/>
            </a:pPr>
            <a:endParaRPr lang="en-US" sz="2400" dirty="0"/>
          </a:p>
        </p:txBody>
      </p:sp>
      <p:sp>
        <p:nvSpPr>
          <p:cNvPr id="4" name="TextBox 3">
            <a:extLst>
              <a:ext uri="{FF2B5EF4-FFF2-40B4-BE49-F238E27FC236}">
                <a16:creationId xmlns:a16="http://schemas.microsoft.com/office/drawing/2014/main" id="{2112E915-6732-49AC-AEE4-FBBA52688474}"/>
              </a:ext>
            </a:extLst>
          </p:cNvPr>
          <p:cNvSpPr txBox="1"/>
          <p:nvPr/>
        </p:nvSpPr>
        <p:spPr>
          <a:xfrm>
            <a:off x="2617076" y="1521045"/>
            <a:ext cx="3878317" cy="369332"/>
          </a:xfrm>
          <a:prstGeom prst="rect">
            <a:avLst/>
          </a:prstGeom>
          <a:noFill/>
        </p:spPr>
        <p:txBody>
          <a:bodyPr wrap="square" rtlCol="0">
            <a:spAutoFit/>
          </a:bodyPr>
          <a:lstStyle/>
          <a:p>
            <a:r>
              <a:rPr lang="en-US" b="1" dirty="0"/>
              <a:t>The SELECT operation</a:t>
            </a:r>
          </a:p>
        </p:txBody>
      </p:sp>
      <p:sp>
        <p:nvSpPr>
          <p:cNvPr id="5" name="Footer Placeholder 4">
            <a:extLst>
              <a:ext uri="{FF2B5EF4-FFF2-40B4-BE49-F238E27FC236}">
                <a16:creationId xmlns:a16="http://schemas.microsoft.com/office/drawing/2014/main" id="{E85F4022-87C1-45E7-AB44-2DCED33188DD}"/>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2591A652-6A07-4221-8092-E4F85BE949CB}"/>
              </a:ext>
            </a:extLst>
          </p:cNvPr>
          <p:cNvSpPr>
            <a:spLocks noGrp="1"/>
          </p:cNvSpPr>
          <p:nvPr>
            <p:ph type="sldNum" sz="quarter" idx="12"/>
          </p:nvPr>
        </p:nvSpPr>
        <p:spPr/>
        <p:txBody>
          <a:bodyPr/>
          <a:lstStyle/>
          <a:p>
            <a:fld id="{4F1350F4-45F6-462E-998D-9F7CBB041FA1}" type="slidenum">
              <a:rPr lang="en-US" smtClean="0"/>
              <a:t>5</a:t>
            </a:fld>
            <a:endParaRPr lang="en-US"/>
          </a:p>
        </p:txBody>
      </p:sp>
    </p:spTree>
    <p:extLst>
      <p:ext uri="{BB962C8B-B14F-4D97-AF65-F5344CB8AC3E}">
        <p14:creationId xmlns:p14="http://schemas.microsoft.com/office/powerpoint/2010/main" val="32462401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A0508-473C-4696-A3BC-62FF774A300B}"/>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54AA54D2-5830-4EAD-8F37-27A4F546DEE2}"/>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A25E751C-9133-4C6C-A225-8AE2191B1116}"/>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3DA3D574-9F96-4127-8570-30B63258C78D}"/>
              </a:ext>
            </a:extLst>
          </p:cNvPr>
          <p:cNvSpPr>
            <a:spLocks noGrp="1"/>
          </p:cNvSpPr>
          <p:nvPr>
            <p:ph type="sldNum" sz="quarter" idx="12"/>
          </p:nvPr>
        </p:nvSpPr>
        <p:spPr/>
        <p:txBody>
          <a:bodyPr/>
          <a:lstStyle/>
          <a:p>
            <a:fld id="{4F1350F4-45F6-462E-998D-9F7CBB041FA1}" type="slidenum">
              <a:rPr lang="en-US" smtClean="0"/>
              <a:t>50</a:t>
            </a:fld>
            <a:endParaRPr lang="en-US"/>
          </a:p>
        </p:txBody>
      </p:sp>
      <p:pic>
        <p:nvPicPr>
          <p:cNvPr id="6" name="Picture 5">
            <a:extLst>
              <a:ext uri="{FF2B5EF4-FFF2-40B4-BE49-F238E27FC236}">
                <a16:creationId xmlns:a16="http://schemas.microsoft.com/office/drawing/2014/main" id="{D0F0751F-53BB-451C-8638-BFCAD851294B}"/>
              </a:ext>
            </a:extLst>
          </p:cNvPr>
          <p:cNvPicPr>
            <a:picLocks noChangeAspect="1"/>
          </p:cNvPicPr>
          <p:nvPr/>
        </p:nvPicPr>
        <p:blipFill>
          <a:blip r:embed="rId2"/>
          <a:stretch>
            <a:fillRect/>
          </a:stretch>
        </p:blipFill>
        <p:spPr>
          <a:xfrm>
            <a:off x="838200" y="1924843"/>
            <a:ext cx="10515600" cy="4252120"/>
          </a:xfrm>
          <a:prstGeom prst="rect">
            <a:avLst/>
          </a:prstGeom>
        </p:spPr>
      </p:pic>
    </p:spTree>
    <p:extLst>
      <p:ext uri="{BB962C8B-B14F-4D97-AF65-F5344CB8AC3E}">
        <p14:creationId xmlns:p14="http://schemas.microsoft.com/office/powerpoint/2010/main" val="1192383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A11DD-94F4-4570-BA1D-8707AAAD2C17}"/>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EB4D5966-0A42-4811-9784-61E5EEAE5DEC}"/>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35F17382-FD40-4114-B3B9-93EFA80E58D2}"/>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2550B99-B46D-4F15-BF27-1E76BE401841}"/>
              </a:ext>
            </a:extLst>
          </p:cNvPr>
          <p:cNvSpPr>
            <a:spLocks noGrp="1"/>
          </p:cNvSpPr>
          <p:nvPr>
            <p:ph type="sldNum" sz="quarter" idx="12"/>
          </p:nvPr>
        </p:nvSpPr>
        <p:spPr/>
        <p:txBody>
          <a:bodyPr/>
          <a:lstStyle/>
          <a:p>
            <a:fld id="{4F1350F4-45F6-462E-998D-9F7CBB041FA1}" type="slidenum">
              <a:rPr lang="en-US" smtClean="0"/>
              <a:t>51</a:t>
            </a:fld>
            <a:endParaRPr lang="en-US"/>
          </a:p>
        </p:txBody>
      </p:sp>
      <p:pic>
        <p:nvPicPr>
          <p:cNvPr id="6" name="Picture 5">
            <a:extLst>
              <a:ext uri="{FF2B5EF4-FFF2-40B4-BE49-F238E27FC236}">
                <a16:creationId xmlns:a16="http://schemas.microsoft.com/office/drawing/2014/main" id="{EADF5150-DF3E-4E5E-A451-ED1F2DBCA1BE}"/>
              </a:ext>
            </a:extLst>
          </p:cNvPr>
          <p:cNvPicPr>
            <a:picLocks noChangeAspect="1"/>
          </p:cNvPicPr>
          <p:nvPr/>
        </p:nvPicPr>
        <p:blipFill>
          <a:blip r:embed="rId2"/>
          <a:stretch>
            <a:fillRect/>
          </a:stretch>
        </p:blipFill>
        <p:spPr>
          <a:xfrm>
            <a:off x="838200" y="1825625"/>
            <a:ext cx="10002251" cy="2730333"/>
          </a:xfrm>
          <a:prstGeom prst="rect">
            <a:avLst/>
          </a:prstGeom>
        </p:spPr>
      </p:pic>
    </p:spTree>
    <p:extLst>
      <p:ext uri="{BB962C8B-B14F-4D97-AF65-F5344CB8AC3E}">
        <p14:creationId xmlns:p14="http://schemas.microsoft.com/office/powerpoint/2010/main" val="380220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26BD8-53A2-4A45-8311-DF0DEBEE97CC}"/>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37780996-D56C-4F5B-8C63-6BE1639A1359}"/>
              </a:ext>
            </a:extLst>
          </p:cNvPr>
          <p:cNvSpPr>
            <a:spLocks noGrp="1"/>
          </p:cNvSpPr>
          <p:nvPr>
            <p:ph idx="1"/>
          </p:nvPr>
        </p:nvSpPr>
        <p:spPr>
          <a:xfrm>
            <a:off x="838199" y="1690688"/>
            <a:ext cx="9123947" cy="4486275"/>
          </a:xfrm>
        </p:spPr>
        <p:txBody>
          <a:bodyPr/>
          <a:lstStyle/>
          <a:p>
            <a:endParaRPr lang="en-US" dirty="0"/>
          </a:p>
        </p:txBody>
      </p:sp>
      <p:sp>
        <p:nvSpPr>
          <p:cNvPr id="4" name="Footer Placeholder 3">
            <a:extLst>
              <a:ext uri="{FF2B5EF4-FFF2-40B4-BE49-F238E27FC236}">
                <a16:creationId xmlns:a16="http://schemas.microsoft.com/office/drawing/2014/main" id="{40EB8382-A580-497A-AA05-6CF24B10A6DE}"/>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43D5EA77-2E85-47C6-B341-D6C6159278C4}"/>
              </a:ext>
            </a:extLst>
          </p:cNvPr>
          <p:cNvSpPr>
            <a:spLocks noGrp="1"/>
          </p:cNvSpPr>
          <p:nvPr>
            <p:ph type="sldNum" sz="quarter" idx="12"/>
          </p:nvPr>
        </p:nvSpPr>
        <p:spPr/>
        <p:txBody>
          <a:bodyPr/>
          <a:lstStyle/>
          <a:p>
            <a:fld id="{4F1350F4-45F6-462E-998D-9F7CBB041FA1}" type="slidenum">
              <a:rPr lang="en-US" smtClean="0"/>
              <a:t>52</a:t>
            </a:fld>
            <a:endParaRPr lang="en-US"/>
          </a:p>
        </p:txBody>
      </p:sp>
      <p:pic>
        <p:nvPicPr>
          <p:cNvPr id="6" name="Picture 5">
            <a:extLst>
              <a:ext uri="{FF2B5EF4-FFF2-40B4-BE49-F238E27FC236}">
                <a16:creationId xmlns:a16="http://schemas.microsoft.com/office/drawing/2014/main" id="{1326EE15-008B-4E8A-AA1B-E63247DD05C2}"/>
              </a:ext>
            </a:extLst>
          </p:cNvPr>
          <p:cNvPicPr>
            <a:picLocks noChangeAspect="1"/>
          </p:cNvPicPr>
          <p:nvPr/>
        </p:nvPicPr>
        <p:blipFill>
          <a:blip r:embed="rId2"/>
          <a:stretch>
            <a:fillRect/>
          </a:stretch>
        </p:blipFill>
        <p:spPr>
          <a:xfrm>
            <a:off x="838197" y="1690687"/>
            <a:ext cx="9123947" cy="4196765"/>
          </a:xfrm>
          <a:prstGeom prst="rect">
            <a:avLst/>
          </a:prstGeom>
        </p:spPr>
      </p:pic>
    </p:spTree>
    <p:extLst>
      <p:ext uri="{BB962C8B-B14F-4D97-AF65-F5344CB8AC3E}">
        <p14:creationId xmlns:p14="http://schemas.microsoft.com/office/powerpoint/2010/main" val="26544497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A2515-0BAC-4078-9132-5CFE8D973DA3}"/>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28BB588A-ACA9-4ADF-AA96-D3D92DD92C58}"/>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BC0F1E59-348E-46FA-A575-2EB82D5E6BCA}"/>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78889724-2863-461E-BE16-248FBD2B5AC2}"/>
              </a:ext>
            </a:extLst>
          </p:cNvPr>
          <p:cNvSpPr>
            <a:spLocks noGrp="1"/>
          </p:cNvSpPr>
          <p:nvPr>
            <p:ph type="sldNum" sz="quarter" idx="12"/>
          </p:nvPr>
        </p:nvSpPr>
        <p:spPr/>
        <p:txBody>
          <a:bodyPr/>
          <a:lstStyle/>
          <a:p>
            <a:fld id="{4F1350F4-45F6-462E-998D-9F7CBB041FA1}" type="slidenum">
              <a:rPr lang="en-US" smtClean="0"/>
              <a:t>53</a:t>
            </a:fld>
            <a:endParaRPr lang="en-US"/>
          </a:p>
        </p:txBody>
      </p:sp>
      <p:pic>
        <p:nvPicPr>
          <p:cNvPr id="6" name="Picture 5">
            <a:extLst>
              <a:ext uri="{FF2B5EF4-FFF2-40B4-BE49-F238E27FC236}">
                <a16:creationId xmlns:a16="http://schemas.microsoft.com/office/drawing/2014/main" id="{C63EA970-4B44-47D9-AE6C-EF9C5B70DD54}"/>
              </a:ext>
            </a:extLst>
          </p:cNvPr>
          <p:cNvPicPr>
            <a:picLocks noChangeAspect="1"/>
          </p:cNvPicPr>
          <p:nvPr/>
        </p:nvPicPr>
        <p:blipFill>
          <a:blip r:embed="rId2"/>
          <a:stretch>
            <a:fillRect/>
          </a:stretch>
        </p:blipFill>
        <p:spPr>
          <a:xfrm>
            <a:off x="1014412" y="1646238"/>
            <a:ext cx="9140241" cy="3230562"/>
          </a:xfrm>
          <a:prstGeom prst="rect">
            <a:avLst/>
          </a:prstGeom>
        </p:spPr>
      </p:pic>
    </p:spTree>
    <p:extLst>
      <p:ext uri="{BB962C8B-B14F-4D97-AF65-F5344CB8AC3E}">
        <p14:creationId xmlns:p14="http://schemas.microsoft.com/office/powerpoint/2010/main" val="21555272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C7B40-95FE-40C6-8471-67F7D24EED54}"/>
              </a:ext>
            </a:extLst>
          </p:cNvPr>
          <p:cNvSpPr>
            <a:spLocks noGrp="1"/>
          </p:cNvSpPr>
          <p:nvPr>
            <p:ph type="title"/>
          </p:nvPr>
        </p:nvSpPr>
        <p:spPr/>
        <p:txBody>
          <a:bodyPr/>
          <a:lstStyle/>
          <a:p>
            <a:r>
              <a:rPr lang="en-US" dirty="0"/>
              <a:t>General transformation rules for Relational algebra operations…</a:t>
            </a:r>
          </a:p>
        </p:txBody>
      </p:sp>
      <p:sp>
        <p:nvSpPr>
          <p:cNvPr id="3" name="Content Placeholder 2">
            <a:extLst>
              <a:ext uri="{FF2B5EF4-FFF2-40B4-BE49-F238E27FC236}">
                <a16:creationId xmlns:a16="http://schemas.microsoft.com/office/drawing/2014/main" id="{3971AFBD-5288-4CDC-8945-C427D38E4E1F}"/>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E5689CE4-63B0-421E-AEF2-DC7E117E7B07}"/>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B96A5BF5-0495-4B29-B94B-ACF831BC84C8}"/>
              </a:ext>
            </a:extLst>
          </p:cNvPr>
          <p:cNvSpPr>
            <a:spLocks noGrp="1"/>
          </p:cNvSpPr>
          <p:nvPr>
            <p:ph type="sldNum" sz="quarter" idx="12"/>
          </p:nvPr>
        </p:nvSpPr>
        <p:spPr/>
        <p:txBody>
          <a:bodyPr/>
          <a:lstStyle/>
          <a:p>
            <a:fld id="{4F1350F4-45F6-462E-998D-9F7CBB041FA1}" type="slidenum">
              <a:rPr lang="en-US" smtClean="0"/>
              <a:t>54</a:t>
            </a:fld>
            <a:endParaRPr lang="en-US"/>
          </a:p>
        </p:txBody>
      </p:sp>
      <p:pic>
        <p:nvPicPr>
          <p:cNvPr id="6" name="Picture 5">
            <a:extLst>
              <a:ext uri="{FF2B5EF4-FFF2-40B4-BE49-F238E27FC236}">
                <a16:creationId xmlns:a16="http://schemas.microsoft.com/office/drawing/2014/main" id="{35693977-FE8C-4A2E-9478-A5EECFEA297A}"/>
              </a:ext>
            </a:extLst>
          </p:cNvPr>
          <p:cNvPicPr>
            <a:picLocks noChangeAspect="1"/>
          </p:cNvPicPr>
          <p:nvPr/>
        </p:nvPicPr>
        <p:blipFill>
          <a:blip r:embed="rId2"/>
          <a:stretch>
            <a:fillRect/>
          </a:stretch>
        </p:blipFill>
        <p:spPr>
          <a:xfrm>
            <a:off x="838199" y="1825624"/>
            <a:ext cx="10262937" cy="4486275"/>
          </a:xfrm>
          <a:prstGeom prst="rect">
            <a:avLst/>
          </a:prstGeom>
        </p:spPr>
      </p:pic>
    </p:spTree>
    <p:extLst>
      <p:ext uri="{BB962C8B-B14F-4D97-AF65-F5344CB8AC3E}">
        <p14:creationId xmlns:p14="http://schemas.microsoft.com/office/powerpoint/2010/main" val="19759709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85E21-E93E-469F-8F2D-8A41A47E3EE1}"/>
              </a:ext>
            </a:extLst>
          </p:cNvPr>
          <p:cNvSpPr>
            <a:spLocks noGrp="1"/>
          </p:cNvSpPr>
          <p:nvPr>
            <p:ph type="title"/>
          </p:nvPr>
        </p:nvSpPr>
        <p:spPr/>
        <p:txBody>
          <a:bodyPr/>
          <a:lstStyle/>
          <a:p>
            <a:r>
              <a:rPr lang="en-US" dirty="0"/>
              <a:t>Outline of a heuristic algebraic optimization Algorithm</a:t>
            </a:r>
          </a:p>
        </p:txBody>
      </p:sp>
      <p:sp>
        <p:nvSpPr>
          <p:cNvPr id="3" name="Content Placeholder 2">
            <a:extLst>
              <a:ext uri="{FF2B5EF4-FFF2-40B4-BE49-F238E27FC236}">
                <a16:creationId xmlns:a16="http://schemas.microsoft.com/office/drawing/2014/main" id="{20BFD49B-0240-425E-83F0-1567058DCEA6}"/>
              </a:ext>
            </a:extLst>
          </p:cNvPr>
          <p:cNvSpPr>
            <a:spLocks noGrp="1"/>
          </p:cNvSpPr>
          <p:nvPr>
            <p:ph idx="1"/>
          </p:nvPr>
        </p:nvSpPr>
        <p:spPr/>
        <p:txBody>
          <a:bodyPr/>
          <a:lstStyle/>
          <a:p>
            <a:r>
              <a:rPr lang="en-US" dirty="0"/>
              <a:t>We can now outline the steps of an algorithm that utilizes some of the above rules to transform an</a:t>
            </a:r>
            <a:br>
              <a:rPr lang="en-US" dirty="0"/>
            </a:br>
            <a:r>
              <a:rPr lang="en-US" dirty="0"/>
              <a:t>initial query tree into a final tree that is more efficient to execute (in most cases) </a:t>
            </a:r>
          </a:p>
          <a:p>
            <a:r>
              <a:rPr lang="en-US" dirty="0"/>
              <a:t>The steps of the algorithm are as follows: </a:t>
            </a:r>
            <a:br>
              <a:rPr lang="en-US" dirty="0"/>
            </a:br>
            <a:br>
              <a:rPr lang="en-US" dirty="0"/>
            </a:br>
            <a:endParaRPr lang="en-US" dirty="0"/>
          </a:p>
        </p:txBody>
      </p:sp>
      <p:sp>
        <p:nvSpPr>
          <p:cNvPr id="4" name="Footer Placeholder 3">
            <a:extLst>
              <a:ext uri="{FF2B5EF4-FFF2-40B4-BE49-F238E27FC236}">
                <a16:creationId xmlns:a16="http://schemas.microsoft.com/office/drawing/2014/main" id="{4853A4AC-6635-44A1-AAA5-DE875F980ACD}"/>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2161339B-0BE8-4607-AAA1-56DF4D72CD52}"/>
              </a:ext>
            </a:extLst>
          </p:cNvPr>
          <p:cNvSpPr>
            <a:spLocks noGrp="1"/>
          </p:cNvSpPr>
          <p:nvPr>
            <p:ph type="sldNum" sz="quarter" idx="12"/>
          </p:nvPr>
        </p:nvSpPr>
        <p:spPr/>
        <p:txBody>
          <a:bodyPr/>
          <a:lstStyle/>
          <a:p>
            <a:fld id="{4F1350F4-45F6-462E-998D-9F7CBB041FA1}" type="slidenum">
              <a:rPr lang="en-US" smtClean="0"/>
              <a:t>55</a:t>
            </a:fld>
            <a:endParaRPr lang="en-US"/>
          </a:p>
        </p:txBody>
      </p:sp>
    </p:spTree>
    <p:extLst>
      <p:ext uri="{BB962C8B-B14F-4D97-AF65-F5344CB8AC3E}">
        <p14:creationId xmlns:p14="http://schemas.microsoft.com/office/powerpoint/2010/main" val="26457613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1B803-62E7-44B6-AA65-45683A056E69}"/>
              </a:ext>
            </a:extLst>
          </p:cNvPr>
          <p:cNvSpPr>
            <a:spLocks noGrp="1"/>
          </p:cNvSpPr>
          <p:nvPr>
            <p:ph type="title"/>
          </p:nvPr>
        </p:nvSpPr>
        <p:spPr/>
        <p:txBody>
          <a:bodyPr/>
          <a:lstStyle/>
          <a:p>
            <a:r>
              <a:rPr lang="en-US" dirty="0"/>
              <a:t>Outline of a heuristic algebraic optimization Algorithm…</a:t>
            </a:r>
          </a:p>
        </p:txBody>
      </p:sp>
      <p:sp>
        <p:nvSpPr>
          <p:cNvPr id="3" name="Content Placeholder 2">
            <a:extLst>
              <a:ext uri="{FF2B5EF4-FFF2-40B4-BE49-F238E27FC236}">
                <a16:creationId xmlns:a16="http://schemas.microsoft.com/office/drawing/2014/main" id="{E9AC66A9-B67C-4CAB-9BF3-7B2F78C9DACB}"/>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148DAA8E-CCD0-4C42-AF3E-24EB1375CFEA}"/>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318253A9-921A-408F-9207-F5FE588CB1C7}"/>
              </a:ext>
            </a:extLst>
          </p:cNvPr>
          <p:cNvSpPr>
            <a:spLocks noGrp="1"/>
          </p:cNvSpPr>
          <p:nvPr>
            <p:ph type="sldNum" sz="quarter" idx="12"/>
          </p:nvPr>
        </p:nvSpPr>
        <p:spPr/>
        <p:txBody>
          <a:bodyPr/>
          <a:lstStyle/>
          <a:p>
            <a:fld id="{4F1350F4-45F6-462E-998D-9F7CBB041FA1}" type="slidenum">
              <a:rPr lang="en-US" smtClean="0"/>
              <a:t>56</a:t>
            </a:fld>
            <a:endParaRPr lang="en-US"/>
          </a:p>
        </p:txBody>
      </p:sp>
      <p:pic>
        <p:nvPicPr>
          <p:cNvPr id="6" name="Picture 5">
            <a:extLst>
              <a:ext uri="{FF2B5EF4-FFF2-40B4-BE49-F238E27FC236}">
                <a16:creationId xmlns:a16="http://schemas.microsoft.com/office/drawing/2014/main" id="{0FFA816F-20CF-45A8-8778-2B02381DA654}"/>
              </a:ext>
            </a:extLst>
          </p:cNvPr>
          <p:cNvPicPr>
            <a:picLocks noChangeAspect="1"/>
          </p:cNvPicPr>
          <p:nvPr/>
        </p:nvPicPr>
        <p:blipFill>
          <a:blip r:embed="rId2"/>
          <a:stretch>
            <a:fillRect/>
          </a:stretch>
        </p:blipFill>
        <p:spPr>
          <a:xfrm>
            <a:off x="838199" y="1886743"/>
            <a:ext cx="10134601" cy="4080919"/>
          </a:xfrm>
          <a:prstGeom prst="rect">
            <a:avLst/>
          </a:prstGeom>
        </p:spPr>
      </p:pic>
    </p:spTree>
    <p:extLst>
      <p:ext uri="{BB962C8B-B14F-4D97-AF65-F5344CB8AC3E}">
        <p14:creationId xmlns:p14="http://schemas.microsoft.com/office/powerpoint/2010/main" val="42771621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541D7-987E-424A-B166-FA8248AD6B6C}"/>
              </a:ext>
            </a:extLst>
          </p:cNvPr>
          <p:cNvSpPr>
            <a:spLocks noGrp="1"/>
          </p:cNvSpPr>
          <p:nvPr>
            <p:ph type="title"/>
          </p:nvPr>
        </p:nvSpPr>
        <p:spPr/>
        <p:txBody>
          <a:bodyPr/>
          <a:lstStyle/>
          <a:p>
            <a:r>
              <a:rPr lang="en-US" dirty="0"/>
              <a:t>Outline of a heuristic algebraic optimization Algorithm…</a:t>
            </a:r>
          </a:p>
        </p:txBody>
      </p:sp>
      <p:sp>
        <p:nvSpPr>
          <p:cNvPr id="3" name="Content Placeholder 2">
            <a:extLst>
              <a:ext uri="{FF2B5EF4-FFF2-40B4-BE49-F238E27FC236}">
                <a16:creationId xmlns:a16="http://schemas.microsoft.com/office/drawing/2014/main" id="{A53E57F3-EFC2-4B0A-888B-F7D06E2848CD}"/>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B170DA79-51CA-469A-9176-C958B6BE2A16}"/>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04062B2-41E2-474D-8DC7-5D0523470196}"/>
              </a:ext>
            </a:extLst>
          </p:cNvPr>
          <p:cNvSpPr>
            <a:spLocks noGrp="1"/>
          </p:cNvSpPr>
          <p:nvPr>
            <p:ph type="sldNum" sz="quarter" idx="12"/>
          </p:nvPr>
        </p:nvSpPr>
        <p:spPr/>
        <p:txBody>
          <a:bodyPr/>
          <a:lstStyle/>
          <a:p>
            <a:fld id="{4F1350F4-45F6-462E-998D-9F7CBB041FA1}" type="slidenum">
              <a:rPr lang="en-US" smtClean="0"/>
              <a:t>57</a:t>
            </a:fld>
            <a:endParaRPr lang="en-US"/>
          </a:p>
        </p:txBody>
      </p:sp>
      <p:pic>
        <p:nvPicPr>
          <p:cNvPr id="6" name="Picture 5">
            <a:extLst>
              <a:ext uri="{FF2B5EF4-FFF2-40B4-BE49-F238E27FC236}">
                <a16:creationId xmlns:a16="http://schemas.microsoft.com/office/drawing/2014/main" id="{00D48AF3-E48D-4240-AB4C-B6B670E032BB}"/>
              </a:ext>
            </a:extLst>
          </p:cNvPr>
          <p:cNvPicPr>
            <a:picLocks noChangeAspect="1"/>
          </p:cNvPicPr>
          <p:nvPr/>
        </p:nvPicPr>
        <p:blipFill>
          <a:blip r:embed="rId2"/>
          <a:stretch>
            <a:fillRect/>
          </a:stretch>
        </p:blipFill>
        <p:spPr>
          <a:xfrm>
            <a:off x="709862" y="1825624"/>
            <a:ext cx="10643937" cy="4238291"/>
          </a:xfrm>
          <a:prstGeom prst="rect">
            <a:avLst/>
          </a:prstGeom>
        </p:spPr>
      </p:pic>
    </p:spTree>
    <p:extLst>
      <p:ext uri="{BB962C8B-B14F-4D97-AF65-F5344CB8AC3E}">
        <p14:creationId xmlns:p14="http://schemas.microsoft.com/office/powerpoint/2010/main" val="32948080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A636D-4F31-4F0D-9AF5-0A7F9308CDB8}"/>
              </a:ext>
            </a:extLst>
          </p:cNvPr>
          <p:cNvSpPr>
            <a:spLocks noGrp="1"/>
          </p:cNvSpPr>
          <p:nvPr>
            <p:ph type="title"/>
          </p:nvPr>
        </p:nvSpPr>
        <p:spPr/>
        <p:txBody>
          <a:bodyPr/>
          <a:lstStyle/>
          <a:p>
            <a:r>
              <a:rPr lang="en-US" dirty="0"/>
              <a:t>Outline of a heuristic algebraic optimization Algorithm…</a:t>
            </a:r>
          </a:p>
        </p:txBody>
      </p:sp>
      <p:sp>
        <p:nvSpPr>
          <p:cNvPr id="3" name="Content Placeholder 2">
            <a:extLst>
              <a:ext uri="{FF2B5EF4-FFF2-40B4-BE49-F238E27FC236}">
                <a16:creationId xmlns:a16="http://schemas.microsoft.com/office/drawing/2014/main" id="{2A33A2CA-5870-48AD-85F5-6633368392DC}"/>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74C9FAE4-7962-4B8B-8B63-8C4DD0D79077}"/>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EA6EF46F-6D8B-407D-9ADF-89207EECE977}"/>
              </a:ext>
            </a:extLst>
          </p:cNvPr>
          <p:cNvSpPr>
            <a:spLocks noGrp="1"/>
          </p:cNvSpPr>
          <p:nvPr>
            <p:ph type="sldNum" sz="quarter" idx="12"/>
          </p:nvPr>
        </p:nvSpPr>
        <p:spPr/>
        <p:txBody>
          <a:bodyPr/>
          <a:lstStyle/>
          <a:p>
            <a:fld id="{4F1350F4-45F6-462E-998D-9F7CBB041FA1}" type="slidenum">
              <a:rPr lang="en-US" smtClean="0"/>
              <a:t>58</a:t>
            </a:fld>
            <a:endParaRPr lang="en-US"/>
          </a:p>
        </p:txBody>
      </p:sp>
      <p:pic>
        <p:nvPicPr>
          <p:cNvPr id="6" name="Picture 5">
            <a:extLst>
              <a:ext uri="{FF2B5EF4-FFF2-40B4-BE49-F238E27FC236}">
                <a16:creationId xmlns:a16="http://schemas.microsoft.com/office/drawing/2014/main" id="{CF9DD501-9742-4092-9C13-55EE6223A88E}"/>
              </a:ext>
            </a:extLst>
          </p:cNvPr>
          <p:cNvPicPr>
            <a:picLocks noChangeAspect="1"/>
          </p:cNvPicPr>
          <p:nvPr/>
        </p:nvPicPr>
        <p:blipFill>
          <a:blip r:embed="rId2"/>
          <a:stretch>
            <a:fillRect/>
          </a:stretch>
        </p:blipFill>
        <p:spPr>
          <a:xfrm>
            <a:off x="838199" y="1825624"/>
            <a:ext cx="9444789" cy="2297197"/>
          </a:xfrm>
          <a:prstGeom prst="rect">
            <a:avLst/>
          </a:prstGeom>
        </p:spPr>
      </p:pic>
      <p:pic>
        <p:nvPicPr>
          <p:cNvPr id="7" name="Picture 6">
            <a:extLst>
              <a:ext uri="{FF2B5EF4-FFF2-40B4-BE49-F238E27FC236}">
                <a16:creationId xmlns:a16="http://schemas.microsoft.com/office/drawing/2014/main" id="{6DBEB165-BC3D-49A0-871D-26D10130922A}"/>
              </a:ext>
            </a:extLst>
          </p:cNvPr>
          <p:cNvPicPr>
            <a:picLocks noChangeAspect="1"/>
          </p:cNvPicPr>
          <p:nvPr/>
        </p:nvPicPr>
        <p:blipFill>
          <a:blip r:embed="rId3"/>
          <a:stretch>
            <a:fillRect/>
          </a:stretch>
        </p:blipFill>
        <p:spPr>
          <a:xfrm>
            <a:off x="1044491" y="4302208"/>
            <a:ext cx="9238497" cy="1087939"/>
          </a:xfrm>
          <a:prstGeom prst="rect">
            <a:avLst/>
          </a:prstGeom>
        </p:spPr>
      </p:pic>
    </p:spTree>
    <p:extLst>
      <p:ext uri="{BB962C8B-B14F-4D97-AF65-F5344CB8AC3E}">
        <p14:creationId xmlns:p14="http://schemas.microsoft.com/office/powerpoint/2010/main" val="3821225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87BFD-4EF5-4334-912A-92573F613D7D}"/>
              </a:ext>
            </a:extLst>
          </p:cNvPr>
          <p:cNvSpPr>
            <a:spLocks noGrp="1"/>
          </p:cNvSpPr>
          <p:nvPr>
            <p:ph type="title"/>
          </p:nvPr>
        </p:nvSpPr>
        <p:spPr/>
        <p:txBody>
          <a:bodyPr/>
          <a:lstStyle/>
          <a:p>
            <a:r>
              <a:rPr lang="it-IT" dirty="0"/>
              <a:t>Using </a:t>
            </a:r>
            <a:r>
              <a:rPr lang="it-IT" dirty="0" err="1"/>
              <a:t>Selectivity</a:t>
            </a:r>
            <a:r>
              <a:rPr lang="it-IT" dirty="0"/>
              <a:t> and Cost </a:t>
            </a:r>
            <a:r>
              <a:rPr lang="it-IT" dirty="0" err="1"/>
              <a:t>Estimates</a:t>
            </a:r>
            <a:r>
              <a:rPr lang="it-IT" dirty="0"/>
              <a:t> in Query Optimization</a:t>
            </a:r>
            <a:endParaRPr lang="en-US" dirty="0"/>
          </a:p>
        </p:txBody>
      </p:sp>
      <p:sp>
        <p:nvSpPr>
          <p:cNvPr id="3" name="Content Placeholder 2">
            <a:extLst>
              <a:ext uri="{FF2B5EF4-FFF2-40B4-BE49-F238E27FC236}">
                <a16:creationId xmlns:a16="http://schemas.microsoft.com/office/drawing/2014/main" id="{C9ADAA09-4BC9-4D64-9322-D494B751539E}"/>
              </a:ext>
            </a:extLst>
          </p:cNvPr>
          <p:cNvSpPr>
            <a:spLocks noGrp="1"/>
          </p:cNvSpPr>
          <p:nvPr>
            <p:ph idx="1"/>
          </p:nvPr>
        </p:nvSpPr>
        <p:spPr/>
        <p:txBody>
          <a:bodyPr/>
          <a:lstStyle/>
          <a:p>
            <a:r>
              <a:rPr lang="en-US" dirty="0"/>
              <a:t>Query optimizer should not depend only on heuristic rules</a:t>
            </a:r>
          </a:p>
          <a:p>
            <a:pPr lvl="1"/>
            <a:r>
              <a:rPr lang="en-US" dirty="0"/>
              <a:t>It should also estimate and compare the costs of executing a query using different execution strategies and should choose the strategy with the lowest cost estimate</a:t>
            </a:r>
          </a:p>
          <a:p>
            <a:pPr lvl="1"/>
            <a:r>
              <a:rPr lang="en-US" dirty="0"/>
              <a:t>This approach is called cost-based query optimization, an approach that uses traditional optimization techniques that search the solution space to a problem for a solution that minimizes an objective cost function</a:t>
            </a:r>
          </a:p>
          <a:p>
            <a:pPr lvl="1"/>
            <a:r>
              <a:rPr lang="en-US" dirty="0"/>
              <a:t>The cost functions used in query optimization are estimates and not exact cost functions, so the optimization may select a query execution strategy that is not optimal one</a:t>
            </a:r>
          </a:p>
          <a:p>
            <a:pPr lvl="1"/>
            <a:endParaRPr lang="en-US" dirty="0"/>
          </a:p>
        </p:txBody>
      </p:sp>
      <p:sp>
        <p:nvSpPr>
          <p:cNvPr id="4" name="Footer Placeholder 3">
            <a:extLst>
              <a:ext uri="{FF2B5EF4-FFF2-40B4-BE49-F238E27FC236}">
                <a16:creationId xmlns:a16="http://schemas.microsoft.com/office/drawing/2014/main" id="{3D7D541F-B53E-4812-9E72-AF7A02DE39E8}"/>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881C7382-9C67-43DA-A6FF-5317D0DDC5DE}"/>
              </a:ext>
            </a:extLst>
          </p:cNvPr>
          <p:cNvSpPr>
            <a:spLocks noGrp="1"/>
          </p:cNvSpPr>
          <p:nvPr>
            <p:ph type="sldNum" sz="quarter" idx="12"/>
          </p:nvPr>
        </p:nvSpPr>
        <p:spPr/>
        <p:txBody>
          <a:bodyPr/>
          <a:lstStyle/>
          <a:p>
            <a:fld id="{4F1350F4-45F6-462E-998D-9F7CBB041FA1}" type="slidenum">
              <a:rPr lang="en-US" smtClean="0"/>
              <a:t>59</a:t>
            </a:fld>
            <a:endParaRPr lang="en-US"/>
          </a:p>
        </p:txBody>
      </p:sp>
    </p:spTree>
    <p:extLst>
      <p:ext uri="{BB962C8B-B14F-4D97-AF65-F5344CB8AC3E}">
        <p14:creationId xmlns:p14="http://schemas.microsoft.com/office/powerpoint/2010/main" val="1417816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C3739-2E29-43F5-AF1F-94FFF307EC97}"/>
              </a:ext>
            </a:extLst>
          </p:cNvPr>
          <p:cNvSpPr>
            <a:spLocks noGrp="1"/>
          </p:cNvSpPr>
          <p:nvPr>
            <p:ph type="title"/>
          </p:nvPr>
        </p:nvSpPr>
        <p:spPr>
          <a:xfrm>
            <a:off x="838200" y="365126"/>
            <a:ext cx="10515600" cy="1155920"/>
          </a:xfrm>
        </p:spPr>
        <p:txBody>
          <a:bodyPr/>
          <a:lstStyle/>
          <a:p>
            <a:r>
              <a:rPr lang="en-US" dirty="0"/>
              <a:t>Basic Relational Algebra Operations…</a:t>
            </a:r>
          </a:p>
        </p:txBody>
      </p:sp>
      <p:sp>
        <p:nvSpPr>
          <p:cNvPr id="3" name="Content Placeholder 2">
            <a:extLst>
              <a:ext uri="{FF2B5EF4-FFF2-40B4-BE49-F238E27FC236}">
                <a16:creationId xmlns:a16="http://schemas.microsoft.com/office/drawing/2014/main" id="{927B940A-1EF9-484E-BE11-A047B65B41E3}"/>
              </a:ext>
            </a:extLst>
          </p:cNvPr>
          <p:cNvSpPr>
            <a:spLocks noGrp="1"/>
          </p:cNvSpPr>
          <p:nvPr>
            <p:ph idx="1"/>
          </p:nvPr>
        </p:nvSpPr>
        <p:spPr>
          <a:xfrm>
            <a:off x="838200" y="2147766"/>
            <a:ext cx="10515600" cy="3843666"/>
          </a:xfrm>
        </p:spPr>
        <p:txBody>
          <a:bodyPr>
            <a:normAutofit fontScale="92500" lnSpcReduction="10000"/>
          </a:bodyPr>
          <a:lstStyle/>
          <a:p>
            <a:pPr marL="0" indent="0">
              <a:buNone/>
            </a:pPr>
            <a:r>
              <a:rPr lang="en-US" dirty="0"/>
              <a:t>P</a:t>
            </a:r>
            <a:r>
              <a:rPr lang="en-US" sz="2400" baseline="-25000" dirty="0"/>
              <a:t>&lt;attribute list&gt;   </a:t>
            </a:r>
            <a:r>
              <a:rPr lang="en-US" dirty="0"/>
              <a:t>(R)</a:t>
            </a:r>
            <a:r>
              <a:rPr lang="en-US" sz="7200" dirty="0"/>
              <a:t> </a:t>
            </a:r>
          </a:p>
          <a:p>
            <a:r>
              <a:rPr lang="en-US" sz="2400" dirty="0"/>
              <a:t>P (pi) is used to denote the PROJECT operator</a:t>
            </a:r>
          </a:p>
          <a:p>
            <a:r>
              <a:rPr lang="en-US" sz="2400" dirty="0"/>
              <a:t>&lt;attribute list&gt; is a list of attributes from the attributes of relation R</a:t>
            </a:r>
          </a:p>
          <a:p>
            <a:r>
              <a:rPr lang="en-US" sz="2400" dirty="0"/>
              <a:t>The degree of the result of PROJECT operation is equal to the number of attributes in &lt;attribute list&gt;</a:t>
            </a:r>
          </a:p>
          <a:p>
            <a:r>
              <a:rPr lang="en-US" sz="2400" dirty="0"/>
              <a:t>The number of tuples in a relation resulting from a PROJECT operation is always less than or equal to the number of tuples in R</a:t>
            </a:r>
          </a:p>
          <a:p>
            <a:r>
              <a:rPr lang="en-US" sz="2400" dirty="0"/>
              <a:t>If the projection list is a super key of R, i.e., it includes some key of R, the resulting relation has the same number of tuples as R</a:t>
            </a:r>
          </a:p>
          <a:p>
            <a:endParaRPr lang="en-US" sz="2400" dirty="0"/>
          </a:p>
          <a:p>
            <a:pPr marL="0" indent="0">
              <a:buNone/>
            </a:pPr>
            <a:endParaRPr lang="en-US" sz="2400" dirty="0"/>
          </a:p>
        </p:txBody>
      </p:sp>
      <p:sp>
        <p:nvSpPr>
          <p:cNvPr id="4" name="TextBox 3">
            <a:extLst>
              <a:ext uri="{FF2B5EF4-FFF2-40B4-BE49-F238E27FC236}">
                <a16:creationId xmlns:a16="http://schemas.microsoft.com/office/drawing/2014/main" id="{2112E915-6732-49AC-AEE4-FBBA52688474}"/>
              </a:ext>
            </a:extLst>
          </p:cNvPr>
          <p:cNvSpPr txBox="1"/>
          <p:nvPr/>
        </p:nvSpPr>
        <p:spPr>
          <a:xfrm>
            <a:off x="2617076" y="1521045"/>
            <a:ext cx="3878317" cy="369332"/>
          </a:xfrm>
          <a:prstGeom prst="rect">
            <a:avLst/>
          </a:prstGeom>
          <a:noFill/>
        </p:spPr>
        <p:txBody>
          <a:bodyPr wrap="square" rtlCol="0">
            <a:spAutoFit/>
          </a:bodyPr>
          <a:lstStyle/>
          <a:p>
            <a:r>
              <a:rPr lang="en-US" b="1" dirty="0"/>
              <a:t>The PROJECT operation</a:t>
            </a:r>
          </a:p>
        </p:txBody>
      </p:sp>
      <p:sp>
        <p:nvSpPr>
          <p:cNvPr id="5" name="Footer Placeholder 4">
            <a:extLst>
              <a:ext uri="{FF2B5EF4-FFF2-40B4-BE49-F238E27FC236}">
                <a16:creationId xmlns:a16="http://schemas.microsoft.com/office/drawing/2014/main" id="{7AD549A9-8977-40A3-B23C-36F1020273F2}"/>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3ED6A98C-CD70-4C90-8DF3-0DEDE2D12289}"/>
              </a:ext>
            </a:extLst>
          </p:cNvPr>
          <p:cNvSpPr>
            <a:spLocks noGrp="1"/>
          </p:cNvSpPr>
          <p:nvPr>
            <p:ph type="sldNum" sz="quarter" idx="12"/>
          </p:nvPr>
        </p:nvSpPr>
        <p:spPr/>
        <p:txBody>
          <a:bodyPr/>
          <a:lstStyle/>
          <a:p>
            <a:fld id="{4F1350F4-45F6-462E-998D-9F7CBB041FA1}" type="slidenum">
              <a:rPr lang="en-US" smtClean="0"/>
              <a:t>6</a:t>
            </a:fld>
            <a:endParaRPr lang="en-US"/>
          </a:p>
        </p:txBody>
      </p:sp>
    </p:spTree>
    <p:extLst>
      <p:ext uri="{BB962C8B-B14F-4D97-AF65-F5344CB8AC3E}">
        <p14:creationId xmlns:p14="http://schemas.microsoft.com/office/powerpoint/2010/main" val="38556404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68C1B-F484-4D95-97C6-7D128552D1E7}"/>
              </a:ext>
            </a:extLst>
          </p:cNvPr>
          <p:cNvSpPr>
            <a:spLocks noGrp="1"/>
          </p:cNvSpPr>
          <p:nvPr>
            <p:ph type="title"/>
          </p:nvPr>
        </p:nvSpPr>
        <p:spPr/>
        <p:txBody>
          <a:bodyPr/>
          <a:lstStyle/>
          <a:p>
            <a:r>
              <a:rPr lang="en-US" dirty="0"/>
              <a:t>Cost Components for Query Execution</a:t>
            </a:r>
          </a:p>
        </p:txBody>
      </p:sp>
      <p:sp>
        <p:nvSpPr>
          <p:cNvPr id="3" name="Content Placeholder 2">
            <a:extLst>
              <a:ext uri="{FF2B5EF4-FFF2-40B4-BE49-F238E27FC236}">
                <a16:creationId xmlns:a16="http://schemas.microsoft.com/office/drawing/2014/main" id="{5EC86B42-910A-43ED-A30A-EB77EBF5A502}"/>
              </a:ext>
            </a:extLst>
          </p:cNvPr>
          <p:cNvSpPr>
            <a:spLocks noGrp="1"/>
          </p:cNvSpPr>
          <p:nvPr>
            <p:ph idx="1"/>
          </p:nvPr>
        </p:nvSpPr>
        <p:spPr/>
        <p:txBody>
          <a:bodyPr/>
          <a:lstStyle/>
          <a:p>
            <a:pPr marL="0" indent="0">
              <a:buNone/>
            </a:pPr>
            <a:r>
              <a:rPr lang="en-US" dirty="0"/>
              <a:t>The cost of executing a query includes the following components:</a:t>
            </a:r>
          </a:p>
          <a:p>
            <a:r>
              <a:rPr lang="en-US" b="1" dirty="0"/>
              <a:t>Access cost to secondary storage</a:t>
            </a:r>
            <a:r>
              <a:rPr lang="en-US" dirty="0"/>
              <a:t>: the cost of searching for, reading and writing data blocks that resides on secondary storage, mainly on disk</a:t>
            </a:r>
          </a:p>
          <a:p>
            <a:r>
              <a:rPr lang="en-US" b="1" dirty="0"/>
              <a:t>Storage cost</a:t>
            </a:r>
            <a:r>
              <a:rPr lang="en-US" dirty="0"/>
              <a:t>: the cost of storing any intermediate files that are generated by an execution strategy for the query</a:t>
            </a:r>
          </a:p>
          <a:p>
            <a:r>
              <a:rPr lang="en-US" b="1" dirty="0"/>
              <a:t>Computation cost</a:t>
            </a:r>
            <a:r>
              <a:rPr lang="en-US" dirty="0"/>
              <a:t>: the cost of performing in-memory operations on the data buffers during query execution. </a:t>
            </a:r>
          </a:p>
          <a:p>
            <a:pPr lvl="1"/>
            <a:r>
              <a:rPr lang="en-US" dirty="0"/>
              <a:t>Such operations include searching for and sorting records, merging records for a join, and performing computations on field values</a:t>
            </a:r>
          </a:p>
          <a:p>
            <a:endParaRPr lang="en-US" dirty="0"/>
          </a:p>
          <a:p>
            <a:endParaRPr lang="en-US" dirty="0"/>
          </a:p>
        </p:txBody>
      </p:sp>
      <p:sp>
        <p:nvSpPr>
          <p:cNvPr id="4" name="Footer Placeholder 3">
            <a:extLst>
              <a:ext uri="{FF2B5EF4-FFF2-40B4-BE49-F238E27FC236}">
                <a16:creationId xmlns:a16="http://schemas.microsoft.com/office/drawing/2014/main" id="{008FD36B-D382-4874-9340-9B452A1E1109}"/>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C2D65325-A06A-4A48-A258-1781A4846571}"/>
              </a:ext>
            </a:extLst>
          </p:cNvPr>
          <p:cNvSpPr>
            <a:spLocks noGrp="1"/>
          </p:cNvSpPr>
          <p:nvPr>
            <p:ph type="sldNum" sz="quarter" idx="12"/>
          </p:nvPr>
        </p:nvSpPr>
        <p:spPr/>
        <p:txBody>
          <a:bodyPr/>
          <a:lstStyle/>
          <a:p>
            <a:fld id="{4F1350F4-45F6-462E-998D-9F7CBB041FA1}" type="slidenum">
              <a:rPr lang="en-US" smtClean="0"/>
              <a:t>60</a:t>
            </a:fld>
            <a:endParaRPr lang="en-US"/>
          </a:p>
        </p:txBody>
      </p:sp>
    </p:spTree>
    <p:extLst>
      <p:ext uri="{BB962C8B-B14F-4D97-AF65-F5344CB8AC3E}">
        <p14:creationId xmlns:p14="http://schemas.microsoft.com/office/powerpoint/2010/main" val="11578093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68C1B-F484-4D95-97C6-7D128552D1E7}"/>
              </a:ext>
            </a:extLst>
          </p:cNvPr>
          <p:cNvSpPr>
            <a:spLocks noGrp="1"/>
          </p:cNvSpPr>
          <p:nvPr>
            <p:ph type="title"/>
          </p:nvPr>
        </p:nvSpPr>
        <p:spPr/>
        <p:txBody>
          <a:bodyPr/>
          <a:lstStyle/>
          <a:p>
            <a:r>
              <a:rPr lang="en-US" dirty="0"/>
              <a:t>Cost Components for Query Execution…</a:t>
            </a:r>
          </a:p>
        </p:txBody>
      </p:sp>
      <p:sp>
        <p:nvSpPr>
          <p:cNvPr id="3" name="Content Placeholder 2">
            <a:extLst>
              <a:ext uri="{FF2B5EF4-FFF2-40B4-BE49-F238E27FC236}">
                <a16:creationId xmlns:a16="http://schemas.microsoft.com/office/drawing/2014/main" id="{5EC86B42-910A-43ED-A30A-EB77EBF5A502}"/>
              </a:ext>
            </a:extLst>
          </p:cNvPr>
          <p:cNvSpPr>
            <a:spLocks noGrp="1"/>
          </p:cNvSpPr>
          <p:nvPr>
            <p:ph idx="1"/>
          </p:nvPr>
        </p:nvSpPr>
        <p:spPr/>
        <p:txBody>
          <a:bodyPr>
            <a:normAutofit fontScale="92500" lnSpcReduction="10000"/>
          </a:bodyPr>
          <a:lstStyle/>
          <a:p>
            <a:pPr marL="0" indent="0">
              <a:buNone/>
            </a:pPr>
            <a:r>
              <a:rPr lang="en-US" dirty="0"/>
              <a:t>The cost of executing a query includes the following components..:</a:t>
            </a:r>
          </a:p>
          <a:p>
            <a:r>
              <a:rPr lang="en-US" b="1" dirty="0"/>
              <a:t>Memory usage cost</a:t>
            </a:r>
            <a:r>
              <a:rPr lang="en-US" dirty="0"/>
              <a:t>: the cost pertaining to the number of memory buffers needed during query execution</a:t>
            </a:r>
          </a:p>
          <a:p>
            <a:r>
              <a:rPr lang="en-US" b="1" dirty="0"/>
              <a:t>Communication cost: </a:t>
            </a:r>
            <a:r>
              <a:rPr lang="en-US" dirty="0"/>
              <a:t>the cost of shipping the query and its results from the database site or terminal where the query originated</a:t>
            </a:r>
          </a:p>
          <a:p>
            <a:pPr marL="0" indent="0">
              <a:buNone/>
            </a:pPr>
            <a:r>
              <a:rPr lang="en-US" b="1" dirty="0"/>
              <a:t>Notes:</a:t>
            </a:r>
          </a:p>
          <a:p>
            <a:r>
              <a:rPr lang="en-US" dirty="0"/>
              <a:t>For large databases, the main emphasis is on minimizing the access cost to secondary storage, thus, different query strategies are compared in terms of the number of block transfers between disk and main memory</a:t>
            </a:r>
          </a:p>
          <a:p>
            <a:r>
              <a:rPr lang="en-US" dirty="0"/>
              <a:t>For smaller databases,  the emphasis is on minimizing computation cost</a:t>
            </a:r>
          </a:p>
          <a:p>
            <a:r>
              <a:rPr lang="en-US" dirty="0"/>
              <a:t>In distributed databases, communication cost must be minimized also</a:t>
            </a:r>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1F41386B-5703-4813-8975-E431FF65203B}"/>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6D5BAC54-E585-49DA-AF14-99E2A672BA28}"/>
              </a:ext>
            </a:extLst>
          </p:cNvPr>
          <p:cNvSpPr>
            <a:spLocks noGrp="1"/>
          </p:cNvSpPr>
          <p:nvPr>
            <p:ph type="sldNum" sz="quarter" idx="12"/>
          </p:nvPr>
        </p:nvSpPr>
        <p:spPr/>
        <p:txBody>
          <a:bodyPr/>
          <a:lstStyle/>
          <a:p>
            <a:fld id="{4F1350F4-45F6-462E-998D-9F7CBB041FA1}" type="slidenum">
              <a:rPr lang="en-US" smtClean="0"/>
              <a:t>61</a:t>
            </a:fld>
            <a:endParaRPr lang="en-US"/>
          </a:p>
        </p:txBody>
      </p:sp>
    </p:spTree>
    <p:extLst>
      <p:ext uri="{BB962C8B-B14F-4D97-AF65-F5344CB8AC3E}">
        <p14:creationId xmlns:p14="http://schemas.microsoft.com/office/powerpoint/2010/main" val="29273216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38349-9CB3-4286-AD40-FE9DD645BA57}"/>
              </a:ext>
            </a:extLst>
          </p:cNvPr>
          <p:cNvSpPr>
            <a:spLocks noGrp="1"/>
          </p:cNvSpPr>
          <p:nvPr>
            <p:ph type="title"/>
          </p:nvPr>
        </p:nvSpPr>
        <p:spPr/>
        <p:txBody>
          <a:bodyPr>
            <a:normAutofit fontScale="90000"/>
          </a:bodyPr>
          <a:lstStyle/>
          <a:p>
            <a:r>
              <a:rPr lang="en-US" dirty="0"/>
              <a:t>(Type of information needed in cost functions) Catalog Information used in Cost Functions</a:t>
            </a:r>
          </a:p>
        </p:txBody>
      </p:sp>
      <p:sp>
        <p:nvSpPr>
          <p:cNvPr id="3" name="Content Placeholder 2">
            <a:extLst>
              <a:ext uri="{FF2B5EF4-FFF2-40B4-BE49-F238E27FC236}">
                <a16:creationId xmlns:a16="http://schemas.microsoft.com/office/drawing/2014/main" id="{EE1A02BE-05C0-4033-BF4C-DBD02B6EE21C}"/>
              </a:ext>
            </a:extLst>
          </p:cNvPr>
          <p:cNvSpPr>
            <a:spLocks noGrp="1"/>
          </p:cNvSpPr>
          <p:nvPr>
            <p:ph idx="1"/>
          </p:nvPr>
        </p:nvSpPr>
        <p:spPr/>
        <p:txBody>
          <a:bodyPr>
            <a:normAutofit/>
          </a:bodyPr>
          <a:lstStyle/>
          <a:p>
            <a:r>
              <a:rPr lang="en-US" dirty="0"/>
              <a:t>To estimate the costs of various execution strategies, we must keep track of any information that is needed for the cost functions</a:t>
            </a:r>
          </a:p>
          <a:p>
            <a:r>
              <a:rPr lang="en-US" dirty="0"/>
              <a:t>This information may be stored in the DMBS catalog, where it is accessed by the query optimizer</a:t>
            </a:r>
          </a:p>
          <a:p>
            <a:r>
              <a:rPr lang="en-US" dirty="0"/>
              <a:t>Number of records (tuples) (r)</a:t>
            </a:r>
          </a:p>
          <a:p>
            <a:r>
              <a:rPr lang="en-US" dirty="0"/>
              <a:t>The average record size (R)</a:t>
            </a:r>
          </a:p>
          <a:p>
            <a:r>
              <a:rPr lang="en-US" dirty="0"/>
              <a:t>Number of blocks (b)</a:t>
            </a:r>
          </a:p>
        </p:txBody>
      </p:sp>
      <p:sp>
        <p:nvSpPr>
          <p:cNvPr id="4" name="Footer Placeholder 3">
            <a:extLst>
              <a:ext uri="{FF2B5EF4-FFF2-40B4-BE49-F238E27FC236}">
                <a16:creationId xmlns:a16="http://schemas.microsoft.com/office/drawing/2014/main" id="{CE1E6E64-CC72-4005-8B2D-B30B434BE602}"/>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C0BCAAC7-0265-4490-ACA7-62050831566D}"/>
              </a:ext>
            </a:extLst>
          </p:cNvPr>
          <p:cNvSpPr>
            <a:spLocks noGrp="1"/>
          </p:cNvSpPr>
          <p:nvPr>
            <p:ph type="sldNum" sz="quarter" idx="12"/>
          </p:nvPr>
        </p:nvSpPr>
        <p:spPr/>
        <p:txBody>
          <a:bodyPr/>
          <a:lstStyle/>
          <a:p>
            <a:fld id="{4F1350F4-45F6-462E-998D-9F7CBB041FA1}" type="slidenum">
              <a:rPr lang="en-US" smtClean="0"/>
              <a:t>62</a:t>
            </a:fld>
            <a:endParaRPr lang="en-US"/>
          </a:p>
        </p:txBody>
      </p:sp>
    </p:spTree>
    <p:extLst>
      <p:ext uri="{BB962C8B-B14F-4D97-AF65-F5344CB8AC3E}">
        <p14:creationId xmlns:p14="http://schemas.microsoft.com/office/powerpoint/2010/main" val="166279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38349-9CB3-4286-AD40-FE9DD645BA57}"/>
              </a:ext>
            </a:extLst>
          </p:cNvPr>
          <p:cNvSpPr>
            <a:spLocks noGrp="1"/>
          </p:cNvSpPr>
          <p:nvPr>
            <p:ph type="title"/>
          </p:nvPr>
        </p:nvSpPr>
        <p:spPr/>
        <p:txBody>
          <a:bodyPr>
            <a:normAutofit fontScale="90000"/>
          </a:bodyPr>
          <a:lstStyle/>
          <a:p>
            <a:r>
              <a:rPr lang="en-US" dirty="0"/>
              <a:t>(Type of information needed in cost functions) Catalog Information used in Cost Functions</a:t>
            </a:r>
          </a:p>
        </p:txBody>
      </p:sp>
      <p:sp>
        <p:nvSpPr>
          <p:cNvPr id="3" name="Content Placeholder 2">
            <a:extLst>
              <a:ext uri="{FF2B5EF4-FFF2-40B4-BE49-F238E27FC236}">
                <a16:creationId xmlns:a16="http://schemas.microsoft.com/office/drawing/2014/main" id="{EE1A02BE-05C0-4033-BF4C-DBD02B6EE21C}"/>
              </a:ext>
            </a:extLst>
          </p:cNvPr>
          <p:cNvSpPr>
            <a:spLocks noGrp="1"/>
          </p:cNvSpPr>
          <p:nvPr>
            <p:ph idx="1"/>
          </p:nvPr>
        </p:nvSpPr>
        <p:spPr/>
        <p:txBody>
          <a:bodyPr>
            <a:normAutofit/>
          </a:bodyPr>
          <a:lstStyle/>
          <a:p>
            <a:r>
              <a:rPr lang="en-US" dirty="0"/>
              <a:t>Blocking factor (</a:t>
            </a:r>
            <a:r>
              <a:rPr lang="en-US" dirty="0" err="1"/>
              <a:t>bfr</a:t>
            </a:r>
            <a:r>
              <a:rPr lang="en-US" dirty="0"/>
              <a:t>)</a:t>
            </a:r>
          </a:p>
          <a:p>
            <a:r>
              <a:rPr lang="en-US" dirty="0"/>
              <a:t>Primary access method of each file</a:t>
            </a:r>
          </a:p>
          <a:p>
            <a:r>
              <a:rPr lang="en-US" dirty="0"/>
              <a:t>Primary access attributes of each file</a:t>
            </a:r>
          </a:p>
          <a:p>
            <a:r>
              <a:rPr lang="en-US" dirty="0"/>
              <a:t>Number of levels (x) of each multilevel index</a:t>
            </a:r>
          </a:p>
          <a:p>
            <a:r>
              <a:rPr lang="en-US" dirty="0"/>
              <a:t>Number of first-level index blocks</a:t>
            </a:r>
          </a:p>
          <a:p>
            <a:r>
              <a:rPr lang="en-US" dirty="0"/>
              <a:t>Number of distinct values (d) of an attribute</a:t>
            </a:r>
          </a:p>
          <a:p>
            <a:r>
              <a:rPr lang="en-US" dirty="0"/>
              <a:t>Selectivity (</a:t>
            </a:r>
            <a:r>
              <a:rPr lang="en-US" dirty="0" err="1"/>
              <a:t>sl</a:t>
            </a:r>
            <a:r>
              <a:rPr lang="en-US" dirty="0"/>
              <a:t>) of an attribute</a:t>
            </a:r>
          </a:p>
          <a:p>
            <a:r>
              <a:rPr lang="en-US" dirty="0"/>
              <a:t>Selection cardinality (s) of an attribute</a:t>
            </a:r>
          </a:p>
          <a:p>
            <a:endParaRPr lang="en-US" dirty="0"/>
          </a:p>
        </p:txBody>
      </p:sp>
      <p:sp>
        <p:nvSpPr>
          <p:cNvPr id="4" name="Footer Placeholder 3">
            <a:extLst>
              <a:ext uri="{FF2B5EF4-FFF2-40B4-BE49-F238E27FC236}">
                <a16:creationId xmlns:a16="http://schemas.microsoft.com/office/drawing/2014/main" id="{A75ABF5E-3A84-4A4E-912D-FCFD63968E66}"/>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944ACF45-974F-4CFE-B358-487F3570F2FC}"/>
              </a:ext>
            </a:extLst>
          </p:cNvPr>
          <p:cNvSpPr>
            <a:spLocks noGrp="1"/>
          </p:cNvSpPr>
          <p:nvPr>
            <p:ph type="sldNum" sz="quarter" idx="12"/>
          </p:nvPr>
        </p:nvSpPr>
        <p:spPr/>
        <p:txBody>
          <a:bodyPr/>
          <a:lstStyle/>
          <a:p>
            <a:fld id="{4F1350F4-45F6-462E-998D-9F7CBB041FA1}" type="slidenum">
              <a:rPr lang="en-US" smtClean="0"/>
              <a:t>63</a:t>
            </a:fld>
            <a:endParaRPr lang="en-US"/>
          </a:p>
        </p:txBody>
      </p:sp>
    </p:spTree>
    <p:extLst>
      <p:ext uri="{BB962C8B-B14F-4D97-AF65-F5344CB8AC3E}">
        <p14:creationId xmlns:p14="http://schemas.microsoft.com/office/powerpoint/2010/main" val="14332172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4732A-C157-4835-99B2-FF87A656FBC8}"/>
              </a:ext>
            </a:extLst>
          </p:cNvPr>
          <p:cNvSpPr>
            <a:spLocks noGrp="1"/>
          </p:cNvSpPr>
          <p:nvPr>
            <p:ph type="title"/>
          </p:nvPr>
        </p:nvSpPr>
        <p:spPr/>
        <p:txBody>
          <a:bodyPr/>
          <a:lstStyle/>
          <a:p>
            <a:r>
              <a:rPr lang="en-US" dirty="0"/>
              <a:t>Examples of cost functions for SELECT</a:t>
            </a:r>
          </a:p>
        </p:txBody>
      </p:sp>
      <p:sp>
        <p:nvSpPr>
          <p:cNvPr id="3" name="Content Placeholder 2">
            <a:extLst>
              <a:ext uri="{FF2B5EF4-FFF2-40B4-BE49-F238E27FC236}">
                <a16:creationId xmlns:a16="http://schemas.microsoft.com/office/drawing/2014/main" id="{C838D6DF-8050-489C-A74F-DBFE287CABC3}"/>
              </a:ext>
            </a:extLst>
          </p:cNvPr>
          <p:cNvSpPr>
            <a:spLocks noGrp="1"/>
          </p:cNvSpPr>
          <p:nvPr>
            <p:ph idx="1"/>
          </p:nvPr>
        </p:nvSpPr>
        <p:spPr/>
        <p:txBody>
          <a:bodyPr/>
          <a:lstStyle/>
          <a:p>
            <a:r>
              <a:rPr lang="en-US" dirty="0"/>
              <a:t>The cost is in terms of number of blocks transfers between memory and disk (the estimates for computation time, storage cost and other factors are ignored)</a:t>
            </a:r>
          </a:p>
          <a:p>
            <a:r>
              <a:rPr lang="en-US" dirty="0"/>
              <a:t>The cost for each of the methods s1 to s9 is referred to as </a:t>
            </a:r>
            <a:r>
              <a:rPr lang="en-US" i="1" dirty="0"/>
              <a:t>block accesses</a:t>
            </a:r>
          </a:p>
          <a:p>
            <a:pPr algn="just"/>
            <a:r>
              <a:rPr lang="en-US" dirty="0">
                <a:latin typeface="Times New Roman" panose="02020603050405020304" pitchFamily="18" charset="0"/>
                <a:cs typeface="Times New Roman" panose="02020603050405020304" pitchFamily="18" charset="0"/>
              </a:rPr>
              <a:t>S1: Linear search (brute force) approach: We search all the file blocks to retrieve  all records satisfying the selection condition, hence, =b. For an equality condition on  a key, only half the file blocks are searched on the average before finding the record, so =(b/2) if the record is found; if no record satisfies the condition, =b.</a:t>
            </a:r>
          </a:p>
        </p:txBody>
      </p:sp>
      <p:sp>
        <p:nvSpPr>
          <p:cNvPr id="4" name="Footer Placeholder 3">
            <a:extLst>
              <a:ext uri="{FF2B5EF4-FFF2-40B4-BE49-F238E27FC236}">
                <a16:creationId xmlns:a16="http://schemas.microsoft.com/office/drawing/2014/main" id="{E1E2B195-BC49-472C-A4AF-4DB1255E5390}"/>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26B0F9F2-B26F-4AF6-AA17-7009AFA7CA09}"/>
              </a:ext>
            </a:extLst>
          </p:cNvPr>
          <p:cNvSpPr>
            <a:spLocks noGrp="1"/>
          </p:cNvSpPr>
          <p:nvPr>
            <p:ph type="sldNum" sz="quarter" idx="12"/>
          </p:nvPr>
        </p:nvSpPr>
        <p:spPr/>
        <p:txBody>
          <a:bodyPr/>
          <a:lstStyle/>
          <a:p>
            <a:fld id="{4F1350F4-45F6-462E-998D-9F7CBB041FA1}" type="slidenum">
              <a:rPr lang="en-US" smtClean="0"/>
              <a:t>64</a:t>
            </a:fld>
            <a:endParaRPr lang="en-US"/>
          </a:p>
        </p:txBody>
      </p:sp>
    </p:spTree>
    <p:extLst>
      <p:ext uri="{BB962C8B-B14F-4D97-AF65-F5344CB8AC3E}">
        <p14:creationId xmlns:p14="http://schemas.microsoft.com/office/powerpoint/2010/main" val="18471892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4732A-C157-4835-99B2-FF87A656FBC8}"/>
              </a:ext>
            </a:extLst>
          </p:cNvPr>
          <p:cNvSpPr>
            <a:spLocks noGrp="1"/>
          </p:cNvSpPr>
          <p:nvPr>
            <p:ph type="title"/>
          </p:nvPr>
        </p:nvSpPr>
        <p:spPr/>
        <p:txBody>
          <a:bodyPr/>
          <a:lstStyle/>
          <a:p>
            <a:r>
              <a:rPr lang="en-US" dirty="0"/>
              <a:t>Examples of cost functions for SELECT…</a:t>
            </a:r>
          </a:p>
        </p:txBody>
      </p:sp>
      <p:sp>
        <p:nvSpPr>
          <p:cNvPr id="3" name="Content Placeholder 2">
            <a:extLst>
              <a:ext uri="{FF2B5EF4-FFF2-40B4-BE49-F238E27FC236}">
                <a16:creationId xmlns:a16="http://schemas.microsoft.com/office/drawing/2014/main" id="{C838D6DF-8050-489C-A74F-DBFE287CABC3}"/>
              </a:ext>
            </a:extLst>
          </p:cNvPr>
          <p:cNvSpPr>
            <a:spLocks noGrp="1"/>
          </p:cNvSpPr>
          <p:nvPr>
            <p:ph idx="1"/>
          </p:nvPr>
        </p:nvSpPr>
        <p:spPr/>
        <p:txBody>
          <a:bodyPr>
            <a:normAutofit fontScale="92500"/>
          </a:bodyPr>
          <a:lstStyle/>
          <a:p>
            <a:pPr algn="just"/>
            <a:r>
              <a:rPr lang="en-US" dirty="0"/>
              <a:t>S2: Binary search: This search accesses approximately = log</a:t>
            </a:r>
            <a:r>
              <a:rPr lang="en-US" baseline="-25000" dirty="0"/>
              <a:t>2</a:t>
            </a:r>
            <a:r>
              <a:rPr lang="en-US" dirty="0"/>
              <a:t>b + (s/</a:t>
            </a:r>
            <a:r>
              <a:rPr lang="en-US" dirty="0" err="1"/>
              <a:t>bfr</a:t>
            </a:r>
            <a:r>
              <a:rPr lang="en-US" dirty="0"/>
              <a:t>) - 1 file blocks. This reduces to log</a:t>
            </a:r>
            <a:r>
              <a:rPr lang="en-US" baseline="-25000" dirty="0"/>
              <a:t>2</a:t>
            </a:r>
            <a:r>
              <a:rPr lang="en-US" i="1" dirty="0"/>
              <a:t>b </a:t>
            </a:r>
            <a:r>
              <a:rPr lang="en-US" dirty="0"/>
              <a:t>if the equality condition is on a unique (key) attribute, because </a:t>
            </a:r>
            <a:r>
              <a:rPr lang="en-US" i="1" dirty="0"/>
              <a:t>s </a:t>
            </a:r>
            <a:r>
              <a:rPr lang="en-US" dirty="0"/>
              <a:t>= 1 in this case.</a:t>
            </a:r>
          </a:p>
          <a:p>
            <a:r>
              <a:rPr lang="en-US" dirty="0"/>
              <a:t>S3: Using a) a primary index or b) hash key to retrieve a single record: for a primary index, retrieve one more block than the number of index levels; hence = x +1. For hashing, the cost function is approximately =1 for static hashing or linear hashing, and it is 2 for extended hashing</a:t>
            </a:r>
          </a:p>
          <a:p>
            <a:r>
              <a:rPr lang="en-US" dirty="0"/>
              <a:t>S4: Using an ordering index to retrieve multiple records: If the comparison condition is &gt;, &gt;=, &lt; or &lt;= on a key field with an ordering index, roughly half the file records will satisfy the condition. This gives a cost function of = x + (b/2)</a:t>
            </a:r>
          </a:p>
        </p:txBody>
      </p:sp>
      <p:sp>
        <p:nvSpPr>
          <p:cNvPr id="4" name="Footer Placeholder 3">
            <a:extLst>
              <a:ext uri="{FF2B5EF4-FFF2-40B4-BE49-F238E27FC236}">
                <a16:creationId xmlns:a16="http://schemas.microsoft.com/office/drawing/2014/main" id="{4C4DAD37-2DD5-4333-A730-826041784523}"/>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6F499F67-AB60-42E1-9ED8-F3055044288D}"/>
              </a:ext>
            </a:extLst>
          </p:cNvPr>
          <p:cNvSpPr>
            <a:spLocks noGrp="1"/>
          </p:cNvSpPr>
          <p:nvPr>
            <p:ph type="sldNum" sz="quarter" idx="12"/>
          </p:nvPr>
        </p:nvSpPr>
        <p:spPr/>
        <p:txBody>
          <a:bodyPr/>
          <a:lstStyle/>
          <a:p>
            <a:fld id="{4F1350F4-45F6-462E-998D-9F7CBB041FA1}" type="slidenum">
              <a:rPr lang="en-US" smtClean="0"/>
              <a:t>65</a:t>
            </a:fld>
            <a:endParaRPr lang="en-US"/>
          </a:p>
        </p:txBody>
      </p:sp>
    </p:spTree>
    <p:extLst>
      <p:ext uri="{BB962C8B-B14F-4D97-AF65-F5344CB8AC3E}">
        <p14:creationId xmlns:p14="http://schemas.microsoft.com/office/powerpoint/2010/main" val="4624980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4732A-C157-4835-99B2-FF87A656FBC8}"/>
              </a:ext>
            </a:extLst>
          </p:cNvPr>
          <p:cNvSpPr>
            <a:spLocks noGrp="1"/>
          </p:cNvSpPr>
          <p:nvPr>
            <p:ph type="title"/>
          </p:nvPr>
        </p:nvSpPr>
        <p:spPr/>
        <p:txBody>
          <a:bodyPr/>
          <a:lstStyle/>
          <a:p>
            <a:r>
              <a:rPr lang="en-US" dirty="0"/>
              <a:t>Examples of cost functions for SELECT…</a:t>
            </a:r>
          </a:p>
        </p:txBody>
      </p:sp>
      <p:sp>
        <p:nvSpPr>
          <p:cNvPr id="3" name="Content Placeholder 2">
            <a:extLst>
              <a:ext uri="{FF2B5EF4-FFF2-40B4-BE49-F238E27FC236}">
                <a16:creationId xmlns:a16="http://schemas.microsoft.com/office/drawing/2014/main" id="{C838D6DF-8050-489C-A74F-DBFE287CABC3}"/>
              </a:ext>
            </a:extLst>
          </p:cNvPr>
          <p:cNvSpPr>
            <a:spLocks noGrp="1"/>
          </p:cNvSpPr>
          <p:nvPr>
            <p:ph idx="1"/>
          </p:nvPr>
        </p:nvSpPr>
        <p:spPr/>
        <p:txBody>
          <a:bodyPr>
            <a:normAutofit lnSpcReduction="10000"/>
          </a:bodyPr>
          <a:lstStyle/>
          <a:p>
            <a:r>
              <a:rPr lang="en-US" dirty="0"/>
              <a:t>S5: Using a clustering index to retrieve multiple records: Given an equality condition, s records will satisfy the condition, where s is the selection cardinality of the indexing attribute. This means that (s/</a:t>
            </a:r>
            <a:r>
              <a:rPr lang="en-US" dirty="0" err="1"/>
              <a:t>bfr</a:t>
            </a:r>
            <a:r>
              <a:rPr lang="en-US" dirty="0"/>
              <a:t>)  file blocks  will be accessed, giving = x+ (s/</a:t>
            </a:r>
            <a:r>
              <a:rPr lang="en-US" dirty="0" err="1"/>
              <a:t>bfr</a:t>
            </a:r>
            <a:r>
              <a:rPr lang="en-US" dirty="0"/>
              <a:t>)</a:t>
            </a:r>
          </a:p>
          <a:p>
            <a:pPr algn="just"/>
            <a:r>
              <a:rPr lang="en-US" dirty="0"/>
              <a:t>S6: Using a secondary (-tree) index:  </a:t>
            </a:r>
          </a:p>
          <a:p>
            <a:pPr lvl="1" algn="just"/>
            <a:r>
              <a:rPr lang="en-US" dirty="0"/>
              <a:t>a) For equality comparison: because the index is non-clustering, the worst case cost estimate is x + S;  In fact, this reduces to  x + 1 for a key indexing attribute. </a:t>
            </a:r>
          </a:p>
          <a:p>
            <a:pPr lvl="1" algn="just"/>
            <a:r>
              <a:rPr lang="en-US" dirty="0"/>
              <a:t>b) For the comparison conditions &gt;,&gt;=, &lt; or &lt;=, if half the file records are assumed to satisfy the condition, then half the first-level index blocks are accessed, plus half the file records via index. The cost estimate for this case, approximately, is = x +half the first-level index + (r/2)</a:t>
            </a:r>
          </a:p>
        </p:txBody>
      </p:sp>
      <p:sp>
        <p:nvSpPr>
          <p:cNvPr id="4" name="Footer Placeholder 3">
            <a:extLst>
              <a:ext uri="{FF2B5EF4-FFF2-40B4-BE49-F238E27FC236}">
                <a16:creationId xmlns:a16="http://schemas.microsoft.com/office/drawing/2014/main" id="{1C56FEEC-3F60-416C-B93E-73020AD1EF6E}"/>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B975E227-7676-4C9F-927D-F2495974833E}"/>
              </a:ext>
            </a:extLst>
          </p:cNvPr>
          <p:cNvSpPr>
            <a:spLocks noGrp="1"/>
          </p:cNvSpPr>
          <p:nvPr>
            <p:ph type="sldNum" sz="quarter" idx="12"/>
          </p:nvPr>
        </p:nvSpPr>
        <p:spPr/>
        <p:txBody>
          <a:bodyPr/>
          <a:lstStyle/>
          <a:p>
            <a:fld id="{4F1350F4-45F6-462E-998D-9F7CBB041FA1}" type="slidenum">
              <a:rPr lang="en-US" smtClean="0"/>
              <a:t>66</a:t>
            </a:fld>
            <a:endParaRPr lang="en-US"/>
          </a:p>
        </p:txBody>
      </p:sp>
    </p:spTree>
    <p:extLst>
      <p:ext uri="{BB962C8B-B14F-4D97-AF65-F5344CB8AC3E}">
        <p14:creationId xmlns:p14="http://schemas.microsoft.com/office/powerpoint/2010/main" val="23419276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4732A-C157-4835-99B2-FF87A656FBC8}"/>
              </a:ext>
            </a:extLst>
          </p:cNvPr>
          <p:cNvSpPr>
            <a:spLocks noGrp="1"/>
          </p:cNvSpPr>
          <p:nvPr>
            <p:ph type="title"/>
          </p:nvPr>
        </p:nvSpPr>
        <p:spPr/>
        <p:txBody>
          <a:bodyPr/>
          <a:lstStyle/>
          <a:p>
            <a:r>
              <a:rPr lang="en-US" dirty="0"/>
              <a:t>Examples of cost functions for SELECT…</a:t>
            </a:r>
          </a:p>
        </p:txBody>
      </p:sp>
      <p:sp>
        <p:nvSpPr>
          <p:cNvPr id="3" name="Content Placeholder 2">
            <a:extLst>
              <a:ext uri="{FF2B5EF4-FFF2-40B4-BE49-F238E27FC236}">
                <a16:creationId xmlns:a16="http://schemas.microsoft.com/office/drawing/2014/main" id="{C838D6DF-8050-489C-A74F-DBFE287CABC3}"/>
              </a:ext>
            </a:extLst>
          </p:cNvPr>
          <p:cNvSpPr>
            <a:spLocks noGrp="1"/>
          </p:cNvSpPr>
          <p:nvPr>
            <p:ph idx="1"/>
          </p:nvPr>
        </p:nvSpPr>
        <p:spPr/>
        <p:txBody>
          <a:bodyPr>
            <a:normAutofit/>
          </a:bodyPr>
          <a:lstStyle/>
          <a:p>
            <a:r>
              <a:rPr lang="en-US" dirty="0"/>
              <a:t>S7: Conjunction selection: We can use either S1 or one of the methods S2 to S6 discussed above. In the later case, we use one condition to retrieve the records and then check in the memory buffer whether each retrieved record satisfies the remaining conditions in the conjunction.</a:t>
            </a:r>
          </a:p>
          <a:p>
            <a:r>
              <a:rPr lang="en-US" dirty="0"/>
              <a:t>S8: Conjunctive selection using a composite index: same as S3a, S5 or S6a depending on the type of index</a:t>
            </a:r>
          </a:p>
        </p:txBody>
      </p:sp>
      <p:sp>
        <p:nvSpPr>
          <p:cNvPr id="4" name="Footer Placeholder 3">
            <a:extLst>
              <a:ext uri="{FF2B5EF4-FFF2-40B4-BE49-F238E27FC236}">
                <a16:creationId xmlns:a16="http://schemas.microsoft.com/office/drawing/2014/main" id="{2A706B1C-CD83-4C1B-8FDE-17D6BE912EC6}"/>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1AEEA64C-2D01-46ED-A5F1-9EFE34916524}"/>
              </a:ext>
            </a:extLst>
          </p:cNvPr>
          <p:cNvSpPr>
            <a:spLocks noGrp="1"/>
          </p:cNvSpPr>
          <p:nvPr>
            <p:ph type="sldNum" sz="quarter" idx="12"/>
          </p:nvPr>
        </p:nvSpPr>
        <p:spPr/>
        <p:txBody>
          <a:bodyPr/>
          <a:lstStyle/>
          <a:p>
            <a:fld id="{4F1350F4-45F6-462E-998D-9F7CBB041FA1}" type="slidenum">
              <a:rPr lang="en-US" smtClean="0"/>
              <a:t>67</a:t>
            </a:fld>
            <a:endParaRPr lang="en-US"/>
          </a:p>
        </p:txBody>
      </p:sp>
    </p:spTree>
    <p:extLst>
      <p:ext uri="{BB962C8B-B14F-4D97-AF65-F5344CB8AC3E}">
        <p14:creationId xmlns:p14="http://schemas.microsoft.com/office/powerpoint/2010/main" val="12279781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D202B-8984-4CC7-A191-E0604AE8E835}"/>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01BBF597-08CC-43A5-A0D8-24B1776C30AA}"/>
              </a:ext>
            </a:extLst>
          </p:cNvPr>
          <p:cNvSpPr>
            <a:spLocks noGrp="1"/>
          </p:cNvSpPr>
          <p:nvPr>
            <p:ph idx="1"/>
          </p:nvPr>
        </p:nvSpPr>
        <p:spPr>
          <a:xfrm>
            <a:off x="838200" y="1825625"/>
            <a:ext cx="10515600" cy="4177610"/>
          </a:xfrm>
        </p:spPr>
        <p:txBody>
          <a:bodyPr>
            <a:normAutofit fontScale="85000" lnSpcReduction="10000"/>
          </a:bodyPr>
          <a:lstStyle/>
          <a:p>
            <a:r>
              <a:rPr lang="en-US" dirty="0"/>
              <a:t>Given the following information, compute the cost of the relational algebra expressions in the next slide using the possible algorithms discussed</a:t>
            </a:r>
          </a:p>
          <a:p>
            <a:r>
              <a:rPr lang="en-US" dirty="0"/>
              <a:t>Suppose we have an Employee relation that has 10,000 records stored in 2000 disk blocks with blocking factor of 5 records/block</a:t>
            </a:r>
          </a:p>
          <a:p>
            <a:r>
              <a:rPr lang="en-US" dirty="0"/>
              <a:t>Access paths:</a:t>
            </a:r>
          </a:p>
          <a:p>
            <a:pPr lvl="1"/>
            <a:r>
              <a:rPr lang="en-US" dirty="0"/>
              <a:t>A clustering index on SALARY, with levels = 3 and average selection cardinality = 20.</a:t>
            </a:r>
          </a:p>
          <a:p>
            <a:pPr lvl="1"/>
            <a:r>
              <a:rPr lang="en-US" dirty="0"/>
              <a:t> A secondary index on the key attribute SSN, with = 4 ( = 1).</a:t>
            </a:r>
          </a:p>
          <a:p>
            <a:pPr lvl="1"/>
            <a:r>
              <a:rPr lang="en-US" dirty="0"/>
              <a:t> A secondary index on the non-key attribute DNO, with = 2 and first-level index blocks = 4.</a:t>
            </a:r>
            <a:br>
              <a:rPr lang="en-US" dirty="0"/>
            </a:br>
            <a:r>
              <a:rPr lang="en-US" dirty="0"/>
              <a:t>There are = 125 distinct values for DNO, so the selection cardinality of DNO is </a:t>
            </a:r>
            <a:r>
              <a:rPr lang="en-US" sz="2800" dirty="0" err="1"/>
              <a:t>s</a:t>
            </a:r>
            <a:r>
              <a:rPr lang="en-US" baseline="-25000" dirty="0" err="1"/>
              <a:t>DNO</a:t>
            </a:r>
            <a:r>
              <a:rPr lang="en-US" dirty="0"/>
              <a:t> = = 80.</a:t>
            </a:r>
          </a:p>
          <a:p>
            <a:pPr lvl="1"/>
            <a:r>
              <a:rPr lang="en-US" dirty="0"/>
              <a:t> A secondary index on SEX, with = 1. There are = 2 values for the sex attribute, so the average</a:t>
            </a:r>
            <a:br>
              <a:rPr lang="en-US" dirty="0"/>
            </a:br>
            <a:r>
              <a:rPr lang="en-US" dirty="0"/>
              <a:t>selection cardinality is = = 5000 </a:t>
            </a:r>
            <a:br>
              <a:rPr lang="en-US" dirty="0"/>
            </a:br>
            <a:endParaRPr lang="en-US" dirty="0"/>
          </a:p>
        </p:txBody>
      </p:sp>
      <p:sp>
        <p:nvSpPr>
          <p:cNvPr id="4" name="Footer Placeholder 3">
            <a:extLst>
              <a:ext uri="{FF2B5EF4-FFF2-40B4-BE49-F238E27FC236}">
                <a16:creationId xmlns:a16="http://schemas.microsoft.com/office/drawing/2014/main" id="{11CA6A6C-5513-4D83-A0B3-C85218F1E6AF}"/>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ACF75D77-22F0-4D45-98A5-3F01C9233B8F}"/>
              </a:ext>
            </a:extLst>
          </p:cNvPr>
          <p:cNvSpPr>
            <a:spLocks noGrp="1"/>
          </p:cNvSpPr>
          <p:nvPr>
            <p:ph type="sldNum" sz="quarter" idx="12"/>
          </p:nvPr>
        </p:nvSpPr>
        <p:spPr/>
        <p:txBody>
          <a:bodyPr/>
          <a:lstStyle/>
          <a:p>
            <a:fld id="{4F1350F4-45F6-462E-998D-9F7CBB041FA1}" type="slidenum">
              <a:rPr lang="en-US" smtClean="0"/>
              <a:t>68</a:t>
            </a:fld>
            <a:endParaRPr lang="en-US"/>
          </a:p>
        </p:txBody>
      </p:sp>
    </p:spTree>
    <p:extLst>
      <p:ext uri="{BB962C8B-B14F-4D97-AF65-F5344CB8AC3E}">
        <p14:creationId xmlns:p14="http://schemas.microsoft.com/office/powerpoint/2010/main" val="1980118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CBB7B-59EA-4AEC-A5B2-284631C59328}"/>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E224D778-D28F-448E-B1A6-7719DA22D1A0}"/>
              </a:ext>
            </a:extLst>
          </p:cNvPr>
          <p:cNvSpPr>
            <a:spLocks noGrp="1"/>
          </p:cNvSpPr>
          <p:nvPr>
            <p:ph idx="1"/>
          </p:nvPr>
        </p:nvSpPr>
        <p:spPr/>
        <p:txBody>
          <a:bodyPr/>
          <a:lstStyle/>
          <a:p>
            <a:r>
              <a:rPr lang="en-US" dirty="0"/>
              <a:t>Q1. S</a:t>
            </a:r>
            <a:r>
              <a:rPr lang="en-US" baseline="-25000" dirty="0"/>
              <a:t> SSN =“123”</a:t>
            </a:r>
            <a:r>
              <a:rPr lang="en-US" dirty="0"/>
              <a:t> (Employee)</a:t>
            </a:r>
          </a:p>
          <a:p>
            <a:r>
              <a:rPr lang="en-US" dirty="0"/>
              <a:t>Q2. S</a:t>
            </a:r>
            <a:r>
              <a:rPr lang="en-US" baseline="-25000" dirty="0"/>
              <a:t> DNO &gt;5</a:t>
            </a:r>
            <a:r>
              <a:rPr lang="en-US" dirty="0"/>
              <a:t> (Employee)</a:t>
            </a:r>
          </a:p>
          <a:p>
            <a:r>
              <a:rPr lang="en-US" dirty="0"/>
              <a:t>Q3. S</a:t>
            </a:r>
            <a:r>
              <a:rPr lang="en-US" baseline="-25000" dirty="0"/>
              <a:t> DNO =5</a:t>
            </a:r>
            <a:r>
              <a:rPr lang="en-US" dirty="0"/>
              <a:t> (Employee)</a:t>
            </a:r>
          </a:p>
          <a:p>
            <a:r>
              <a:rPr lang="en-US" dirty="0"/>
              <a:t>Q4. S</a:t>
            </a:r>
            <a:r>
              <a:rPr lang="en-US" baseline="-25000" dirty="0"/>
              <a:t> DNO =5 AND SALARY &gt; 3000 AND SEX =“F”</a:t>
            </a:r>
            <a:r>
              <a:rPr lang="en-US" dirty="0"/>
              <a:t> (Employee)</a:t>
            </a:r>
          </a:p>
          <a:p>
            <a:endParaRPr lang="en-US" dirty="0"/>
          </a:p>
          <a:p>
            <a:endParaRPr lang="en-US" dirty="0"/>
          </a:p>
        </p:txBody>
      </p:sp>
      <p:sp>
        <p:nvSpPr>
          <p:cNvPr id="4" name="Footer Placeholder 3">
            <a:extLst>
              <a:ext uri="{FF2B5EF4-FFF2-40B4-BE49-F238E27FC236}">
                <a16:creationId xmlns:a16="http://schemas.microsoft.com/office/drawing/2014/main" id="{911FA2C2-DA01-4DD7-88A6-31FC33FD857F}"/>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151CE5B4-8745-4513-BB0B-906174917D3B}"/>
              </a:ext>
            </a:extLst>
          </p:cNvPr>
          <p:cNvSpPr>
            <a:spLocks noGrp="1"/>
          </p:cNvSpPr>
          <p:nvPr>
            <p:ph type="sldNum" sz="quarter" idx="12"/>
          </p:nvPr>
        </p:nvSpPr>
        <p:spPr/>
        <p:txBody>
          <a:bodyPr/>
          <a:lstStyle/>
          <a:p>
            <a:fld id="{4F1350F4-45F6-462E-998D-9F7CBB041FA1}" type="slidenum">
              <a:rPr lang="en-US" smtClean="0"/>
              <a:t>69</a:t>
            </a:fld>
            <a:endParaRPr lang="en-US"/>
          </a:p>
        </p:txBody>
      </p:sp>
    </p:spTree>
    <p:extLst>
      <p:ext uri="{BB962C8B-B14F-4D97-AF65-F5344CB8AC3E}">
        <p14:creationId xmlns:p14="http://schemas.microsoft.com/office/powerpoint/2010/main" val="330706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C3739-2E29-43F5-AF1F-94FFF307EC97}"/>
              </a:ext>
            </a:extLst>
          </p:cNvPr>
          <p:cNvSpPr>
            <a:spLocks noGrp="1"/>
          </p:cNvSpPr>
          <p:nvPr>
            <p:ph type="title"/>
          </p:nvPr>
        </p:nvSpPr>
        <p:spPr>
          <a:xfrm>
            <a:off x="838200" y="365125"/>
            <a:ext cx="10515600" cy="1688962"/>
          </a:xfrm>
        </p:spPr>
        <p:txBody>
          <a:bodyPr/>
          <a:lstStyle/>
          <a:p>
            <a:r>
              <a:rPr lang="en-US" dirty="0"/>
              <a:t>Basic Relational Algebra Operations…</a:t>
            </a:r>
          </a:p>
        </p:txBody>
      </p:sp>
      <p:sp>
        <p:nvSpPr>
          <p:cNvPr id="3" name="Content Placeholder 2">
            <a:extLst>
              <a:ext uri="{FF2B5EF4-FFF2-40B4-BE49-F238E27FC236}">
                <a16:creationId xmlns:a16="http://schemas.microsoft.com/office/drawing/2014/main" id="{927B940A-1EF9-484E-BE11-A047B65B41E3}"/>
              </a:ext>
            </a:extLst>
          </p:cNvPr>
          <p:cNvSpPr>
            <a:spLocks noGrp="1"/>
          </p:cNvSpPr>
          <p:nvPr>
            <p:ph idx="1"/>
          </p:nvPr>
        </p:nvSpPr>
        <p:spPr>
          <a:xfrm>
            <a:off x="838200" y="2054087"/>
            <a:ext cx="10515600" cy="3843666"/>
          </a:xfrm>
        </p:spPr>
        <p:txBody>
          <a:bodyPr>
            <a:normAutofit/>
          </a:bodyPr>
          <a:lstStyle/>
          <a:p>
            <a:pPr marL="0" indent="0">
              <a:buNone/>
            </a:pPr>
            <a:r>
              <a:rPr lang="en-US" sz="2400" dirty="0" err="1"/>
              <a:t>q</a:t>
            </a:r>
            <a:r>
              <a:rPr lang="en-US" sz="2400" baseline="-25000" dirty="0" err="1"/>
              <a:t>S</a:t>
            </a:r>
            <a:r>
              <a:rPr lang="en-US" sz="2400" baseline="-25000" dirty="0"/>
              <a:t>(B1, B2, .., Bn)   </a:t>
            </a:r>
            <a:r>
              <a:rPr lang="en-US" sz="2400" dirty="0"/>
              <a:t>(R)</a:t>
            </a:r>
            <a:r>
              <a:rPr lang="en-US" sz="7200" dirty="0"/>
              <a:t> </a:t>
            </a:r>
            <a:r>
              <a:rPr lang="en-US" sz="2000" dirty="0"/>
              <a:t>or  </a:t>
            </a:r>
            <a:r>
              <a:rPr lang="en-US" sz="2400" dirty="0" err="1"/>
              <a:t>q</a:t>
            </a:r>
            <a:r>
              <a:rPr lang="en-US" sz="2600" baseline="-25000" dirty="0" err="1"/>
              <a:t>S</a:t>
            </a:r>
            <a:r>
              <a:rPr lang="en-US" sz="2600" baseline="-25000" dirty="0"/>
              <a:t>  </a:t>
            </a:r>
            <a:r>
              <a:rPr lang="en-US" sz="2400" dirty="0"/>
              <a:t>(R)</a:t>
            </a:r>
            <a:r>
              <a:rPr lang="en-US" sz="9600" dirty="0"/>
              <a:t>  </a:t>
            </a:r>
            <a:r>
              <a:rPr lang="en-US" sz="2600" dirty="0"/>
              <a:t>or </a:t>
            </a:r>
            <a:r>
              <a:rPr lang="en-US" sz="2400" dirty="0"/>
              <a:t>q</a:t>
            </a:r>
            <a:r>
              <a:rPr lang="en-US" sz="2600" baseline="-25000" dirty="0"/>
              <a:t>(B1, B2, .., Bn)   </a:t>
            </a:r>
            <a:r>
              <a:rPr lang="en-US" sz="2400" dirty="0"/>
              <a:t>(R)</a:t>
            </a:r>
            <a:r>
              <a:rPr lang="en-US" sz="9600" dirty="0"/>
              <a:t> </a:t>
            </a:r>
            <a:endParaRPr lang="en-US" sz="2600" dirty="0"/>
          </a:p>
          <a:p>
            <a:r>
              <a:rPr lang="en-US" sz="2400" dirty="0"/>
              <a:t>q (</a:t>
            </a:r>
            <a:r>
              <a:rPr lang="en-US" sz="2400" dirty="0" err="1"/>
              <a:t>rhoi</a:t>
            </a:r>
            <a:r>
              <a:rPr lang="en-US" sz="2400" dirty="0"/>
              <a:t>) is used to denote the RENAME operator</a:t>
            </a:r>
          </a:p>
          <a:p>
            <a:r>
              <a:rPr lang="en-US" sz="2400" dirty="0"/>
              <a:t>S is the new relation name</a:t>
            </a:r>
          </a:p>
          <a:p>
            <a:r>
              <a:rPr lang="en-US" sz="2400" dirty="0"/>
              <a:t>B1, B2,..,Bn are the new attribute names</a:t>
            </a:r>
          </a:p>
          <a:p>
            <a:pPr marL="0" indent="0">
              <a:buNone/>
            </a:pPr>
            <a:endParaRPr lang="en-US" sz="2400" dirty="0"/>
          </a:p>
        </p:txBody>
      </p:sp>
      <p:sp>
        <p:nvSpPr>
          <p:cNvPr id="4" name="TextBox 3">
            <a:extLst>
              <a:ext uri="{FF2B5EF4-FFF2-40B4-BE49-F238E27FC236}">
                <a16:creationId xmlns:a16="http://schemas.microsoft.com/office/drawing/2014/main" id="{2112E915-6732-49AC-AEE4-FBBA52688474}"/>
              </a:ext>
            </a:extLst>
          </p:cNvPr>
          <p:cNvSpPr txBox="1"/>
          <p:nvPr/>
        </p:nvSpPr>
        <p:spPr>
          <a:xfrm>
            <a:off x="2617076" y="1521045"/>
            <a:ext cx="3878317" cy="369332"/>
          </a:xfrm>
          <a:prstGeom prst="rect">
            <a:avLst/>
          </a:prstGeom>
          <a:noFill/>
        </p:spPr>
        <p:txBody>
          <a:bodyPr wrap="square" rtlCol="0">
            <a:spAutoFit/>
          </a:bodyPr>
          <a:lstStyle/>
          <a:p>
            <a:r>
              <a:rPr lang="en-US" b="1" dirty="0"/>
              <a:t>The RENAME operation</a:t>
            </a:r>
          </a:p>
        </p:txBody>
      </p:sp>
      <p:sp>
        <p:nvSpPr>
          <p:cNvPr id="5" name="Footer Placeholder 4">
            <a:extLst>
              <a:ext uri="{FF2B5EF4-FFF2-40B4-BE49-F238E27FC236}">
                <a16:creationId xmlns:a16="http://schemas.microsoft.com/office/drawing/2014/main" id="{1DC2DD43-1B39-4124-858F-FC85EED96290}"/>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372CFE97-635A-4CBE-97B5-9EA3AC50FCE8}"/>
              </a:ext>
            </a:extLst>
          </p:cNvPr>
          <p:cNvSpPr>
            <a:spLocks noGrp="1"/>
          </p:cNvSpPr>
          <p:nvPr>
            <p:ph type="sldNum" sz="quarter" idx="12"/>
          </p:nvPr>
        </p:nvSpPr>
        <p:spPr/>
        <p:txBody>
          <a:bodyPr/>
          <a:lstStyle/>
          <a:p>
            <a:fld id="{4F1350F4-45F6-462E-998D-9F7CBB041FA1}" type="slidenum">
              <a:rPr lang="en-US" smtClean="0"/>
              <a:t>7</a:t>
            </a:fld>
            <a:endParaRPr lang="en-US"/>
          </a:p>
        </p:txBody>
      </p:sp>
    </p:spTree>
    <p:extLst>
      <p:ext uri="{BB962C8B-B14F-4D97-AF65-F5344CB8AC3E}">
        <p14:creationId xmlns:p14="http://schemas.microsoft.com/office/powerpoint/2010/main" val="16021668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17522-2ED2-4C80-8B68-C03B7395BD25}"/>
              </a:ext>
            </a:extLst>
          </p:cNvPr>
          <p:cNvSpPr>
            <a:spLocks noGrp="1"/>
          </p:cNvSpPr>
          <p:nvPr>
            <p:ph type="title"/>
          </p:nvPr>
        </p:nvSpPr>
        <p:spPr>
          <a:xfrm>
            <a:off x="838200" y="365125"/>
            <a:ext cx="10515600" cy="575401"/>
          </a:xfrm>
        </p:spPr>
        <p:txBody>
          <a:bodyPr>
            <a:normAutofit fontScale="90000"/>
          </a:bodyPr>
          <a:lstStyle/>
          <a:p>
            <a:r>
              <a:rPr lang="en-US" dirty="0"/>
              <a:t>Solutions</a:t>
            </a:r>
          </a:p>
        </p:txBody>
      </p:sp>
      <p:sp>
        <p:nvSpPr>
          <p:cNvPr id="3" name="Content Placeholder 2">
            <a:extLst>
              <a:ext uri="{FF2B5EF4-FFF2-40B4-BE49-F238E27FC236}">
                <a16:creationId xmlns:a16="http://schemas.microsoft.com/office/drawing/2014/main" id="{611DD813-8282-4154-87D6-25A7EE5ACCC0}"/>
              </a:ext>
            </a:extLst>
          </p:cNvPr>
          <p:cNvSpPr>
            <a:spLocks noGrp="1"/>
          </p:cNvSpPr>
          <p:nvPr>
            <p:ph idx="1"/>
          </p:nvPr>
        </p:nvSpPr>
        <p:spPr>
          <a:xfrm>
            <a:off x="838200" y="940526"/>
            <a:ext cx="10515600" cy="5552349"/>
          </a:xfrm>
        </p:spPr>
        <p:txBody>
          <a:bodyPr>
            <a:normAutofit lnSpcReduction="10000"/>
          </a:bodyPr>
          <a:lstStyle/>
          <a:p>
            <a:r>
              <a:rPr lang="en-US" dirty="0"/>
              <a:t>Question #1 (S</a:t>
            </a:r>
            <a:r>
              <a:rPr lang="en-US" baseline="-25000" dirty="0"/>
              <a:t> SSN =“123”</a:t>
            </a:r>
            <a:r>
              <a:rPr lang="en-US" dirty="0"/>
              <a:t> (Employee)): </a:t>
            </a:r>
          </a:p>
          <a:p>
            <a:r>
              <a:rPr lang="en-US" dirty="0"/>
              <a:t>we can use method S1 or method s6a (where SSN is non-clustered key)</a:t>
            </a:r>
          </a:p>
          <a:p>
            <a:r>
              <a:rPr lang="en-US" dirty="0"/>
              <a:t>Using method S1 (linear search): SSN is a key; the average cost of linear search with a key attribute will be estimated as half of the total number of disk blocks</a:t>
            </a:r>
          </a:p>
          <a:p>
            <a:pPr lvl="1"/>
            <a:r>
              <a:rPr lang="en-US" dirty="0"/>
              <a:t>As we have a total of 2000 blocks, the average cost is </a:t>
            </a:r>
            <a:r>
              <a:rPr lang="en-US" b="1" dirty="0"/>
              <a:t>1000</a:t>
            </a:r>
          </a:p>
          <a:p>
            <a:r>
              <a:rPr lang="en-US" dirty="0"/>
              <a:t>Using</a:t>
            </a:r>
            <a:r>
              <a:rPr lang="en-US" b="1" dirty="0"/>
              <a:t> </a:t>
            </a:r>
            <a:r>
              <a:rPr lang="en-US" dirty="0"/>
              <a:t>method S6a, the general form was x + s where x is the primary index level and s is the selection cardinality (number of records that satisfy the condition of the attribute). In our case s is 1 as SSN is a key. Furthermore, X is 4 as we have been given that the primary index level of SSN is 4. Thus the cost using method S6a is  4 + 1 = 5</a:t>
            </a:r>
          </a:p>
          <a:p>
            <a:r>
              <a:rPr lang="en-US" dirty="0"/>
              <a:t>Then, the optimal method would be method 56a</a:t>
            </a:r>
          </a:p>
          <a:p>
            <a:endParaRPr lang="en-US" dirty="0"/>
          </a:p>
          <a:p>
            <a:endParaRPr lang="en-US" b="1" dirty="0"/>
          </a:p>
          <a:p>
            <a:endParaRPr lang="en-US" dirty="0"/>
          </a:p>
        </p:txBody>
      </p:sp>
      <p:sp>
        <p:nvSpPr>
          <p:cNvPr id="4" name="Footer Placeholder 3">
            <a:extLst>
              <a:ext uri="{FF2B5EF4-FFF2-40B4-BE49-F238E27FC236}">
                <a16:creationId xmlns:a16="http://schemas.microsoft.com/office/drawing/2014/main" id="{07DAA9AB-67BD-484D-A236-FDB2CA968F89}"/>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5F4C02E-A14C-4354-9993-B023518AE432}"/>
              </a:ext>
            </a:extLst>
          </p:cNvPr>
          <p:cNvSpPr>
            <a:spLocks noGrp="1"/>
          </p:cNvSpPr>
          <p:nvPr>
            <p:ph type="sldNum" sz="quarter" idx="12"/>
          </p:nvPr>
        </p:nvSpPr>
        <p:spPr/>
        <p:txBody>
          <a:bodyPr/>
          <a:lstStyle/>
          <a:p>
            <a:fld id="{4F1350F4-45F6-462E-998D-9F7CBB041FA1}" type="slidenum">
              <a:rPr lang="en-US" smtClean="0"/>
              <a:t>70</a:t>
            </a:fld>
            <a:endParaRPr lang="en-US"/>
          </a:p>
        </p:txBody>
      </p:sp>
    </p:spTree>
    <p:extLst>
      <p:ext uri="{BB962C8B-B14F-4D97-AF65-F5344CB8AC3E}">
        <p14:creationId xmlns:p14="http://schemas.microsoft.com/office/powerpoint/2010/main" val="7829173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17522-2ED2-4C80-8B68-C03B7395BD25}"/>
              </a:ext>
            </a:extLst>
          </p:cNvPr>
          <p:cNvSpPr>
            <a:spLocks noGrp="1"/>
          </p:cNvSpPr>
          <p:nvPr>
            <p:ph type="title"/>
          </p:nvPr>
        </p:nvSpPr>
        <p:spPr>
          <a:xfrm>
            <a:off x="838200" y="365125"/>
            <a:ext cx="10515600" cy="575401"/>
          </a:xfrm>
        </p:spPr>
        <p:txBody>
          <a:bodyPr>
            <a:normAutofit fontScale="90000"/>
          </a:bodyPr>
          <a:lstStyle/>
          <a:p>
            <a:r>
              <a:rPr lang="en-US" dirty="0"/>
              <a:t>Solutions…</a:t>
            </a:r>
          </a:p>
        </p:txBody>
      </p:sp>
      <p:sp>
        <p:nvSpPr>
          <p:cNvPr id="3" name="Content Placeholder 2">
            <a:extLst>
              <a:ext uri="{FF2B5EF4-FFF2-40B4-BE49-F238E27FC236}">
                <a16:creationId xmlns:a16="http://schemas.microsoft.com/office/drawing/2014/main" id="{611DD813-8282-4154-87D6-25A7EE5ACCC0}"/>
              </a:ext>
            </a:extLst>
          </p:cNvPr>
          <p:cNvSpPr>
            <a:spLocks noGrp="1"/>
          </p:cNvSpPr>
          <p:nvPr>
            <p:ph idx="1"/>
          </p:nvPr>
        </p:nvSpPr>
        <p:spPr>
          <a:xfrm>
            <a:off x="838200" y="940526"/>
            <a:ext cx="10515600" cy="5552349"/>
          </a:xfrm>
        </p:spPr>
        <p:txBody>
          <a:bodyPr>
            <a:normAutofit/>
          </a:bodyPr>
          <a:lstStyle/>
          <a:p>
            <a:r>
              <a:rPr lang="en-US" dirty="0"/>
              <a:t>Question #2 (S</a:t>
            </a:r>
            <a:r>
              <a:rPr lang="en-US" baseline="-25000" dirty="0"/>
              <a:t> DNO &gt;5</a:t>
            </a:r>
            <a:r>
              <a:rPr lang="en-US" dirty="0"/>
              <a:t> (Employee)): </a:t>
            </a:r>
          </a:p>
          <a:p>
            <a:pPr lvl="1"/>
            <a:r>
              <a:rPr lang="en-US" dirty="0"/>
              <a:t>DNO is non key attribute, with index levels 2 and first-level index blocks of 4</a:t>
            </a:r>
          </a:p>
          <a:p>
            <a:pPr lvl="1"/>
            <a:r>
              <a:rPr lang="en-US" dirty="0"/>
              <a:t>If we employ the method S1,  it will cost us 2000 as DNO is non key</a:t>
            </a:r>
          </a:p>
          <a:p>
            <a:pPr lvl="1"/>
            <a:r>
              <a:rPr lang="en-US" dirty="0"/>
              <a:t>If we employ method S6b, index levels of the </a:t>
            </a:r>
            <a:r>
              <a:rPr lang="en-US" dirty="0" err="1"/>
              <a:t>att</a:t>
            </a:r>
            <a:r>
              <a:rPr lang="en-US" dirty="0"/>
              <a:t> + ½ (first-level index blocks) + ½ (total records in the relation) :2+ 4/2  + 10,000 /2= 5004 blocks</a:t>
            </a:r>
          </a:p>
          <a:p>
            <a:pPr marL="457200" lvl="1" indent="0">
              <a:buNone/>
            </a:pPr>
            <a:r>
              <a:rPr lang="en-US" dirty="0"/>
              <a:t>Thus, we will go for linear search method for this relational algebra</a:t>
            </a:r>
          </a:p>
          <a:p>
            <a:r>
              <a:rPr lang="en-US" dirty="0"/>
              <a:t>Question #3 (S</a:t>
            </a:r>
            <a:r>
              <a:rPr lang="en-US" baseline="-25000" dirty="0"/>
              <a:t> DNO =5</a:t>
            </a:r>
            <a:r>
              <a:rPr lang="en-US" dirty="0"/>
              <a:t> (Employee)):</a:t>
            </a:r>
          </a:p>
          <a:p>
            <a:pPr lvl="1"/>
            <a:r>
              <a:rPr lang="en-US" dirty="0"/>
              <a:t>Employing method  S1 costs us 2000 blocks accesses</a:t>
            </a:r>
          </a:p>
          <a:p>
            <a:pPr lvl="1"/>
            <a:r>
              <a:rPr lang="en-US" dirty="0"/>
              <a:t>Employing method S2 ??</a:t>
            </a:r>
          </a:p>
          <a:p>
            <a:pPr lvl="1"/>
            <a:r>
              <a:rPr lang="en-US" dirty="0"/>
              <a:t>Employing method S6a,  as DNO not a key attribute more than 1 record could satisfy the condition. Thus, S =80; because the index is non-clustering, each of the records may reside on a different block at the worst case, thus, x (index levels) = 2 is applied.</a:t>
            </a:r>
          </a:p>
          <a:p>
            <a:pPr lvl="2"/>
            <a:r>
              <a:rPr lang="en-US" dirty="0"/>
              <a:t>X + S =  2 + 80 = 82</a:t>
            </a:r>
          </a:p>
          <a:p>
            <a:pPr lvl="1"/>
            <a:endParaRPr lang="en-US" dirty="0"/>
          </a:p>
          <a:p>
            <a:pPr lvl="1"/>
            <a:endParaRPr lang="en-US" dirty="0"/>
          </a:p>
          <a:p>
            <a:pPr lvl="1"/>
            <a:endParaRPr lang="en-US" dirty="0"/>
          </a:p>
          <a:p>
            <a:endParaRPr lang="en-US" dirty="0"/>
          </a:p>
        </p:txBody>
      </p:sp>
      <p:sp>
        <p:nvSpPr>
          <p:cNvPr id="4" name="Footer Placeholder 3">
            <a:extLst>
              <a:ext uri="{FF2B5EF4-FFF2-40B4-BE49-F238E27FC236}">
                <a16:creationId xmlns:a16="http://schemas.microsoft.com/office/drawing/2014/main" id="{6EBF88CB-3836-4C16-B26B-51D8F66036F4}"/>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DC4EA76D-F006-4EFB-893C-3BD66AC71DE5}"/>
              </a:ext>
            </a:extLst>
          </p:cNvPr>
          <p:cNvSpPr>
            <a:spLocks noGrp="1"/>
          </p:cNvSpPr>
          <p:nvPr>
            <p:ph type="sldNum" sz="quarter" idx="12"/>
          </p:nvPr>
        </p:nvSpPr>
        <p:spPr/>
        <p:txBody>
          <a:bodyPr/>
          <a:lstStyle/>
          <a:p>
            <a:fld id="{4F1350F4-45F6-462E-998D-9F7CBB041FA1}" type="slidenum">
              <a:rPr lang="en-US" smtClean="0"/>
              <a:t>71</a:t>
            </a:fld>
            <a:endParaRPr lang="en-US"/>
          </a:p>
        </p:txBody>
      </p:sp>
    </p:spTree>
    <p:extLst>
      <p:ext uri="{BB962C8B-B14F-4D97-AF65-F5344CB8AC3E}">
        <p14:creationId xmlns:p14="http://schemas.microsoft.com/office/powerpoint/2010/main" val="9434205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17522-2ED2-4C80-8B68-C03B7395BD25}"/>
              </a:ext>
            </a:extLst>
          </p:cNvPr>
          <p:cNvSpPr>
            <a:spLocks noGrp="1"/>
          </p:cNvSpPr>
          <p:nvPr>
            <p:ph type="title"/>
          </p:nvPr>
        </p:nvSpPr>
        <p:spPr>
          <a:xfrm>
            <a:off x="838200" y="365125"/>
            <a:ext cx="10515600" cy="575401"/>
          </a:xfrm>
        </p:spPr>
        <p:txBody>
          <a:bodyPr>
            <a:normAutofit fontScale="90000"/>
          </a:bodyPr>
          <a:lstStyle/>
          <a:p>
            <a:r>
              <a:rPr lang="en-US" dirty="0"/>
              <a:t>Solutions…</a:t>
            </a:r>
          </a:p>
        </p:txBody>
      </p:sp>
      <p:sp>
        <p:nvSpPr>
          <p:cNvPr id="3" name="Content Placeholder 2">
            <a:extLst>
              <a:ext uri="{FF2B5EF4-FFF2-40B4-BE49-F238E27FC236}">
                <a16:creationId xmlns:a16="http://schemas.microsoft.com/office/drawing/2014/main" id="{611DD813-8282-4154-87D6-25A7EE5ACCC0}"/>
              </a:ext>
            </a:extLst>
          </p:cNvPr>
          <p:cNvSpPr>
            <a:spLocks noGrp="1"/>
          </p:cNvSpPr>
          <p:nvPr>
            <p:ph idx="1"/>
          </p:nvPr>
        </p:nvSpPr>
        <p:spPr>
          <a:xfrm>
            <a:off x="838200" y="940526"/>
            <a:ext cx="10515600" cy="5552349"/>
          </a:xfrm>
        </p:spPr>
        <p:txBody>
          <a:bodyPr>
            <a:normAutofit fontScale="92500"/>
          </a:bodyPr>
          <a:lstStyle/>
          <a:p>
            <a:r>
              <a:rPr lang="en-US" dirty="0"/>
              <a:t>Question #4 (S</a:t>
            </a:r>
            <a:r>
              <a:rPr lang="en-US" baseline="-25000" dirty="0"/>
              <a:t> DNO =5 AND SALARY &gt; 3000 AND SEX =“F”</a:t>
            </a:r>
            <a:r>
              <a:rPr lang="en-US" dirty="0"/>
              <a:t> (Employee)): </a:t>
            </a:r>
          </a:p>
          <a:p>
            <a:r>
              <a:rPr lang="en-US" dirty="0"/>
              <a:t>In this case, the relational algebra has a conjunctive selection condition. The linear search approach results in 2000 block accesses.  </a:t>
            </a:r>
          </a:p>
          <a:p>
            <a:r>
              <a:rPr lang="en-US" dirty="0"/>
              <a:t>As an alternative, we need to estimate the cost of using any one of the three components of the selection condition to retrieve the records.</a:t>
            </a:r>
          </a:p>
          <a:p>
            <a:pPr lvl="1"/>
            <a:r>
              <a:rPr lang="en-US" dirty="0"/>
              <a:t>Using the condition (DNO = 5) first gives the cost estimate of 82 (using S6a)</a:t>
            </a:r>
          </a:p>
          <a:p>
            <a:pPr lvl="1"/>
            <a:r>
              <a:rPr lang="en-US" dirty="0"/>
              <a:t>Using the condition (SALARY &gt; 30,000) first gives a cost estimate of 3 + (2000/2) = 1003 (Using S4)</a:t>
            </a:r>
          </a:p>
          <a:p>
            <a:pPr lvl="1"/>
            <a:r>
              <a:rPr lang="en-US" dirty="0"/>
              <a:t>Using the condition (SEX = “F”) first gives a cost estimate of  1+ 5000 = 5001 (using  S6a)</a:t>
            </a:r>
          </a:p>
          <a:p>
            <a:pPr lvl="1"/>
            <a:r>
              <a:rPr lang="en-US" dirty="0"/>
              <a:t>The Query optimizer would then choose method S6a on the secondary index on DNO because it has the lowest cost estimate/</a:t>
            </a:r>
          </a:p>
          <a:p>
            <a:pPr lvl="1"/>
            <a:r>
              <a:rPr lang="en-US" dirty="0"/>
              <a:t>The condition (DNO = 5) is used to retrieve the records, and the remaining part of the conjunctive condition (SALARY &gt; 30,000 AND SEX =‘F’) is checked for each selected record after it is retrieved into memory</a:t>
            </a:r>
          </a:p>
          <a:p>
            <a:pPr lvl="1"/>
            <a:endParaRPr lang="en-US" dirty="0"/>
          </a:p>
          <a:p>
            <a:pPr lvl="1"/>
            <a:endParaRPr lang="en-US" dirty="0"/>
          </a:p>
          <a:p>
            <a:endParaRPr lang="en-US" dirty="0"/>
          </a:p>
        </p:txBody>
      </p:sp>
      <p:sp>
        <p:nvSpPr>
          <p:cNvPr id="4" name="Footer Placeholder 3">
            <a:extLst>
              <a:ext uri="{FF2B5EF4-FFF2-40B4-BE49-F238E27FC236}">
                <a16:creationId xmlns:a16="http://schemas.microsoft.com/office/drawing/2014/main" id="{AA9F612E-BA8F-4A14-8143-44E9E9BB4E04}"/>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70DE84F-5745-48C0-9042-2B38ABBB2F5F}"/>
              </a:ext>
            </a:extLst>
          </p:cNvPr>
          <p:cNvSpPr>
            <a:spLocks noGrp="1"/>
          </p:cNvSpPr>
          <p:nvPr>
            <p:ph type="sldNum" sz="quarter" idx="12"/>
          </p:nvPr>
        </p:nvSpPr>
        <p:spPr/>
        <p:txBody>
          <a:bodyPr/>
          <a:lstStyle/>
          <a:p>
            <a:fld id="{4F1350F4-45F6-462E-998D-9F7CBB041FA1}" type="slidenum">
              <a:rPr lang="en-US" smtClean="0"/>
              <a:t>72</a:t>
            </a:fld>
            <a:endParaRPr lang="en-US"/>
          </a:p>
        </p:txBody>
      </p:sp>
    </p:spTree>
    <p:extLst>
      <p:ext uri="{BB962C8B-B14F-4D97-AF65-F5344CB8AC3E}">
        <p14:creationId xmlns:p14="http://schemas.microsoft.com/office/powerpoint/2010/main" val="5084218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510F9-BA84-4A69-99E4-083BB2D313C6}"/>
              </a:ext>
            </a:extLst>
          </p:cNvPr>
          <p:cNvSpPr>
            <a:spLocks noGrp="1"/>
          </p:cNvSpPr>
          <p:nvPr>
            <p:ph type="title"/>
          </p:nvPr>
        </p:nvSpPr>
        <p:spPr>
          <a:xfrm>
            <a:off x="838200" y="365125"/>
            <a:ext cx="10515600" cy="854075"/>
          </a:xfrm>
        </p:spPr>
        <p:txBody>
          <a:bodyPr/>
          <a:lstStyle/>
          <a:p>
            <a:r>
              <a:rPr lang="en-US" dirty="0"/>
              <a:t>Semantic Query Optimization</a:t>
            </a:r>
          </a:p>
        </p:txBody>
      </p:sp>
      <p:sp>
        <p:nvSpPr>
          <p:cNvPr id="3" name="Content Placeholder 2">
            <a:extLst>
              <a:ext uri="{FF2B5EF4-FFF2-40B4-BE49-F238E27FC236}">
                <a16:creationId xmlns:a16="http://schemas.microsoft.com/office/drawing/2014/main" id="{A4F111BB-E971-47BD-8CA0-D19461974E72}"/>
              </a:ext>
            </a:extLst>
          </p:cNvPr>
          <p:cNvSpPr>
            <a:spLocks noGrp="1"/>
          </p:cNvSpPr>
          <p:nvPr>
            <p:ph idx="1"/>
          </p:nvPr>
        </p:nvSpPr>
        <p:spPr>
          <a:xfrm>
            <a:off x="838200" y="1347537"/>
            <a:ext cx="10515600" cy="4829426"/>
          </a:xfrm>
        </p:spPr>
        <p:txBody>
          <a:bodyPr>
            <a:normAutofit/>
          </a:bodyPr>
          <a:lstStyle/>
          <a:p>
            <a:r>
              <a:rPr lang="en-US" dirty="0"/>
              <a:t>This is a technique that uses constraints specified on the database schema</a:t>
            </a:r>
          </a:p>
          <a:p>
            <a:pPr lvl="1"/>
            <a:r>
              <a:rPr lang="en-US" dirty="0"/>
              <a:t>Like unique attributes and other more complex constrain</a:t>
            </a:r>
          </a:p>
          <a:p>
            <a:r>
              <a:rPr lang="en-US" dirty="0"/>
              <a:t>Consider the following SQL:</a:t>
            </a:r>
          </a:p>
          <a:p>
            <a:pPr marL="457200" lvl="1" indent="0">
              <a:buNone/>
            </a:pPr>
            <a:r>
              <a:rPr lang="en-US" b="1" dirty="0"/>
              <a:t>SELECT </a:t>
            </a:r>
            <a:r>
              <a:rPr lang="en-US" b="1" dirty="0" err="1"/>
              <a:t>E.LastName</a:t>
            </a:r>
            <a:r>
              <a:rPr lang="en-US" b="1" dirty="0"/>
              <a:t>, M. </a:t>
            </a:r>
            <a:r>
              <a:rPr lang="en-US" b="1" dirty="0" err="1"/>
              <a:t>LastName</a:t>
            </a:r>
            <a:endParaRPr lang="en-US" b="1" dirty="0"/>
          </a:p>
          <a:p>
            <a:pPr marL="457200" lvl="1" indent="0">
              <a:buNone/>
            </a:pPr>
            <a:r>
              <a:rPr lang="en-US" b="1" dirty="0"/>
              <a:t>FROM Employee AS E, Employee AS M</a:t>
            </a:r>
          </a:p>
          <a:p>
            <a:pPr marL="457200" lvl="1" indent="0">
              <a:buNone/>
            </a:pPr>
            <a:r>
              <a:rPr lang="en-US" b="1" dirty="0"/>
              <a:t>WHERE </a:t>
            </a:r>
            <a:r>
              <a:rPr lang="en-US" b="1" dirty="0" err="1"/>
              <a:t>E.SuperSSN</a:t>
            </a:r>
            <a:r>
              <a:rPr lang="en-US" b="1" dirty="0"/>
              <a:t> = M.SSN AND </a:t>
            </a:r>
            <a:r>
              <a:rPr lang="en-US" b="1" dirty="0" err="1"/>
              <a:t>E.Salary</a:t>
            </a:r>
            <a:r>
              <a:rPr lang="en-US" b="1" dirty="0"/>
              <a:t> &gt; </a:t>
            </a:r>
            <a:r>
              <a:rPr lang="en-US" b="1" dirty="0" err="1"/>
              <a:t>M.Salary</a:t>
            </a:r>
            <a:r>
              <a:rPr lang="en-US" b="1" dirty="0"/>
              <a:t>	</a:t>
            </a:r>
          </a:p>
        </p:txBody>
      </p:sp>
      <p:sp>
        <p:nvSpPr>
          <p:cNvPr id="4" name="Footer Placeholder 3">
            <a:extLst>
              <a:ext uri="{FF2B5EF4-FFF2-40B4-BE49-F238E27FC236}">
                <a16:creationId xmlns:a16="http://schemas.microsoft.com/office/drawing/2014/main" id="{4DB30693-9667-47F3-8A45-F27C363B873C}"/>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047DB01D-A9D0-4006-AB38-8CD6D2DD8893}"/>
              </a:ext>
            </a:extLst>
          </p:cNvPr>
          <p:cNvSpPr>
            <a:spLocks noGrp="1"/>
          </p:cNvSpPr>
          <p:nvPr>
            <p:ph type="sldNum" sz="quarter" idx="12"/>
          </p:nvPr>
        </p:nvSpPr>
        <p:spPr/>
        <p:txBody>
          <a:bodyPr/>
          <a:lstStyle/>
          <a:p>
            <a:fld id="{4F1350F4-45F6-462E-998D-9F7CBB041FA1}" type="slidenum">
              <a:rPr lang="en-US" smtClean="0"/>
              <a:t>73</a:t>
            </a:fld>
            <a:endParaRPr lang="en-US"/>
          </a:p>
        </p:txBody>
      </p:sp>
    </p:spTree>
    <p:extLst>
      <p:ext uri="{BB962C8B-B14F-4D97-AF65-F5344CB8AC3E}">
        <p14:creationId xmlns:p14="http://schemas.microsoft.com/office/powerpoint/2010/main" val="14689511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510F9-BA84-4A69-99E4-083BB2D313C6}"/>
              </a:ext>
            </a:extLst>
          </p:cNvPr>
          <p:cNvSpPr>
            <a:spLocks noGrp="1"/>
          </p:cNvSpPr>
          <p:nvPr>
            <p:ph type="title"/>
          </p:nvPr>
        </p:nvSpPr>
        <p:spPr/>
        <p:txBody>
          <a:bodyPr/>
          <a:lstStyle/>
          <a:p>
            <a:r>
              <a:rPr lang="en-US" dirty="0"/>
              <a:t>Semantic Query Optimization…</a:t>
            </a:r>
          </a:p>
        </p:txBody>
      </p:sp>
      <p:sp>
        <p:nvSpPr>
          <p:cNvPr id="3" name="Content Placeholder 2">
            <a:extLst>
              <a:ext uri="{FF2B5EF4-FFF2-40B4-BE49-F238E27FC236}">
                <a16:creationId xmlns:a16="http://schemas.microsoft.com/office/drawing/2014/main" id="{A4F111BB-E971-47BD-8CA0-D19461974E72}"/>
              </a:ext>
            </a:extLst>
          </p:cNvPr>
          <p:cNvSpPr>
            <a:spLocks noGrp="1"/>
          </p:cNvSpPr>
          <p:nvPr>
            <p:ph idx="1"/>
          </p:nvPr>
        </p:nvSpPr>
        <p:spPr/>
        <p:txBody>
          <a:bodyPr>
            <a:normAutofit/>
          </a:bodyPr>
          <a:lstStyle/>
          <a:p>
            <a:pPr algn="just"/>
            <a:r>
              <a:rPr lang="en-US" dirty="0"/>
              <a:t>The above SQL retrieves names of employees who earn more than their supervisors. </a:t>
            </a:r>
          </a:p>
          <a:p>
            <a:pPr algn="just"/>
            <a:r>
              <a:rPr lang="en-US" dirty="0"/>
              <a:t>Suppose that we had a constraint on the database schema that stated that no employee can earn more than his or her direct supervisor.</a:t>
            </a:r>
          </a:p>
          <a:p>
            <a:pPr algn="just"/>
            <a:r>
              <a:rPr lang="en-US" dirty="0"/>
              <a:t>If the semantic query optimizer checks for the existence of this constraint, it need not execute the query at all because it knows that the result of the query will be empty. This may save considerable time if the constraint checking can be done efficiently. </a:t>
            </a:r>
          </a:p>
        </p:txBody>
      </p:sp>
      <p:sp>
        <p:nvSpPr>
          <p:cNvPr id="4" name="Footer Placeholder 3">
            <a:extLst>
              <a:ext uri="{FF2B5EF4-FFF2-40B4-BE49-F238E27FC236}">
                <a16:creationId xmlns:a16="http://schemas.microsoft.com/office/drawing/2014/main" id="{3AC1DB8B-471C-4A5D-B0C8-7FC6BA4407D8}"/>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AB134DBC-669D-4FE8-8137-03FFD93AC77F}"/>
              </a:ext>
            </a:extLst>
          </p:cNvPr>
          <p:cNvSpPr>
            <a:spLocks noGrp="1"/>
          </p:cNvSpPr>
          <p:nvPr>
            <p:ph type="sldNum" sz="quarter" idx="12"/>
          </p:nvPr>
        </p:nvSpPr>
        <p:spPr/>
        <p:txBody>
          <a:bodyPr/>
          <a:lstStyle/>
          <a:p>
            <a:fld id="{4F1350F4-45F6-462E-998D-9F7CBB041FA1}" type="slidenum">
              <a:rPr lang="en-US" smtClean="0"/>
              <a:t>74</a:t>
            </a:fld>
            <a:endParaRPr lang="en-US"/>
          </a:p>
        </p:txBody>
      </p:sp>
    </p:spTree>
    <p:extLst>
      <p:ext uri="{BB962C8B-B14F-4D97-AF65-F5344CB8AC3E}">
        <p14:creationId xmlns:p14="http://schemas.microsoft.com/office/powerpoint/2010/main" val="21272392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510F9-BA84-4A69-99E4-083BB2D313C6}"/>
              </a:ext>
            </a:extLst>
          </p:cNvPr>
          <p:cNvSpPr>
            <a:spLocks noGrp="1"/>
          </p:cNvSpPr>
          <p:nvPr>
            <p:ph type="title"/>
          </p:nvPr>
        </p:nvSpPr>
        <p:spPr/>
        <p:txBody>
          <a:bodyPr/>
          <a:lstStyle/>
          <a:p>
            <a:r>
              <a:rPr lang="en-US" dirty="0"/>
              <a:t>Semantic Query Optimization…</a:t>
            </a:r>
          </a:p>
        </p:txBody>
      </p:sp>
      <p:sp>
        <p:nvSpPr>
          <p:cNvPr id="3" name="Content Placeholder 2">
            <a:extLst>
              <a:ext uri="{FF2B5EF4-FFF2-40B4-BE49-F238E27FC236}">
                <a16:creationId xmlns:a16="http://schemas.microsoft.com/office/drawing/2014/main" id="{A4F111BB-E971-47BD-8CA0-D19461974E72}"/>
              </a:ext>
            </a:extLst>
          </p:cNvPr>
          <p:cNvSpPr>
            <a:spLocks noGrp="1"/>
          </p:cNvSpPr>
          <p:nvPr>
            <p:ph idx="1"/>
          </p:nvPr>
        </p:nvSpPr>
        <p:spPr>
          <a:xfrm>
            <a:off x="854242" y="1825625"/>
            <a:ext cx="10680032" cy="4351338"/>
          </a:xfrm>
        </p:spPr>
        <p:txBody>
          <a:bodyPr>
            <a:normAutofit/>
          </a:bodyPr>
          <a:lstStyle/>
          <a:p>
            <a:r>
              <a:rPr lang="en-US" dirty="0"/>
              <a:t>However, searching through many constraints to find those that are applicable to a given query and that may semantically optimize it can also be quite time-consuming. </a:t>
            </a:r>
          </a:p>
          <a:p>
            <a:r>
              <a:rPr lang="en-US" dirty="0"/>
              <a:t>With the inclusion of active rules in database systems , semantic query optimization techniques may eventually be fully incorporated into the DBMSs of the future. </a:t>
            </a:r>
            <a:br>
              <a:rPr lang="en-US" dirty="0"/>
            </a:br>
            <a:endParaRPr lang="en-US" dirty="0"/>
          </a:p>
        </p:txBody>
      </p:sp>
      <p:sp>
        <p:nvSpPr>
          <p:cNvPr id="4" name="Footer Placeholder 3">
            <a:extLst>
              <a:ext uri="{FF2B5EF4-FFF2-40B4-BE49-F238E27FC236}">
                <a16:creationId xmlns:a16="http://schemas.microsoft.com/office/drawing/2014/main" id="{38A17DB1-42F5-4E8B-96BF-9EBB9E638711}"/>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719C3BA4-1B6D-412D-BEA3-D5E49E28D045}"/>
              </a:ext>
            </a:extLst>
          </p:cNvPr>
          <p:cNvSpPr>
            <a:spLocks noGrp="1"/>
          </p:cNvSpPr>
          <p:nvPr>
            <p:ph type="sldNum" sz="quarter" idx="12"/>
          </p:nvPr>
        </p:nvSpPr>
        <p:spPr/>
        <p:txBody>
          <a:bodyPr/>
          <a:lstStyle/>
          <a:p>
            <a:fld id="{4F1350F4-45F6-462E-998D-9F7CBB041FA1}" type="slidenum">
              <a:rPr lang="en-US" smtClean="0"/>
              <a:t>75</a:t>
            </a:fld>
            <a:endParaRPr lang="en-US"/>
          </a:p>
        </p:txBody>
      </p:sp>
    </p:spTree>
    <p:extLst>
      <p:ext uri="{BB962C8B-B14F-4D97-AF65-F5344CB8AC3E}">
        <p14:creationId xmlns:p14="http://schemas.microsoft.com/office/powerpoint/2010/main" val="371746455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510F9-BA84-4A69-99E4-083BB2D313C6}"/>
              </a:ext>
            </a:extLst>
          </p:cNvPr>
          <p:cNvSpPr>
            <a:spLocks noGrp="1"/>
          </p:cNvSpPr>
          <p:nvPr>
            <p:ph type="title"/>
          </p:nvPr>
        </p:nvSpPr>
        <p:spPr/>
        <p:txBody>
          <a:bodyPr/>
          <a:lstStyle/>
          <a:p>
            <a:r>
              <a:rPr lang="en-US" dirty="0"/>
              <a:t>Semantic Query Optimization…</a:t>
            </a:r>
          </a:p>
        </p:txBody>
      </p:sp>
      <p:sp>
        <p:nvSpPr>
          <p:cNvPr id="3" name="Content Placeholder 2">
            <a:extLst>
              <a:ext uri="{FF2B5EF4-FFF2-40B4-BE49-F238E27FC236}">
                <a16:creationId xmlns:a16="http://schemas.microsoft.com/office/drawing/2014/main" id="{A4F111BB-E971-47BD-8CA0-D19461974E72}"/>
              </a:ext>
            </a:extLst>
          </p:cNvPr>
          <p:cNvSpPr>
            <a:spLocks noGrp="1"/>
          </p:cNvSpPr>
          <p:nvPr>
            <p:ph idx="1"/>
          </p:nvPr>
        </p:nvSpPr>
        <p:spPr>
          <a:xfrm>
            <a:off x="854242" y="1825625"/>
            <a:ext cx="10680032" cy="4351338"/>
          </a:xfrm>
        </p:spPr>
        <p:txBody>
          <a:bodyPr>
            <a:normAutofit fontScale="92500" lnSpcReduction="10000"/>
          </a:bodyPr>
          <a:lstStyle/>
          <a:p>
            <a:r>
              <a:rPr lang="en-US" dirty="0"/>
              <a:t>Consider another example:</a:t>
            </a:r>
          </a:p>
          <a:p>
            <a:pPr marL="0" indent="0">
              <a:buNone/>
            </a:pPr>
            <a:r>
              <a:rPr lang="en-US" dirty="0"/>
              <a:t>	</a:t>
            </a:r>
            <a:r>
              <a:rPr lang="en-US" b="1" dirty="0"/>
              <a:t>SELECT </a:t>
            </a:r>
            <a:r>
              <a:rPr lang="en-US" b="1" dirty="0" err="1"/>
              <a:t>Lname</a:t>
            </a:r>
            <a:r>
              <a:rPr lang="en-US" b="1" dirty="0"/>
              <a:t>, Salary</a:t>
            </a:r>
            <a:br>
              <a:rPr lang="en-US" b="1" dirty="0"/>
            </a:br>
            <a:r>
              <a:rPr lang="en-US" b="1" dirty="0"/>
              <a:t>	FROM EMPLOYEE, DEPARTMENT</a:t>
            </a:r>
            <a:br>
              <a:rPr lang="en-US" b="1" dirty="0"/>
            </a:br>
            <a:r>
              <a:rPr lang="en-US" b="1" dirty="0"/>
              <a:t>	WHERE </a:t>
            </a:r>
            <a:r>
              <a:rPr lang="en-US" b="1" dirty="0" err="1"/>
              <a:t>EMPLOYEE.Dno</a:t>
            </a:r>
            <a:r>
              <a:rPr lang="en-US" b="1" dirty="0"/>
              <a:t> = </a:t>
            </a:r>
            <a:r>
              <a:rPr lang="en-US" b="1" dirty="0" err="1"/>
              <a:t>DEPARTMENT.Dnumber</a:t>
            </a:r>
            <a:r>
              <a:rPr lang="en-US" b="1" dirty="0"/>
              <a:t> and</a:t>
            </a:r>
            <a:br>
              <a:rPr lang="en-US" b="1" dirty="0"/>
            </a:br>
            <a:r>
              <a:rPr lang="en-US" b="1" dirty="0"/>
              <a:t>	</a:t>
            </a:r>
            <a:r>
              <a:rPr lang="en-US" b="1" dirty="0" err="1"/>
              <a:t>EMPLOYEE.Salary</a:t>
            </a:r>
            <a:r>
              <a:rPr lang="en-US" b="1" dirty="0"/>
              <a:t>&gt;100000 </a:t>
            </a:r>
          </a:p>
          <a:p>
            <a:pPr algn="just"/>
            <a:r>
              <a:rPr lang="en-US" dirty="0"/>
              <a:t>In this example, the attributes retrieved are only from one relation: EMPLOYEE; the selection condition is also on that one relation. However, there is a referential integrity constraint that </a:t>
            </a:r>
            <a:r>
              <a:rPr lang="en-US" dirty="0" err="1"/>
              <a:t>Employee.Dno</a:t>
            </a:r>
            <a:r>
              <a:rPr lang="en-US" dirty="0"/>
              <a:t> is a foreign key that refers to the primary key </a:t>
            </a:r>
            <a:r>
              <a:rPr lang="en-US" dirty="0" err="1"/>
              <a:t>Department.Dnumber</a:t>
            </a:r>
            <a:r>
              <a:rPr lang="en-US" dirty="0"/>
              <a:t> </a:t>
            </a:r>
            <a:br>
              <a:rPr lang="en-US" dirty="0"/>
            </a:br>
            <a:br>
              <a:rPr lang="en-US" dirty="0"/>
            </a:br>
            <a:br>
              <a:rPr lang="en-US" dirty="0"/>
            </a:br>
            <a:endParaRPr lang="en-US" dirty="0"/>
          </a:p>
        </p:txBody>
      </p:sp>
      <p:sp>
        <p:nvSpPr>
          <p:cNvPr id="4" name="Footer Placeholder 3">
            <a:extLst>
              <a:ext uri="{FF2B5EF4-FFF2-40B4-BE49-F238E27FC236}">
                <a16:creationId xmlns:a16="http://schemas.microsoft.com/office/drawing/2014/main" id="{38A17DB1-42F5-4E8B-96BF-9EBB9E638711}"/>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719C3BA4-1B6D-412D-BEA3-D5E49E28D045}"/>
              </a:ext>
            </a:extLst>
          </p:cNvPr>
          <p:cNvSpPr>
            <a:spLocks noGrp="1"/>
          </p:cNvSpPr>
          <p:nvPr>
            <p:ph type="sldNum" sz="quarter" idx="12"/>
          </p:nvPr>
        </p:nvSpPr>
        <p:spPr/>
        <p:txBody>
          <a:bodyPr/>
          <a:lstStyle/>
          <a:p>
            <a:fld id="{4F1350F4-45F6-462E-998D-9F7CBB041FA1}" type="slidenum">
              <a:rPr lang="en-US" smtClean="0"/>
              <a:t>76</a:t>
            </a:fld>
            <a:endParaRPr lang="en-US"/>
          </a:p>
        </p:txBody>
      </p:sp>
    </p:spTree>
    <p:extLst>
      <p:ext uri="{BB962C8B-B14F-4D97-AF65-F5344CB8AC3E}">
        <p14:creationId xmlns:p14="http://schemas.microsoft.com/office/powerpoint/2010/main" val="5215600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510F9-BA84-4A69-99E4-083BB2D313C6}"/>
              </a:ext>
            </a:extLst>
          </p:cNvPr>
          <p:cNvSpPr>
            <a:spLocks noGrp="1"/>
          </p:cNvSpPr>
          <p:nvPr>
            <p:ph type="title"/>
          </p:nvPr>
        </p:nvSpPr>
        <p:spPr/>
        <p:txBody>
          <a:bodyPr/>
          <a:lstStyle/>
          <a:p>
            <a:r>
              <a:rPr lang="en-US" dirty="0"/>
              <a:t>Semantic Query Optimization…</a:t>
            </a:r>
          </a:p>
        </p:txBody>
      </p:sp>
      <p:sp>
        <p:nvSpPr>
          <p:cNvPr id="3" name="Content Placeholder 2">
            <a:extLst>
              <a:ext uri="{FF2B5EF4-FFF2-40B4-BE49-F238E27FC236}">
                <a16:creationId xmlns:a16="http://schemas.microsoft.com/office/drawing/2014/main" id="{A4F111BB-E971-47BD-8CA0-D19461974E72}"/>
              </a:ext>
            </a:extLst>
          </p:cNvPr>
          <p:cNvSpPr>
            <a:spLocks noGrp="1"/>
          </p:cNvSpPr>
          <p:nvPr>
            <p:ph idx="1"/>
          </p:nvPr>
        </p:nvSpPr>
        <p:spPr>
          <a:xfrm>
            <a:off x="854242" y="1825625"/>
            <a:ext cx="10680032" cy="4351338"/>
          </a:xfrm>
        </p:spPr>
        <p:txBody>
          <a:bodyPr>
            <a:normAutofit fontScale="85000" lnSpcReduction="10000"/>
          </a:bodyPr>
          <a:lstStyle/>
          <a:p>
            <a:r>
              <a:rPr lang="en-US" dirty="0"/>
              <a:t>Therefore, this query can be transformed by removing the DEPARTMENT relation from the query and thus avoiding the inner join as follows:</a:t>
            </a:r>
          </a:p>
          <a:p>
            <a:pPr marL="0" indent="0">
              <a:buNone/>
            </a:pPr>
            <a:r>
              <a:rPr lang="en-US" dirty="0"/>
              <a:t>	</a:t>
            </a:r>
            <a:r>
              <a:rPr lang="en-US" b="1" dirty="0"/>
              <a:t>SELECT </a:t>
            </a:r>
            <a:r>
              <a:rPr lang="en-US" b="1" dirty="0" err="1"/>
              <a:t>Lname</a:t>
            </a:r>
            <a:r>
              <a:rPr lang="en-US" b="1" dirty="0"/>
              <a:t>, Salary</a:t>
            </a:r>
            <a:br>
              <a:rPr lang="en-US" b="1" dirty="0"/>
            </a:br>
            <a:r>
              <a:rPr lang="en-US" b="1" dirty="0"/>
              <a:t>	FROM EMPLOYEE</a:t>
            </a:r>
            <a:br>
              <a:rPr lang="en-US" b="1" dirty="0"/>
            </a:br>
            <a:r>
              <a:rPr lang="en-US" b="1" dirty="0"/>
              <a:t>	WHERE </a:t>
            </a:r>
            <a:r>
              <a:rPr lang="en-US" b="1" dirty="0" err="1"/>
              <a:t>EMPLOYEE.Dno</a:t>
            </a:r>
            <a:r>
              <a:rPr lang="en-US" b="1" dirty="0"/>
              <a:t> IS NOT NULL and 	</a:t>
            </a:r>
            <a:r>
              <a:rPr lang="en-US" b="1" dirty="0" err="1"/>
              <a:t>EMPLOYEE.Salary</a:t>
            </a:r>
            <a:r>
              <a:rPr lang="en-US" b="1" dirty="0"/>
              <a:t>&gt;100000 </a:t>
            </a:r>
          </a:p>
          <a:p>
            <a:pPr algn="just"/>
            <a:r>
              <a:rPr lang="en-US" dirty="0"/>
              <a:t>This type of transformation is based on the primary-key/foreign-key relationship</a:t>
            </a:r>
            <a:br>
              <a:rPr lang="en-US" dirty="0"/>
            </a:br>
            <a:r>
              <a:rPr lang="en-US" dirty="0"/>
              <a:t>semantics, which are a constraint between the two relations </a:t>
            </a:r>
            <a:br>
              <a:rPr lang="en-US" dirty="0"/>
            </a:br>
            <a:br>
              <a:rPr lang="en-US" dirty="0"/>
            </a:br>
            <a:br>
              <a:rPr lang="en-US" dirty="0"/>
            </a:br>
            <a:br>
              <a:rPr lang="en-US" dirty="0"/>
            </a:br>
            <a:br>
              <a:rPr lang="en-US" dirty="0"/>
            </a:br>
            <a:br>
              <a:rPr lang="en-US" dirty="0"/>
            </a:br>
            <a:endParaRPr lang="en-US" dirty="0"/>
          </a:p>
        </p:txBody>
      </p:sp>
      <p:sp>
        <p:nvSpPr>
          <p:cNvPr id="4" name="Footer Placeholder 3">
            <a:extLst>
              <a:ext uri="{FF2B5EF4-FFF2-40B4-BE49-F238E27FC236}">
                <a16:creationId xmlns:a16="http://schemas.microsoft.com/office/drawing/2014/main" id="{38A17DB1-42F5-4E8B-96BF-9EBB9E638711}"/>
              </a:ext>
            </a:extLst>
          </p:cNvPr>
          <p:cNvSpPr>
            <a:spLocks noGrp="1"/>
          </p:cNvSpPr>
          <p:nvPr>
            <p:ph type="ftr" sz="quarter" idx="11"/>
          </p:nvPr>
        </p:nvSpPr>
        <p:spPr/>
        <p:txBody>
          <a:bodyPr/>
          <a:lstStyle/>
          <a:p>
            <a:r>
              <a:rPr lang="en-US"/>
              <a:t>Query Processing and Optimization</a:t>
            </a:r>
          </a:p>
        </p:txBody>
      </p:sp>
      <p:sp>
        <p:nvSpPr>
          <p:cNvPr id="5" name="Slide Number Placeholder 4">
            <a:extLst>
              <a:ext uri="{FF2B5EF4-FFF2-40B4-BE49-F238E27FC236}">
                <a16:creationId xmlns:a16="http://schemas.microsoft.com/office/drawing/2014/main" id="{719C3BA4-1B6D-412D-BEA3-D5E49E28D045}"/>
              </a:ext>
            </a:extLst>
          </p:cNvPr>
          <p:cNvSpPr>
            <a:spLocks noGrp="1"/>
          </p:cNvSpPr>
          <p:nvPr>
            <p:ph type="sldNum" sz="quarter" idx="12"/>
          </p:nvPr>
        </p:nvSpPr>
        <p:spPr/>
        <p:txBody>
          <a:bodyPr/>
          <a:lstStyle/>
          <a:p>
            <a:fld id="{4F1350F4-45F6-462E-998D-9F7CBB041FA1}" type="slidenum">
              <a:rPr lang="en-US" smtClean="0"/>
              <a:t>77</a:t>
            </a:fld>
            <a:endParaRPr lang="en-US"/>
          </a:p>
        </p:txBody>
      </p:sp>
    </p:spTree>
    <p:extLst>
      <p:ext uri="{BB962C8B-B14F-4D97-AF65-F5344CB8AC3E}">
        <p14:creationId xmlns:p14="http://schemas.microsoft.com/office/powerpoint/2010/main" val="862924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351338"/>
          </a:xfrm>
        </p:spPr>
        <p:txBody>
          <a:bodyPr/>
          <a:lstStyle/>
          <a:p>
            <a:r>
              <a:rPr lang="en-US" dirty="0"/>
              <a:t>Are used to merge the elements of two sets in various ways including UNION, INTERSECTION, and SET DIFFERENCE</a:t>
            </a:r>
          </a:p>
          <a:p>
            <a:r>
              <a:rPr lang="en-US" dirty="0"/>
              <a:t>Are binary operations: each is applied to two sets</a:t>
            </a:r>
          </a:p>
          <a:p>
            <a:r>
              <a:rPr lang="en-US" dirty="0"/>
              <a:t>The relations must be union compatible: have the same degree (the same umber of attributes)and </a:t>
            </a:r>
            <a:r>
              <a:rPr lang="en-US" dirty="0" err="1"/>
              <a:t>dom</a:t>
            </a:r>
            <a:r>
              <a:rPr lang="en-US" dirty="0"/>
              <a:t>(A</a:t>
            </a:r>
            <a:r>
              <a:rPr lang="en-US" baseline="-25000" dirty="0"/>
              <a:t>i</a:t>
            </a:r>
            <a:r>
              <a:rPr lang="en-US" dirty="0"/>
              <a:t>) = </a:t>
            </a:r>
            <a:r>
              <a:rPr lang="en-US" dirty="0" err="1"/>
              <a:t>dom</a:t>
            </a:r>
            <a:r>
              <a:rPr lang="en-US" dirty="0"/>
              <a:t>(B</a:t>
            </a:r>
            <a:r>
              <a:rPr lang="en-US" baseline="-25000" dirty="0"/>
              <a:t>i</a:t>
            </a:r>
            <a:r>
              <a:rPr lang="en-US" dirty="0"/>
              <a:t>) for  each attributes (each pair of corresponding attributes have the same domain)</a:t>
            </a:r>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3878317" cy="369332"/>
          </a:xfrm>
          <a:prstGeom prst="rect">
            <a:avLst/>
          </a:prstGeom>
          <a:noFill/>
        </p:spPr>
        <p:txBody>
          <a:bodyPr wrap="square" rtlCol="0">
            <a:spAutoFit/>
          </a:bodyPr>
          <a:lstStyle/>
          <a:p>
            <a:r>
              <a:rPr lang="en-US" b="1" dirty="0"/>
              <a:t>Set </a:t>
            </a:r>
            <a:r>
              <a:rPr lang="en-US" b="1" dirty="0" err="1"/>
              <a:t>Theoric</a:t>
            </a:r>
            <a:r>
              <a:rPr lang="en-US" b="1" dirty="0"/>
              <a:t> Operations</a:t>
            </a:r>
          </a:p>
        </p:txBody>
      </p:sp>
      <p:sp>
        <p:nvSpPr>
          <p:cNvPr id="2" name="Footer Placeholder 1">
            <a:extLst>
              <a:ext uri="{FF2B5EF4-FFF2-40B4-BE49-F238E27FC236}">
                <a16:creationId xmlns:a16="http://schemas.microsoft.com/office/drawing/2014/main" id="{0E2D6365-22A4-47CE-8F82-1C39162B121C}"/>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222D1E31-92F3-4016-9EE4-61CD902F52EC}"/>
              </a:ext>
            </a:extLst>
          </p:cNvPr>
          <p:cNvSpPr>
            <a:spLocks noGrp="1"/>
          </p:cNvSpPr>
          <p:nvPr>
            <p:ph type="sldNum" sz="quarter" idx="12"/>
          </p:nvPr>
        </p:nvSpPr>
        <p:spPr/>
        <p:txBody>
          <a:bodyPr/>
          <a:lstStyle/>
          <a:p>
            <a:fld id="{4F1350F4-45F6-462E-998D-9F7CBB041FA1}" type="slidenum">
              <a:rPr lang="en-US" smtClean="0"/>
              <a:t>8</a:t>
            </a:fld>
            <a:endParaRPr lang="en-US"/>
          </a:p>
        </p:txBody>
      </p:sp>
    </p:spTree>
    <p:extLst>
      <p:ext uri="{BB962C8B-B14F-4D97-AF65-F5344CB8AC3E}">
        <p14:creationId xmlns:p14="http://schemas.microsoft.com/office/powerpoint/2010/main" val="24591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98462-BC2F-481D-8B4B-66616DBBB5D1}"/>
              </a:ext>
            </a:extLst>
          </p:cNvPr>
          <p:cNvSpPr>
            <a:spLocks noGrp="1"/>
          </p:cNvSpPr>
          <p:nvPr>
            <p:ph idx="1"/>
          </p:nvPr>
        </p:nvSpPr>
        <p:spPr>
          <a:xfrm>
            <a:off x="838200" y="2179589"/>
            <a:ext cx="10515600" cy="4351338"/>
          </a:xfrm>
        </p:spPr>
        <p:txBody>
          <a:bodyPr/>
          <a:lstStyle/>
          <a:p>
            <a:r>
              <a:rPr lang="en-US" dirty="0"/>
              <a:t> R </a:t>
            </a:r>
            <a:r>
              <a:rPr lang="en-US" b="1" dirty="0"/>
              <a:t>D</a:t>
            </a:r>
            <a:r>
              <a:rPr lang="en-US" dirty="0"/>
              <a:t> S = S </a:t>
            </a:r>
            <a:r>
              <a:rPr lang="en-US" b="1" dirty="0"/>
              <a:t>D</a:t>
            </a:r>
            <a:r>
              <a:rPr lang="en-US" dirty="0"/>
              <a:t> R</a:t>
            </a:r>
          </a:p>
          <a:p>
            <a:r>
              <a:rPr lang="en-US" dirty="0"/>
              <a:t> R </a:t>
            </a:r>
            <a:r>
              <a:rPr lang="en-US" b="1" dirty="0"/>
              <a:t>D</a:t>
            </a:r>
            <a:r>
              <a:rPr lang="en-US" dirty="0"/>
              <a:t> (S </a:t>
            </a:r>
            <a:r>
              <a:rPr lang="en-US" b="1" dirty="0"/>
              <a:t>D</a:t>
            </a:r>
            <a:r>
              <a:rPr lang="en-US" dirty="0"/>
              <a:t> T ) = (R </a:t>
            </a:r>
            <a:r>
              <a:rPr lang="en-US" b="1" dirty="0"/>
              <a:t>D</a:t>
            </a:r>
            <a:r>
              <a:rPr lang="en-US" dirty="0"/>
              <a:t> S) </a:t>
            </a:r>
            <a:r>
              <a:rPr lang="en-US" b="1" dirty="0"/>
              <a:t>D</a:t>
            </a:r>
            <a:r>
              <a:rPr lang="en-US" dirty="0"/>
              <a:t> T</a:t>
            </a:r>
          </a:p>
          <a:p>
            <a:r>
              <a:rPr lang="en-US" dirty="0"/>
              <a:t>A relation that includes all tuples that are either in R or in S or in both R and S. Duplicate tuples are eliminated</a:t>
            </a:r>
          </a:p>
          <a:p>
            <a:endParaRPr lang="en-US" dirty="0"/>
          </a:p>
        </p:txBody>
      </p:sp>
      <p:sp>
        <p:nvSpPr>
          <p:cNvPr id="4" name="Title 1">
            <a:extLst>
              <a:ext uri="{FF2B5EF4-FFF2-40B4-BE49-F238E27FC236}">
                <a16:creationId xmlns:a16="http://schemas.microsoft.com/office/drawing/2014/main" id="{51B1C934-FFD2-4B9C-BA2A-0128147EC6E2}"/>
              </a:ext>
            </a:extLst>
          </p:cNvPr>
          <p:cNvSpPr>
            <a:spLocks noGrp="1"/>
          </p:cNvSpPr>
          <p:nvPr>
            <p:ph type="title"/>
          </p:nvPr>
        </p:nvSpPr>
        <p:spPr>
          <a:xfrm>
            <a:off x="838200" y="365125"/>
            <a:ext cx="10515600" cy="903236"/>
          </a:xfrm>
        </p:spPr>
        <p:txBody>
          <a:bodyPr/>
          <a:lstStyle/>
          <a:p>
            <a:r>
              <a:rPr lang="en-US" dirty="0"/>
              <a:t>Basic Relational Algebra Operations…</a:t>
            </a:r>
          </a:p>
        </p:txBody>
      </p:sp>
      <p:sp>
        <p:nvSpPr>
          <p:cNvPr id="5" name="TextBox 4">
            <a:extLst>
              <a:ext uri="{FF2B5EF4-FFF2-40B4-BE49-F238E27FC236}">
                <a16:creationId xmlns:a16="http://schemas.microsoft.com/office/drawing/2014/main" id="{1DD9E249-4649-4272-9BDA-EBA51A1BF1AD}"/>
              </a:ext>
            </a:extLst>
          </p:cNvPr>
          <p:cNvSpPr txBox="1"/>
          <p:nvPr/>
        </p:nvSpPr>
        <p:spPr>
          <a:xfrm>
            <a:off x="1525696" y="1354643"/>
            <a:ext cx="3878317" cy="369332"/>
          </a:xfrm>
          <a:prstGeom prst="rect">
            <a:avLst/>
          </a:prstGeom>
          <a:noFill/>
        </p:spPr>
        <p:txBody>
          <a:bodyPr wrap="square" rtlCol="0">
            <a:spAutoFit/>
          </a:bodyPr>
          <a:lstStyle/>
          <a:p>
            <a:r>
              <a:rPr lang="en-US" b="1" dirty="0"/>
              <a:t>UNION</a:t>
            </a:r>
          </a:p>
        </p:txBody>
      </p:sp>
      <p:sp>
        <p:nvSpPr>
          <p:cNvPr id="2" name="Footer Placeholder 1">
            <a:extLst>
              <a:ext uri="{FF2B5EF4-FFF2-40B4-BE49-F238E27FC236}">
                <a16:creationId xmlns:a16="http://schemas.microsoft.com/office/drawing/2014/main" id="{96AFD644-1477-4328-93A3-084C31EA8917}"/>
              </a:ext>
            </a:extLst>
          </p:cNvPr>
          <p:cNvSpPr>
            <a:spLocks noGrp="1"/>
          </p:cNvSpPr>
          <p:nvPr>
            <p:ph type="ftr" sz="quarter" idx="11"/>
          </p:nvPr>
        </p:nvSpPr>
        <p:spPr/>
        <p:txBody>
          <a:bodyPr/>
          <a:lstStyle/>
          <a:p>
            <a:r>
              <a:rPr lang="en-US"/>
              <a:t>Query Processing and Optimization</a:t>
            </a:r>
          </a:p>
        </p:txBody>
      </p:sp>
      <p:sp>
        <p:nvSpPr>
          <p:cNvPr id="6" name="Slide Number Placeholder 5">
            <a:extLst>
              <a:ext uri="{FF2B5EF4-FFF2-40B4-BE49-F238E27FC236}">
                <a16:creationId xmlns:a16="http://schemas.microsoft.com/office/drawing/2014/main" id="{804FE0FE-E204-4F38-9386-B984464932C2}"/>
              </a:ext>
            </a:extLst>
          </p:cNvPr>
          <p:cNvSpPr>
            <a:spLocks noGrp="1"/>
          </p:cNvSpPr>
          <p:nvPr>
            <p:ph type="sldNum" sz="quarter" idx="12"/>
          </p:nvPr>
        </p:nvSpPr>
        <p:spPr/>
        <p:txBody>
          <a:bodyPr/>
          <a:lstStyle/>
          <a:p>
            <a:fld id="{4F1350F4-45F6-462E-998D-9F7CBB041FA1}" type="slidenum">
              <a:rPr lang="en-US" smtClean="0"/>
              <a:t>9</a:t>
            </a:fld>
            <a:endParaRPr lang="en-US"/>
          </a:p>
        </p:txBody>
      </p:sp>
    </p:spTree>
    <p:extLst>
      <p:ext uri="{BB962C8B-B14F-4D97-AF65-F5344CB8AC3E}">
        <p14:creationId xmlns:p14="http://schemas.microsoft.com/office/powerpoint/2010/main" val="2385728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3858</TotalTime>
  <Words>5821</Words>
  <Application>Microsoft Office PowerPoint</Application>
  <PresentationFormat>Widescreen</PresentationFormat>
  <Paragraphs>653</Paragraphs>
  <Slides>77</Slides>
  <Notes>58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77</vt:i4>
      </vt:variant>
    </vt:vector>
  </HeadingPairs>
  <TitlesOfParts>
    <vt:vector size="84" baseType="lpstr">
      <vt:lpstr>Arial</vt:lpstr>
      <vt:lpstr>Calibri</vt:lpstr>
      <vt:lpstr>Calibri Light</vt:lpstr>
      <vt:lpstr>Tahoma</vt:lpstr>
      <vt:lpstr>Times New Roman</vt:lpstr>
      <vt:lpstr>Wingdings</vt:lpstr>
      <vt:lpstr>Office Theme</vt:lpstr>
      <vt:lpstr>Chapter One</vt:lpstr>
      <vt:lpstr>Outline</vt:lpstr>
      <vt:lpstr>Relational Data Model</vt:lpstr>
      <vt:lpstr>Relational Algebra</vt:lpstr>
      <vt:lpstr>Basic Relational Algebra Operations</vt:lpstr>
      <vt:lpstr>Basic Relational Algebra Operations…</vt:lpstr>
      <vt:lpstr>Basic Relational Algebra Operations…</vt:lpstr>
      <vt:lpstr>Basic Relational Algebra Operations…</vt:lpstr>
      <vt:lpstr>Basic Relational Algebra Operations…</vt:lpstr>
      <vt:lpstr>Basic Relational Algebra Operations…</vt:lpstr>
      <vt:lpstr>Basic Relational Algebra Operations…</vt:lpstr>
      <vt:lpstr>Basic Relational Algebra Operations…</vt:lpstr>
      <vt:lpstr>Basic Relational Algebra Operations…</vt:lpstr>
      <vt:lpstr>Basic Relational Algebra Operations…</vt:lpstr>
      <vt:lpstr>Query optimization</vt:lpstr>
      <vt:lpstr>PowerPoint Presentation</vt:lpstr>
      <vt:lpstr>Query Optimization…</vt:lpstr>
      <vt:lpstr>Translating SQL Queries into Relational Algebra</vt:lpstr>
      <vt:lpstr>Translating SQL Queries into Relational Algebra</vt:lpstr>
      <vt:lpstr>Represent Relational Algebra by Query tree</vt:lpstr>
      <vt:lpstr>Represent Relational Algebra by Query tree…</vt:lpstr>
      <vt:lpstr>Heuristic-Based Query Optimization: Example</vt:lpstr>
      <vt:lpstr>PowerPoint Presentation</vt:lpstr>
      <vt:lpstr>PowerPoint Presentation</vt:lpstr>
      <vt:lpstr>PowerPoint Presentation</vt:lpstr>
      <vt:lpstr>PowerPoint Presentation</vt:lpstr>
      <vt:lpstr>PowerPoint Presentation</vt:lpstr>
      <vt:lpstr>Basic Algorithms for Executing Query Operations/Query processing</vt:lpstr>
      <vt:lpstr>External Sorting</vt:lpstr>
      <vt:lpstr>External Sorting…</vt:lpstr>
      <vt:lpstr>External Sorting…</vt:lpstr>
      <vt:lpstr>Implementing SELECT (read Ch 18 p.694 of the text book)</vt:lpstr>
      <vt:lpstr>Implementing SELECT…</vt:lpstr>
      <vt:lpstr>Implementing the JOIN operation</vt:lpstr>
      <vt:lpstr>Implementing the JOIN operation</vt:lpstr>
      <vt:lpstr>Implementing the JOIN operation…</vt:lpstr>
      <vt:lpstr>Implementing PROJECT</vt:lpstr>
      <vt:lpstr>Implementing set operations</vt:lpstr>
      <vt:lpstr>Implementation of UNION: R D S</vt:lpstr>
      <vt:lpstr>Implementation of INTERSECTION: R C S</vt:lpstr>
      <vt:lpstr>Implementation of SET DIFFERENCE: R - S</vt:lpstr>
      <vt:lpstr>Implementing Aggregate Operations…</vt:lpstr>
      <vt:lpstr>Implementing Aggregate Operations</vt:lpstr>
      <vt:lpstr>Implementing Outer Join</vt:lpstr>
      <vt:lpstr>Implementing Outer Join…</vt:lpstr>
      <vt:lpstr>Using Heuristics in Query Optimization</vt:lpstr>
      <vt:lpstr>PowerPoint Presentation</vt:lpstr>
      <vt:lpstr>General transformation rules for Relational algebra operations</vt:lpstr>
      <vt:lpstr>General transformation rules for Relational algebra operations…</vt:lpstr>
      <vt:lpstr>General transformation rules for Relational algebra operations…</vt:lpstr>
      <vt:lpstr>General transformation rules for Relational algebra operations…</vt:lpstr>
      <vt:lpstr>General transformation rules for Relational algebra operations…</vt:lpstr>
      <vt:lpstr>General transformation rules for Relational algebra operations…</vt:lpstr>
      <vt:lpstr>General transformation rules for Relational algebra operations…</vt:lpstr>
      <vt:lpstr>Outline of a heuristic algebraic optimization Algorithm</vt:lpstr>
      <vt:lpstr>Outline of a heuristic algebraic optimization Algorithm…</vt:lpstr>
      <vt:lpstr>Outline of a heuristic algebraic optimization Algorithm…</vt:lpstr>
      <vt:lpstr>Outline of a heuristic algebraic optimization Algorithm…</vt:lpstr>
      <vt:lpstr>Using Selectivity and Cost Estimates in Query Optimization</vt:lpstr>
      <vt:lpstr>Cost Components for Query Execution</vt:lpstr>
      <vt:lpstr>Cost Components for Query Execution…</vt:lpstr>
      <vt:lpstr>(Type of information needed in cost functions) Catalog Information used in Cost Functions</vt:lpstr>
      <vt:lpstr>(Type of information needed in cost functions) Catalog Information used in Cost Functions</vt:lpstr>
      <vt:lpstr>Examples of cost functions for SELECT</vt:lpstr>
      <vt:lpstr>Examples of cost functions for SELECT…</vt:lpstr>
      <vt:lpstr>Examples of cost functions for SELECT…</vt:lpstr>
      <vt:lpstr>Examples of cost functions for SELECT…</vt:lpstr>
      <vt:lpstr>Example</vt:lpstr>
      <vt:lpstr>Example…</vt:lpstr>
      <vt:lpstr>Solutions</vt:lpstr>
      <vt:lpstr>Solutions…</vt:lpstr>
      <vt:lpstr>Solutions…</vt:lpstr>
      <vt:lpstr>Semantic Query Optimization</vt:lpstr>
      <vt:lpstr>Semantic Query Optimization…</vt:lpstr>
      <vt:lpstr>Semantic Query Optimization…</vt:lpstr>
      <vt:lpstr>Semantic Query Optimization…</vt:lpstr>
      <vt:lpstr>Semantic Query Optimization…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dc:title>
  <dc:creator>Dagne, Tadele Asitatikie</dc:creator>
  <cp:lastModifiedBy>Dagne, Tadele Asitatikie</cp:lastModifiedBy>
  <cp:revision>165</cp:revision>
  <cp:lastPrinted>2018-11-18T09:33:38Z</cp:lastPrinted>
  <dcterms:created xsi:type="dcterms:W3CDTF">2018-11-02T14:54:12Z</dcterms:created>
  <dcterms:modified xsi:type="dcterms:W3CDTF">2018-11-23T14:41:01Z</dcterms:modified>
</cp:coreProperties>
</file>